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  <p:sldId id="350" r:id="rId486"/>
    <p:sldId id="351" r:id="rId487"/>
    <p:sldId id="352" r:id="rId488"/>
    <p:sldId id="353" r:id="rId489"/>
    <p:sldId id="354" r:id="rId490"/>
    <p:sldId id="355" r:id="rId491"/>
    <p:sldId id="356" r:id="rId492"/>
    <p:sldId id="357" r:id="rId493"/>
    <p:sldId id="358" r:id="rId494"/>
    <p:sldId id="359" r:id="rId495"/>
    <p:sldId id="360" r:id="rId496"/>
    <p:sldId id="361" r:id="rId497"/>
    <p:sldId id="362" r:id="rId498"/>
    <p:sldId id="363" r:id="rId499"/>
    <p:sldId id="364" r:id="rId500"/>
    <p:sldId id="365" r:id="rId501"/>
    <p:sldId id="366" r:id="rId502"/>
    <p:sldId id="367" r:id="rId503"/>
    <p:sldId id="368" r:id="rId504"/>
    <p:sldId id="369" r:id="rId505"/>
    <p:sldId id="370" r:id="rId506"/>
    <p:sldId id="371" r:id="rId507"/>
    <p:sldId id="372" r:id="rId508"/>
    <p:sldId id="373" r:id="rId509"/>
    <p:sldId id="374" r:id="rId510"/>
    <p:sldId id="375" r:id="rId511"/>
    <p:sldId id="376" r:id="rId512"/>
    <p:sldId id="377" r:id="rId513"/>
    <p:sldId id="378" r:id="rId514"/>
    <p:sldId id="379" r:id="rId515"/>
    <p:sldId id="380" r:id="rId516"/>
    <p:sldId id="381" r:id="rId517"/>
    <p:sldId id="382" r:id="rId518"/>
    <p:sldId id="383" r:id="rId519"/>
    <p:sldId id="384" r:id="rId520"/>
    <p:sldId id="385" r:id="rId521"/>
    <p:sldId id="386" r:id="rId522"/>
    <p:sldId id="387" r:id="rId523"/>
    <p:sldId id="388" r:id="rId524"/>
    <p:sldId id="389" r:id="rId525"/>
    <p:sldId id="390" r:id="rId526"/>
    <p:sldId id="391" r:id="rId527"/>
    <p:sldId id="392" r:id="rId528"/>
    <p:sldId id="393" r:id="rId529"/>
    <p:sldId id="394" r:id="rId530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Relationship Id="rId486" Type="http://schemas.openxmlformats.org/officeDocument/2006/relationships/slide" Target="slides/slide95.xml"/><Relationship Id="rId487" Type="http://schemas.openxmlformats.org/officeDocument/2006/relationships/slide" Target="slides/slide96.xml"/><Relationship Id="rId488" Type="http://schemas.openxmlformats.org/officeDocument/2006/relationships/slide" Target="slides/slide97.xml"/><Relationship Id="rId489" Type="http://schemas.openxmlformats.org/officeDocument/2006/relationships/slide" Target="slides/slide98.xml"/><Relationship Id="rId490" Type="http://schemas.openxmlformats.org/officeDocument/2006/relationships/slide" Target="slides/slide99.xml"/><Relationship Id="rId491" Type="http://schemas.openxmlformats.org/officeDocument/2006/relationships/slide" Target="slides/slide100.xml"/><Relationship Id="rId492" Type="http://schemas.openxmlformats.org/officeDocument/2006/relationships/slide" Target="slides/slide101.xml"/><Relationship Id="rId493" Type="http://schemas.openxmlformats.org/officeDocument/2006/relationships/slide" Target="slides/slide102.xml"/><Relationship Id="rId494" Type="http://schemas.openxmlformats.org/officeDocument/2006/relationships/slide" Target="slides/slide103.xml"/><Relationship Id="rId495" Type="http://schemas.openxmlformats.org/officeDocument/2006/relationships/slide" Target="slides/slide104.xml"/><Relationship Id="rId496" Type="http://schemas.openxmlformats.org/officeDocument/2006/relationships/slide" Target="slides/slide105.xml"/><Relationship Id="rId497" Type="http://schemas.openxmlformats.org/officeDocument/2006/relationships/slide" Target="slides/slide106.xml"/><Relationship Id="rId498" Type="http://schemas.openxmlformats.org/officeDocument/2006/relationships/slide" Target="slides/slide107.xml"/><Relationship Id="rId499" Type="http://schemas.openxmlformats.org/officeDocument/2006/relationships/slide" Target="slides/slide108.xml"/><Relationship Id="rId500" Type="http://schemas.openxmlformats.org/officeDocument/2006/relationships/slide" Target="slides/slide109.xml"/><Relationship Id="rId501" Type="http://schemas.openxmlformats.org/officeDocument/2006/relationships/slide" Target="slides/slide110.xml"/><Relationship Id="rId502" Type="http://schemas.openxmlformats.org/officeDocument/2006/relationships/slide" Target="slides/slide111.xml"/><Relationship Id="rId503" Type="http://schemas.openxmlformats.org/officeDocument/2006/relationships/slide" Target="slides/slide112.xml"/><Relationship Id="rId504" Type="http://schemas.openxmlformats.org/officeDocument/2006/relationships/slide" Target="slides/slide113.xml"/><Relationship Id="rId505" Type="http://schemas.openxmlformats.org/officeDocument/2006/relationships/slide" Target="slides/slide114.xml"/><Relationship Id="rId506" Type="http://schemas.openxmlformats.org/officeDocument/2006/relationships/slide" Target="slides/slide115.xml"/><Relationship Id="rId507" Type="http://schemas.openxmlformats.org/officeDocument/2006/relationships/slide" Target="slides/slide116.xml"/><Relationship Id="rId508" Type="http://schemas.openxmlformats.org/officeDocument/2006/relationships/slide" Target="slides/slide117.xml"/><Relationship Id="rId509" Type="http://schemas.openxmlformats.org/officeDocument/2006/relationships/slide" Target="slides/slide118.xml"/><Relationship Id="rId510" Type="http://schemas.openxmlformats.org/officeDocument/2006/relationships/slide" Target="slides/slide119.xml"/><Relationship Id="rId511" Type="http://schemas.openxmlformats.org/officeDocument/2006/relationships/slide" Target="slides/slide120.xml"/><Relationship Id="rId512" Type="http://schemas.openxmlformats.org/officeDocument/2006/relationships/slide" Target="slides/slide121.xml"/><Relationship Id="rId513" Type="http://schemas.openxmlformats.org/officeDocument/2006/relationships/slide" Target="slides/slide122.xml"/><Relationship Id="rId514" Type="http://schemas.openxmlformats.org/officeDocument/2006/relationships/slide" Target="slides/slide123.xml"/><Relationship Id="rId515" Type="http://schemas.openxmlformats.org/officeDocument/2006/relationships/slide" Target="slides/slide124.xml"/><Relationship Id="rId516" Type="http://schemas.openxmlformats.org/officeDocument/2006/relationships/slide" Target="slides/slide125.xml"/><Relationship Id="rId517" Type="http://schemas.openxmlformats.org/officeDocument/2006/relationships/slide" Target="slides/slide126.xml"/><Relationship Id="rId518" Type="http://schemas.openxmlformats.org/officeDocument/2006/relationships/slide" Target="slides/slide127.xml"/><Relationship Id="rId519" Type="http://schemas.openxmlformats.org/officeDocument/2006/relationships/slide" Target="slides/slide128.xml"/><Relationship Id="rId520" Type="http://schemas.openxmlformats.org/officeDocument/2006/relationships/slide" Target="slides/slide129.xml"/><Relationship Id="rId521" Type="http://schemas.openxmlformats.org/officeDocument/2006/relationships/slide" Target="slides/slide130.xml"/><Relationship Id="rId522" Type="http://schemas.openxmlformats.org/officeDocument/2006/relationships/slide" Target="slides/slide131.xml"/><Relationship Id="rId523" Type="http://schemas.openxmlformats.org/officeDocument/2006/relationships/slide" Target="slides/slide132.xml"/><Relationship Id="rId524" Type="http://schemas.openxmlformats.org/officeDocument/2006/relationships/slide" Target="slides/slide133.xml"/><Relationship Id="rId525" Type="http://schemas.openxmlformats.org/officeDocument/2006/relationships/slide" Target="slides/slide134.xml"/><Relationship Id="rId526" Type="http://schemas.openxmlformats.org/officeDocument/2006/relationships/slide" Target="slides/slide135.xml"/><Relationship Id="rId527" Type="http://schemas.openxmlformats.org/officeDocument/2006/relationships/slide" Target="slides/slide136.xml"/><Relationship Id="rId528" Type="http://schemas.openxmlformats.org/officeDocument/2006/relationships/slide" Target="slides/slide137.xml"/><Relationship Id="rId529" Type="http://schemas.openxmlformats.org/officeDocument/2006/relationships/slide" Target="slides/slide138.xml"/><Relationship Id="rId530" Type="http://schemas.openxmlformats.org/officeDocument/2006/relationships/slide" Target="slides/slide139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Acids, Bases, Periodic Properties &amp; d-Block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Previous-Year Questions · 40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4 Topics · 43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Topics · 43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Qs   E 5 · M 4 · H 8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226771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Qs   E 5 · M 7 · H 1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170078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Qs   E 6 · M 6 · H 0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158739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90288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63440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63440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47488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Acids, Bases, Periodic Properties &amp; d-Block – General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47488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Qs   E 0 · M 1 · H 0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8138160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2%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156448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156448" y="1613916"/>
            <a:ext cx="54864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Periodic Properties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questions   ·   Easy 5  |  Medium 4  |  Hard 8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 phase bond length and dipole moment of a compound (MX) is 3 Å and 10.8 D, respectively. The ionic character in gas phase MX is ____ % (Round off to one decimal place) (1 D=3.336 × 10⁻³⁰ C m)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 ionic μ = e × d = 1.602×10⁻¹⁹ × 3×10⁻¹⁰ = 4.806×10⁻²⁹ C m = 14.41 D. Ionic character = 10.8/14.41 = 75.0 %.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75.0 %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Na⁺, Mg²⁺, Al³⁺ and F⁻, the CORRECT order of ionic radii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Al³⁺&gt;Mg²⁺&gt;Na⁺&gt;F⁻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Al³⁺&gt;Na⁺&gt;Mg²⁺&gt;F⁻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Na⁺&gt;F⁻&gt;Mg²⁺&gt;Al³⁺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F⁻&gt;Na⁺&gt;Mg²⁺&gt;Al³⁺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F⁻&gt;Na⁺&gt;Mg²⁺&gt;Al³⁺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Isoelectronic ions shrink with nuclear charge: F⁻ &gt; Na⁺ &gt; Mg²⁺ &gt; Al³⁺ (d). Chapter list · Next in chapter →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F⁻&gt;Na⁺&gt;Mg²⁺&gt;Al³⁺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Al³⁺&gt;Mg²⁺&gt;Na⁺&gt;F⁻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Isoelectronic ions shrink with nuclear charge: F⁻ &gt; Na⁺ &gt; Mg²⁺ &gt; Al³⁺ (d). Chapter list · Next in chapter →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Al³⁺&gt;Na⁺&gt;Mg²⁺&gt;F⁻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Na⁺&gt;F⁻&gt;Mg²⁺&gt;Al³⁺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sets of quantum numbers with the same number of radial nodes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l=2 ; mₗ=0 and n=2 ; l=1 ; mₗ=0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l=0 ; mₗ=0 and n=2 ; l=0 ; mₗ=0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l=1 ; mₗ=1 and n=2 ; l=1 ; mₗ=0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l=1 ; mₗ=-1 and n=2 ; l=1 ; mₗ=0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n=3 ; l=2 ; mₗ=0 and n=2 ; l=1 ; mₗ=0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Radial nodes = n − l − 1. 3d (3,2): 0 and 2p (2,1): 0 — equal. The other pairs give 2 vs 1 (3s/2s) or 1 vs 0 (3p/2p).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n=3 ; l=2 ; mₗ=0 and n=2 ; l=1 ; mₗ=0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l=0 ; mₗ=0 and n=2 ; l=0 ; mₗ=0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Radial nodes = n − l − 1. 3d (3,2): 0 and 2p (2,1): 0 — equal. The other pairs give 2 vs 1 (3s/2s) or 1 vs 0 (3p/2p).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l=1 ; mₗ=1 and n=2 ; l=1 ; mₗ=0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n=3 ; l=1 ; mₗ=-1 and n=2 ; l=1 ; mₗ=0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respect to periodic properties, the CORRECT statement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 affinity order is F&gt;O&gt;Cl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ionisation energy order is Al&gt;Mg&gt;K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radius order is N&gt;P&gt; As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radius order is K⁺&gt;Ca²⁺&gt;Mg²⁺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Ionic radius order is K⁺&gt;Ca²⁺&gt;Mg²⁺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K⁺ &gt; Ca²⁺ &gt; Mg²⁺ is the correct ionic-radius order; EA is Cl &gt; F &gt; O, IE₁ is Mg &gt; Al &gt; K, and radius is As &gt; P &gt; N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Ionic radius order is K⁺&gt;Ca²⁺&gt;Mg²⁺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 affinity order is F&gt;O&gt;Cl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K⁺ &gt; Ca²⁺ &gt; Mg²⁺ is the correct ionic-radius order; EA is Cl &gt; F &gt; O, IE₁ is Mg &gt; Al &gt; K, and radius is As &gt; P &gt; N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ionisation energy order is Al&gt;Mg&gt;K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radius order is N&gt;P&gt; As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the boiling points of the compounds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CH₄&gt;SiH₄&gt;SnH₄&gt;GeH₄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SiH₄&gt;CH₄&gt;GeH₄&gt;SnH₄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SnH₄&gt;GeH₄&gt;CH₄&gt;SiH₄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SnH₄&gt;GeH₄&gt;SiH₄&gt;CH₄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SnH₄&gt;GeH₄&gt;SiH₄&gt;CH₄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Boiling points rise with molar mass: SnH₄ &gt; GeH₄ &gt; SiH₄ &gt; CH₄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SnH₄&gt;GeH₄&gt;SiH₄&gt;CH₄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CH₄&gt;SiH₄&gt;SnH₄&gt;GeH₄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Boiling points rise with molar mass: SnH₄ &gt; GeH₄ &gt; SiH₄ &gt; CH₄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SiH₄&gt;CH₄&gt;GeH₄&gt;SnH₄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SnH₄&gt;GeH₄&gt;CH₄&gt;SiH₄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compound that has the lowest degree of ionic character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MgCl₂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AlCl₃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CaCl₂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AlCl₃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Small, highly charged Al³⁺ polarises Cl⁻ most: AlCl₃ is the most covalent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AlCl₃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Small, highly charged Al³⁺ polarises Cl⁻ most: AlCl₃ is the most covalent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MgCl₂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CaCl₂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energy of an electron in a hydrogenic atom with nuclear charge Z varies as: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Z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Z²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Z²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Eₙ = −13.6 Z²/n² eV: the energy scales as Z².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Z²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Eₙ = −13.6 Z²/n² eV: the energy scales as Z².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Z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Z²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element having maximum inert pair effect is [Given: Atomic number of Ge = 30, Pb = 82, Si = 14 and Sn = 50]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Pb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Pb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inert-pair effect (reluctance of ns² to take part in bonding) increases down group 14 because of poor shielding by d/f electrons and relativistic 6s contraction: Pb ≫ Sn &gt; Ge &gt; Si. Pb(II) is the stable state. (Bank key (c) was wrong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Pb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The inert-pair effect (reluctance of ns² to take part in bonding) increases down group 14 because of poor shielding by d/f electrons and relativistic 6s contraction: Pb ≫ Sn &gt; Ge &gt; Si. Pb(II) is the stable state. (Bank key (c) was wrong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acidic character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Al₂ O₃&gt;MgO&gt;SiO₂&gt;P₄ O₁₀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P₄ O₁₀&gt;Al₂ O₃&gt;MgO&gt;SiO₂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P₄ O₁₀&gt;SiO₂&gt;Al₂ O₃&gt;MgO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SiO₂&gt;P₄ O₁₀&gt;Al₂ O₃&gt;MgO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P₄ O₁₀&gt;SiO₂&gt;Al₂ O₃&gt;MgO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Oxide acidity rises across period 3: P₄O₁₀ &gt; SiO₂ &gt; Al₂O₃ &gt; MgO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P₄ O₁₀&gt;SiO₂&gt;Al₂ O₃&gt;MgO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Al₂ O₃&gt;MgO&gt;SiO₂&gt;P₄ O₁₀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Oxide acidity rises across period 3: P₄O₁₀ &gt; SiO₂ &gt; Al₂O₃ &gt; MgO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P₄ O₁₀&gt;Al₂ O₃&gt;MgO&gt;SiO₂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SiO₂&gt;P₄ O₁₀&gt;Al₂ O₃&gt;MgO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lithium, nitrogen, carbon and oxygen, which element has the highest first ionization potential?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Lithium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Nitrogen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Oxygen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Nitrogen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(half-filled 2p³, 14.5 eV) has the highest IE₁ of Li, C, N, O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Nitrogen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Lithium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 (half-filled 2p³, 14.5 eV) has the highest IE₁ of Li, C, N, O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Oxygen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 the correct option: In the periodic table, on moving from left to right along a period,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atomic size of the element increases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ionization potential of the element decreases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oxide of the element becomes less basic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oxide of the element becomes more basic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The oxide of the element becomes less basic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a period oxides become less basic (more acidic)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The oxide of the element becomes less basic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atomic size of the element increases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Across a period oxides become less basic (more acidic)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ionization potential of the element decreases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oxide of the element becomes more basic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the mean bond energies in the binary hydrides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CH₄&gt;NH₃&gt;H₂ O&gt;HF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NH₃&gt;CH₄&gt;H₂ O&gt;HF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HF&gt;H₂ O&gt;CH₄&gt;NH₃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HF&gt;H₂ O&gt;NH₃&gt;CH₄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HF&gt;H₂ O&gt;CH₄&gt;NH₃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bond enthalpies: H–F 565, O–H 463, C–H 413, N–H 391 kJ mol⁻¹. So HF &gt; H₂O &gt; CH₄ &gt; NH₃.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HF&gt;H₂ O&gt;CH₄&gt;NH₃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CH₄&gt;NH₃&gt;H₂ O&gt;HF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Mean bond enthalpies: H–F 565, O–H 463, C–H 413, N–H 391 kJ mol⁻¹. So HF &gt; H₂O &gt; CH₄ &gt; NH₃.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NH₃&gt;CH₄&gt;H₂ O&gt;HF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HF&gt;H₂ O&gt;NH₃&gt;CH₄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the ionic radii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In³⁺&gt;Sn⁴⁺&gt;Sr²⁺&gt;Rb⁺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Sn⁴⁺&gt;In³⁺&gt;Sr²⁺&gt;Rb⁺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Rb⁺&gt;In³⁺&gt;Sr²⁺&gt;Sn⁴⁺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Rb⁺&gt;Sr²⁺&gt;In³⁺&gt;Sn⁴⁺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Rb⁺&gt;Sr²⁺&gt;In³⁺&gt;Sn⁴⁺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Isoelectronic Kr-core cations shrink with increasing charge: Rb⁺ (1.52 Å) &gt; Sr²⁺ (1.18) &gt; In³⁺ (0.80) &gt; Sn⁴⁺ (0.69).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Rb⁺&gt;Sr²⁺&gt;In³⁺&gt;Sn⁴⁺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In³⁺&gt;Sn⁴⁺&gt;Sr²⁺&gt;Rb⁺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Isoelectronic Kr-core cations shrink with increasing charge: Rb⁺ (1.52 Å) &gt; Sr²⁺ (1.18) &gt; In³⁺ (0.80) &gt; Sn⁴⁺ (0.69).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Sn⁴⁺&gt;In³⁺&gt;Sr²⁺&gt;Rb⁺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Rb⁺&gt;In³⁺&gt;Sr²⁺&gt;Sn⁴⁺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decreasing order of the first ionization energy of the following element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&gt; H &gt; Be &gt; B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Be&gt;B&gt;H&gt;He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H&gt;He&gt;Be&gt;B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B&gt;Be&gt;He&gt;H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He &gt; H &gt; Be &gt; 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IE₁: He 24.6 &gt; H 13.6 &gt; Be 9.3 &gt; B 8.3 eV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He &gt; H &gt; Be &gt; 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Be&gt;B&gt;H&gt;He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IE₁: He 24.6 &gt; H 13.6 &gt; Be 9.3 &gt; B 8.3 eV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H&gt;He&gt;Be&gt;B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B&gt;Be&gt;He&gt;H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decreasing order of ionic nature of the following compound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 &gt; NaBr &gt; KCl &gt; CsF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LiI&gt;KCl&gt;NaBr&gt;CsF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CsF&gt;NaBr&gt;KCl&gt;LiI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CsF&gt;KCl&gt;NaBr&gt;LiI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CsF&gt;KCl&gt;NaBr&gt;LiI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Ionic character grows with electronegativity difference: CsF &gt; KCl &gt; NaBr &gt; LiI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CsF&gt;KCl&gt;NaBr&gt;LiI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 &gt; NaBr &gt; KCl &gt; CsF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Ionic character grows with electronegativity difference: CsF &gt; KCl &gt; NaBr &gt; LiI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LiI&gt;KCl&gt;NaBr&gt;CsF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CsF&gt;NaBr&gt;KCl&gt;LiI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having the highest melting point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LiF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 (smallest anion, highest lattice energy) melts highest (845 °C)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LiF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LiF (smallest anion, highest lattice energy) melts highest (845 °C)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decreasing order of the first ionization energy of the following elements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Xe&gt;Be&gt;As&gt;Al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Xe&gt;As&gt;Al&gt;Be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Xe&gt;As&gt;Be&gt;Al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Xe&gt;Be&gt;Al&gt;As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Xe&gt;As&gt;Be&gt;Al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IE₁: Xe 12.1 &gt; As 9.8 &gt; Be 9.3 &gt; Al 6.0 eV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Xe&gt;As&gt;Be&gt;Al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Half-filled/filled subshells raise IE (N, Be); small size + lone-pair repulsion lowers EA (F, O).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'Across: smaller, harder to ionise; Down: bigger, easier'.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Periodic Properties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Xe&gt;Be&gt;As&gt;Al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IE₁: Xe 12.1 &gt; As 9.8 &gt; Be 9.3 &gt; Al 6.0 eV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Xe&gt;As&gt;Al&gt;Be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Comparing isoelectronic ions without noting that higher Z means smaller radius.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Xe&gt;Be&gt;Al&gt;As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Electronegativity depends on oxidation state and hybridisation (sp &gt; sp² &gt; sp³ for C).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Periodic Properties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Trends in atomic/ionic radius, ionisation energy, electron affinity, electronegativity (Pauling, Mulliken, Allred–Rochow); effective nuclear charge (Slater); anomalies (N &gt; O in IE, Cl &gt; F in EA, d-block contraction, inert-pair effect); diagonal relationships.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Z_eff = Z − S (Slater)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Mulliken χ = (IE + EA)/2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Allred–Rochow χ = 0.359 Z_eff/r² + 0.744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IE₁ order: He &gt; Ne &gt; F &gt; N &gt; O …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Be, N, Ne have high IE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Cl has higher EA than F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 ≈ Al radius (d-block contraction)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Inert-pair effect (Tl⁺, Pb²⁺)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Diagonal pairs Li/Mg, Be/Al, B/Si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isoelectronic ions without noting that higher Z means smaller radius.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Electronegativity depends on oxidation state and hybridisation (sp &gt; sp² &gt; sp³ for C).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Q15   Q16   Q17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8 question(s) next session on Periodic Properties.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 and Bases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questions   ·   Easy 5  |  Medium 7  |  Hard 1   ·   PYQ frequency: Very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that will behave as an acid in H₂SO₄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CH₃COOH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HNO₃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HClO₄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HClO₄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306 HClO4 behave as an acid in H2SO4 ,because HClO4 contain higher dissociation constant than that of H2SO4. HClO4, pKa, value -9 H2SO4 , pKa value -3, HNO3 , pKa value -1, CH3COOH , pKa value 4.7. pKa value of HClO4 &gt; pKa value of H2SO4 CSIR DEC 2013]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HClO₄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CH₃COOH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306 HClO4 behave as an acid in H2SO4 ,because HClO4 contain higher dissociation constant than that of H2SO4. HClO4, pKa, value -9 H2SO4 , pKa value -3, HNO3 , pKa value -1, CH3COOH , pKa value 4.7. pKa value of HClO4 &gt; pKa value of H2SO4 CSIR DEC 2013]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HNO₃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correct acid strength trend is represented by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[Al(H₂O)₆]⁺³&lt;[Fe(H₂O)₆]⁺³&lt;[Fe(H₂O)₆]⁺²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[Fe(H₂O)₆]⁺³&lt;[Al(H₂O)₆]⁺³&lt;[Fe(H₂O)₆]⁺²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[Fe(H₂O)₆]⁺²&lt;[Fe(H₂O)₆]⁺³&lt;[Al(H₂O)₆]⁺³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[Fe(H₂O)₆]⁺²&lt;[Al(H₂O)₆]⁺³&lt;[Fe(H₂O)₆]⁺³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[Fe(H₂O)₆]⁺²&lt;[Al(H₂O)₆]⁺³&lt;[Fe(H₂O)₆]⁺³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aqua ion complex , acidity is more when (i) small size (ii) greater charge. CSIR JUNE 15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[Fe(H₂O)₆]⁺²&lt;[Al(H₂O)₆]⁺³&lt;[Fe(H₂O)₆]⁺³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[Al(H₂O)₆]⁺³&lt;[Fe(H₂O)₆]⁺³&lt;[Fe(H₂O)₆]⁺²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For aqua ion complex , acidity is more when (i) small size (ii) greater charge. CSIR JUNE 15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[Fe(H₂O)₆]⁺³&lt;[Al(H₂O)₆]⁺³&lt;[Fe(H₂O)₆]⁺²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[Fe(H₂O)₆]⁺²&lt;[Fe(H₂O)₆]⁺³&lt;[Al(H₂O)₆]⁺³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reaction, HX (aq)+H₂O(l) oversetgiveslongleftrightarrow H₃O⁺+X⁻ the highest value of [X⁻], when X⁻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OCl⁻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F⁻w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NO₂⁻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Cl⁻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Due to more acidity of HCl it will undergo more ionization. Hence, concentration of Cl- will be maximum.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Cl⁻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OCl⁻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Due to more acidity of HCl it will undergo more ionization. Hence, concentration of Cl- will be maximum.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F⁻w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NO₂⁻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reactions given below, A Cl₂ + H₂O → HOCl + H₃O⁺ + Cl⁻ B Cl₂ + 2NH₃ → NH₂Cl + NH₄ + Cl Are examples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disproportionation only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disproportionation (A) and solvation (B)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solvation (A) and disproportionation (B)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solvalysis as well as disproportionation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solvalysis as well as disproportionation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both, Cl₂ (0) goes to +1 (HOCl / NH₂Cl) and −1 (Cl⁻) — disproportionation — and the solvent (H₂O or NH₃) is split in the process — solvolysis (hydrolysis/ammonolysis). (Bank key (a) is incomplete — corrected.)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solvalysis as well as disproportionation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disproportionation only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In both, Cl₂ (0) goes to +1 (HOCl / NH₂Cl) and −1 (Cl⁻) — disproportionation — and the solvent (H₂O or NH₃) is split in the process — solvolysis (hydrolysis/ammonolysis). (Bank key (a) is incomplete — corrected.)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disproportionation (A) and solvation (B)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solvation (A) and disproportionation (B)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compounds PF₅, SbF₅, PH₃ and SbH₃. The strongest acid and the strongest base among these are, respectively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PF₅ and PH₃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SbF₅ and PH₃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SbF₅ and SbH₃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PF₅ and SbH₃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SbF₅ and PH₃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SbF5 is strongest acid and PH3 is strongest base. CSIR JUNE 2019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SbF₅ and PH₃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PF₅ and PH₃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SbF5 is strongest acid and PH3 is strongest base. CSIR JUNE 2019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SbF₅ and SbH₃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PF₅ and SbH₃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SO₂(OH)F, CH₃CO₂H, LiF and H₂O, the compound(s) which behave(s) as a base in liquid HF is/are (1) CH₃CO₂H and LiF only (2) LiF only (3) SO₂(OH)F and LiF only (4) CH₃CO₂H, LiF and H₂O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(B)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acidity among the following species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[Na(H₂ O)₆]⁺&gt;[Ni(H₂ O)₆]²⁺&gt;[Mn(H₂ O)₆]²⁺&gt;[Sc(H₂ O)₆]³⁺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[Sc(H₂ O)₆]³⁺&gt;[Ni(H₂ O)₆]²⁺&gt;[Mn(H₂ O)₆]²⁺&gt;[Na(H₂ O)₆]⁺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[Mn(H₂ O)₆]²⁺&gt;[Ni(H₂ O)₆]²⁺&gt;[Sc(H₂ O)₆]³⁺&gt;[Na(H₂ O)₆]⁺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[Sc(H₂ O)₆]³⁺&gt;[Na(H₂ O)₆]⁺&gt;[Ni(H₂ O)₆]²⁺&gt;[Mn(H₂ O)₆]²⁺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[Sc(H₂ O)₆]³⁺&gt;[Ni(H₂ O)₆]²⁺&gt;[Mn(H₂ O)₆]²⁺&gt;[Na(H₂ O)₆]⁺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of aqua ions rises with charge and charge density: Sc³⁺ &gt; Ni²⁺ (smaller) &gt; Mn²⁺ &gt; Na⁺.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[Sc(H₂ O)₆]³⁺&gt;[Ni(H₂ O)₆]²⁺&gt;[Mn(H₂ O)₆]²⁺&gt;[Na(H₂ O)₆]⁺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[Na(H₂ O)₆]⁺&gt;[Ni(H₂ O)₆]²⁺&gt;[Mn(H₂ O)₆]²⁺&gt;[Sc(H₂ O)₆]³⁺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Acidity of aqua ions rises with charge and charge density: Sc³⁺ &gt; Ni²⁺ (smaller) &gt; Mn²⁺ &gt; Na⁺.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[Mn(H₂ O)₆]²⁺&gt;[Ni(H₂ O)₆]²⁺&gt;[Sc(H₂ O)₆]³⁺&gt;[Na(H₂ O)₆]⁺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[Sc(H₂ O)₆]³⁺&gt;[Na(H₂ O)₆]⁺&gt;[Ni(H₂ O)₆]²⁺&gt;[Mn(H₂ O)₆]²⁺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following reactions carried out in liquid NH₃ Zn(NH₂)₂+2 KNH₂ → K₂[Zn(NH₂)₄] K₂[Zn(NH₂)₄]+2 NH₄ NO₃ → Zn(NH₂)₂+2 KNO₃+4 NH₃ KNH₂ and NH₄ NO₃ act respectively as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Solvo-acid and solvo-base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Solvo-base and solvo-acid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Conjugate acid and conjugate base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Conjugate base and conjugate acid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Solvo-base and solvo-acid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liquid ammonia NH₂⁻ is the solvent anion (solvo-base) and NH₄⁺ the solvent cation (solvo-acid): KNH₂ dissolves the amide as an amido complex and NH₄NO₃ neutralises it back.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Solvo-base and solvo-acid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Solvo-acid and solvo-base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In liquid ammonia NH₂⁻ is the solvent anion (solvo-base) and NH₄⁺ the solvent cation (solvo-acid): KNH₂ dissolves the amide as an amido complex and NH₄NO₃ neutralises it back.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Conjugate acid and conjugate base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Conjugate base and conjugate acid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of the following react(s) with AsF₅ in liquid BrF₃ 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XeF₆ only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XeF₆ and XeF₄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XeF₆ and XeF₂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XeF₄ and XeF₂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XeF₆ and XeF₂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Separation of XeF4 from a mixture involves preferential complexation of XeF2 and XeF6 and XeF4 is then removed in vacuum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XeF₆ and XeF₂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XeF₆ only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Separation of XeF4 from a mixture involves preferential complexation of XeF2 and XeF6 and XeF4 is then removed in vacuum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XeF₆ and XeF₄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XeF₄ and XeF₂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that gives a basic solution in HF is 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AsF₅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PF₅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BF₃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BrF₃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BrF₃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AsF5 + 2HF → [AsF6]- + [H2F]+ PF5 + 2HF →[PF6]- + [H2F]+ BF3 + 2HF → [BF4]- +[H2F]+ BrF3+ HF →[BrF2]+ + [HF2]- BrF3 acts as base as it donate F- in HF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BrF₃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AsF₅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AsF5 + 2HF → [AsF6]- + [H2F]+ PF5 + 2HF →[PF6]- + [H2F]+ BF3 + 2HF → [BF4]- +[H2F]+ BrF3+ HF →[BrF2]+ + [HF2]- BrF3 acts as base as it donate F- in HF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PF₅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reaction of IO₃⁻ with I⁻ in aqueous acidic medium results in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I₂ and H₂O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I₂ and H₂O₂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IO⁻ and H₂O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IO⁻ and H₂O₂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I₂ and H₂O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IO3- (aq) + 5I-(aq) + 6H+ (aq) → 3I2(aq) + 3H2O(l)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I₂ and H₂O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I₂ and H₂O₂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IO3- (aq) + 5I-(aq) + 6H+ (aq) → 3I2(aq) + 3H2O(l)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IO⁻ and H₂O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IO⁻ and H₂O₂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cations formed upon dissolving SnF₄ and AuF₃ in liquid BrF₃ separately, respectively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SnF₃⁺and BrF₂⁺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BrF₂⁺and AuF₂⁺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BrF₂⁺only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SnF₃⁺and AuF₂⁺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BrF₂⁺only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SnF₄ and AuF₃ are fluoride acceptors, so only BrF₂⁺ cations form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BrF₂⁺only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SnF₃⁺and BrF₂⁺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SnF₄ and AuF₃ are fluoride acceptors, so only BrF₂⁺ cations form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BrF₂⁺and AuF₂⁺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SnF₃⁺and AuF₂⁺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 reactions, those that are feasible in liquid NH₃ are (I) KNO₃ + AgCl → KCl + AgNO₃ (II) NH₄Br + KNH₂ → KBr + 2NH₃ (III) Fe(CO)₅ + 2e⁻ → [Fe(CO)₄]²⁻ + CO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I, II and III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II only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III only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and III only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11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I, II and III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•When aqueous solution of AgNO3 is added to an aqueous solution of KCl, white ppt of AgCl is formed. KCl+AgNO3 →AgCl + KNO3 White ppt But in liquid NH3, the direction of the reaction is reversed. AgCl + KNO3 → KCl+ AgNO3 • NH4Br + KNH2 → KBr + 2NH3 This reaction is neutralization reaction in liquid NH3 Ammonia solutions of alkali metals and alkaline earth metals are strong reducing agents. Fe(CO)5 +2e- → [Fe(CO)4]-2 + CO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I, II and III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 and Bases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II only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•When aqueous solution of AgNO3 is added to an aqueous solution of KCl, white ppt of AgCl is formed. KCl+AgNO3 →AgCl + KNO3 White ppt But in liquid NH3, the direction of the reaction is reversed. AgCl + KNO3 → KCl+ AgNO3 • NH4Br + KNH2 → KBr + 2NH3 This reaction is neutralization reaction in liquid NH3 Ammonia solutions of alkali metals and alkaline earth metals are strong reducing agents. Fe(CO)5 +2e- → [Fe(CO)4]-2 + CO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and III only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and III only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 and Bases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Pauling: pKa ≈ 8 − 5m for XO_m(OH)_n (m = non-hydroxyl O)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HSAB: soft acids Ag⁺, Hg²⁺, Pt²⁺; hard acids H⁺, Al³⁺, Ln³⁺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H₀ Hammett function for superacids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of acidity of oxoacids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Hard/soft classification of ions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HF is weak in water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Levelling in liquid NH₃ vs acetic acid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 acidity of BF₃ &lt; BCl₃ &lt; BBr₃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Q18   Q19   Q20   Q21   Q22   Q23   Q24   Q25   Q26   Q27   Q28   Q29   Q30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Acid and Bases.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d-Block Elements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questions   ·   Easy 6  |  Medium 6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most probable oxidation states for both Cr and Mo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 +3, +4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 +3, +5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 +3, +6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+3,+4,+5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+2, +3, +6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group-6 metals show +2, +3 and +6 as their common states (e.g. CrCl₂, Cr₂O₃/CrCl₃, CrO₃; MoCl₂ clusters, Mo₂O₃, MoO₃). Chapter list · Next in chapter →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+2, +3, +6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 +3, +4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Both group-6 metals show +2, +3 and +6 as their common states (e.g. CrCl₂, Cr₂O₃/CrCl₃, CrO₃; MoCl₂ clusters, Mo₂O₃, MoO₃). Chapter list · Next in chapter →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+2, +3, +5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+3,+4,+5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transition metal monoxide that shows metallic conductivity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NiO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TiO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TiO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TiO (Ti²⁺ d², overlapping t₂g band) is metallic; NiO, MnO and CoO are insulators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TiO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TiO (Ti²⁺ d², overlapping t₂g band) is metallic; NiO, MnO and CoO are insulators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metal that is extracted by the reduction method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Hg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Hg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HgS (cinnabar) is simply roasted in air: HgS + O₂ → Hg + SO₂ (self-reduction, no reducing agent needed). Al and Mg need electrolysis; Au is leached with cyanide.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Hg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HgS (cinnabar) is simply roasted in air: HgS + O₂ → Hg + SO₂ (self-reduction, no reducing agent needed). Al and Mg need electrolysis; Au is leached with cyanide.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Mg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formed by dissolving elemental gold in aqua regia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AuNO₃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H[AuCl₄]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H[Au(NO₃)₄]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H[AuCl₄]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 + HNO₃ + 4HCl → H[AuCl₄] + NO + 2H₂O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H[AuCl₄]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Au + HNO₃ + 4HCl → H[AuCl₄] + NO + 2H₂O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AuNO₃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H[Au(NO₃)₄]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 of moles of ions produced by complete dissociation of one mole of Mohr’s salt in water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Mohr's salt (NH₄)₂Fe(SO₄)₂·6H₂O → 2 NH₄⁺ + Fe²⁺ + 2 SO₄²⁻ = 5 mol ions per mol.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Mohr's salt (NH₄)₂Fe(SO₄)₂·6H₂O → 2 NH₄⁺ + Fe²⁺ + 2 SO₄²⁻ = 5 mol ions per mol.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filter paper moistioned with ammonical sodium nitroprusside solution turns violet on contact with a drop of alkaline Na₂ S solution. The violet colour is due to the formation of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[Fe(SCN)₅(NO)]⁻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[Fe(SCN)₅(NO)]²⁻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[Fe(CN)₅(NOS)]³⁻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[Fe(CN)₅(NOS)]⁴⁻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[Fe(CN)₅(NOS)]⁴⁻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Sulfide adds to the nitrosyl of nitroprusside: [Fe(CN)₅(NOS)]⁴⁻ (violet)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[Fe(CN)₅(NOS)]⁴⁻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[Fe(SCN)₅(NO)]⁻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Sulfide adds to the nitrosyl of nitroprusside: [Fe(CN)₅(NOS)]⁴⁻ (violet)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[Fe(SCN)₅(NO)]²⁻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[Fe(CN)₅(NOS)]³⁻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ligand that BEST stabilizes low oxidation state of tungsten (W)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NH₃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is a strong π-acceptor: it removes electron density from an electron-rich low-oxidation-state metal (W(0) in W(CO)₆), stabilising it. H₂O, NH₃ and F⁻ are σ/π-donors that stabilise high oxidation states.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NH₃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CO is a strong π-acceptor: it removes electron density from an electron-rich low-oxidation-state metal (W(0) in W(CO)₆), stabilising it. H₂O, NH₃ and F⁻ are σ/π-donors that stabilise high oxidation states.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following Latimer diagram, the species the undergoes disproportionation reaction is MnO₄⁻ xrightarrow+0.56 MnO₄²⁻ xrightarrow0.93 MnO₂ xrightarrow+0.15 Mn₂ O₃ xrightarrow-0.25 Mn(OH)₂ xrightarrow-1.56 Mn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MnO₄²⁻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MnO₄³⁻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Mn₂ O₃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Mn(OH)₂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MnO₄²⁻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species disproportionates when E°(right) &gt; E°(left): for MnO₄²⁻, 0.93 V &gt; 0.56 V (a). MnO₂, Mn₂O₃ and Mn(OH)₂ all have E°(right) &lt; E°(left).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MnO₄²⁻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MnO₄³⁻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A species disproportionates when E°(right) &gt; E°(left): for MnO₄²⁻, 0.93 V &gt; 0.56 V (a). MnO₂, Mn₂O₃ and Mn(OH)₂ all have E°(right) &lt; E°(left).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Mn₂ O₃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Mn(OH)₂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yellow precipitate is formed upon addition of aqueous AgNO₃ to a solution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phosphite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pyrophosphate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metaphosphate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orthophosphate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orthophosphate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Orthophosphate gives yellow Ag₃PO₄; pyrophosphate and metaphosphate give white silver salts (Ag₄P₂O₇, AgPO₃), and phosphite reduces Ag⁺ (black Ag).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orthophosphate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phosphite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Orthophosphate gives yellow Ag₃PO₄; pyrophosphate and metaphosphate give white silver salts (Ag₄P₂O₇, AgPO₃), and phosphite reduces Ag⁺ (black Ag).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pyrophosphate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metaphosphate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saturated calomel electrode, the saturation is with respect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Hg₂ Cl₂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HgCl₂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AgCl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KCl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SCE is Hg | Hg₂Cl₂ | KCl(sat.): the electrolyte is saturated potassium chloride, which fixes [Cl⁻] and hence the potential (0.244 V).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KCl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Hg₂ Cl₂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The SCE is Hg | Hg₂Cl₂ | KCl(sat.): the electrolyte is saturated potassium chloride, which fixes [Cl⁻] and hence the potential (0.244 V).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HgCl₂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AgCl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qualitative inorganic analysis of metal ions, the ion which precipitates as sulfide in the presence of H₂ S in warm dilute HCl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Cr³⁺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Al³⁺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Co²⁺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Bi³⁺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Bi³⁺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II cations (Bi³⁺, Cu²⁺, Cd²⁺ …) precipitate as sulfides from acidic H₂S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Bi³⁺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= group number up to Mn (+7); then falls (Fe +6, Co +4, Ni +4, Cu +3).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'3d loves low, 5d loves high oxidation states'.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Cr³⁺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Group II cations (Bi³⁺, Cu²⁺, Cd²⁺ …) precipitate as sulfides from acidic H₂S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Al³⁺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Taking Zn as a transition element in the strict (incomplete d subshell) definition.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Co²⁺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Cr(VI) and Mn(VII) are strongly oxidising; Mo(VI)/W(VI) and Tc(VII)/Re(VII) are stable.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42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Titanium tetrachloride (TiCl₄) reacts with THF to form an octahedral complex X under inert atmosphere at 25°C. If 5.0 g of TiCl₄ is used and the yields is 80 \%, the amount of X (in grams) formed is ____ (Round off to one decimal place) (Use atomic weights: Ti=48, Cl=35.5 Q=16, C=12 and H=1 )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d-Block Elements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TiCl₄ + 2 THF → TiCl₄(THF)₂ (octahedral, X). M(TiCl₄) = 190, M(X) = 190 + 2 × 72 = 334. n = 5.0/190 = 0.0263 mol → 0.8 × 0.0263 × 334 = 7.0 g.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7.0 g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d-Block Elements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metals: variable oxidation states, colour (d–d, CT), paramagnetism, catalysis, complex formation; trends in stability of oxidation states across 3d (Mn²⁺ stable, Cr⁶⁺/Mn⁷⁺ oxidising); 4d/5d prefer higher states; Latimer/Frost diagrams; aqueous chemistry (hydrolysis, polyoxometalates).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states: Sc +3; Ti +4; V +5/+4; Cr +3/+6; Mn +2/+4/+7; Fe +2/+3; Co +2/+3; Ni +2; Cu +2/+1; Zn +2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μ_so = √n(n+2)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 diagram: slope = E°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stable oxidation state per element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Cu⁺ disproportionates in water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 of ions (Ti³⁺ purple, V³⁺ green, Cr³⁺ violet, Mn²⁺ pink, Fe³⁺ yellow, Cu²⁺ blue)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Maximum oxidation state (Ru/Os +8)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Taking Zn as a transition element in the strict (incomplete d subshell) definition.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Cr(VI) and Mn(VII) are strongly oxidising; Mo(VI)/W(VI) and Tc(VII)/Re(VII) are stable.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Q31   Q32   Q33   Q34   Q35   Q36   Q37   Q38   Q39   Q40   Q41   Q42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12 question(s) next session on d-Block Elements.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Acids, Bases, Periodic Properties &amp; d-Block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questions   ·   Easy 0  |  Medium 1  |  Hard 0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Acids, Bases, Periodic Properties &amp; d-Block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reactions (A) and (B), n(H₂O)+Cl⁻→[Cl(H₂O)ₙ]⁻ (H₂O)₆+Mg⁺²→[Mg(H₂O)₆]⁺² (A) (B) water behaves as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acid in both (A) and (B)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acid in (A) and a base in (B)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base in (A) an acid in (B)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base in both (A) and (B)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Acids, Bases, Periodic Properties &amp; d-Block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1 paper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Acids, Bases, Periodic Properties &amp; d-Block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An acid in (A) and a base in (B)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Solvating Cl⁻, water donates H-bonds (δ⁺ H to the anion) → acts as an acid. Solvating Mg²⁺, water donates its O lone pair → acts as a (Lewis) base.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An acid in (A) and a base in (B)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oxo groups (not OH) → stronger acid: HClO₄ ≫ HClO₃ ≫ HClO₂ ≫ HClO.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'Like binds like: hard–hard, soft–soft'.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Acids, Bases, Periodic Properties &amp; d-Block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43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acid in both (A) and (B)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Solvating Cl⁻, water donates H-bonds (δ⁺ H to the anion) → acts as an acid. Solvating Mg²⁺, water donates its O lone pair → acts as a (Lewis) base.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base in (A) an acid in (B)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Predicting BF₃ as the strongest boron halide Lewis acid (π-back-donation from F weakens it).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base in both (A) and (B)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Soft–soft pairs (Ag⁺–I⁻, Hg²⁺–S²⁻) explain insolubility and extraction behaviour.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Acids, Bases, Periodic Properties &amp; d-Block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Arrhenius, Brønsted–Lowry, Lewis, Lux–Flood definitions; HSAB (hard–hard, soft–soft); acid strength trends (HF &lt; HCl &lt; HBr &lt; HI; oxoacids by oxidation state and number of oxo groups, Pauling's rules); levelling effect; superacids; non-aqueous solvents.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Pauling: pKa ≈ 8 − 5m for XO_m(OH)_n (m = non-hydroxyl O)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HSAB: soft acids Ag⁺, Hg²⁺, Pt²⁺; hard acids H⁺, Al³⁺, Ln³⁺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H₀ Hammett function for superacids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 of acidity of oxoacids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Hard/soft classification of ions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HF is weak in water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Levelling in liquid NH₃ vs acetic acid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Lewis acidity of BF₃ &lt; BCl₃ &lt; BBr₃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Predicting BF₃ as the strongest boron halide Lewis acid (π-back-donation from F weakens it).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Soft–soft pairs (Ag⁺–I⁻, Hg²⁺–S²⁻) explain insolubility and extraction behaviour.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Q43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Acids, Bases, Periodic Properties &amp; d-Block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135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