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 id="395" r:id="rId531"/>
    <p:sldId id="396" r:id="rId532"/>
    <p:sldId id="397" r:id="rId533"/>
    <p:sldId id="398" r:id="rId534"/>
    <p:sldId id="399" r:id="rId535"/>
    <p:sldId id="400" r:id="rId536"/>
    <p:sldId id="401" r:id="rId537"/>
    <p:sldId id="402" r:id="rId538"/>
    <p:sldId id="403" r:id="rId539"/>
    <p:sldId id="404" r:id="rId540"/>
    <p:sldId id="405" r:id="rId541"/>
    <p:sldId id="406" r:id="rId542"/>
    <p:sldId id="407" r:id="rId543"/>
    <p:sldId id="408" r:id="rId544"/>
    <p:sldId id="409" r:id="rId545"/>
    <p:sldId id="410" r:id="rId546"/>
    <p:sldId id="411" r:id="rId547"/>
    <p:sldId id="412" r:id="rId548"/>
    <p:sldId id="413" r:id="rId549"/>
    <p:sldId id="414" r:id="rId550"/>
    <p:sldId id="415" r:id="rId551"/>
    <p:sldId id="416" r:id="rId552"/>
    <p:sldId id="417" r:id="rId553"/>
    <p:sldId id="418" r:id="rId554"/>
    <p:sldId id="419" r:id="rId555"/>
    <p:sldId id="420" r:id="rId556"/>
    <p:sldId id="421" r:id="rId557"/>
    <p:sldId id="422" r:id="rId558"/>
    <p:sldId id="423" r:id="rId559"/>
    <p:sldId id="424" r:id="rId560"/>
    <p:sldId id="425" r:id="rId561"/>
    <p:sldId id="426" r:id="rId562"/>
    <p:sldId id="427" r:id="rId563"/>
    <p:sldId id="428" r:id="rId564"/>
    <p:sldId id="429" r:id="rId565"/>
    <p:sldId id="430" r:id="rId566"/>
    <p:sldId id="431" r:id="rId567"/>
    <p:sldId id="432" r:id="rId568"/>
    <p:sldId id="433" r:id="rId569"/>
    <p:sldId id="434" r:id="rId570"/>
    <p:sldId id="435" r:id="rId571"/>
    <p:sldId id="436" r:id="rId572"/>
    <p:sldId id="437" r:id="rId573"/>
    <p:sldId id="438" r:id="rId574"/>
    <p:sldId id="439" r:id="rId575"/>
    <p:sldId id="440" r:id="rId576"/>
    <p:sldId id="441" r:id="rId577"/>
    <p:sldId id="442" r:id="rId578"/>
    <p:sldId id="443" r:id="rId579"/>
    <p:sldId id="444" r:id="rId580"/>
    <p:sldId id="445" r:id="rId581"/>
    <p:sldId id="446" r:id="rId582"/>
    <p:sldId id="447" r:id="rId583"/>
    <p:sldId id="448" r:id="rId584"/>
    <p:sldId id="449" r:id="rId585"/>
    <p:sldId id="450" r:id="rId586"/>
    <p:sldId id="451" r:id="rId587"/>
    <p:sldId id="452" r:id="rId588"/>
    <p:sldId id="453" r:id="rId589"/>
    <p:sldId id="454" r:id="rId590"/>
    <p:sldId id="455" r:id="rId591"/>
    <p:sldId id="456" r:id="rId592"/>
    <p:sldId id="457" r:id="rId593"/>
    <p:sldId id="458" r:id="rId594"/>
    <p:sldId id="459" r:id="rId595"/>
    <p:sldId id="460" r:id="rId596"/>
    <p:sldId id="461" r:id="rId597"/>
    <p:sldId id="462" r:id="rId598"/>
    <p:sldId id="463" r:id="rId599"/>
    <p:sldId id="464" r:id="rId600"/>
    <p:sldId id="465" r:id="rId601"/>
    <p:sldId id="466" r:id="rId602"/>
    <p:sldId id="467" r:id="rId603"/>
    <p:sldId id="468" r:id="rId604"/>
    <p:sldId id="469" r:id="rId605"/>
    <p:sldId id="470" r:id="rId606"/>
    <p:sldId id="471" r:id="rId607"/>
    <p:sldId id="472" r:id="rId608"/>
    <p:sldId id="473" r:id="rId609"/>
    <p:sldId id="474" r:id="rId610"/>
    <p:sldId id="475" r:id="rId611"/>
    <p:sldId id="476" r:id="rId612"/>
    <p:sldId id="477" r:id="rId613"/>
    <p:sldId id="478" r:id="rId614"/>
    <p:sldId id="479" r:id="rId615"/>
    <p:sldId id="480" r:id="rId616"/>
    <p:sldId id="481" r:id="rId617"/>
    <p:sldId id="482" r:id="rId618"/>
    <p:sldId id="483" r:id="rId619"/>
    <p:sldId id="484" r:id="rId620"/>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 Id="rId531" Type="http://schemas.openxmlformats.org/officeDocument/2006/relationships/slide" Target="slides/slide140.xml"/><Relationship Id="rId532" Type="http://schemas.openxmlformats.org/officeDocument/2006/relationships/slide" Target="slides/slide141.xml"/><Relationship Id="rId533" Type="http://schemas.openxmlformats.org/officeDocument/2006/relationships/slide" Target="slides/slide142.xml"/><Relationship Id="rId534" Type="http://schemas.openxmlformats.org/officeDocument/2006/relationships/slide" Target="slides/slide143.xml"/><Relationship Id="rId535" Type="http://schemas.openxmlformats.org/officeDocument/2006/relationships/slide" Target="slides/slide144.xml"/><Relationship Id="rId536" Type="http://schemas.openxmlformats.org/officeDocument/2006/relationships/slide" Target="slides/slide145.xml"/><Relationship Id="rId537" Type="http://schemas.openxmlformats.org/officeDocument/2006/relationships/slide" Target="slides/slide146.xml"/><Relationship Id="rId538" Type="http://schemas.openxmlformats.org/officeDocument/2006/relationships/slide" Target="slides/slide147.xml"/><Relationship Id="rId539" Type="http://schemas.openxmlformats.org/officeDocument/2006/relationships/slide" Target="slides/slide148.xml"/><Relationship Id="rId540" Type="http://schemas.openxmlformats.org/officeDocument/2006/relationships/slide" Target="slides/slide149.xml"/><Relationship Id="rId541" Type="http://schemas.openxmlformats.org/officeDocument/2006/relationships/slide" Target="slides/slide150.xml"/><Relationship Id="rId542" Type="http://schemas.openxmlformats.org/officeDocument/2006/relationships/slide" Target="slides/slide151.xml"/><Relationship Id="rId543" Type="http://schemas.openxmlformats.org/officeDocument/2006/relationships/slide" Target="slides/slide152.xml"/><Relationship Id="rId544" Type="http://schemas.openxmlformats.org/officeDocument/2006/relationships/slide" Target="slides/slide153.xml"/><Relationship Id="rId545" Type="http://schemas.openxmlformats.org/officeDocument/2006/relationships/slide" Target="slides/slide154.xml"/><Relationship Id="rId546" Type="http://schemas.openxmlformats.org/officeDocument/2006/relationships/slide" Target="slides/slide155.xml"/><Relationship Id="rId547" Type="http://schemas.openxmlformats.org/officeDocument/2006/relationships/slide" Target="slides/slide156.xml"/><Relationship Id="rId548" Type="http://schemas.openxmlformats.org/officeDocument/2006/relationships/slide" Target="slides/slide157.xml"/><Relationship Id="rId549" Type="http://schemas.openxmlformats.org/officeDocument/2006/relationships/slide" Target="slides/slide158.xml"/><Relationship Id="rId550" Type="http://schemas.openxmlformats.org/officeDocument/2006/relationships/slide" Target="slides/slide159.xml"/><Relationship Id="rId551" Type="http://schemas.openxmlformats.org/officeDocument/2006/relationships/slide" Target="slides/slide160.xml"/><Relationship Id="rId552" Type="http://schemas.openxmlformats.org/officeDocument/2006/relationships/slide" Target="slides/slide161.xml"/><Relationship Id="rId553" Type="http://schemas.openxmlformats.org/officeDocument/2006/relationships/slide" Target="slides/slide162.xml"/><Relationship Id="rId554" Type="http://schemas.openxmlformats.org/officeDocument/2006/relationships/slide" Target="slides/slide163.xml"/><Relationship Id="rId555" Type="http://schemas.openxmlformats.org/officeDocument/2006/relationships/slide" Target="slides/slide164.xml"/><Relationship Id="rId556" Type="http://schemas.openxmlformats.org/officeDocument/2006/relationships/slide" Target="slides/slide165.xml"/><Relationship Id="rId557" Type="http://schemas.openxmlformats.org/officeDocument/2006/relationships/slide" Target="slides/slide166.xml"/><Relationship Id="rId558" Type="http://schemas.openxmlformats.org/officeDocument/2006/relationships/slide" Target="slides/slide167.xml"/><Relationship Id="rId559" Type="http://schemas.openxmlformats.org/officeDocument/2006/relationships/slide" Target="slides/slide168.xml"/><Relationship Id="rId560" Type="http://schemas.openxmlformats.org/officeDocument/2006/relationships/slide" Target="slides/slide169.xml"/><Relationship Id="rId561" Type="http://schemas.openxmlformats.org/officeDocument/2006/relationships/slide" Target="slides/slide170.xml"/><Relationship Id="rId562" Type="http://schemas.openxmlformats.org/officeDocument/2006/relationships/slide" Target="slides/slide171.xml"/><Relationship Id="rId563" Type="http://schemas.openxmlformats.org/officeDocument/2006/relationships/slide" Target="slides/slide172.xml"/><Relationship Id="rId564" Type="http://schemas.openxmlformats.org/officeDocument/2006/relationships/slide" Target="slides/slide173.xml"/><Relationship Id="rId565" Type="http://schemas.openxmlformats.org/officeDocument/2006/relationships/slide" Target="slides/slide174.xml"/><Relationship Id="rId566" Type="http://schemas.openxmlformats.org/officeDocument/2006/relationships/slide" Target="slides/slide175.xml"/><Relationship Id="rId567" Type="http://schemas.openxmlformats.org/officeDocument/2006/relationships/slide" Target="slides/slide176.xml"/><Relationship Id="rId568" Type="http://schemas.openxmlformats.org/officeDocument/2006/relationships/slide" Target="slides/slide177.xml"/><Relationship Id="rId569" Type="http://schemas.openxmlformats.org/officeDocument/2006/relationships/slide" Target="slides/slide178.xml"/><Relationship Id="rId570" Type="http://schemas.openxmlformats.org/officeDocument/2006/relationships/slide" Target="slides/slide179.xml"/><Relationship Id="rId571" Type="http://schemas.openxmlformats.org/officeDocument/2006/relationships/slide" Target="slides/slide180.xml"/><Relationship Id="rId572" Type="http://schemas.openxmlformats.org/officeDocument/2006/relationships/slide" Target="slides/slide181.xml"/><Relationship Id="rId573" Type="http://schemas.openxmlformats.org/officeDocument/2006/relationships/slide" Target="slides/slide182.xml"/><Relationship Id="rId574" Type="http://schemas.openxmlformats.org/officeDocument/2006/relationships/slide" Target="slides/slide183.xml"/><Relationship Id="rId575" Type="http://schemas.openxmlformats.org/officeDocument/2006/relationships/slide" Target="slides/slide184.xml"/><Relationship Id="rId576" Type="http://schemas.openxmlformats.org/officeDocument/2006/relationships/slide" Target="slides/slide185.xml"/><Relationship Id="rId577" Type="http://schemas.openxmlformats.org/officeDocument/2006/relationships/slide" Target="slides/slide186.xml"/><Relationship Id="rId578" Type="http://schemas.openxmlformats.org/officeDocument/2006/relationships/slide" Target="slides/slide187.xml"/><Relationship Id="rId579" Type="http://schemas.openxmlformats.org/officeDocument/2006/relationships/slide" Target="slides/slide188.xml"/><Relationship Id="rId580" Type="http://schemas.openxmlformats.org/officeDocument/2006/relationships/slide" Target="slides/slide189.xml"/><Relationship Id="rId581" Type="http://schemas.openxmlformats.org/officeDocument/2006/relationships/slide" Target="slides/slide190.xml"/><Relationship Id="rId582" Type="http://schemas.openxmlformats.org/officeDocument/2006/relationships/slide" Target="slides/slide191.xml"/><Relationship Id="rId583" Type="http://schemas.openxmlformats.org/officeDocument/2006/relationships/slide" Target="slides/slide192.xml"/><Relationship Id="rId584" Type="http://schemas.openxmlformats.org/officeDocument/2006/relationships/slide" Target="slides/slide193.xml"/><Relationship Id="rId585" Type="http://schemas.openxmlformats.org/officeDocument/2006/relationships/slide" Target="slides/slide194.xml"/><Relationship Id="rId586" Type="http://schemas.openxmlformats.org/officeDocument/2006/relationships/slide" Target="slides/slide195.xml"/><Relationship Id="rId587" Type="http://schemas.openxmlformats.org/officeDocument/2006/relationships/slide" Target="slides/slide196.xml"/><Relationship Id="rId588" Type="http://schemas.openxmlformats.org/officeDocument/2006/relationships/slide" Target="slides/slide197.xml"/><Relationship Id="rId589" Type="http://schemas.openxmlformats.org/officeDocument/2006/relationships/slide" Target="slides/slide198.xml"/><Relationship Id="rId590" Type="http://schemas.openxmlformats.org/officeDocument/2006/relationships/slide" Target="slides/slide199.xml"/><Relationship Id="rId591" Type="http://schemas.openxmlformats.org/officeDocument/2006/relationships/slide" Target="slides/slide200.xml"/><Relationship Id="rId592" Type="http://schemas.openxmlformats.org/officeDocument/2006/relationships/slide" Target="slides/slide201.xml"/><Relationship Id="rId593" Type="http://schemas.openxmlformats.org/officeDocument/2006/relationships/slide" Target="slides/slide202.xml"/><Relationship Id="rId594" Type="http://schemas.openxmlformats.org/officeDocument/2006/relationships/slide" Target="slides/slide203.xml"/><Relationship Id="rId595" Type="http://schemas.openxmlformats.org/officeDocument/2006/relationships/slide" Target="slides/slide204.xml"/><Relationship Id="rId596" Type="http://schemas.openxmlformats.org/officeDocument/2006/relationships/slide" Target="slides/slide205.xml"/><Relationship Id="rId597" Type="http://schemas.openxmlformats.org/officeDocument/2006/relationships/slide" Target="slides/slide206.xml"/><Relationship Id="rId598" Type="http://schemas.openxmlformats.org/officeDocument/2006/relationships/slide" Target="slides/slide207.xml"/><Relationship Id="rId599" Type="http://schemas.openxmlformats.org/officeDocument/2006/relationships/slide" Target="slides/slide208.xml"/><Relationship Id="rId600" Type="http://schemas.openxmlformats.org/officeDocument/2006/relationships/slide" Target="slides/slide209.xml"/><Relationship Id="rId601" Type="http://schemas.openxmlformats.org/officeDocument/2006/relationships/slide" Target="slides/slide210.xml"/><Relationship Id="rId602" Type="http://schemas.openxmlformats.org/officeDocument/2006/relationships/slide" Target="slides/slide211.xml"/><Relationship Id="rId603" Type="http://schemas.openxmlformats.org/officeDocument/2006/relationships/slide" Target="slides/slide212.xml"/><Relationship Id="rId604" Type="http://schemas.openxmlformats.org/officeDocument/2006/relationships/slide" Target="slides/slide213.xml"/><Relationship Id="rId605" Type="http://schemas.openxmlformats.org/officeDocument/2006/relationships/slide" Target="slides/slide214.xml"/><Relationship Id="rId606" Type="http://schemas.openxmlformats.org/officeDocument/2006/relationships/slide" Target="slides/slide215.xml"/><Relationship Id="rId607" Type="http://schemas.openxmlformats.org/officeDocument/2006/relationships/slide" Target="slides/slide216.xml"/><Relationship Id="rId608" Type="http://schemas.openxmlformats.org/officeDocument/2006/relationships/slide" Target="slides/slide217.xml"/><Relationship Id="rId609" Type="http://schemas.openxmlformats.org/officeDocument/2006/relationships/slide" Target="slides/slide218.xml"/><Relationship Id="rId610" Type="http://schemas.openxmlformats.org/officeDocument/2006/relationships/slide" Target="slides/slide219.xml"/><Relationship Id="rId611" Type="http://schemas.openxmlformats.org/officeDocument/2006/relationships/slide" Target="slides/slide220.xml"/><Relationship Id="rId612" Type="http://schemas.openxmlformats.org/officeDocument/2006/relationships/slide" Target="slides/slide221.xml"/><Relationship Id="rId613" Type="http://schemas.openxmlformats.org/officeDocument/2006/relationships/slide" Target="slides/slide222.xml"/><Relationship Id="rId614" Type="http://schemas.openxmlformats.org/officeDocument/2006/relationships/slide" Target="slides/slide223.xml"/><Relationship Id="rId615" Type="http://schemas.openxmlformats.org/officeDocument/2006/relationships/slide" Target="slides/slide224.xml"/><Relationship Id="rId616" Type="http://schemas.openxmlformats.org/officeDocument/2006/relationships/slide" Target="slides/slide225.xml"/><Relationship Id="rId617" Type="http://schemas.openxmlformats.org/officeDocument/2006/relationships/slide" Target="slides/slide226.xml"/><Relationship Id="rId618" Type="http://schemas.openxmlformats.org/officeDocument/2006/relationships/slide" Target="slides/slide227.xml"/><Relationship Id="rId619" Type="http://schemas.openxmlformats.org/officeDocument/2006/relationships/slide" Target="slides/slide228.xml"/><Relationship Id="rId620" Type="http://schemas.openxmlformats.org/officeDocument/2006/relationships/slide" Target="slides/slide229.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Bioinorganic Chemistry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71 Previous-Year Questions · 69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6 Topics · 71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6 Topics · 71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Oxygen Carriers Hemoglobin</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9 Qs   E 5 · M 4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13%</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73700"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Iron Sulfur Proteins</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8 Qs   E 4 · M 3 · H 1</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11%</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62362"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Metal Toxicity Medicine</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3 · M 3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8%</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54864"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Zinc Enzymes</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4 · M 0 · H 0</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54864" cy="91440"/>
          </a:xfrm>
          <a:prstGeom prst="roundRect">
            <a:avLst>
              <a:gd name="adj" fmla="val 30000"/>
            </a:avLst>
          </a:prstGeom>
          <a:solidFill>
            <a:srgbClr val="1C8A7C"/>
          </a:solidFill>
          <a:ln w="12700">
            <a:solidFill>
              <a:srgbClr val="1C8A7C"/>
            </a:solidFill>
            <a:prstDash val="solid"/>
          </a:ln>
        </p:spPr>
      </p:sp>
      <p:sp>
        <p:nvSpPr>
          <p:cNvPr id="38" name="Shape 36"/>
          <p:cNvSpPr/>
          <p:nvPr/>
        </p:nvSpPr>
        <p:spPr>
          <a:xfrm>
            <a:off x="274320" y="1911096"/>
            <a:ext cx="4279392" cy="480060"/>
          </a:xfrm>
          <a:prstGeom prst="roundRect">
            <a:avLst>
              <a:gd name="adj" fmla="val 7619"/>
            </a:avLst>
          </a:prstGeom>
          <a:solidFill>
            <a:srgbClr val="F8FAFD"/>
          </a:solidFill>
          <a:ln w="12700">
            <a:solidFill>
              <a:srgbClr val="E3E9F2"/>
            </a:solidFill>
            <a:prstDash val="solid"/>
          </a:ln>
        </p:spPr>
      </p:sp>
      <p:sp>
        <p:nvSpPr>
          <p:cNvPr id="39" name="Shape 37"/>
          <p:cNvSpPr/>
          <p:nvPr/>
        </p:nvSpPr>
        <p:spPr>
          <a:xfrm>
            <a:off x="347472" y="2002536"/>
            <a:ext cx="310896" cy="310896"/>
          </a:xfrm>
          <a:prstGeom prst="roundRect">
            <a:avLst>
              <a:gd name="adj" fmla="val 11765"/>
            </a:avLst>
          </a:prstGeom>
          <a:solidFill>
            <a:srgbClr val="F0EAFA"/>
          </a:solidFill>
          <a:ln w="9525">
            <a:solidFill>
              <a:srgbClr val="6E45B8"/>
            </a:solidFill>
            <a:prstDash val="solid"/>
          </a:ln>
        </p:spPr>
      </p:sp>
      <p:sp>
        <p:nvSpPr>
          <p:cNvPr id="40" name="Text 38"/>
          <p:cNvSpPr/>
          <p:nvPr/>
        </p:nvSpPr>
        <p:spPr>
          <a:xfrm>
            <a:off x="347472"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5</a:t>
            </a:r>
            <a:endParaRPr lang="en-US" sz="1100" dirty="0"/>
          </a:p>
        </p:txBody>
      </p:sp>
      <p:sp>
        <p:nvSpPr>
          <p:cNvPr id="41" name="Text 39"/>
          <p:cNvSpPr/>
          <p:nvPr/>
        </p:nvSpPr>
        <p:spPr>
          <a:xfrm>
            <a:off x="731520"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Nitrogen Fixation</a:t>
            </a:r>
            <a:endParaRPr lang="en-US" sz="1000" dirty="0"/>
          </a:p>
        </p:txBody>
      </p:sp>
      <p:sp>
        <p:nvSpPr>
          <p:cNvPr id="42" name="Text 40"/>
          <p:cNvSpPr/>
          <p:nvPr/>
        </p:nvSpPr>
        <p:spPr>
          <a:xfrm>
            <a:off x="731520"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 Qs   E 2 · M 1 · H 0</a:t>
            </a:r>
            <a:endParaRPr lang="en-US" sz="850" dirty="0"/>
          </a:p>
        </p:txBody>
      </p:sp>
      <p:sp>
        <p:nvSpPr>
          <p:cNvPr id="43" name="Text 41"/>
          <p:cNvSpPr/>
          <p:nvPr/>
        </p:nvSpPr>
        <p:spPr>
          <a:xfrm>
            <a:off x="3822192"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4%</a:t>
            </a:r>
            <a:endParaRPr lang="en-US" sz="1000" dirty="0"/>
          </a:p>
        </p:txBody>
      </p:sp>
      <p:sp>
        <p:nvSpPr>
          <p:cNvPr id="44" name="Shape 42"/>
          <p:cNvSpPr/>
          <p:nvPr/>
        </p:nvSpPr>
        <p:spPr>
          <a:xfrm>
            <a:off x="3840480" y="2185416"/>
            <a:ext cx="566928" cy="91440"/>
          </a:xfrm>
          <a:prstGeom prst="roundRect">
            <a:avLst>
              <a:gd name="adj" fmla="val 30000"/>
            </a:avLst>
          </a:prstGeom>
          <a:solidFill>
            <a:srgbClr val="E3E9F2"/>
          </a:solidFill>
          <a:ln w="12700">
            <a:solidFill>
              <a:srgbClr val="E3E9F2"/>
            </a:solidFill>
            <a:prstDash val="solid"/>
          </a:ln>
        </p:spPr>
      </p:sp>
      <p:sp>
        <p:nvSpPr>
          <p:cNvPr id="45" name="Shape 43"/>
          <p:cNvSpPr/>
          <p:nvPr/>
        </p:nvSpPr>
        <p:spPr>
          <a:xfrm>
            <a:off x="3840480" y="2185416"/>
            <a:ext cx="54864" cy="91440"/>
          </a:xfrm>
          <a:prstGeom prst="roundRect">
            <a:avLst>
              <a:gd name="adj" fmla="val 30000"/>
            </a:avLst>
          </a:prstGeom>
          <a:solidFill>
            <a:srgbClr val="1C8A7C"/>
          </a:solidFill>
          <a:ln w="12700">
            <a:solidFill>
              <a:srgbClr val="1C8A7C"/>
            </a:solidFill>
            <a:prstDash val="solid"/>
          </a:ln>
        </p:spPr>
      </p:sp>
      <p:sp>
        <p:nvSpPr>
          <p:cNvPr id="46" name="Shape 44"/>
          <p:cNvSpPr/>
          <p:nvPr/>
        </p:nvSpPr>
        <p:spPr>
          <a:xfrm>
            <a:off x="4590288" y="1911096"/>
            <a:ext cx="4279392" cy="480060"/>
          </a:xfrm>
          <a:prstGeom prst="roundRect">
            <a:avLst>
              <a:gd name="adj" fmla="val 7619"/>
            </a:avLst>
          </a:prstGeom>
          <a:solidFill>
            <a:srgbClr val="F8FAFD"/>
          </a:solidFill>
          <a:ln w="12700">
            <a:solidFill>
              <a:srgbClr val="E3E9F2"/>
            </a:solidFill>
            <a:prstDash val="solid"/>
          </a:ln>
        </p:spPr>
      </p:sp>
      <p:sp>
        <p:nvSpPr>
          <p:cNvPr id="47" name="Shape 45"/>
          <p:cNvSpPr/>
          <p:nvPr/>
        </p:nvSpPr>
        <p:spPr>
          <a:xfrm>
            <a:off x="4663440" y="2002536"/>
            <a:ext cx="310896" cy="310896"/>
          </a:xfrm>
          <a:prstGeom prst="roundRect">
            <a:avLst>
              <a:gd name="adj" fmla="val 11765"/>
            </a:avLst>
          </a:prstGeom>
          <a:solidFill>
            <a:srgbClr val="F0EAFA"/>
          </a:solidFill>
          <a:ln w="9525">
            <a:solidFill>
              <a:srgbClr val="6E45B8"/>
            </a:solidFill>
            <a:prstDash val="solid"/>
          </a:ln>
        </p:spPr>
      </p:sp>
      <p:sp>
        <p:nvSpPr>
          <p:cNvPr id="48" name="Text 46"/>
          <p:cNvSpPr/>
          <p:nvPr/>
        </p:nvSpPr>
        <p:spPr>
          <a:xfrm>
            <a:off x="4663440"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6</a:t>
            </a:r>
            <a:endParaRPr lang="en-US" sz="1100" dirty="0"/>
          </a:p>
        </p:txBody>
      </p:sp>
      <p:sp>
        <p:nvSpPr>
          <p:cNvPr id="49" name="Text 47"/>
          <p:cNvSpPr/>
          <p:nvPr/>
        </p:nvSpPr>
        <p:spPr>
          <a:xfrm>
            <a:off x="5047488"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Bioinorganic Chemistry – General</a:t>
            </a:r>
            <a:endParaRPr lang="en-US" sz="1000" dirty="0"/>
          </a:p>
        </p:txBody>
      </p:sp>
      <p:sp>
        <p:nvSpPr>
          <p:cNvPr id="50" name="Text 48"/>
          <p:cNvSpPr/>
          <p:nvPr/>
        </p:nvSpPr>
        <p:spPr>
          <a:xfrm>
            <a:off x="5047488"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41 Qs   E 27 · M 14 · H 0</a:t>
            </a:r>
            <a:endParaRPr lang="en-US" sz="850" dirty="0"/>
          </a:p>
        </p:txBody>
      </p:sp>
      <p:sp>
        <p:nvSpPr>
          <p:cNvPr id="51" name="Text 49"/>
          <p:cNvSpPr/>
          <p:nvPr/>
        </p:nvSpPr>
        <p:spPr>
          <a:xfrm>
            <a:off x="8138160"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58%</a:t>
            </a:r>
            <a:endParaRPr lang="en-US" sz="1000" dirty="0"/>
          </a:p>
        </p:txBody>
      </p:sp>
      <p:sp>
        <p:nvSpPr>
          <p:cNvPr id="52" name="Shape 50"/>
          <p:cNvSpPr/>
          <p:nvPr/>
        </p:nvSpPr>
        <p:spPr>
          <a:xfrm>
            <a:off x="8156448" y="2185416"/>
            <a:ext cx="566928" cy="91440"/>
          </a:xfrm>
          <a:prstGeom prst="roundRect">
            <a:avLst>
              <a:gd name="adj" fmla="val 30000"/>
            </a:avLst>
          </a:prstGeom>
          <a:solidFill>
            <a:srgbClr val="E3E9F2"/>
          </a:solidFill>
          <a:ln w="12700">
            <a:solidFill>
              <a:srgbClr val="E3E9F2"/>
            </a:solidFill>
            <a:prstDash val="solid"/>
          </a:ln>
        </p:spPr>
      </p:sp>
      <p:sp>
        <p:nvSpPr>
          <p:cNvPr id="53" name="Shape 51"/>
          <p:cNvSpPr/>
          <p:nvPr/>
        </p:nvSpPr>
        <p:spPr>
          <a:xfrm>
            <a:off x="8156448" y="2185416"/>
            <a:ext cx="328818"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Oxygen Carriers Hemoglobin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9 questions   ·   Easy 5  |  Medium 4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Fe²⁺-porphyrins fail to exhibit reversible oxygen transport and cannot differentiate CO from O₂. However, the hemoglobin is free from both these pit falls. Among the following (A) Fe²⁺-porphyrins undergo μ-oxodimer formation and the same is prevented in case of the hemoglobin. (B) Fe-CO bond strength is much low in case of hemoglobin when compared to the Fe²⁺ porphyrins. (C) While Fe-CO is linear, Fe-O₂ is bent and is recognized by hemoglobin (D) The interlinked four monomeric units in the hemoglobin are responsible to overcome the pitfalls. The correct set of statements is</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Free Fe(II) porphyrins form irreversible μ-oxo dimers, which the protein pocket prevents in hemoglobin. The distal histidine favours bent Fe–O₂ and disfavours linear Fe–CO, which reduces CO affinity. A and C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Free Fe(II) porphyrins form irreversible μ-oxo dimers, which the protein pocket prevents in hemoglobin. The distal histidine favours bent Fe–O₂ and disfavours linear Fe–CO, which reduces CO affinity. A and C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Under physiological condition, oxygen is binding to deoxyhemoglobin and deoxymyoglobin, the binding curve and its pH dependence, respectively, are (a) Sigmoidal and pH dependent; hyperbolic and pH independent (b) Hyperbolic and pH independent; sigmoidal and pH dependent</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(A)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resonance Raman stretching frequency (ν_O-O in cm⁻¹) of O₂, is 1580. The ν_O-O for O₂ in bound oxy-hemoglobin is close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1100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oxyhaemoglobin O₂ binds as a superoxide-like Fe(III)–O₂⁻ unit; ν(O–O) drops from 1580 (free O₂) to ≈1105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1100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In oxyhaemoglobin O₂ binds as a superoxide-like Fe(III)–O₂⁻ unit; ν(O–O) drops from 1580 (free O₂) to ≈1105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 for cytochrome c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is a non-heme protein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coordination number of iron in cytochrome c is five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is a redox protein and an electron carrier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can store or carry dioxygen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It is a redox protein and an electron carrier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Cytochrome c is a haem protein with six-coordinate iron (His/Met axial ligands); it carries electrons (Fe²⁺/Fe³⁺) and cannot bind O₂.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It is a redox protein and an electron carrier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is a non-heme protein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Cytochrome c is a haem protein with six-coordinate iron (His/Met axial ligands); it carries electrons (Fe²⁺/Fe³⁺) and cannot bind O₂.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coordination number of iron in cytochrome c is five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can store or carry dioxygen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cooperative binding of O₂ in hemoglobin is due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decrease in size of iron followed by changes in the protein conformation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an increase in size of iron followed by changes in the protein conformation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decrease in size of iron that is NOT accompanied by the protein conformational changes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an increase in size of iron that is NOT accompanied by the protein conformational changes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decrease in size of iron followed by changes in the protein conformation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On binding O₂ the iron becomes low-spin and smaller, drops into the porphyrin plane and pulls the proximal histidine with it; that movement propagates through the protein (T → R) and raises the affinity of the other subunits.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decrease in size of iron followed by changes in the protein conformation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an increase in size of iron followed by changes in the protein conformation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On binding O₂ the iron becomes low-spin and smaller, drops into the porphyrin plane and pulls the proximal histidine with it; that movement propagates through the protein (T → R) and raises the affinity of the other subunits.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decrease in size of iron that is NOT accompanied by the protein conformational changes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an increase in size of iron that is NOT accompanied by the protein conformational changes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Fe-Nporphyrin bond distances in the deoxy and oxy-hemoglobin,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 and 2.0 AA</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and 2.0 AA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2.2 and 2.3 AA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 and 2.5 AA</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2.1 and 2.0 AA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Deoxy (high-spin Fe⁺, out of plane) Fe–N ≈ 2.06–2.1 ; oxy (low-spin, in plane) ≈ 2.0 .</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2.1 and 2.0 AA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 and 2.0 AA</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Deoxy (high-spin Fe⁺, out of plane) Fe–N ≈ 2.06–2.1 ; oxy (low-spin, in plane) ≈ 2.0 .</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2.2 and 2.3 AA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2.3 and 2.5 AA</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resonance Raman stretching frequencies (in cm⁻¹) of the bound O₂ species in oxyhemerthyrin and oxy-hemoglobin,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850 and 1100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750 and 850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850 and 850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1100 and 850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850 and 1100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Oxyhemerythrin binds O₂ as hydroperoxide (ν(O–O) ≈ 844 cm⁻¹); oxyhemoglobin binds it as a superoxide-like unit (≈1105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850 and 1100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750 and 850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Oxyhemerythrin binds O₂ as hydroperoxide (ν(O–O) ≈ 844 cm⁻¹); oxyhemoglobin binds it as a superoxide-like unit (≈1105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850 and 850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1100 and 850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the oxygenation of hemocyanine: (A) Oxidation state of both copper atoms changes by two (B) It becomes intense blue from colorless (C) Dioxygen is reduced to O₂²⁻ (D) The μ-η²:η² bond forms between each oxygen and copper atoms. The correct statements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 (C)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Deoxyhemocyanin [Cu(I)₂] binds O₂ as μ-η²:η²-peroxide, giving Cu(II)₂ (each Cu changes by one). The colourless protein turns intense blue from an O₂²⁻→Cu charge-transfer band. B, C and D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 (C)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Deoxyhemocyanin [Cu(I)₂] binds O₂ as μ-η²:η²-peroxide, giving Cu(II)₂ (each Cu changes by one). The colourless protein turns intense blue from an O₂²⁻→Cu charge-transfer band. B, C and D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oxidation state of iron in met-hemoglobin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Oxygen Carriers Hemoglobin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'Proximal binds, distal guards'.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Three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Hemoglobin met-hemoglobin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Three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Hb binds O₂ weakly at low pO₂ and strongly at high pO₂ — cooperativity through quaternary T→R shift.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the distal histidine binds Fe (it H-bonds to O₂; the proximal His binds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'Proximal binds, distal guards'.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Carriers Hemoglobin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Hemoglobin met-hemoglobin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the distal histidine binds Fe (it H-bonds to O₂; the proximal His binds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Picket-fence porphyrins model reversible O₂ binding by blocking μ-oxo dimer formation.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Oxygen Carriers Hemoglobin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Hemoglobin (tetramer, cooperative, sigmoidal curve) vs myoglobin (monomer, hyperbolic); heme Fe(II) binds O₂ end-on bent; hemerythrin (Fe₂, O₂ → hydroperoxide), hemocyanin (Cu₂, O₂ side-on peroxo, blue); Bohr effect and 2,3-BPG; CO and CN⁻ poisoning.</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Hill: log[Y/(1−Y)] = n log pO₂ − log P₅₀</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O₂ binding: Fe–O–O angle ≈ 120°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Mb: n = 1; Hb: n ≈ 2.8</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oxy-Hb is diamagnetic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Role of proximal/distal His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Colour of oxyhemocyanin (blue)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BPG lowering affinity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MetHb (Fe³⁺) cannot bind O₂</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Thinking the distal histidine binds Fe (it H-bonds to O₂; the proximal His binds Fe).</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Picket-fence porphyrins model reversible O₂ binding by blocking μ-oxo dimer formation.</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Oxygen Carriers Hemoglobin.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Iron Sulfur Proteins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8 questions   ·   Easy 4  |  Medium 3  |  Hard 1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metal ion that replace manganese (II) ion in mangano-proteins without changing its function,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 (II)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 (II)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 (II)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Mg (II)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Mg²⁺ and Mn²⁺ have similar size, charge and lack of redox activity, so Mg(II) can replace Mn(II) in many mangano-enzymes with retention of function.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Mg (II)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Mg²⁺ and Mn²⁺ have similar size, charge and lack of redox activity, so Mg(II) can replace Mn(II) in many mangano-enzymes with retention of function.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 (II)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Cu (II)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bacterial rubredoxin, the number of iron atoms, sulfur bridges and cysteine ligands are Fe atom &amp; Sulfur bridge &amp; Cysteine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4, 4, 4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2, 2, 4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2, 2, 2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1, 0, 4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 0,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Rubredoxin: one Fe, no sulfide bridges, four cysteine thiolates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 0,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4, 4, 4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Rubredoxin: one Fe, no sulfide bridges, four cysteine thiolates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2, 2, 4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2, 2, 2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Oxidised form of enzyme catalase (structure A); prepared by the reaction of [Fe(P)]⁺ (P = porphyrin) with H₂O₂ has green color because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Oxidation state of iron changed from Fe^III to Fe^IV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Porphyrin ring is oxidized by one electron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 π^* transition appears in the visible region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Fe^IV is coordinated with anionic tyrosinate ligand in axial position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Porphyrin ring is oxidized by one electron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[Fe(III)P]⁺ + H₂O₂ → Compound I: an oxo-Fe(IV) porphyrin π-cation radical. The green colour arises from the one-electron-oxidised porphyrin ring (π-cation radical absorbs across the visible), not from Fe(IV) alone. (Bank key (a) — verify; standard answer is the porphyrin radical.)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Porphyrin ring is oxidized by one electron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Oxidation state of iron changed from Fe^III to Fe^IV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[Fe(III)P]⁺ + H₂O₂ → Compound I: an oxo-Fe(IV) porphyrin π-cation radical. The green colour arises from the one-electron-oxidised porphyrin ring (π-cation radical absorbs across the visible), not from Fe(IV) alone. (Bank key (a) — verify; standard answer is the porphyrin radical.)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 π^* transition appears in the visible region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Fe^IV is coordinated with anionic tyrosinate ligand in axial position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Identify correct statements for mercury as an environment pollutant. A. Carbanionicbiomethylation converts it to MeHg⁺ B. Thiol group of cysteine has strong affinity for mercury C. Mercury containing industrial catalyst release caused Minamata disaster The correct answer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Bacteria methylate Hg²⁺ (via methylcobalamin, a carbanion transfer) to MeHg⁺; cysteine thiols bind mercury very strongly; the Minamata disaster came from methylmercury discharged by a mercury-catalysed acetaldehyde plant. All three are correct.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Bacteria methylate Hg²⁺ (via methylcobalamin, a carbanion transfer) to MeHg⁺; cysteine thiols bind mercury very strongly; the Minamata disaster came from methylmercury discharged by a mercury-catalysed acetaldehyde plant. All three are correct.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Complex(es) which has/have unpaired electron(s) that is equal to that of iron center in oxymyoglobin is/are A. [Fe(ox)₃]³⁻ B. [Fe(CN)₆]³⁻ C. [NiCl₄]²⁻ D. [Cu(NH₃)₄]²⁺ (Given: ox = oxalato) Correct answer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Treating oxymyoglobin as Fe(III)–superoxide, the iron is low-spin d⁵ with one unpaired electron. [Fe(CN)₆]³⁻ (low-spin d⁵) and [Cu(NH₃)₄]²⁺ (d⁹) also have one; [Fe(ox)₃]³⁻ has five and [NiCl₄]²⁻ two.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Treating oxymyoglobin as Fe(III)–superoxide, the iron is low-spin d⁵ with one unpaired electron. [Fe(CN)₆]³⁻ (low-spin d⁵) and [Cu(NH₃)₄]²⁺ (d⁹) also have one; [Fe(ox)₃]³⁻ has five and [NiCl₄]²⁻ two.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changes (from A-D given below) which occur when O₂ binds to hemerythrin are (A) One iron atoms is oxidized (B) Both the iron atoms are oxidized (C) O₂ binds to one iron atom and is also hydrogen bonded. (D) O₂ binds to both the iron atoms and is also hydrogen bonded.</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O₂ binding converts the Fe(II)Fe(II) site to Fe(III)Fe(III), so both irons are oxidised. Hydroperoxide binds terminally to one Fe and hydrogen-bonds to the μ-oxo bridge. B and C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O₂ binding converts the Fe(II)Fe(II) site to Fe(III)Fe(III), so both irons are oxidised. Hydroperoxide binds terminally to one Fe and hydrogen-bonds to the μ-oxo bridge. B and C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metallothioneins: A. the contain about 30% cysteine residues B. they prefer to bind soft metal ions such as Cd(II), Hg(II) and Zn(II) C. they are involved in electron transfer reactions D. they are low molecular weight proteins Correct statements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Metallothioneins are small ( 6–7 kDa), about 30 % cysteine, and bind soft ions (Zn, Cd, Hg, Cu). They are storage/detoxification proteins, not electron carriers. A, B and D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Metallothioneins are small ( 6–7 kDa), about 30 % cysteine, and bind soft ions (Zn, Cd, Hg, Cu). They are storage/detoxification proteins, not electron carriers. A, B and D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Which of the following statements for rubredoxin, A. F₂⁺ center has a tetrahedral geometry. B. Reduced form of iron is diamagnetic. C. F₂⁺ center undergoes Jahn-Teller distortion. D. It is a [2Fe–2S] cluster. are correct?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Iron Sulfur Proteins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'Cubane Fe₄S₄ — one electron per step'.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 and C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Rubredoxin has a single Fe in a tetrahedral Cys₄ site, not a 2Fe–2S cluster. Reduced high-spin Fe(II) is paramagnetic, and the tetrahedral d⁶ e³t₂³ ion shows a Jahn–Teller distortion. A and C only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 and C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HiPIP = high potential (+350 mV) = ³⁺/²⁺; ferredoxin = low potential (−400 mV) = ²⁺/¹⁺.</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Fe–S clusters as multi-electron carriers (they move one electron at a time).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Aconitase's unique Fe has no cysteine and binds citrate.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'Cubane Fe₄S₄ — one electron per step'.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Iron Sulfur Proteins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Rubredoxin has a single Fe in a tetrahedral Cys₄ site, not a 2Fe–2S cluster. Reduced high-spin Fe(II) is paramagnetic, and the tetrahedral d⁶ e³t₂³ ion shows a Jahn–Teller distortion. A and C only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Fe–S clusters as multi-electron carriers (they move one electron at a time).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Aconitase's unique Fe has no cysteine and binds citrate.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Iron Sulfur Proteins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8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Fe–S clusters ([2Fe–2S], [3Fe–4S], [4Fe–4S]) with cysteine ligation act as one-electron carriers; rubredoxin has a single Fe with four Cys; HiPIP uses the [4Fe–4S]³⁺/²⁺ couple, ferredoxins the ²⁺/¹⁺ couple; cubane geometry, antiferromagnetic coupling.</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[4Fe–4S]: states 3+, 2+, 1+ (formal Fe oxidation 2.75 → 2.5 → 2.25)</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Rubredoxin: Fe(III)/Fe(II), tetrahedral S₄</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Rieske: [2Fe–2S] with 2 His + 2 Cys</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Which cluster in ferredoxin vs HiPIP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Magnetic coupling in [2Fe–2S]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Rieske centre ligation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Aconitase substrate-binding Fe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Treating Fe–S clusters as multi-electron carriers (they move one electron at a time).</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Aconitase's unique Fe has no cysteine and binds citrate.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Q10   Q11   Q12   Q13   Q14   Q15   Q16   Q17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Iron Sulfur Proteins.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Metal Toxicity Medicine</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3  |  Medium 3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Superoxide dismutase contains the metal ions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 (II) and Ni(II)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Cu(II) and Zn(II)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Ni (II) and Co(III)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 (II) and Fe (III)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Metal Toxicity Medicine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'Cis kills cancer, trans does not'.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Cu(II) and Zn(II)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Cu,Zn superoxide dismutase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Cu(II) and Zn(II)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Soft toxic metals → soft (thiol) chelators; hard Fe³⁺ → hydroxamate (desferrioxamine).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EDTA for mercury (BAL/DMSA are the thiol antidotes).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 kills cancer, trans does not'.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 (II) and Ni(II)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Cu,Zn superoxide dismutase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Ni (II) and Co(III)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EDTA for mercury (BAL/DMSA are the thiol antidotes).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Cu (II) and Fe (III)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Cisplatin's leaving groups are Cl⁻; the NH₃ ligands stay (trans effect order Cl⁻ &gt; NH₃).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number of inorganic Sulphur (or sulphide) atoms present in the metalloprotein active sites ofrubredoxin, 2-iron ferredoxin and 4-iron ferredoxin, respectively,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2 and 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4 and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4 and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0,2 and 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Metal Toxicity Medicine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'Cis kills cancer, trans does not'.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0, 2 and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Rubredoxin has a single Fe bound only by four cysteines (no inorganic S); 2Fe ferredoxin has an Fe₂S₂ core (2); 4Fe ferredoxin an Fe₄S₄ cubane (4).</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0, 2 and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Soft toxic metals → soft (thiol) chelators; hard Fe³⁺ → hydroxamate (desferrioxamine).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EDTA for mercury (BAL/DMSA are the thiol antidotes).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 kills cancer, trans does not'.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4 and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Rubredoxin has a single Fe bound only by four cysteines (no inorganic S); 2Fe ferredoxin has an Fe₂S₂ core (2); 4Fe ferredoxin an Fe₄S₄ cubane (4).</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4 and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EDTA for mercury (BAL/DMSA are the thiol antidotes).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0,2 and 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Cisplatin's leaving groups are Cl⁻; the NH₃ ligands stay (trans effect order Cl⁻ &gt; NH₃).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Choose the correct statements for oxymyoglobin and cytochrome P₄₅₀ (resting state) from the following: A. Both contain dianion of protoporphyrin-IX B. They have same fifth-ligand bonded to metal centre from the protein backbone C. They contain single active site D. They contain metal ion in +3 oxidation state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Metal Toxicity Medicine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'Cis kills cancer, trans does not'.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C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Both contain protoporphyrin-IX²⁻ and a single heme site. Iron is formally Fe(III) in both: Fe(III)–O₂⁻ in oxymyoglobin and resting Fe(III) in P450. The fifth ligands differ: His in myoglobin, Cys thiolate in P450. A, C and D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C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Soft toxic metals → soft (thiol) chelators; hard Fe³⁺ → hydroxamate (desferrioxamine).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EDTA for mercury (BAL/DMSA are the thiol antidotes).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 kills cancer, trans does not'.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Both contain protoporphyrin-IX²⁻ and a single heme site. Iron is formally Fe(III) in both: Fe(III)–O₂⁻ in oxymyoglobin and resting Fe(III) in P450. The fifth ligands differ: His in myoglobin, Cys thiolate in P450. A, C and D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EDTA for mercury (BAL/DMSA are the thiol antidotes).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Cisplatin's leaving groups are Cl⁻; the NH₃ ligands stay (trans effect order Cl⁻ &gt; NH₃).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Correct combination of number and size of rings present in a metal ion-porphine complex (including metal ion bearing chelate rings)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 5-membered and four 6-membered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5-membered and six 6-membered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six 5-membered and two 6-membered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five 5-membered and three 6-membered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Metal Toxicity Medicine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'Cis kills cancer, trans does not'.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four 5-membered and four 6-membered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Porphine has four five-membered pyrrole rings; chelation of the metal by the four pyrrole N atoms creates four six-membered chelate rings (M–N–C–Cₘeso–C–N).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four 5-membered and four 6-membered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Soft toxic metals → soft (thiol) chelators; hard Fe³⁺ → hydroxamate (desferrioxamine).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EDTA for mercury (BAL/DMSA are the thiol antidotes).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 kills cancer, trans does not'.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5-membered and six 6-membered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Porphine has four five-membered pyrrole rings; chelation of the metal by the four pyrrole N atoms creates four six-membered chelate rings (M–N–C–Cₘeso–C–N).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six 5-membered and two 6-membered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EDTA for mercury (BAL/DMSA are the thiol antidotes).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five 5-membered and three 6-membered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Cisplatin's leaving groups are Cl⁻; the NH₃ ligands stay (trans effect order Cl⁻ &gt; NH₃).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deoxy-hemerythrin and deoxy-hemocyanin: A. they are involved in O₂ transport in biological systems B. they contain two metal ions in their active site C. active site metal centres are bridged by amino acid residues D. they prefer to bind only one O₂ per active site The correct statements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Metal Toxicity Medicine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'Cis kills cancer, trans does not'.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Both transport O₂, both have two metal ions at the active site, and both bind one O₂ per site. Only hemerythrin's irons are bridged by amino-acid carboxylates; the two coppers of hemocyanin have no bridging residue. A, B and D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Soft toxic metals → soft (thiol) chelators; hard Fe³⁺ → hydroxamate (desferrioxamine).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EDTA for mercury (BAL/DMSA are the thiol antidotes).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 kills cancer, trans does not'.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Both transport O₂, both have two metal ions at the active site, and both bind one O₂ per site. Only hemerythrin's irons are bridged by amino-acid carboxylates; the two coppers of hemocyanin have no bridging residue. A, B and D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EDTA for mercury (BAL/DMSA are the thiol antidotes).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Cisplatin's leaving groups are Cl⁻; the NH₃ ligands stay (trans effect order Cl⁻ &gt; NH₃).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metal transferred by bacteria and fungi using siderophores/siderochromes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Metal Toxicity Medicine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'Cis kills cancer, trans does not'.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Fe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Siderophores are the high-affinity Fe(III) chelators that bacteria and fungi secrete to scavenge iron.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Fe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Soft toxic metals → soft (thiol) chelators; hard Fe³⁺ → hydroxamate (desferrioxamine).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EDTA for mercury (BAL/DMSA are the thiol antidotes).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'Cis kills cancer, trans does not'.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Metal Toxicity Medicine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Siderophores are the high-affinity Fe(III) chelators that bacteria and fungi secrete to scavenge iron.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Cu</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EDTA for mercury (BAL/DMSA are the thiol antidotes).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Cisplatin's leaving groups are Cl⁻; the NH₃ ligands stay (trans effect order Cl⁻ &gt; NH₃).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Metal Toxicity Medicine</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Toxic metals (Hg, Pb, Cd, As, Tl) bind soft S donors; chelation therapy uses EDTA (Pb), BAL/dimercaprol (As, Hg), penicillamine (Cu, Wilson's disease), desferrioxamine (Fe overload); cisplatin binds N7 of guanine (cis geometry essential); Gd(III) MRI contrast, ⁹⁹ᵐTc imaging, Li₂CO₃, gold drugs (auranofin).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Cisplatin: cis-[PtCl₂(NH₃)₂]; hydrolysis inside cell (low Cl⁻)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HSAB: Hg²⁺, Pb²⁺, Cd²⁺ soft → S-rich proteins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Gd³⁺: 7 unpaired electrons → relaxivity</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transplatin is inactive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Chelating agent per metal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Minamata/itai-itai causes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Radiopharmaceutical nuclides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EDTA for mercury (BAL/DMSA are the thiol antidotes).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Cisplatin's leaving groups are Cl⁻; the NH₃ ligands stay (trans effect order Cl⁻ &gt; NH₃).</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Q18   Q19   Q20   Q21   Q22   Q23</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Metal Toxicity Medicine.</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Zinc Enzymes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4  |  Medium 0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Based on the behaviour of the metalloenzymes, consider the following statements (A) In the enzymes, the zinc activates O₂, to form peroxide species. (B) In the enzymes, the zinc activates H₂O and provides a zinc boud hydroxide. (C) In the oxidases, the iron activates O₂, to break the bonding between the two oxygens (D) Zinc ion acts as a nucleophile and attacks at the peptide carbonyl The set of correct statements is,</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Zinc Enzymes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'Zinc: Lewis acid, no redox, no colour'.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Zn²⁺ (d¹⁰, redox-inert, flexible coordination, strong Lewis acid) activates water or substrates: carbonic anhydrase (His₃–Zn–OH⁻, CO₂ hydration), carboxypeptidase (peptide hydrolysis), alcohol dehydrogenase (with NAD⁺), zinc fingers (structural, Cys₂His₂).</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Zn²⁺ is redox-inactive; it lowers the pKa of bound water, giving the nucleophilic Zn–OH. Iron oxidases activate O₂ and cleave the O–O bond. Zn²⁺ is a Lewis acid, not a nucleophile. B and C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Zn lowers the pKa of bound water to ~7, generating a nucleophilic hydroxide at physiological pH.</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role in electron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Co(II)-substituted CA is active and coloured — used to study the spectroscopically silent Zn site.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'Zinc: Lewis acid, no redox, no colour'.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Zn²⁺ is redox-inactive; it lowers the pKa of bound water, giving the nucleophilic Zn–OH. Iron oxidases activate O₂ and cleave the O–O bond. Zn²⁺ is a Lewis acid, not a nucleophile. B and C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role in electron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Co(II)-substituted CA is active and coloured — used to study the spectroscopically silent Zn site.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catalytic hydration of CO₂ by carbonic anhydrase, CO₂ first interacts with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OH group of the active site of the enzyme and then with zinc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 O of the active site of the enzyme and then with zinc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zinc of the active site of the enzyme and then with OH group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zinc of the active site of the enzyme and then with H₂ 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Zinc Enzymes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'Zinc: Lewis acid, no redox, no colour'.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OH group of the active site of the enzyme and then with zinc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Zn²⁺ (d¹⁰, redox-inert, flexible coordination, strong Lewis acid) activates water or substrates: carbonic anhydrase (His₃–Zn–OH⁻, CO₂ hydration), carboxypeptidase (peptide hydrolysis), alcohol dehydrogenase (with NAD⁺), zinc fingers (structural, Cys₂His₂).</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zinc-bound hydroxide attacks CO₂ (nucleophilic attack on carbon); the resulting bicarbonate then coordinates to zinc before being displaced by water.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OH group of the active site of the enzyme and then with zinc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Zn lowers the pKa of bound water to ~7, generating a nucleophilic hydroxide at physiological pH.</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role in electron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Co(II)-substituted CA is active and coloured — used to study the spectroscopically silent Zn site.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'Zinc: Lewis acid, no redox, no colour'.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H₂ O of the active site of the enzyme and then with zinc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zinc-bound hydroxide attacks CO₂ (nucleophilic attack on carbon); the resulting bicarbonate then coordinates to zinc before being displaced by water.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zinc of the active site of the enzyme and then with OH group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role in electron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zinc of the active site of the enzyme and then with H₂ 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Co(II)-substituted CA is active and coloured — used to study the spectroscopically silent Zn site.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Molybdoenzymes can both oxidize as well as reduce the substrates, because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Mo(VI) is more stable than Mo(IV)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Mo(IV) can transfer oxygen atom to the substrate and Mo(VI) can abstract oxygen atom from the substrate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Conversion of Mo(VI) to Mo(IV) is not favoured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Mo(VI) can transfer oxygen atom to the substrate and Mo(IV) can abstract oxygen atom from the substrate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Zinc Enzymes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'Zinc: Lewis acid, no redox, no colour'.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Mo(VI) can transfer oxygen atom to the substrate and Mo(IV) can abstract oxygen atom from the substrate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Zn²⁺ (d¹⁰, redox-inert, flexible coordination, strong Lewis acid) activates water or substrates: carbonic anhydrase (His₃–Zn–OH⁻, CO₂ hydration), carboxypeptidase (peptide hydrolysis), alcohol dehydrogenase (with NAD⁺), zinc fingers (structural, Cys₂His₂).</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Oxo-transfer: Mo(VI)=O delivers an O atom to a substrate (reduction of Mo to IV), and Mo(IV) takes an O atom from a substrate (oxidation back to VI).</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Mo(VI) can transfer oxygen atom to the substrate and Mo(IV) can abstract oxygen atom from the substrate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Zn lowers the pKa of bound water to ~7, generating a nucleophilic hydroxide at physiological pH.</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role in electron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Co(II)-substituted CA is active and coloured — used to study the spectroscopically silent Zn site.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'Zinc: Lewis acid, no redox, no colour'.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Mo(VI) is more stable than Mo(IV)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Oxo-transfer: Mo(VI)=O delivers an O atom to a substrate (reduction of Mo to IV), and Mo(IV) takes an O atom from a substrate (oxidation back to VI).</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Mo(IV) can transfer oxygen atom to the substrate and Mo(VI) can abstract oxygen atom from the substrate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role in electron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Conversion of Mo(VI) to Mo(IV) is not favoured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Co(II)-substituted CA is active and coloured — used to study the spectroscopically silent Zn site.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with respect to Cytochrome P-450 (A) It has histidine coordinated to iron centre (B) It is a membrane bound metalloenzymes (C) It has Fe(III) ion in the resting state of the enzyme The correct statement(s) is/are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Zinc Enzymes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'Zinc: Lewis acid, no redox, no colour'.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B,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Zn²⁺ (d¹⁰, redox-inert, flexible coordination, strong Lewis acid) activates water or substrates: carbonic anhydrase (His₃–Zn–OH⁻, CO₂ hydration), carboxypeptidase (peptide hydrolysis), alcohol dehydrogenase (with NAD⁺), zinc fingers (structural, Cys₂His₂).</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Cytochrome P-450 is a membrane-bound haem enzyme with a cysteine thiolate (not histidine) as the axial ligand and Fe(III) in the resting state: statements B and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B,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Zn lowers the pKa of bound water to ~7, generating a nucleophilic hydroxide at physiological pH.</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role in electron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Co(II)-substituted CA is active and coloured — used to study the spectroscopically silent Zn site.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'Zinc: Lewis acid, no redox, no colour'.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Zinc Enzymes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Cytochrome P-450 is a membrane-bound haem enzyme with a cysteine thiolate (not histidine) as the axial ligand and Fe(III) in the resting state: statements B and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role in electron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Co(II)-substituted CA is active and coloured — used to study the spectroscopically silent Zn site.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Zinc Enzymes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Zn²⁺ (d¹⁰, redox-inert, flexible coordination, strong Lewis acid) activates water or substrates: carbonic anhydrase (His₃–Zn–OH⁻, CO₂ hydration), carboxypeptidase (peptide hydrolysis), alcohol dehydrogenase (with NAD⁺), zinc fingers (structural, Cys₂His₂).</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 Zn–OH⁻ + CO₂ → Zn–HCO₃⁻; k_cat ≈ 10⁶ s⁻¹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pKa of Zn-bound water ≈ 7 (vs 15.7 free)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Zn finger: Cys₂His₂ tetrahedral</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Zn (not Cu/Fe) for hydrolases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Mechanism of carbonic anhydrase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Co²⁺ substitution as spectroscopic probe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Zinc finger motif</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Assigning Zn a role in electron transfer.</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Co(II)-substituted CA is active and coloured — used to study the spectroscopically silent Zn site.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Q24   Q25   Q26   Q27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Zinc Enzymes.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5</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Nitrogen Fixation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 questions   ·   Easy 2  |  Medium 1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reduction of nitrogen to ammonia, carried out by the enzyme nitrogenase, needs,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electrons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electrons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electrons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elecrons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Nitrogen Fixation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'8 electrons, 16 ATP, 1 H₂'.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8 elecrons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Nitrogenase (Fe protein + MoFe protein with P-cluster and FeMo-cofactor Fe₇MoS₉C-homocitrate) reduces N₂ to 2NH₃ with 8 e⁻/8 H⁺ and 16 ATP, evolving H₂; alternative V- and Fe-only nitrogenases; Haber–Bosch comparison; dinitrogen complexes (end-on, side-on).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N₂ + 8H⁺ + 8e⁻ + 16ATP → 2NH₃ + H₂: nitrogenase uses eight electrons (six for N₂, two for the obligatory H₂).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8 elecrons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Acetylene reduction to ethylene is the standard nitrogenase activity assay.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Writing the stoichiometry with 6 electrons (biological reaction uses 8, one H₂ per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The central carbide (C⁴⁻) in FeMo-co was confirmed by X-ray/ESEEM in 2011.</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'8 electrons, 16 ATP, 1 H₂'.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electrons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N₂ + 8H⁺ + 8e⁻ + 16ATP → 2NH₃ + H₂: nitrogenase uses eight electrons (six for N₂, two for the obligatory H₂).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electrons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Writing the stoichiometry with 6 electrons (biological reaction uses 8, one H₂ per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electrons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The central carbide (C⁴⁻) in FeMo-co was confirmed by X-ray/ESEEM in 2011.</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histidine amino acid nitrogen atoms coordinated to bimetallic active site of oxyhemocyanin, and oxyhemerythrin,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3 and 3, 3 </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3 and 2,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3 and 2,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4 and 3,2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Nitrogen Fixation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'8 electrons, 16 ATP, 1 H₂'.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3, 3 and 2,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Nitrogenase (Fe protein + MoFe protein with P-cluster and FeMo-cofactor Fe₇MoS₉C-homocitrate) reduces N₂ to 2NH₃ with 8 e⁻/8 H⁺ and 16 ATP, evolving H₂; alternative V- and Fe-only nitrogenases; Haber–Bosch comparison; dinitrogen complexes (end-on, side-on).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Oxyhemocyanin: each of the two Cu atoms is bound by three histidines (3, 3). Oxyhemerythrin: one Fe has three histidines and the other two (3, 2) — written as '3,3 and 2,3'.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3, 3 and 2,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Acetylene reduction to ethylene is the standard nitrogenase activity assay.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Writing the stoichiometry with 6 electrons (biological reaction uses 8, one H₂ per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The central carbide (C⁴⁻) in FeMo-co was confirmed by X-ray/ESEEM in 2011.</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'8 electrons, 16 ATP, 1 H₂'.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3 and 3, 3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Oxyhemocyanin: each of the two Cu atoms is bound by three histidines (3, 3). Oxyhemerythrin: one Fe has three histidines and the other two (3, 2) — written as '3,3 and 2,3'.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3 and 2,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Writing the stoichiometry with 6 electrons (biological reaction uses 8, one H₂ per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4 and 3,2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The central carbide (C⁴⁻) in FeMo-co was confirmed by X-ray/ESEEM in 2011.</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metal ions present in the active site of nitrogenase enzyme co-factor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Mo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W</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Cu</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Ni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Nitrogen Fixation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'8 electrons, 16 ATP, 1 H₂'.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Fe, Mo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Nitrogenase (Fe protein + MoFe protein with P-cluster and FeMo-cofactor Fe₇MoS₉C-homocitrate) reduces N₂ to 2NH₃ with 8 e⁻/8 H⁺ and 16 ATP, evolving H₂; alternative V- and Fe-only nitrogenases; Haber–Bosch comparison; dinitrogen complexes (end-on, side-on).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FeMo-cofactor of nitrogenase contains 7 Fe, 1 Mo, 9 S, a central carbide and homocitrate.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Fe, Mo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Acetylene reduction to ethylene is the standard nitrogenase activity assay.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Writing the stoichiometry with 6 electrons (biological reaction uses 8, one H₂ per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The central carbide (C⁴⁻) in FeMo-co was confirmed by X-ray/ESEEM in 2011.</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'8 electrons, 16 ATP, 1 H₂'.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Fixation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W</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FeMo-cofactor of nitrogenase contains 7 Fe, 1 Mo, 9 S, a central carbide and homocitrate.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Cu</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Writing the stoichiometry with 6 electrons (biological reaction uses 8, one H₂ per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Ni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The central carbide (C⁴⁻) in FeMo-co was confirmed by X-ray/ESEEM in 2011.</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Nitrogen Fixation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Nitrogenase (Fe protein + MoFe protein with P-cluster and FeMo-cofactor Fe₇MoS₉C-homocitrate) reduces N₂ to 2NH₃ with 8 e⁻/8 H⁺ and 16 ATP, evolving H₂; alternative V- and Fe-only nitrogenases; Haber–Bosch comparison; dinitrogen complexes (end-on, side-on).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N₂ + 8H⁺ + 8e⁻ + 16ATP → 2NH₃ + H₂ + 16ADP + 16Pᵢ</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FeMo-co: Fe₇MoS₉C(homocitrate)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ν(N≡N) 2331 cm⁻¹ free; lower when bound</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Composition of FeMo-cofactor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H₂ is always evolved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Role of ATP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Inhibitors (CO, C₂H₂ reduced to C₂H₄ assay)</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Writing the stoichiometry with 6 electrons (biological reaction uses 8, one H₂ per N₂).</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The central carbide (C⁴⁻) in FeMo-co was confirmed by X-ray/ESEEM in 2011.</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Q28   Q29   Q30</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Nitrogen Fixation.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6</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Bioinorganic Chemistry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41 questions   ·   Easy 27  |  Medium 14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drugs, the anticancer agents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captopril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chloroquine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camptothecin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ranitidine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camptothecin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Camptothecin is a topoisomerase-I inhibitor used against cancer; captopril is an ACE inhibitor, chloroquine an antimalarial, ranitidine an H₂ antagonist.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camptothecin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captopril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Camptothecin is a topoisomerase-I inhibitor used against cancer; captopril is an ACE inhibitor, chloroquine an antimalarial, ranitidine an H₂ antagonist.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chloroquine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ranitidine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set of the biologically essential elements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Mo, Cu, Zn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Cu, Co, Ru</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 Mn, Zn, Ag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Ru, Zn, Mg</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Fe, Mo, Cu, Zn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 Mo, Cu and Zn are all essential trace elements; Ru and Ag have no biological role.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Fe, Mo, Cu, Zn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Cu, Co, Ru</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Fe, Mo, Cu and Zn are all essential trace elements; Ru and Ag have no biological role.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Cu, Mn, Zn, Ag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Ru, Zn, Mg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Patients suffering from Wilson's disease have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Low level of Cu-Zn superoxide dismutase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level of Cu-Zn superoxide dismutase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Low level of copper-storage protein, ceruloplasmin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level of copper-storage protein, ceruloplasmin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Low level of copper-storage protein, ceruloplasmin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Wilson's disease is a copper-handling defect with low serum ceruloplasmin and copper accumulation in liver and brain.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Low level of copper-storage protein, ceruloplasmin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Low level of Cu-Zn superoxide dismutase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Wilson's disease is a copper-handling defect with low serum ceruloplasmin and copper accumulation in liver and brain.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level of Cu-Zn superoxide dismutase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level of copper-storage protein, ceruloplasmin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L-DOPA is used for treatment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tuberculosis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Parkinson's disease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diabetes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cancer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Parkinson's disease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L-DOPA crosses the blood–brain barrier and is decarboxylated to dopamine, replacing the dopamine deficit in Parkinson's disease.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Parkinson's disease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tuberculosis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L-DOPA crosses the blood–brain barrier and is decarboxylated to dopamine, replacing the dopamine deficit in Parkinson's disease.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diabetes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cancer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extent of π-electron conjugation in macrocyclic rings of (1) heme, (2) coenzyme B₁₂ and (3) chlorophyll follows the order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(1)&gt;(3)&gt;(2)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(1)&gt;(2)&gt;(3)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(3)&gt;(1)&gt;(2)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(2)&gt;(1)&gt;(3)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(1)&gt;(3)&gt;(2)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Heme (porphyrin) is fully conjugated; chlorophyll (chlorin) has one reduced pyrrole ring; the corrin of B₁₂ is the least conjugated. Order 1 &gt; 3 &gt;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(1)&gt;(3)&gt;(2)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(1)&gt;(2)&gt;(3)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Heme (porphyrin) is fully conjugated; chlorophyll (chlorin) has one reduced pyrrole ring; the corrin of B₁₂ is the least conjugated. Order 1 &gt; 3 &gt;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(3)&gt;(1)&gt;(2)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(2)&gt;(1)&gt;(3)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biological functions of cytochrome P₄₅₀ and myoglobin are,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oxidation of alkene and O₂ storage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O₄ transport and O₂ storage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storage and electron carrier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electron carrier and O₂ transport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oxidation of alkene and O₂ storage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P450 oxidises alkenes (mono-oxygenase); myoglobin stores O₂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oxidation of alkene and O₂ storage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O₄ transport and O₂ storage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P450 oxidises alkenes (mono-oxygenase); myoglobin stores O₂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storage and electron carrier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electron carrier and O₂ transport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Deoxy-hemocyanin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heme protein and paramagnetic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colourless and diamagnetic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transporter and paramagnetic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blue colored and diamagnetic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colourless and diamagnetic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Deoxyhemocyanin contains two Cu(I) (d¹⁰) centres: colourless and diamagnetic; only on binding O₂ does it become blue (Cu(II)–peroxo).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colourless and diamagnetic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heme protein and paramagnetic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Deoxyhemocyanin contains two Cu(I) (d¹⁰) centres: colourless and diamagnetic; only on binding O₂ does it become blue (Cu(II)–peroxo).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transporter and paramagnetic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blue colored and diamagnetic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From the following transformations, A. Epoxidation of alkene B. Dioldehydrase reaction C. Conversion of ribonucleotide-to-deoxyribonucleotide D. 1, 2-carbon shift in organic substrates those promoted by coenzyme B₁₂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 C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Coenzyme B₁₂ (adenosylcobalamin) drives radical 1,2-rearrangements: diol dehydrase, ribonucleotide reductase (class II) and carbon-skeleton mutases; alkene epoxidation is not a B₁₂ reaction. B, C and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 C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Coenzyme B₁₂ (adenosylcobalamin) drives radical 1,2-rearrangements: diol dehydrase, ribonucleotide reductase (class II) and carbon-skeleton mutases; alkene epoxidation is not a B₁₂ reaction. B, C and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inorganic sulfides in cubane like ferredoxin and their removal method,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eight and washing with an acid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 and washing with a base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eight and washing with a base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 and washing with an acid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four and washing with an acid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Fe₄S₄ cubane holds four inorganic sulfides, released as H₂S on acid treatment (acid-labile sulfide).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four and washing with an acid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eight and washing with an acid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Fe₄S₄ cubane holds four inorganic sulfides, released as H₂S on acid treatment (acid-labile sulfide).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 and washing with a base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eight and washing with a base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chelate rings made by macrocyclic ligand in vitamin B₁₂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five-membered and three six-membered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five-membered and two six-membered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 five-membered and one six-membered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 six-membered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One five-membered and three six-membered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the corrin ring one pair of pyrrole units is joined directly (a five-membered chelate ring with Co) and the other three are bridged by methine carbons (three six-membered chelate rings).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One five-membered and three six-membered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five-membered and two six-membered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In the corrin ring one pair of pyrrole units is joined directly (a five-membered chelate ring with Co) and the other three are bridged by methine carbons (three six-membered chelate rings).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Three five-membered and one six-membered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 six-membered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catalytic cycle of Cytochrome P₄₅₀, the generation of [(porphyrin)+Fe^IV(O)] from [(porphyrin)Fe^III(OOH)] involves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electron oxidation of [(porphyrin)Fe^III(OOH)]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Formation of the intermediate [(porphyrin)Fe^IV(OH)]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Homolytic O-O cleavage of [(porphyrin)Fe^IV(OOH)]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Heterolytic O-O cleavage of [(porphyrin)Fe^III(OOH)]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Heterolytic O-O cleavage of [(porphyrin)Fe^III(OOH)]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Heterolytic O–O cleavage of protonated Fe(III)–OOH forms compound I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Heterolytic O-O cleavage of [(porphyrin)Fe^III(OOH)]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electron oxidation of [(porphyrin)Fe^III(OOH)]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Heterolytic O–O cleavage of protonated Fe(III)–OOH forms compound I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Formation of the intermediate [(porphyrin)Fe^IV(OH)]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Homolytic O-O cleavage of [(porphyrin)Fe^IV(OOH)]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ligand system present in vitamin B₁₂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Porphyrin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Corrin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Phthalocyanine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Crown ether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Corrin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Cobalt in vitamin B₁₂ sits in a corrin ring (one fewer meso carbon than porphyrin, partly saturated).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Corrin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Porphyrin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Cobalt in vitamin B₁₂ sits in a corrin ring (one fewer meso carbon than porphyrin, partly saturated).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Phthalocyanine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Crown ether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coordination geometry of copper (II) in the type I copper protein plastocyanin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planar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octahedral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distorted tetrahedral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distorted tetrahedral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type-1 (blue) copper site of plastocyanin is a distorted tetrahedron of two His, one Cys and one Met — the entatic geometry between Cu(II) and Cu(I) preferences.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distorted tetrahedral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planar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type-1 (blue) copper site of plastocyanin is a distorted tetrahedron of two His, one Cys and one Met — the entatic geometry between Cu(II) and Cu(I) preferences.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octahedral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an enzyme fixes N₂, in plants by evolving H₂, the number of electrons and protons associated with that,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and 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and 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and 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and 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8 and 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N₂ + 8H⁺ + 8e⁻ → 2NH₃ + H₂: eight electrons and eight protons per N₂ when one H₂ is evolved.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8 and 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N₂ + 8H⁺ + 8e⁻ → 2NH₃ + H₂: eight electrons and eight protons per N₂ when one H₂ is evolved.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 and 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Ozone present in upper atmosphere protects people on the earth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due to its diamagnetic nature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due to its blue colour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due to absorption of radiation of wavelength at 255nm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by destroying chlorofluoro carbons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due to absorption of radiation of wavelength at 255nm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Ozone's Hartley band (200–300 nm, max ≈ 255 nm) absorbs harmful UV-C/UV-B before it reaches the surface.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due to absorption of radiation of wavelength at 255nm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due to its diamagnetic nature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Ozone's Hartley band (200–300 nm, max ≈ 255 nm) absorbs harmful UV-C/UV-B before it reaches the surface.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due to its blue colour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by destroying chlorofluoro carbons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biological functions of carbonic anhydrase and carboxypeptidase A,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interconversion of CO₂ and carbonates and hydrolysis of peptide bond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gene regulation and interconversion of CO₂ and carbonates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gene regulation and hydrolysis of peptide bond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interconversion of CO₂ and carbonates and gene regulation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interconversion of CO₂ and carbonates and hydrolysis of peptide bond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Carbonic anhydrase interconverts CO₂ and bicarbonate; carboxypeptidase A hydrolyses the C-terminal peptide bond.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interconversion of CO₂ and carbonates and hydrolysis of peptide bond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gene regulation and interconversion of CO₂ and carbonates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Carbonic anhydrase interconverts CO₂ and bicarbonate; carboxypeptidase A hydrolyses the C-terminal peptide bond.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gene regulation and hydrolysis of peptide bond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interconversion of CO₂ and carbonates and gene regulation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human body cis- platinhydrolyzes to diaqua complex and modifies the DNA structure by binding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N-atom of guanine base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N-atom of adenine base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O-atom of cytosine base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O-atom of thymine base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N-atom of guanine base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cis-[Pt(NH₃)₂(H₂O)₂]²⁺ binds the N7 atoms of two adjacent guanines (1,2-intrastrand cross-link), kinking the DNA and blocking replication.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N-atom of guanine base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N-atom of adenine base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cis-[Pt(NH₃)₂(H₂O)₂]²⁺ binds the N7 atoms of two adjacent guanines (1,2-intrastrand cross-link), kinking the DNA and blocking replication.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O-atom of cytosine base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O-atom of thymine base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vitro reaction of an excess of O₂ with free heme B in aqueous medium the end product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hematin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[O₂--Fe(III)-protoporphyrin-IX]</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heme B(O₂)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oxoferrylprotoporphyrin-IX cation radical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hematin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Without the protein pocket, heme B + O₂ in water forms a peroxo-bridged dimer that collapses irreversibly to the Fe(III) μ-oxo dimer / hydroxo-Fe(III) species — hematin.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hematin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[O₂--Fe(III)-protoporphyrin-IX]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Without the protein pocket, heme B + O₂ in water forms a peroxo-bridged dimer that collapses irreversibly to the Fe(III) μ-oxo dimer / hydroxo-Fe(III) species — hematin.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heme B(O₂)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oxoferrylprotoporphyrin-IX cation radical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Carboxypeptidase contains: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 (II) and hydrolyses CO₂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 (II) and hydrolyses peptide bonds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 (II) and hydrolyses CO₂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 (II) and hydrolyses peptide bonds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Zn (II) and hydrolyses peptide bonds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Carboxypeptidase enzyme contains Zn+² ion and it cleaves (hydrolyses) the carboxy terminal amino acid from a peptide chain. [CSIR DEC 2011]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Zn (II) and hydrolyses peptide bonds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 (II) and hydrolyses CO₂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Carboxypeptidase enzyme contains Zn+² ion and it cleaves (hydrolyses) the carboxy terminal amino acid from a peptide chain. [CSIR DEC 2011]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Mg (II) and hydrolyses CO₂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Mg (II) and hydrolyses peptide bonds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2011-2020</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Under physiological condition, oxygen is binding to deoxyhemoglobin and deoxymyoglobin, the binding curve and its pH dependence,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Sigmoidal and pH dependent; hyperbolic and pH independent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Hyperbolic and pH independent:sigmoidal and pH dependent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Sigmoidal and pH independent;hyperbolic and pH dependent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Hyperbolic and pH dependent:sigmoidal and pH independent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2011-2020</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Sigmoidal and pH dependent; hyperbolic and pH independent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Hemoglobin (tetramer) binds O₂ cooperatively → sigmoidal curve, and shows the Bohr effect (pH dependent). Myoglobin (monomer) → hyperbolic, pH independent.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Sigmoidal and pH dependent; hyperbolic and pH independent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2011-2020</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Hyperbolic and pH independent:sigmoidal and pH dependent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Hemoglobin (tetramer) binds O₂ cooperatively → sigmoidal curve, and shows the Bohr effect (pH dependent). Myoglobin (monomer) → hyperbolic, pH independent.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Sigmoidal and pH independent;hyperbolic and pH dependent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Hyperbolic and pH dependent:sigmoidal and pH independent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transformation, reactions in the context of co-enzyme B₁₂ (A) 1, 2-Carbon shift (B) Hydration of CO₂ (C) Benzene to phenol (D) dimethyl sulfide to demethyl sulfoxide The correct statement(s) for co-enzyme B₁₂ is/are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Coenzyme B₁₂ enzymes catalyse radical 1,2-carbon-skeleton shifts; CO₂ hydration (Zn), arene hydroxylation and sulfoxidation are not B₁₂ chemistry — A only.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Coenzyme B₁₂ enzymes catalyse radical 1,2-carbon-skeleton shifts; CO₂ hydration (Zn), arene hydroxylation and sulfoxidation are not B₁₂ chemistry — A only.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metal present at the active site of the protein carboxypeptidase A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Zinc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molybdenum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magnesium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cobalt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Zinc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Carboxypeptidase A is a zinc hydrolase: Zn²⁺ polarises the peptide carbonyl and activates water for hydrolysis of C-terminal residues.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Zinc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molybdenum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Carboxypeptidase A is a zinc hydrolase: Zn²⁺ polarises the peptide carbonyl and activates water for hydrolysis of C-terminal residues.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magnesium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cobalt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biological systems, the metal ions involved in electron transport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 and K⁺</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Zn²⁺ and Mg²⁺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Ca²⁺ and Mg²⁺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Cu²⁺ and Fe³⁺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Cu²⁺ and Fe³⁺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Electron transport proteins use redox-active metals: Fe (cytochromes, Fe–S clusters) and Cu (blue copper proteins, cytochrome c oxidase).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Cu²⁺ and Fe³⁺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 and K⁺</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Electron transport proteins use redox-active metals: Fe (cytochromes, Fe–S clusters) and Cu (blue copper proteins, cytochrome c oxidase).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Zn²⁺ and Mg²⁺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Ca²⁺ and Mg²⁺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Among the following pair of metal ions present in Nature, the first one functions as an electrontransfer agent and the second one catalyzes the hydrolysis reactions. The correct pair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 and Zn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 and Fe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 and Mo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 and Cu</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Fe and Zn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 (cytochromes, Fe–S proteins) carries electrons; Zn (carboxypeptidase, carbonic anhydrase) is the classic Lewis-acid hydrolysis catalyst.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Fe and Zn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Mg and Fe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Fe (cytochromes, Fe–S proteins) carries electrons; Zn (carboxypeptidase, carbonic anhydrase) is the classic Lewis-acid hydrolysis catalyst.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 and Mo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 and Cu</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red color of oxyhaemoglobin is mainly due to the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d-d transition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metal to ligand charge transfer transition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ligand to metal charge transfer transition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intraligand π - π^* transition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intraligand π - π^* transition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intense colour of oxy-Hb comes from the porphyrin π–π* (Soret ~415 nm and Q bands ~540/577 nm) of the low-spin Fe(II) heme; d–d bands are far weaker.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intraligand π - π^* transition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d-d transition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intense colour of oxy-Hb comes from the porphyrin π–π* (Soret ~415 nm and Q bands ~540/577 nm) of the low-spin Fe(II) heme; d–d bands are far weaker.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metal to ligand charge transfer transition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ligand to metal charge transfer transition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given pH values, the O₂ binding efficiency of hemoglobin is maximum at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7.4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Bohr effect: lower pH (more H⁺/CO₂) stabilises deoxy-Hb and releases O₂. O₂ affinity is therefore highest at the highest pH listed, 7.4 (lungs).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7.4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Bohr effect: lower pH (more H⁺/CO₂) stabilises deoxy-Hb and releases O₂. O₂ affinity is therefore highest at the highest pH listed, 7.4 (lungs).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Identify the function of hemocyanin and the metal responsible for it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transport and Fe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transport and Cu</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electron transport and Fe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electron transport and Cu</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O₂ transport and Cu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Hemocyanin (molluscs, arthropods) binds O₂ as peroxide between two Cu centres (Cu(I)₂ → Cu(II)₂–O₂²⁻); it is an O₂ transporter, blue when oxygenated.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O₂ transport and Cu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transport and Fe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Hemocyanin (molluscs, arthropods) binds O₂ as peroxide between two Cu centres (Cu(I)₂ → Cu(II)₂–O₂²⁻); it is an O₂ transporter, blue when oxygenated.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electron transport and Fe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electron transport and Cu</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During oxygen transport by hemerythrin, oxygen is bound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to one Fe(III)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HO₂⁻ to one Fe(III)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O₂²⁻ to one Fe(II) and one Fe(III)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O₂²⁻ to two Fe(II)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HO₂⁻ to one Fe(III)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Hemerythrin: deoxy Fe(II)Fe(II) → oxy Fe(III)Fe(III) with O₂ reduced to hydroperoxide (HO₂⁻) bound end-on to one Fe(III) and H-bonded to the μ-oxo bridge.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HO₂⁻ to one Fe(III)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to one Fe(III)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Hemerythrin: deoxy Fe(II)Fe(II) → oxy Fe(III)Fe(III) with O₂ reduced to hydroperoxide (HO₂⁻) bound end-on to one Fe(III) and H-bonded to the μ-oxo bridge.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O₂²⁻ to one Fe(II) and one Fe(III)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O₂²⁻ to two Fe(II)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At pH 7.2 and 10 Torr oxygen partial pressure, the extent of O₂ binding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for both haemoglobin and myoglobin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for haemoglobin and low for myoglobin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high for myoglobin and low for haemoglobin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low for both haemoglobin and myoglobin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high for myoglobin and low for haemoglobin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10 Torr myoglobin (P₅₀ ≈ 2 Torr) is nearly saturated, whereas hemoglobin (P₅₀ ≈ 26 Torr) is largely deoxygenated — that is how Hb unloads O₂ to Mb in muscle.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high for myoglobin and low for haemoglobin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for both haemoglobin and myoglobin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At 10 Torr myoglobin (P₅₀ ≈ 2 Torr) is nearly saturated, whereas hemoglobin (P₅₀ ≈ 26 Torr) is largely deoxygenated — that is how Hb unloads O₂ to Mb in muscle.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for haemoglobin and low for myoglobin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low for both haemoglobin and myoglobin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Amongst the following, the group that is bound to the metal ion in coenzyme B₁₂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methyl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cyanide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adenosyl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hydroxyl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adenosyl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Coenzyme B₁₂ (adenosylcobalamin) has a 5′-deoxyadenosyl group bound to Co via a Co–C bond; methylcobalamin carries methyl, and cyanocobalamin (vitamin B₁₂) carries CN⁻.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adenosyl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methyl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Coenzyme B₁₂ (adenosylcobalamin) has a 5′-deoxyadenosyl group bound to Co via a Co–C bond; methylcobalamin carries methyl, and cyanocobalamin (vitamin B₁₂) carries CN⁻.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cyanide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hydroxyl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v_O-O resonance Raman stretching frequency (in cm⁻¹ ) of the O₂ coordinated to iron centre in oxyhemoglobin is nearly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850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1100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Bound O₂ in oxyhaemoglobin is superoxide-like, ν(O–O) ≈ 1100 cm⁻¹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1100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850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Bound O₂ in oxyhaemoglobin is superoxide-like, ν(O–O) ≈ 1100 cm⁻¹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1950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coordination geometries around the copper ion of plastocyanin (a blue-copper protein) in oxidized and reduced form,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and square-planar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square-planar and tetrahedral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distorted tetrahedral for both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ideal tetrahedral for both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distorted tetrahedral for both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Plastocyanin's type-1 Cu site (2 His, Cys, Met) is a distorted tetrahedral geometry in both Cu(II) and Cu(I) forms — the 'entatic' state that makes electron transfer fast.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distorted tetrahedral for both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 and square-planar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Plastocyanin's type-1 Cu site (2 His, Cys, Met) is a distorted tetrahedral geometry in both Cu(II) and Cu(I) forms — the 'entatic' state that makes electron transfer fast.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square-planar and tetrahedral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ideal tetrahedral for both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O₂ coordinated to metal ion centres in oxy-myoglobin and oxy-hemocyanin exists, respectively,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superoxide and peroxide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superoxide and superoxide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peroxide and peroxide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superoxide and oxygen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superoxide and peroxide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Oxy-Mb: Fe(III)–O₂⁻ (superoxide, end-on, ν(O–O) ≈ 1100 cm⁻¹). Oxy-hemocyanin: Cu(II)₂–(μ-η²:η²-O₂²⁻) peroxide (ν ≈ 750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superoxide and peroxide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superoxide and superoxide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Oxy-Mb: Fe(III)–O₂⁻ (superoxide, end-on, ν(O–O) ≈ 1100 cm⁻¹). Oxy-hemocyanin: Cu(II)₂–(μ-η²:η²-O₂²⁻) peroxide (ν ≈ 750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peroxide and peroxide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superoxide and oxygen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one of the following is a non-heme protein?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hemoglobin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myoglobin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hemocyanin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cytochrome P-450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hemocyanin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Hemocyanin contains a dicopper site with no heme. Hemoglobin, myoglobin and cytochrome P-450 are all heme (iron porphyrin) proteins.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hemocyanin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hemoglobin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Hemocyanin contains a dicopper site with no heme. Hemoglobin, myoglobin and cytochrome P-450 are all heme (iron porphyrin) proteins.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myoglobin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cytochrome P-450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statement(s) about the concentration of Na⁺ and K⁺ ions in animal cells is/are: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 inside the cell &lt; [K⁺] outside the cell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 inside the cell &lt; [Na⁺] outside the cell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 inside the cell &gt; [Na⁺] outside the cell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 inside the cell &gt; [K⁺] outside the cell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The Na⁺/K⁺-ATPase pumps K⁺ in and Na⁺ out: inside the cell [K⁺] ≈ 140 mM &gt; outside ≈ 5 mM, and [Na⁺] inside ≈ 10 mM &lt; outside ≈ 145 mM.</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(b) and (d)</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metal ion of an enzyme involved in hydration of CO₂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Zn(II)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Carbonic anhydrase is a Zn(II) enzyme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Zn(II)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Cu(II)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Carbonic anhydrase is a Zn(II) enzyme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Mg(II)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Low-spin iron(III) centre is present in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deoxy form of hemoglobin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oxy form of hemoglobin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hemocyanin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carbonic anhydrase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oxy form of hemoglobin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Oxyhaemoglobin is formulated as low-spin Fe(III)–superoxide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oxy form of hemoglobin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deoxy form of hemoglobin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Oxyhaemoglobin is formulated as low-spin Fe(III)–superoxide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hemocyanin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carbonic anhydrase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Carbonic anhydrase is an example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Hydrolysis enzyme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Redox enzyme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transport protein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Heme protein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Hydrolysis enzyme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Carbonic anhydrase (Zn²⁺ enzyme) catalyses the hydration of CO₂ / dehydration of HCO₃⁻ — a hydrolytic (hydrase/lyase-type) enzyme, not a redox, transport or haem protein.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Hydrolysis enzyme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Redox enzyme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Carbonic anhydrase (Zn²⁺ enzyme) catalyses the hydration of CO₂ / dehydration of HCO₃⁻ — a hydrolytic (hydrase/lyase-type) enzyme, not a redox, transport or haem protein.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transport protein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Heme protein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option for the metal ion present in the active site of myoglobin, hemocyanin and vitamin B₁₂, respectively,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iron, iron and zinc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molybdenum, iron and copper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iron, copper and cobalt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molybdenum, copper and cobalt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iron, copper and cobalt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Myoglobin: Fe (heme); hemocyanin: Cu (dicopper); vitamin B₁₂: Co (corrin).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iron, copper and cobalt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iron, iron and zinc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Myoglobin: Fe (heme); hemocyanin: Cu (dicopper); vitamin B₁₂: Co (corrin).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molybdenum, iron and copper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molybdenum, copper and cobalt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the biomolecule with a direct metal-carbon bond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coenzyme B₁₂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nitrogenase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chlorophyll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hemoglobin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coenzyme B₁₂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Coenzyme B₁₂ contains a genuine Co–C σ-bond (to 5′-deoxyadenosyl) — the only known natural organometallic cofactor. Nitrogenase has Fe–S/Mo, chlorophyll Mg–N, hemoglobin Fe–N.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coenzyme B₁₂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nitrogenase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Coenzyme B₁₂ contains a genuine Co–C σ-bond (to 5′-deoxyadenosyl) — the only known natural organometallic cofactor. Nitrogenase has Fe–S/Mo, chlorophyll Mg–N, hemoglobin Fe–N.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chlorophyll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hemoglobin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During the binding of O₂ to myoglobin (consider 'heme' in xy-plane), the molecular orbital of O₂ and atomic orbital of Fe involved in the formation of the σ-bond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and d_z²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and dₓz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and dₓz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and d_z²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Bioinorganic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'Fe carries, Cu transfers, Zn hydrolyses, Mg harvests light'.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π^* and d_z²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O₂ binds end-on along z: the σ-bond is formed by donation from the filled O₂ π* orbital into the empty Fe d_z² orbital; the d_xz/d_yz orbitals give π back-bonding.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π^* and d_z²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Oxy-Hb is diamagnetic (low-spin Fe(II)/Fe(III)–superoxide); deoxy-Hb is paramagnetic high-spin Fe(II).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'Fe carries, Cu transfers, Zn hydrolyses, Mg harvests light'.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Bioinorganic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and dₓz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O₂ binds end-on along z: the σ-bond is formed by donation from the filled O₂ π* orbital into the empty Fe d_z² orbital; the d_xz/d_yz orbitals give π back-bonding.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and dₓz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Zn a redox role (Zn²⁺ is a Lewis acid, never redox-active); confusing hemocyanin (Cu) with hemerythrin (Fe).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and d_z²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Blue copper proteins: intense LMCT ~600 nm, distorted tetrahedral, small A∥ in EPR.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Bioinorganic Chemistry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41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Metal ions in biology: Fe (hemoglobin, myoglobin, cytochromes, Fe–S clusters), Cu (hemocyanin, plastocyanin, cytochrome oxidase), Zn (carbonic anhydrase, carboxypeptidase), Mg (chlorophyll), Co (B₁₂), Mo (nitrogenase, xanthine oxidase), Ni (urease), Mn (PS II); metal toxicity and chelation therapy; cisplatin.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Hb: O₂ binding → Fe²⁺ high-spin (out of plane) to low-spin (in plane)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Bohr effect: H⁺/CO₂ lower O₂ affinity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Hill coefficient n ≈ 2.8 for Hb (cooperative), 1 for Mb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Fe–S clusters: [2Fe–2S], [4Fe–4S] (ferredoxins, HiPIP)</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Oxidation states and spin of Fe in oxy/deoxy-Hb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Type 1, 2, 3 copper centres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Role of distal histidine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 poisoning and cytochrome P450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Chelation agents (EDTA, BAL, desferrioxamine)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Assigning Zn a redox role (Zn²⁺ is a Lewis acid, never redox-active); confusing hemocyanin (Cu) with hemerythrin (Fe).</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Blue copper proteins: intense LMCT ~600 nm, distorted tetrahedral, small A∥ in EPR.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Q31   Q32   Q33   Q34   Q35   Q36   Q37   Q38   Q39   Q40   Q41   Q42   Q43   Q44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Bioinorganic Chemistry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2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2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227.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228.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229.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225</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