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 id="338" r:id="rId474"/>
    <p:sldId id="339" r:id="rId475"/>
    <p:sldId id="340" r:id="rId476"/>
    <p:sldId id="341" r:id="rId477"/>
    <p:sldId id="342" r:id="rId478"/>
    <p:sldId id="343" r:id="rId479"/>
    <p:sldId id="344" r:id="rId480"/>
    <p:sldId id="345" r:id="rId481"/>
    <p:sldId id="346" r:id="rId482"/>
    <p:sldId id="347" r:id="rId483"/>
    <p:sldId id="348" r:id="rId484"/>
    <p:sldId id="349" r:id="rId485"/>
    <p:sldId id="350" r:id="rId486"/>
    <p:sldId id="351" r:id="rId487"/>
    <p:sldId id="352" r:id="rId488"/>
    <p:sldId id="353" r:id="rId489"/>
    <p:sldId id="354" r:id="rId490"/>
    <p:sldId id="355" r:id="rId491"/>
    <p:sldId id="356" r:id="rId492"/>
    <p:sldId id="357" r:id="rId493"/>
    <p:sldId id="358" r:id="rId494"/>
    <p:sldId id="359" r:id="rId495"/>
    <p:sldId id="360" r:id="rId496"/>
    <p:sldId id="361" r:id="rId497"/>
    <p:sldId id="362" r:id="rId498"/>
    <p:sldId id="363" r:id="rId499"/>
    <p:sldId id="364" r:id="rId500"/>
    <p:sldId id="365" r:id="rId501"/>
    <p:sldId id="366" r:id="rId502"/>
    <p:sldId id="367" r:id="rId503"/>
    <p:sldId id="368" r:id="rId504"/>
    <p:sldId id="369" r:id="rId505"/>
    <p:sldId id="370" r:id="rId506"/>
    <p:sldId id="371" r:id="rId507"/>
    <p:sldId id="372" r:id="rId508"/>
    <p:sldId id="373" r:id="rId509"/>
    <p:sldId id="374" r:id="rId510"/>
    <p:sldId id="375" r:id="rId511"/>
    <p:sldId id="376" r:id="rId512"/>
    <p:sldId id="377" r:id="rId513"/>
    <p:sldId id="378" r:id="rId514"/>
    <p:sldId id="379" r:id="rId515"/>
    <p:sldId id="380" r:id="rId516"/>
    <p:sldId id="381" r:id="rId517"/>
    <p:sldId id="382" r:id="rId518"/>
    <p:sldId id="383" r:id="rId519"/>
    <p:sldId id="384" r:id="rId520"/>
    <p:sldId id="385" r:id="rId521"/>
    <p:sldId id="386" r:id="rId522"/>
    <p:sldId id="387" r:id="rId523"/>
    <p:sldId id="388" r:id="rId524"/>
    <p:sldId id="389" r:id="rId525"/>
    <p:sldId id="390" r:id="rId526"/>
    <p:sldId id="391" r:id="rId527"/>
    <p:sldId id="392" r:id="rId528"/>
    <p:sldId id="393" r:id="rId529"/>
    <p:sldId id="394" r:id="rId530"/>
    <p:sldId id="395" r:id="rId531"/>
    <p:sldId id="396" r:id="rId532"/>
    <p:sldId id="397" r:id="rId533"/>
    <p:sldId id="398" r:id="rId534"/>
    <p:sldId id="399" r:id="rId535"/>
    <p:sldId id="400" r:id="rId536"/>
    <p:sldId id="401" r:id="rId537"/>
    <p:sldId id="402" r:id="rId538"/>
    <p:sldId id="403" r:id="rId539"/>
    <p:sldId id="404" r:id="rId540"/>
    <p:sldId id="405" r:id="rId541"/>
    <p:sldId id="406" r:id="rId542"/>
    <p:sldId id="407" r:id="rId543"/>
    <p:sldId id="408" r:id="rId544"/>
    <p:sldId id="409" r:id="rId545"/>
    <p:sldId id="410" r:id="rId546"/>
    <p:sldId id="411" r:id="rId547"/>
    <p:sldId id="412" r:id="rId548"/>
    <p:sldId id="413" r:id="rId549"/>
    <p:sldId id="414" r:id="rId550"/>
    <p:sldId id="415" r:id="rId551"/>
    <p:sldId id="416" r:id="rId552"/>
    <p:sldId id="417" r:id="rId553"/>
    <p:sldId id="418" r:id="rId554"/>
    <p:sldId id="419" r:id="rId555"/>
    <p:sldId id="420" r:id="rId556"/>
    <p:sldId id="421" r:id="rId557"/>
    <p:sldId id="422" r:id="rId558"/>
    <p:sldId id="423" r:id="rId559"/>
    <p:sldId id="424" r:id="rId560"/>
    <p:sldId id="425" r:id="rId561"/>
    <p:sldId id="426" r:id="rId562"/>
    <p:sldId id="427" r:id="rId563"/>
    <p:sldId id="428" r:id="rId564"/>
    <p:sldId id="429" r:id="rId565"/>
    <p:sldId id="430" r:id="rId566"/>
    <p:sldId id="431" r:id="rId567"/>
    <p:sldId id="432" r:id="rId568"/>
    <p:sldId id="433" r:id="rId569"/>
    <p:sldId id="434" r:id="rId570"/>
    <p:sldId id="435" r:id="rId571"/>
    <p:sldId id="436" r:id="rId572"/>
    <p:sldId id="437" r:id="rId573"/>
    <p:sldId id="438" r:id="rId574"/>
    <p:sldId id="439" r:id="rId575"/>
    <p:sldId id="440" r:id="rId576"/>
    <p:sldId id="441" r:id="rId577"/>
    <p:sldId id="442" r:id="rId578"/>
    <p:sldId id="443" r:id="rId579"/>
    <p:sldId id="444" r:id="rId580"/>
    <p:sldId id="445" r:id="rId581"/>
    <p:sldId id="446" r:id="rId582"/>
    <p:sldId id="447" r:id="rId583"/>
    <p:sldId id="448" r:id="rId584"/>
    <p:sldId id="449" r:id="rId585"/>
    <p:sldId id="450" r:id="rId586"/>
    <p:sldId id="451" r:id="rId587"/>
    <p:sldId id="452" r:id="rId588"/>
    <p:sldId id="453" r:id="rId589"/>
    <p:sldId id="454" r:id="rId590"/>
    <p:sldId id="455" r:id="rId591"/>
    <p:sldId id="456" r:id="rId592"/>
    <p:sldId id="457" r:id="rId593"/>
    <p:sldId id="458" r:id="rId594"/>
    <p:sldId id="459" r:id="rId595"/>
    <p:sldId id="460" r:id="rId596"/>
    <p:sldId id="461" r:id="rId597"/>
    <p:sldId id="462" r:id="rId598"/>
    <p:sldId id="463" r:id="rId599"/>
    <p:sldId id="464" r:id="rId600"/>
    <p:sldId id="465" r:id="rId601"/>
    <p:sldId id="466" r:id="rId602"/>
    <p:sldId id="467" r:id="rId603"/>
    <p:sldId id="468" r:id="rId604"/>
    <p:sldId id="469" r:id="rId605"/>
    <p:sldId id="470" r:id="rId606"/>
    <p:sldId id="471" r:id="rId607"/>
    <p:sldId id="472" r:id="rId608"/>
    <p:sldId id="473" r:id="rId609"/>
    <p:sldId id="474" r:id="rId610"/>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 Id="rId474" Type="http://schemas.openxmlformats.org/officeDocument/2006/relationships/slide" Target="slides/slide83.xml"/><Relationship Id="rId475" Type="http://schemas.openxmlformats.org/officeDocument/2006/relationships/slide" Target="slides/slide84.xml"/><Relationship Id="rId476" Type="http://schemas.openxmlformats.org/officeDocument/2006/relationships/slide" Target="slides/slide85.xml"/><Relationship Id="rId477" Type="http://schemas.openxmlformats.org/officeDocument/2006/relationships/slide" Target="slides/slide86.xml"/><Relationship Id="rId478" Type="http://schemas.openxmlformats.org/officeDocument/2006/relationships/slide" Target="slides/slide87.xml"/><Relationship Id="rId479" Type="http://schemas.openxmlformats.org/officeDocument/2006/relationships/slide" Target="slides/slide88.xml"/><Relationship Id="rId480" Type="http://schemas.openxmlformats.org/officeDocument/2006/relationships/slide" Target="slides/slide89.xml"/><Relationship Id="rId481" Type="http://schemas.openxmlformats.org/officeDocument/2006/relationships/slide" Target="slides/slide90.xml"/><Relationship Id="rId482" Type="http://schemas.openxmlformats.org/officeDocument/2006/relationships/slide" Target="slides/slide91.xml"/><Relationship Id="rId483" Type="http://schemas.openxmlformats.org/officeDocument/2006/relationships/slide" Target="slides/slide92.xml"/><Relationship Id="rId484" Type="http://schemas.openxmlformats.org/officeDocument/2006/relationships/slide" Target="slides/slide93.xml"/><Relationship Id="rId485" Type="http://schemas.openxmlformats.org/officeDocument/2006/relationships/slide" Target="slides/slide94.xml"/><Relationship Id="rId486" Type="http://schemas.openxmlformats.org/officeDocument/2006/relationships/slide" Target="slides/slide95.xml"/><Relationship Id="rId487" Type="http://schemas.openxmlformats.org/officeDocument/2006/relationships/slide" Target="slides/slide96.xml"/><Relationship Id="rId488" Type="http://schemas.openxmlformats.org/officeDocument/2006/relationships/slide" Target="slides/slide97.xml"/><Relationship Id="rId489" Type="http://schemas.openxmlformats.org/officeDocument/2006/relationships/slide" Target="slides/slide98.xml"/><Relationship Id="rId490" Type="http://schemas.openxmlformats.org/officeDocument/2006/relationships/slide" Target="slides/slide99.xml"/><Relationship Id="rId491" Type="http://schemas.openxmlformats.org/officeDocument/2006/relationships/slide" Target="slides/slide100.xml"/><Relationship Id="rId492" Type="http://schemas.openxmlformats.org/officeDocument/2006/relationships/slide" Target="slides/slide101.xml"/><Relationship Id="rId493" Type="http://schemas.openxmlformats.org/officeDocument/2006/relationships/slide" Target="slides/slide102.xml"/><Relationship Id="rId494" Type="http://schemas.openxmlformats.org/officeDocument/2006/relationships/slide" Target="slides/slide103.xml"/><Relationship Id="rId495" Type="http://schemas.openxmlformats.org/officeDocument/2006/relationships/slide" Target="slides/slide104.xml"/><Relationship Id="rId496" Type="http://schemas.openxmlformats.org/officeDocument/2006/relationships/slide" Target="slides/slide105.xml"/><Relationship Id="rId497" Type="http://schemas.openxmlformats.org/officeDocument/2006/relationships/slide" Target="slides/slide106.xml"/><Relationship Id="rId498" Type="http://schemas.openxmlformats.org/officeDocument/2006/relationships/slide" Target="slides/slide107.xml"/><Relationship Id="rId499" Type="http://schemas.openxmlformats.org/officeDocument/2006/relationships/slide" Target="slides/slide108.xml"/><Relationship Id="rId500" Type="http://schemas.openxmlformats.org/officeDocument/2006/relationships/slide" Target="slides/slide109.xml"/><Relationship Id="rId501" Type="http://schemas.openxmlformats.org/officeDocument/2006/relationships/slide" Target="slides/slide110.xml"/><Relationship Id="rId502" Type="http://schemas.openxmlformats.org/officeDocument/2006/relationships/slide" Target="slides/slide111.xml"/><Relationship Id="rId503" Type="http://schemas.openxmlformats.org/officeDocument/2006/relationships/slide" Target="slides/slide112.xml"/><Relationship Id="rId504" Type="http://schemas.openxmlformats.org/officeDocument/2006/relationships/slide" Target="slides/slide113.xml"/><Relationship Id="rId505" Type="http://schemas.openxmlformats.org/officeDocument/2006/relationships/slide" Target="slides/slide114.xml"/><Relationship Id="rId506" Type="http://schemas.openxmlformats.org/officeDocument/2006/relationships/slide" Target="slides/slide115.xml"/><Relationship Id="rId507" Type="http://schemas.openxmlformats.org/officeDocument/2006/relationships/slide" Target="slides/slide116.xml"/><Relationship Id="rId508" Type="http://schemas.openxmlformats.org/officeDocument/2006/relationships/slide" Target="slides/slide117.xml"/><Relationship Id="rId509" Type="http://schemas.openxmlformats.org/officeDocument/2006/relationships/slide" Target="slides/slide118.xml"/><Relationship Id="rId510" Type="http://schemas.openxmlformats.org/officeDocument/2006/relationships/slide" Target="slides/slide119.xml"/><Relationship Id="rId511" Type="http://schemas.openxmlformats.org/officeDocument/2006/relationships/slide" Target="slides/slide120.xml"/><Relationship Id="rId512" Type="http://schemas.openxmlformats.org/officeDocument/2006/relationships/slide" Target="slides/slide121.xml"/><Relationship Id="rId513" Type="http://schemas.openxmlformats.org/officeDocument/2006/relationships/slide" Target="slides/slide122.xml"/><Relationship Id="rId514" Type="http://schemas.openxmlformats.org/officeDocument/2006/relationships/slide" Target="slides/slide123.xml"/><Relationship Id="rId515" Type="http://schemas.openxmlformats.org/officeDocument/2006/relationships/slide" Target="slides/slide124.xml"/><Relationship Id="rId516" Type="http://schemas.openxmlformats.org/officeDocument/2006/relationships/slide" Target="slides/slide125.xml"/><Relationship Id="rId517" Type="http://schemas.openxmlformats.org/officeDocument/2006/relationships/slide" Target="slides/slide126.xml"/><Relationship Id="rId518" Type="http://schemas.openxmlformats.org/officeDocument/2006/relationships/slide" Target="slides/slide127.xml"/><Relationship Id="rId519" Type="http://schemas.openxmlformats.org/officeDocument/2006/relationships/slide" Target="slides/slide128.xml"/><Relationship Id="rId520" Type="http://schemas.openxmlformats.org/officeDocument/2006/relationships/slide" Target="slides/slide129.xml"/><Relationship Id="rId521" Type="http://schemas.openxmlformats.org/officeDocument/2006/relationships/slide" Target="slides/slide130.xml"/><Relationship Id="rId522" Type="http://schemas.openxmlformats.org/officeDocument/2006/relationships/slide" Target="slides/slide131.xml"/><Relationship Id="rId523" Type="http://schemas.openxmlformats.org/officeDocument/2006/relationships/slide" Target="slides/slide132.xml"/><Relationship Id="rId524" Type="http://schemas.openxmlformats.org/officeDocument/2006/relationships/slide" Target="slides/slide133.xml"/><Relationship Id="rId525" Type="http://schemas.openxmlformats.org/officeDocument/2006/relationships/slide" Target="slides/slide134.xml"/><Relationship Id="rId526" Type="http://schemas.openxmlformats.org/officeDocument/2006/relationships/slide" Target="slides/slide135.xml"/><Relationship Id="rId527" Type="http://schemas.openxmlformats.org/officeDocument/2006/relationships/slide" Target="slides/slide136.xml"/><Relationship Id="rId528" Type="http://schemas.openxmlformats.org/officeDocument/2006/relationships/slide" Target="slides/slide137.xml"/><Relationship Id="rId529" Type="http://schemas.openxmlformats.org/officeDocument/2006/relationships/slide" Target="slides/slide138.xml"/><Relationship Id="rId530" Type="http://schemas.openxmlformats.org/officeDocument/2006/relationships/slide" Target="slides/slide139.xml"/><Relationship Id="rId531" Type="http://schemas.openxmlformats.org/officeDocument/2006/relationships/slide" Target="slides/slide140.xml"/><Relationship Id="rId532" Type="http://schemas.openxmlformats.org/officeDocument/2006/relationships/slide" Target="slides/slide141.xml"/><Relationship Id="rId533" Type="http://schemas.openxmlformats.org/officeDocument/2006/relationships/slide" Target="slides/slide142.xml"/><Relationship Id="rId534" Type="http://schemas.openxmlformats.org/officeDocument/2006/relationships/slide" Target="slides/slide143.xml"/><Relationship Id="rId535" Type="http://schemas.openxmlformats.org/officeDocument/2006/relationships/slide" Target="slides/slide144.xml"/><Relationship Id="rId536" Type="http://schemas.openxmlformats.org/officeDocument/2006/relationships/slide" Target="slides/slide145.xml"/><Relationship Id="rId537" Type="http://schemas.openxmlformats.org/officeDocument/2006/relationships/slide" Target="slides/slide146.xml"/><Relationship Id="rId538" Type="http://schemas.openxmlformats.org/officeDocument/2006/relationships/slide" Target="slides/slide147.xml"/><Relationship Id="rId539" Type="http://schemas.openxmlformats.org/officeDocument/2006/relationships/slide" Target="slides/slide148.xml"/><Relationship Id="rId540" Type="http://schemas.openxmlformats.org/officeDocument/2006/relationships/slide" Target="slides/slide149.xml"/><Relationship Id="rId541" Type="http://schemas.openxmlformats.org/officeDocument/2006/relationships/slide" Target="slides/slide150.xml"/><Relationship Id="rId542" Type="http://schemas.openxmlformats.org/officeDocument/2006/relationships/slide" Target="slides/slide151.xml"/><Relationship Id="rId543" Type="http://schemas.openxmlformats.org/officeDocument/2006/relationships/slide" Target="slides/slide152.xml"/><Relationship Id="rId544" Type="http://schemas.openxmlformats.org/officeDocument/2006/relationships/slide" Target="slides/slide153.xml"/><Relationship Id="rId545" Type="http://schemas.openxmlformats.org/officeDocument/2006/relationships/slide" Target="slides/slide154.xml"/><Relationship Id="rId546" Type="http://schemas.openxmlformats.org/officeDocument/2006/relationships/slide" Target="slides/slide155.xml"/><Relationship Id="rId547" Type="http://schemas.openxmlformats.org/officeDocument/2006/relationships/slide" Target="slides/slide156.xml"/><Relationship Id="rId548" Type="http://schemas.openxmlformats.org/officeDocument/2006/relationships/slide" Target="slides/slide157.xml"/><Relationship Id="rId549" Type="http://schemas.openxmlformats.org/officeDocument/2006/relationships/slide" Target="slides/slide158.xml"/><Relationship Id="rId550" Type="http://schemas.openxmlformats.org/officeDocument/2006/relationships/slide" Target="slides/slide159.xml"/><Relationship Id="rId551" Type="http://schemas.openxmlformats.org/officeDocument/2006/relationships/slide" Target="slides/slide160.xml"/><Relationship Id="rId552" Type="http://schemas.openxmlformats.org/officeDocument/2006/relationships/slide" Target="slides/slide161.xml"/><Relationship Id="rId553" Type="http://schemas.openxmlformats.org/officeDocument/2006/relationships/slide" Target="slides/slide162.xml"/><Relationship Id="rId554" Type="http://schemas.openxmlformats.org/officeDocument/2006/relationships/slide" Target="slides/slide163.xml"/><Relationship Id="rId555" Type="http://schemas.openxmlformats.org/officeDocument/2006/relationships/slide" Target="slides/slide164.xml"/><Relationship Id="rId556" Type="http://schemas.openxmlformats.org/officeDocument/2006/relationships/slide" Target="slides/slide165.xml"/><Relationship Id="rId557" Type="http://schemas.openxmlformats.org/officeDocument/2006/relationships/slide" Target="slides/slide166.xml"/><Relationship Id="rId558" Type="http://schemas.openxmlformats.org/officeDocument/2006/relationships/slide" Target="slides/slide167.xml"/><Relationship Id="rId559" Type="http://schemas.openxmlformats.org/officeDocument/2006/relationships/slide" Target="slides/slide168.xml"/><Relationship Id="rId560" Type="http://schemas.openxmlformats.org/officeDocument/2006/relationships/slide" Target="slides/slide169.xml"/><Relationship Id="rId561" Type="http://schemas.openxmlformats.org/officeDocument/2006/relationships/slide" Target="slides/slide170.xml"/><Relationship Id="rId562" Type="http://schemas.openxmlformats.org/officeDocument/2006/relationships/slide" Target="slides/slide171.xml"/><Relationship Id="rId563" Type="http://schemas.openxmlformats.org/officeDocument/2006/relationships/slide" Target="slides/slide172.xml"/><Relationship Id="rId564" Type="http://schemas.openxmlformats.org/officeDocument/2006/relationships/slide" Target="slides/slide173.xml"/><Relationship Id="rId565" Type="http://schemas.openxmlformats.org/officeDocument/2006/relationships/slide" Target="slides/slide174.xml"/><Relationship Id="rId566" Type="http://schemas.openxmlformats.org/officeDocument/2006/relationships/slide" Target="slides/slide175.xml"/><Relationship Id="rId567" Type="http://schemas.openxmlformats.org/officeDocument/2006/relationships/slide" Target="slides/slide176.xml"/><Relationship Id="rId568" Type="http://schemas.openxmlformats.org/officeDocument/2006/relationships/slide" Target="slides/slide177.xml"/><Relationship Id="rId569" Type="http://schemas.openxmlformats.org/officeDocument/2006/relationships/slide" Target="slides/slide178.xml"/><Relationship Id="rId570" Type="http://schemas.openxmlformats.org/officeDocument/2006/relationships/slide" Target="slides/slide179.xml"/><Relationship Id="rId571" Type="http://schemas.openxmlformats.org/officeDocument/2006/relationships/slide" Target="slides/slide180.xml"/><Relationship Id="rId572" Type="http://schemas.openxmlformats.org/officeDocument/2006/relationships/slide" Target="slides/slide181.xml"/><Relationship Id="rId573" Type="http://schemas.openxmlformats.org/officeDocument/2006/relationships/slide" Target="slides/slide182.xml"/><Relationship Id="rId574" Type="http://schemas.openxmlformats.org/officeDocument/2006/relationships/slide" Target="slides/slide183.xml"/><Relationship Id="rId575" Type="http://schemas.openxmlformats.org/officeDocument/2006/relationships/slide" Target="slides/slide184.xml"/><Relationship Id="rId576" Type="http://schemas.openxmlformats.org/officeDocument/2006/relationships/slide" Target="slides/slide185.xml"/><Relationship Id="rId577" Type="http://schemas.openxmlformats.org/officeDocument/2006/relationships/slide" Target="slides/slide186.xml"/><Relationship Id="rId578" Type="http://schemas.openxmlformats.org/officeDocument/2006/relationships/slide" Target="slides/slide187.xml"/><Relationship Id="rId579" Type="http://schemas.openxmlformats.org/officeDocument/2006/relationships/slide" Target="slides/slide188.xml"/><Relationship Id="rId580" Type="http://schemas.openxmlformats.org/officeDocument/2006/relationships/slide" Target="slides/slide189.xml"/><Relationship Id="rId581" Type="http://schemas.openxmlformats.org/officeDocument/2006/relationships/slide" Target="slides/slide190.xml"/><Relationship Id="rId582" Type="http://schemas.openxmlformats.org/officeDocument/2006/relationships/slide" Target="slides/slide191.xml"/><Relationship Id="rId583" Type="http://schemas.openxmlformats.org/officeDocument/2006/relationships/slide" Target="slides/slide192.xml"/><Relationship Id="rId584" Type="http://schemas.openxmlformats.org/officeDocument/2006/relationships/slide" Target="slides/slide193.xml"/><Relationship Id="rId585" Type="http://schemas.openxmlformats.org/officeDocument/2006/relationships/slide" Target="slides/slide194.xml"/><Relationship Id="rId586" Type="http://schemas.openxmlformats.org/officeDocument/2006/relationships/slide" Target="slides/slide195.xml"/><Relationship Id="rId587" Type="http://schemas.openxmlformats.org/officeDocument/2006/relationships/slide" Target="slides/slide196.xml"/><Relationship Id="rId588" Type="http://schemas.openxmlformats.org/officeDocument/2006/relationships/slide" Target="slides/slide197.xml"/><Relationship Id="rId589" Type="http://schemas.openxmlformats.org/officeDocument/2006/relationships/slide" Target="slides/slide198.xml"/><Relationship Id="rId590" Type="http://schemas.openxmlformats.org/officeDocument/2006/relationships/slide" Target="slides/slide199.xml"/><Relationship Id="rId591" Type="http://schemas.openxmlformats.org/officeDocument/2006/relationships/slide" Target="slides/slide200.xml"/><Relationship Id="rId592" Type="http://schemas.openxmlformats.org/officeDocument/2006/relationships/slide" Target="slides/slide201.xml"/><Relationship Id="rId593" Type="http://schemas.openxmlformats.org/officeDocument/2006/relationships/slide" Target="slides/slide202.xml"/><Relationship Id="rId594" Type="http://schemas.openxmlformats.org/officeDocument/2006/relationships/slide" Target="slides/slide203.xml"/><Relationship Id="rId595" Type="http://schemas.openxmlformats.org/officeDocument/2006/relationships/slide" Target="slides/slide204.xml"/><Relationship Id="rId596" Type="http://schemas.openxmlformats.org/officeDocument/2006/relationships/slide" Target="slides/slide205.xml"/><Relationship Id="rId597" Type="http://schemas.openxmlformats.org/officeDocument/2006/relationships/slide" Target="slides/slide206.xml"/><Relationship Id="rId598" Type="http://schemas.openxmlformats.org/officeDocument/2006/relationships/slide" Target="slides/slide207.xml"/><Relationship Id="rId599" Type="http://schemas.openxmlformats.org/officeDocument/2006/relationships/slide" Target="slides/slide208.xml"/><Relationship Id="rId600" Type="http://schemas.openxmlformats.org/officeDocument/2006/relationships/slide" Target="slides/slide209.xml"/><Relationship Id="rId601" Type="http://schemas.openxmlformats.org/officeDocument/2006/relationships/slide" Target="slides/slide210.xml"/><Relationship Id="rId602" Type="http://schemas.openxmlformats.org/officeDocument/2006/relationships/slide" Target="slides/slide211.xml"/><Relationship Id="rId603" Type="http://schemas.openxmlformats.org/officeDocument/2006/relationships/slide" Target="slides/slide212.xml"/><Relationship Id="rId604" Type="http://schemas.openxmlformats.org/officeDocument/2006/relationships/slide" Target="slides/slide213.xml"/><Relationship Id="rId605" Type="http://schemas.openxmlformats.org/officeDocument/2006/relationships/slide" Target="slides/slide214.xml"/><Relationship Id="rId606" Type="http://schemas.openxmlformats.org/officeDocument/2006/relationships/slide" Target="slides/slide215.xml"/><Relationship Id="rId607" Type="http://schemas.openxmlformats.org/officeDocument/2006/relationships/slide" Target="slides/slide216.xml"/><Relationship Id="rId608" Type="http://schemas.openxmlformats.org/officeDocument/2006/relationships/slide" Target="slides/slide217.xml"/><Relationship Id="rId609" Type="http://schemas.openxmlformats.org/officeDocument/2006/relationships/slide" Target="slides/slide218.xml"/><Relationship Id="rId610" Type="http://schemas.openxmlformats.org/officeDocument/2006/relationships/slide" Target="slides/slide219.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Chemical Bonding</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71 Previous-Year Questions · 65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5 Topics · 71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5 Topics · 71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Hydrogen Bonding Weak Interactions</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8 Qs   E 6 · M 2 · H 0</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11%</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62362" cy="91440"/>
          </a:xfrm>
          <a:prstGeom prst="roundRect">
            <a:avLst>
              <a:gd name="adj" fmla="val 5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Dipole Moment Polarity</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4 Qs   E 1 · M 2 · H 1</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6%</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54864" cy="91440"/>
          </a:xfrm>
          <a:prstGeom prst="roundRect">
            <a:avLst>
              <a:gd name="adj" fmla="val 3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VSEPR Geometry</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4 Qs   E 2 · M 2 · H 0</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6%</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54864" cy="91440"/>
          </a:xfrm>
          <a:prstGeom prst="roundRect">
            <a:avLst>
              <a:gd name="adj" fmla="val 30000"/>
            </a:avLst>
          </a:prstGeom>
          <a:solidFill>
            <a:srgbClr val="1C8A7C"/>
          </a:solidFill>
          <a:ln w="12700">
            <a:solidFill>
              <a:srgbClr val="1C8A7C"/>
            </a:solidFill>
            <a:prstDash val="solid"/>
          </a:ln>
        </p:spPr>
      </p:sp>
      <p:sp>
        <p:nvSpPr>
          <p:cNvPr id="30" name="Shape 28"/>
          <p:cNvSpPr/>
          <p:nvPr/>
        </p:nvSpPr>
        <p:spPr>
          <a:xfrm>
            <a:off x="4590288" y="1339596"/>
            <a:ext cx="4279392" cy="480060"/>
          </a:xfrm>
          <a:prstGeom prst="roundRect">
            <a:avLst>
              <a:gd name="adj" fmla="val 7619"/>
            </a:avLst>
          </a:prstGeom>
          <a:solidFill>
            <a:srgbClr val="F8FAFD"/>
          </a:solidFill>
          <a:ln w="12700">
            <a:solidFill>
              <a:srgbClr val="E3E9F2"/>
            </a:solidFill>
            <a:prstDash val="solid"/>
          </a:ln>
        </p:spPr>
      </p:sp>
      <p:sp>
        <p:nvSpPr>
          <p:cNvPr id="31" name="Shape 29"/>
          <p:cNvSpPr/>
          <p:nvPr/>
        </p:nvSpPr>
        <p:spPr>
          <a:xfrm>
            <a:off x="4663440" y="1431036"/>
            <a:ext cx="310896" cy="310896"/>
          </a:xfrm>
          <a:prstGeom prst="roundRect">
            <a:avLst>
              <a:gd name="adj" fmla="val 11765"/>
            </a:avLst>
          </a:prstGeom>
          <a:solidFill>
            <a:srgbClr val="F0EAFA"/>
          </a:solidFill>
          <a:ln w="9525">
            <a:solidFill>
              <a:srgbClr val="6E45B8"/>
            </a:solidFill>
            <a:prstDash val="solid"/>
          </a:ln>
        </p:spPr>
      </p:sp>
      <p:sp>
        <p:nvSpPr>
          <p:cNvPr id="32" name="Text 30"/>
          <p:cNvSpPr/>
          <p:nvPr/>
        </p:nvSpPr>
        <p:spPr>
          <a:xfrm>
            <a:off x="4663440"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4</a:t>
            </a:r>
            <a:endParaRPr lang="en-US" sz="1100" dirty="0"/>
          </a:p>
        </p:txBody>
      </p:sp>
      <p:sp>
        <p:nvSpPr>
          <p:cNvPr id="33" name="Text 31"/>
          <p:cNvSpPr/>
          <p:nvPr/>
        </p:nvSpPr>
        <p:spPr>
          <a:xfrm>
            <a:off x="5047488"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MO Theory Diatomics</a:t>
            </a:r>
            <a:endParaRPr lang="en-US" sz="1000" dirty="0"/>
          </a:p>
        </p:txBody>
      </p:sp>
      <p:sp>
        <p:nvSpPr>
          <p:cNvPr id="34" name="Text 32"/>
          <p:cNvSpPr/>
          <p:nvPr/>
        </p:nvSpPr>
        <p:spPr>
          <a:xfrm>
            <a:off x="5047488"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4 Qs   E 3 · M 1 · H 0</a:t>
            </a:r>
            <a:endParaRPr lang="en-US" sz="850" dirty="0"/>
          </a:p>
        </p:txBody>
      </p:sp>
      <p:sp>
        <p:nvSpPr>
          <p:cNvPr id="35" name="Text 33"/>
          <p:cNvSpPr/>
          <p:nvPr/>
        </p:nvSpPr>
        <p:spPr>
          <a:xfrm>
            <a:off x="8138160"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6%</a:t>
            </a:r>
            <a:endParaRPr lang="en-US" sz="1000" dirty="0"/>
          </a:p>
        </p:txBody>
      </p:sp>
      <p:sp>
        <p:nvSpPr>
          <p:cNvPr id="36" name="Shape 34"/>
          <p:cNvSpPr/>
          <p:nvPr/>
        </p:nvSpPr>
        <p:spPr>
          <a:xfrm>
            <a:off x="8156448" y="1613916"/>
            <a:ext cx="566928" cy="91440"/>
          </a:xfrm>
          <a:prstGeom prst="roundRect">
            <a:avLst>
              <a:gd name="adj" fmla="val 30000"/>
            </a:avLst>
          </a:prstGeom>
          <a:solidFill>
            <a:srgbClr val="E3E9F2"/>
          </a:solidFill>
          <a:ln w="12700">
            <a:solidFill>
              <a:srgbClr val="E3E9F2"/>
            </a:solidFill>
            <a:prstDash val="solid"/>
          </a:ln>
        </p:spPr>
      </p:sp>
      <p:sp>
        <p:nvSpPr>
          <p:cNvPr id="37" name="Shape 35"/>
          <p:cNvSpPr/>
          <p:nvPr/>
        </p:nvSpPr>
        <p:spPr>
          <a:xfrm>
            <a:off x="8156448" y="1613916"/>
            <a:ext cx="54864" cy="91440"/>
          </a:xfrm>
          <a:prstGeom prst="roundRect">
            <a:avLst>
              <a:gd name="adj" fmla="val 30000"/>
            </a:avLst>
          </a:prstGeom>
          <a:solidFill>
            <a:srgbClr val="1C8A7C"/>
          </a:solidFill>
          <a:ln w="12700">
            <a:solidFill>
              <a:srgbClr val="1C8A7C"/>
            </a:solidFill>
            <a:prstDash val="solid"/>
          </a:ln>
        </p:spPr>
      </p:sp>
      <p:sp>
        <p:nvSpPr>
          <p:cNvPr id="38" name="Shape 36"/>
          <p:cNvSpPr/>
          <p:nvPr/>
        </p:nvSpPr>
        <p:spPr>
          <a:xfrm>
            <a:off x="274320" y="1911096"/>
            <a:ext cx="4279392" cy="480060"/>
          </a:xfrm>
          <a:prstGeom prst="roundRect">
            <a:avLst>
              <a:gd name="adj" fmla="val 7619"/>
            </a:avLst>
          </a:prstGeom>
          <a:solidFill>
            <a:srgbClr val="F8FAFD"/>
          </a:solidFill>
          <a:ln w="12700">
            <a:solidFill>
              <a:srgbClr val="E3E9F2"/>
            </a:solidFill>
            <a:prstDash val="solid"/>
          </a:ln>
        </p:spPr>
      </p:sp>
      <p:sp>
        <p:nvSpPr>
          <p:cNvPr id="39" name="Shape 37"/>
          <p:cNvSpPr/>
          <p:nvPr/>
        </p:nvSpPr>
        <p:spPr>
          <a:xfrm>
            <a:off x="347472" y="2002536"/>
            <a:ext cx="310896" cy="310896"/>
          </a:xfrm>
          <a:prstGeom prst="roundRect">
            <a:avLst>
              <a:gd name="adj" fmla="val 11765"/>
            </a:avLst>
          </a:prstGeom>
          <a:solidFill>
            <a:srgbClr val="F0EAFA"/>
          </a:solidFill>
          <a:ln w="9525">
            <a:solidFill>
              <a:srgbClr val="6E45B8"/>
            </a:solidFill>
            <a:prstDash val="solid"/>
          </a:ln>
        </p:spPr>
      </p:sp>
      <p:sp>
        <p:nvSpPr>
          <p:cNvPr id="40" name="Text 38"/>
          <p:cNvSpPr/>
          <p:nvPr/>
        </p:nvSpPr>
        <p:spPr>
          <a:xfrm>
            <a:off x="347472" y="2002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5</a:t>
            </a:r>
            <a:endParaRPr lang="en-US" sz="1100" dirty="0"/>
          </a:p>
        </p:txBody>
      </p:sp>
      <p:sp>
        <p:nvSpPr>
          <p:cNvPr id="41" name="Text 39"/>
          <p:cNvSpPr/>
          <p:nvPr/>
        </p:nvSpPr>
        <p:spPr>
          <a:xfrm>
            <a:off x="731520" y="1965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Chemical Bonding – General</a:t>
            </a:r>
            <a:endParaRPr lang="en-US" sz="1000" dirty="0"/>
          </a:p>
        </p:txBody>
      </p:sp>
      <p:sp>
        <p:nvSpPr>
          <p:cNvPr id="42" name="Text 40"/>
          <p:cNvSpPr/>
          <p:nvPr/>
        </p:nvSpPr>
        <p:spPr>
          <a:xfrm>
            <a:off x="731520" y="2185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51 Qs   E 34 · M 11 · H 6</a:t>
            </a:r>
            <a:endParaRPr lang="en-US" sz="850" dirty="0"/>
          </a:p>
        </p:txBody>
      </p:sp>
      <p:sp>
        <p:nvSpPr>
          <p:cNvPr id="43" name="Text 41"/>
          <p:cNvSpPr/>
          <p:nvPr/>
        </p:nvSpPr>
        <p:spPr>
          <a:xfrm>
            <a:off x="3822192" y="1965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72%</a:t>
            </a:r>
            <a:endParaRPr lang="en-US" sz="1000" dirty="0"/>
          </a:p>
        </p:txBody>
      </p:sp>
      <p:sp>
        <p:nvSpPr>
          <p:cNvPr id="44" name="Shape 42"/>
          <p:cNvSpPr/>
          <p:nvPr/>
        </p:nvSpPr>
        <p:spPr>
          <a:xfrm>
            <a:off x="3840480" y="2185416"/>
            <a:ext cx="566928" cy="91440"/>
          </a:xfrm>
          <a:prstGeom prst="roundRect">
            <a:avLst>
              <a:gd name="adj" fmla="val 30000"/>
            </a:avLst>
          </a:prstGeom>
          <a:solidFill>
            <a:srgbClr val="E3E9F2"/>
          </a:solidFill>
          <a:ln w="12700">
            <a:solidFill>
              <a:srgbClr val="E3E9F2"/>
            </a:solidFill>
            <a:prstDash val="solid"/>
          </a:ln>
        </p:spPr>
      </p:sp>
      <p:sp>
        <p:nvSpPr>
          <p:cNvPr id="45" name="Shape 43"/>
          <p:cNvSpPr/>
          <p:nvPr/>
        </p:nvSpPr>
        <p:spPr>
          <a:xfrm>
            <a:off x="3840480" y="2185416"/>
            <a:ext cx="408188" cy="91440"/>
          </a:xfrm>
          <a:prstGeom prst="roundRect">
            <a:avLst>
              <a:gd name="adj" fmla="val 3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Hydrogen Bonding Weak Interactions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8 questions   ·   Easy 6  |  Medium 2  |  Hard 0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Allred-Rochow electronegativity of an element is A. directly proportional to the effective nuclear charge B. directly proportional to the covalent radius C. inversely proportional to the square of the covalent radius The correct answer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Hydrogen Bonding Weak Interactions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'FON — hydrogen bonds to F, O,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Hydrogen bonds (X–H···Y, X,Y = N, O, F; 10–40 kJ mol⁻¹, up to 160 for F–H···F⁻), intramolecular vs intermolecular effects on boiling point, acidity and solubility; van der Waals (London, Keesom, Debye) scale with polarisability; π-stacking and halogen bonding.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Allred–Rochow: χ = 0.359 Zₑff/r² + 0.744. Electronegativity rises with Zₑff and falls with the square of the covalent radius. A and C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Intramolecular H-bond → more volatile, less water-soluble (ortho isomer).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Calling C–H···O a classical hydrogen bond in basic rankings; ignoring polarisability for noble-gas boiling points.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Among halides boiling points rise with molar mass except HF (H-bonding).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'FON — hydrogen bonds to F, O,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Allred–Rochow: χ = 0.359 Zₑff/r² + 0.744. Electronegativity rises with Zₑff and falls with the square of the covalent radius. A and C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Calling C–H···O a classical hydrogen bond in basic rankings; ignoring polarisability for noble-gas boiling points.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Among halides boiling points rise with molar mass except HF (H-bonding).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strength of P π-d π bonding in E-O(E=Si, P, S and Cl) follows the order</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Si-O &gt; P-O &gt; S-O &gt; Cl-O</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P-O&gt;Si-O&gt;S-O&gt;Cl-O</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S-O &gt; Cl-O &gt; P-O &gt; Si-O</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Cl-O&gt;S-O&gt;P-O&gt;Si-O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Hydrogen Bonding Weak Interactions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'FON — hydrogen bonds to F, O,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Cl-O&gt;S-O&gt;P-O&gt;Si-O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Hydrogen bonds (X–H···Y, X,Y = N, O, F; 10–40 kJ mol⁻¹, up to 160 for F–H···F⁻), intramolecular vs intermolecular effects on boiling point, acidity and solubility; van der Waals (London, Keesom, Debye) scale with polarisability; π-stacking and halogen bonding.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pπ–dπ bonding to oxygen strengthens as the d orbitals contract and match oxygen 2p better: Cl–O &gt; S–O &gt; P–O &gt; Si–O.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Cl-O&gt;S-O&gt;P-O&gt;Si-O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Intramolecular H-bond → more volatile, less water-soluble (ortho isomer).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Calling C–H···O a classical hydrogen bond in basic rankings; ignoring polarisability for noble-gas boiling points.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Among halides boiling points rise with molar mass except HF (H-bonding).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'FON — hydrogen bonds to F, O,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Si-O &gt; P-O &gt; S-O &gt; Cl-O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pπ–dπ bonding to oxygen strengthens as the d orbitals contract and match oxygen 2p better: Cl–O &gt; S–O &gt; P–O &gt; Si–O.</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P-O&gt;Si-O&gt;S-O&gt;Cl-O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Calling C–H···O a classical hydrogen bond in basic rankings; ignoring polarisability for noble-gas boiling points.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S-O &gt; Cl-O &gt; P-O &gt; Si-O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Among halides boiling points rise with molar mass except HF (H-bonding).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molecule in which the bond order increases upon addition of an electron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Hydrogen Bonding Weak Interactions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'FON — hydrogen bonds to F, O,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B₂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Hydrogen bonds (X–H···Y, X,Y = N, O, F; 10–40 kJ mol⁻¹, up to 160 for F–H···F⁻), intramolecular vs intermolecular effects on boiling point, acidity and solubility; van der Waals (London, Keesom, Debye) scale with polarisability; π-stacking and halogen bonding.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B₂ has half-filled πᵤ orbitals; adding an electron to a bonding orbital raises the bond order (1 → 1.5). O₂, N₂ and P₂ would add to antibonding orbitals.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B₂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Intramolecular H-bond → more volatile, less water-soluble (ortho isomer).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Calling C–H···O a classical hydrogen bond in basic rankings; ignoring polarisability for noble-gas boiling points.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Among halides boiling points rise with molar mass except HF (H-bonding).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'FON — hydrogen bonds to F, O,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B₂ has half-filled πᵤ orbitals; adding an electron to a bonding orbital raises the bond order (1 → 1.5). O₂, N₂ and P₂ would add to antibonding orbitals.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Calling C–H···O a classical hydrogen bond in basic rankings; ignoring polarisability for noble-gas boiling points.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Among halides boiling points rise with molar mass except HF (H-bonding).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O₂⁻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having a shorter O-O bond length than that in O₂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stronger oxidising agent than O₂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IR active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unable to abstract proton from weak acids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Hydrogen Bonding Weak Interactions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'FON — hydrogen bonds to F, O,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 stronger oxidising agent than O₂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Hydrogen bonds (X–H···Y, X,Y = N, O, F; 10–40 kJ mol⁻¹, up to 160 for F–H···F⁻), intramolecular vs intermolecular effects on boiling point, acidity and solubility; van der Waals (London, Keesom, Debye) scale with polarisability; π-stacking and halogen bonding.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O₂⁻ (bond order 1.5) has a longer O–O bond than O₂; as a homonuclear ion it is IR-inactive; it is basic enough to deprotonate weak acids (giving HO₂). E°(O₂⁻/H₂O₂) = +0.89 V &gt; E°(O₂/O₂⁻) = −0.33 V, so superoxide is the stronger oxidant.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 stronger oxidising agent than O₂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Intramolecular H-bond → more volatile, less water-soluble (ortho isomer).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Calling C–H···O a classical hydrogen bond in basic rankings; ignoring polarisability for noble-gas boiling points.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Among halides boiling points rise with molar mass except HF (H-bonding).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'FON — hydrogen bonds to F, O,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having a shorter O-O bond length than that in O₂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O₂⁻ (bond order 1.5) has a longer O–O bond than O₂; as a homonuclear ion it is IR-inactive; it is basic enough to deprotonate weak acids (giving HO₂). E°(O₂⁻/H₂O₂) = +0.89 V &gt; E°(O₂/O₂⁻) = −0.33 V, so superoxide is the stronger oxidant.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IR active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Calling C–H···O a classical hydrogen bond in basic rankings; ignoring polarisability for noble-gas boiling points.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unable to abstract proton from weak acids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Among halides boiling points rise with molar mass except HF (H-bonding).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the following which set of molecular/ionic species all have a planar structure?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BrF₃, FClO₂ and [XeF₅]⁻</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XeO₃,[ClF₄]⁻and FClO₂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[ClF₄]⁻, BrF₃ and [XeF₅]⁻</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FClO₂,[XeF₅]⁻and XeO₃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Hydrogen Bonding Weak Interactions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'FON — hydrogen bonds to F, O,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[ClF₄]⁻, BrF₃ and [XeF₅]⁻</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Hydrogen bonds (X–H···Y, X,Y = N, O, F; 10–40 kJ mol⁻¹, up to 160 for F–H···F⁻), intramolecular vs intermolecular effects on boiling point, acidity and solubility; van der Waals (London, Keesom, Debye) scale with polarisability; π-stacking and halogen bonding.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ClF₄⁻ (AX₄E₂) square planar, BrF₃ (AX₃E₂) T-shaped planar, XeF ⁻ (AX E₂) pentagonal planar. XeO₃ is pyramidal and FClO₂ is pyramidal, so the other sets fail.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[ClF₄]⁻, BrF₃ and [XeF₅]⁻</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Intramolecular H-bond → more volatile, less water-soluble (ortho isomer).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Calling C–H···O a classical hydrogen bond in basic rankings; ignoring polarisability for noble-gas boiling points.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Among halides boiling points rise with molar mass except HF (H-bonding).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'FON — hydrogen bonds to F, O,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BrF₃, FClO₂ and [XeF₅]⁻</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ClF₄⁻ (AX₄E₂) square planar, BrF₃ (AX₃E₂) T-shaped planar, XeF ⁻ (AX E₂) pentagonal planar. XeO₃ is pyramidal and FClO₂ is pyramidal, so the other sets fail.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XeO₃,[ClF₄]⁻and FClO₂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Calling C–H···O a classical hydrogen bond in basic rankings; ignoring polarisability for noble-gas boiling points.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FClO₂,[XeF₅]⁻and XeO₃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Among halides boiling points rise with molar mass except HF (H-bonding).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total number of lone pairs of electrons on all the atoms in cyanogen azide and thiocyanogen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and 6</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 and 6</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and 4</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and 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Hydrogen Bonding Weak Interactions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'FON — hydrogen bonds to F, O,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4 and 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Hydrogen bonds (X–H···Y, X,Y = N, O, F; 10–40 kJ mol⁻¹, up to 160 for F–H···F⁻), intramolecular vs intermolecular effects on boiling point, acidity and solubility; van der Waals (London, Keesom, Debye) scale with polarisability; π-stacking and halogen bonding.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Cyanogen azide N≡C–N₃: nitrile N 1, the N bonded to C 1, central N 0, terminal N 2 → 4. Thiocyanogen N≡C–S–S–C≡N: each N 1, each S 2 → 6.</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4 and 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Intramolecular H-bond → more volatile, less water-soluble (ortho isomer).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Calling C–H···O a classical hydrogen bond in basic rankings; ignoring polarisability for noble-gas boiling points.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Among halides boiling points rise with molar mass except HF (H-bonding).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'FON — hydrogen bonds to F, O,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and 6</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Cyanogen azide N≡C–N₃: nitrile N 1, the N bonded to C 1, central N 0, terminal N 2 → 4. Thiocyanogen N≡C–S–S–C≡N: each N 1, each S 2 → 6.</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and 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Calling C–H···O a classical hydrogen bond in basic rankings; ignoring polarisability for noble-gas boiling points.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 and 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Among halides boiling points rise with molar mass except HF (H-bonding).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shapes of the compounds ClF₃, XeOF₂, N₃⁻ and XeO₃F₂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planar, T-shape, V-shape and square pyramidal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planar, trigonal planar, V-shape and trigonal bipyramidal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T-shape, T-shape, linear and trigonal bipyramidal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T-shape, trigonal planar, linear and square pyramidal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Hydrogen Bonding Weak Interactions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'FON — hydrogen bonds to F, O,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T-shape, T-shape, linear and trigonal bipyramidal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Hydrogen bonds (X–H···Y, X,Y = N, O, F; 10–40 kJ mol⁻¹, up to 160 for F–H···F⁻), intramolecular vs intermolecular effects on boiling point, acidity and solubility; van der Waals (London, Keesom, Debye) scale with polarisability; π-stacking and halogen bonding.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ClF₃ (AX₃E₂) T-shaped; XeOF₂ (AX₃E₂) T-shaped; N₃⁻ linear (16 e⁻, sp N); XeO₃F₂ (AX₅, no lone pair) trigonal bipyramidal with F axial.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T-shape, T-shape, linear and trigonal bipyramidal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Intramolecular H-bond → more volatile, less water-soluble (ortho isomer).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Calling C–H···O a classical hydrogen bond in basic rankings; ignoring polarisability for noble-gas boiling points.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Among halides boiling points rise with molar mass except HF (H-bonding).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'FON — hydrogen bonds to F, O,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trigonal planar, T-shape, V-shape and square pyramidal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ClF₃ (AX₃E₂) T-shaped; XeOF₂ (AX₃E₂) T-shaped; N₃⁻ linear (16 e⁻, sp N); XeO₃F₂ (AX₅, no lone pair) trigonal bipyramidal with F axial.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trigonal planar, trigonal planar, V-shape and trigonal bipyramidal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Calling C–H···O a classical hydrogen bond in basic rankings; ignoring polarisability for noble-gas boiling points.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T-shape, trigonal planar, linear and square pyramidal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Among halides boiling points rise with molar mass except HF (H-bonding).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At room temperature, HCl is a gas while HF is a liquid because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Of a strong bond between H and F in HF</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HF is less acidic as compared to HCl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Of strong intermolecular H-bonding in HF</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HCl is less acidic as compared to HF</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Hydrogen Bonding Weak Interactions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7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'FON — hydrogen bonds to F, O, 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Of strong intermolecular H-bonding in HF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Hydrogen bonds (X–H···Y, X,Y = N, O, F; 10–40 kJ mol⁻¹, up to 160 for F–H···F⁻), intramolecular vs intermolecular effects on boiling point, acidity and solubility; van der Waals (London, Keesom, Debye) scale with polarisability; π-stacking and halogen bonding.</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HF molecules are linked by strong intermolecular hydrogen bonds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Of strong intermolecular H-bonding in HF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Intramolecular H-bond → more volatile, less water-soluble (ortho isomer).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Calling C–H···O a classical hydrogen bond in basic rankings; ignoring polarisability for noble-gas boiling points.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Among halides boiling points rise with molar mass except HF (H-bonding).</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'FON — hydrogen bonds to F, O, 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Bonding Weak Interactions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Of a strong bond between H and F in HF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HF molecules are linked by strong intermolecular hydrogen bonds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HF is less acidic as compared to HCl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Calling C–H···O a classical hydrogen bond in basic rankings; ignoring polarisability for noble-gas boiling points.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HCl is less acidic as compared to HF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Among halides boiling points rise with molar mass except HF (H-bonding).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Hydrogen Bonding Weak Interactions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8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Hydrogen bonds (X–H···Y, X,Y = N, O, F; 10–40 kJ mol⁻¹, up to 160 for F–H···F⁻), intramolecular vs intermolecular effects on boiling point, acidity and solubility; van der Waals (London, Keesom, Debye) scale with polarisability; π-stacking and halogen bonding.</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London energy ∝ −α₁α₂/r⁶</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Keesom ∝ −μ₁²μ₂²/(kT r⁶)</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H-bond strength: F–H···F⁻ &gt; O–H···O &gt; N–H···N</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Why HF, H₂O, NH₃ have high b.p.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Intramolecular H-bond lowering b.p. (o-nitrophenol)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Ice density anomaly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Strength order of interactions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Calling C–H···O a classical hydrogen bond in basic rankings; ignoring polarisability for noble-gas boiling points.</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Among halides boiling points rise with molar mass except HF (H-bonding).</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   Q5   Q6   Q7   Q8</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Hydrogen Bonding Weak Interactions.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Dipole Moment Polarity</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4 questions   ·   Easy 1  |  Medium 2  |  Hard 1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Dipole Moment Polarity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Among SiCl₄, P(O) Cl₃, NF₃, trans- [SnCl₄(py)₂] (py-pyridine), those with zero dipole moment are (a) SiCl₄, and NF₃ (c) SiCl₄, and trans- SnCl₄(py)₂ (b) SiCl₄, P(O) Cl₃, and trans- SnCl₄(py)₄ (d) NF₃ and trans- SnCl₄(py)₂</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Dipole Moment Polarity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'Symmetric = silent dipole'.</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(B)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Dipole Moment Polarity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decreasing order of dipole moment of molecules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NF₃ &gt; NH₃ &gt; H₂O</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NH₃ &gt; NF₃ &gt; H₃O</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H₂O &gt; NH₃ &gt; NF₃</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H₂O &gt; NF₃ &gt; NH₃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Dipole Moment Polarity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'Symmetric = silent dipole'.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Dipole Moment Polarity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H₂O &gt; NH₃ &gt; NF₃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Molecular dipole = vector sum of bond dipoles and lone-pair contributions; symmetric geometries (linear AB₂, trigonal planar, tetrahedral, square planar) cancel; NH₃ &gt; NF₃ because the lone pair reinforces N–H dipoles but opposes N–F.</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H₂O 1.85 D &gt; NH₃ 1.47 D &gt; NF₃ 0.23 D. In NF₃ the N–F bond dipoles oppose the lone-pair moment, almost cancelling it. (Bank key (d)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H₂O &gt; NH₃ &gt; NF₃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Any molecule with a centre of symmetry has zero dipole moment.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lone-pair contribution (NF₃ is nearly non-polar).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 has a small dipole with the negative end on carbon (back-donation and lone-pair effects).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 silent dipole'.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Dipole Moment Polarity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NF₃ &gt; NH₃ &gt; H₂O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H₂O 1.85 D &gt; NH₃ 1.47 D &gt; NF₃ 0.23 D. In NF₃ the N–F bond dipoles oppose the lone-pair moment, almost cancelling it. (Bank key (d)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NH₃ &gt; NF₃ &gt; H₃O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lone-pair contribution (NF₃ is nearly non-polar).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H₂O &gt; NF₃ &gt; NH₃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 has a small dipole with the negative end on carbon (back-donation and lone-pair effects).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Dipole Moment Polarity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Consider the following four xenon compounds: XeF₂, XeF₄, XeF₆ and XeO₃ The pair of xenon compounds expected to have non-zero dipole moment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XeF₄ and XeF₆</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XeF₂ and XeF₄</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XeF₂ and XeO₃</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XeF₆ and XeO₃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Dipole Moment Polarity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'Symmetric = silent dipole'.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Dipole Moment Polarity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XeF₆ and XeO₃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Molecular dipole = vector sum of bond dipoles and lone-pair contributions; symmetric geometries (linear AB₂, trigonal planar, tetrahedral, square planar) cancel; NH₃ &gt; NF₃ because the lone pair reinforces N–H dipoles but opposes N–F.</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XeF₂ (linear) and XeF₄ (square planar) are centrosymmetric, μ = 0. XeF₆ (distorted octahedron, C₃v) and XeO₃ (trigonal pyramid, C₃v) have non-zero dipole moments.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XeF₆ and XeO₃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Any molecule with a centre of symmetry has zero dipole moment.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lone-pair contribution (NF₃ is nearly non-polar).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 has a small dipole with the negative end on carbon (back-donation and lone-pair effects).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 silent dipole'.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Dipole Moment Polarity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XeF₄ and XeF₆</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XeF₂ (linear) and XeF₄ (square planar) are centrosymmetric, μ = 0. XeF₆ (distorted octahedron, C₃v) and XeO₃ (trigonal pyramid, C₃v) have non-zero dipole moments.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XeF₂ and XeF₄</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lone-pair contribution (NF₃ is nearly non-polar).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XeF₂ and XeO₃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 has a small dipole with the negative end on carbon (back-donation and lone-pair effects).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Dipole Moment Polarity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fluoride, whose value of dipole moment is not equal to zero,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XeF₄</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CF₄</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SF₄</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PF₅</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Dipole Moment Polarity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'Symmetric = silent dipole'.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Dipole Moment Polarity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SF₄</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Molecular dipole = vector sum of bond dipoles and lone-pair contributions; symmetric geometries (linear AB₂, trigonal planar, tetrahedral, square planar) cancel; NH₃ &gt; NF₃ because the lone pair reinforces N–H dipoles but opposes N–F.</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SF₄ (see-saw) is polar; XeF₄, CF₄ and PF₅ are non-polar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SF₄</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Any molecule with a centre of symmetry has zero dipole moment.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lone-pair contribution (NF₃ is nearly non-polar).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 has a small dipole with the negative end on carbon (back-donation and lone-pair effects).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 silent dipole'.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Dipole Moment Polarity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XeF₄</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SF₄ (see-saw) is polar; XeF₄, CF₄ and PF₅ are non-polar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CF₄</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lone-pair contribution (NF₃ is nearly non-polar).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PF₅</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 has a small dipole with the negative end on carbon (back-donation and lone-pair effects).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Dipole Moment Polarity</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4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Molecular dipole = vector sum of bond dipoles and lone-pair contributions; symmetric geometries (linear AB₂, trigonal planar, tetrahedral, square planar) cancel; NH₃ &gt; NF₃ because the lone pair reinforces N–H dipoles but opposes N–F.</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μ = Σ bond dipoles (vector)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μ(resultant) = √(μ₁² + μ₂² + 2μ₁μ₂cosθ)</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1 D = 3.336×10⁻³⁰ C m</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Zero-dipole molecules (CO₂, BF₃, CCl₄, XeF₄, trans-1,2-dichloroethene)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NH₃ vs NF₃, H₂O vs F₂O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cis vs trans isomers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Percent ionic character</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Forgetting the lone-pair contribution (NF₃ is nearly non-polar).</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CO has a small dipole with the negative end on carbon (back-donation and lone-pair effects).</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Q9   Q10   Q11   Q12</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Dipole Moment Polarity.</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VSEPR Geometry</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4 questions   ·   Easy 2  |  Medium 2  |  Hard 0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VSEPR Geometry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species for which the shapes (geometry) can be predicted by VSEPR theory is/are (A) [PtCl₄]²⁻ (B) [TeCl₆]²⁻ (C) PF₃ and SF₆</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VSEPR Geometry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'LP–LP &gt; LP–BP &gt; BP–BP'.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VSEPR Geometry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C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Electron-domain geometry from steric number; lone pairs occupy more space (LP–LP &gt; LP–BP &gt; BP–BP), reducing bond angles; in trigonal bipyramids lone pairs are equatorial, in octahedra two lone pairs are trans.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VSEPR works for main-group species like PF₃ and SF₆; it fails for the d⁸ square-planar [PtCl₄]²⁻ and for [TeCl₆]²⁻, whose 'inert' lone pair leaves it regular octahedral.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C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electron pairs on the central atom: (valence + bonds − charge)/2.</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Placing lone pairs axial in TBP; double bonds counted as two domains.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I₃⁻: 3 lone pairs equatorial, linear shape; XeF₄: square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'LP–LP &gt; LP–BP &gt; BP–BP'.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VSEPR Geometry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VSEPR works for main-group species like PF₃ and SF₆; it fails for the d⁸ square-planar [PtCl₄]²⁻ and for [TeCl₆]²⁻, whose 'inert' lone pair leaves it regular octahedral.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Placing lone pairs axial in TBP; double bonds counted as two domains.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I₃⁻: 3 lone pairs equatorial, linear shape; XeF₄: square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VSEPR Geometry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According to VSEPR theory, the geometry (with lone pair) around the central iodine in I₃⁺and I₃⁻ ions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tetrahedral and tetrahedral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bipyramidal and trigonal bipyramedal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tetrahedral and trigonal bipyramidal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tetrahedral and octahedral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VSEPR Geometry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'LP–LP &gt; LP–BP &gt; BP–BP'.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VSEPR Geometry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tetrahedral and trigonal bipyramidal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Electron-domain geometry from steric number; lone pairs occupy more space (LP–LP &gt; LP–BP &gt; BP–BP), reducing bond angles; in trigonal bipyramids lone pairs are equatorial, in octahedra two lone pairs are trans.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I₃⁺: AX₂E₂, tetrahedral electron geometry (bent); I₃⁻: AX₂E₃, trigonal bipyramidal electron geometry (linear).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tetrahedral and trigonal bipyramidal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electron pairs on the central atom: (valence + bonds − charge)/2.</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Placing lone pairs axial in TBP; double bonds counted as two domains.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I₃⁻: 3 lone pairs equatorial, linear shape; XeF₄: square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'LP–LP &gt; LP–BP &gt; BP–BP'.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VSEPR Geometry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tetrahedral and tetrahedral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I₃⁺: AX₂E₂, tetrahedral electron geometry (bent); I₃⁻: AX₂E₃, trigonal bipyramidal electron geometry (linear).</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trigonal bipyramidal and trigonal bipyramedal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Placing lone pairs axial in TBP; double bonds counted as two domains.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tetrahedral and octahedral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I₃⁻: 3 lone pairs equatorial, linear shape; XeF₄: square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VSEPR Geometry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INCORRECT statement about the interhalogen compound ICl₃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exists as a dimer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Geometry around the iodine is tetrahedral in solid-state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decomposes as ICl and Cl₂ in gas-phase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Liquid ICl₃ conducts electricity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VSEPR Geometry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'LP–LP &gt; LP–BP &gt; BP–BP'.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VSEPR Geometry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Geometry around the iodine is tetrahedral in solid-state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Electron-domain geometry from steric number; lone pairs occupy more space (LP–LP &gt; LP–BP &gt; BP–BP), reducing bond angles; in trigonal bipyramids lone pairs are equatorial, in octahedra two lone pairs are trans.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ICl₃ exists as the planar dimer I₂Cl₆ with two bridging Cl; each iodine is square planar (AX₄E₂), not tetrahedral — so (b) is incorrect. It dissociates to ICl + Cl₂ in the gas phase and the liquid self-ionises (ICl₂⁺ + ICl₄⁻) and conducts.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Geometry around the iodine is tetrahedral in solid-state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electron pairs on the central atom: (valence + bonds − charge)/2.</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Placing lone pairs axial in TBP; double bonds counted as two domains.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I₃⁻: 3 lone pairs equatorial, linear shape; XeF₄: square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'LP–LP &gt; LP–BP &gt; BP–BP'.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VSEPR Geometry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exists as a dimer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ICl₃ exists as the planar dimer I₂Cl₆ with two bridging Cl; each iodine is square planar (AX₄E₂), not tetrahedral — so (b) is incorrect. It dissociates to ICl + Cl₂ in the gas phase and the liquid self-ionises (ICl₂⁺ + ICl₄⁻) and conducts.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decomposes as ICl and Cl₂ in gas-phase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Placing lone pairs axial in TBP; double bonds counted as two domains.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Liquid ICl₃ conducts electricity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I₃⁻: 3 lone pairs equatorial, linear shape; XeF₄: square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VSEPR Geometry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Which of the following has a square planar geometry according to the VSEPR theory? Atomic number: B=5, S =16, Xe=54.</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XeO₂ F₂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SF₄</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BF₄⁻</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XeF₄</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VSEPR Geometry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'LP–LP &gt; LP–BP &gt; BP–BP'.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VSEPR Geometry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XeF₄</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Electron-domain geometry from steric number; lone pairs occupy more space (LP–LP &gt; LP–BP &gt; BP–BP), reducing bond angles; in trigonal bipyramids lone pairs are equatorial, in octahedra two lone pairs are trans.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XeF₄ (AX₄E₂) is square planar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XeF₄</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electron pairs on the central atom: (valence + bonds − charge)/2.</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Placing lone pairs axial in TBP; double bonds counted as two domains.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I₃⁻: 3 lone pairs equatorial, linear shape; XeF₄: square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'LP–LP &gt; LP–BP &gt; BP–BP'.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VSEPR Geometry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XeO₂ F₂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XeF₄ (AX₄E₂) is square planar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SF₄</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Placing lone pairs axial in TBP; double bonds counted as two domains.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BF₄⁻</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I₃⁻: 3 lone pairs equatorial, linear shape; XeF₄: square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VSEPR Geometry</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4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Electron-domain geometry from steric number; lone pairs occupy more space (LP–LP &gt; LP–BP &gt; BP–BP), reducing bond angles; in trigonal bipyramids lone pairs are equatorial, in octahedra two lone pairs are trans.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SN 2 linear; 3 trigonal planar; 4 tetrahedral; 5 TBP; 6 octahedral; 7 pentagonal bipyramid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Angle order: CH₄ 109.5° &gt; NH₃ 107° &gt; H₂O 104.5°</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Shapes of SF₄, ClF₃, I₃⁻, XeF₂, XeOF₄, BrF₅</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Bond angle trends down a group (NH₃ &gt; PH₃ &gt; AsH₃)</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Axial vs equatorial bond lengths in PCl₅</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Placing lone pairs axial in TBP; double bonds counted as two domains.</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I₃⁻: 3 lone pairs equatorial, linear shape; XeF₄: square planar.</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Q13   Q14   Q15   Q16</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VSEPR Geometry.</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4</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MO Theory Diatomics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4 questions   ·   Easy 3  |  Medium 1  |  Hard 0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 Theory Diatomics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According to VSEPR theory, the molecule/ion having ideal tetrahedral shape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SF₄</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SO₄²⁻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S₂ Cl₂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SO₂ Cl₂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 Theory Diatomics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'BCN mixes, OF fixes': π before σ for B₂–N₂; σ before π for O₂, F₂.</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 Theory Diatomics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SO₄²⁻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LCAO MOs: bonding (lower) and antibonding (higher); bond order = (N_b − N_a)/2; s–p mixing changes the σ/π order up to N₂; paramagnetism of O₂ from two unpaired π* electrons.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SO₄²⁻ has four identical substituents and no lone pair: a regular tetrahedron. SF₄ is see-saw, S₂Cl₂ is gauche, SO₂Cl₂ a distorted tetrahedron.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SO₄²⁻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Removing an electron from an antibonding MO strengthens the bond (O₂⁺ shorter than O₂).</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O₂ orbital order for N₂ (s–p mixing matters for B₂, C₂, N₂).</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electrons first, then fill by the correct order; paramagnetism = unpaired count.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'BCN mixes, OF fixes': π before σ for B₂–N₂; σ before π for O₂, F₂.</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 Theory Diatomics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SF₄</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SO₄²⁻ has four identical substituents and no lone pair: a regular tetrahedron. SF₄ is see-saw, S₂Cl₂ is gauche, SO₂Cl₂ a distorted tetrahedron.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S₂ Cl₂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O₂ orbital order for N₂ (s–p mixing matters for B₂, C₂, N₂).</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SO₂ Cl₂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 electrons first, then fill by the correct order; paramagnetism = unpaired count.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 Theory Diatomics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molecule with highest number of lone-pairs and has a linear shape based on VSEPR theory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I₃⁻</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 Theory Diatomics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'BCN mixes, OF fixes': π before σ for B₂–N₂; σ before π for O₂, F₂.</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 Theory Diatomics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I₃⁻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LCAO MOs: bonding (lower) and antibonding (higher); bond order = (N_b − N_a)/2; s–p mixing changes the σ/π order up to N₂; paramagnetism of O₂ from two unpaired π* electrons.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I₃⁻ is linear and carries 9 lone pairs (3 on the central I, 3 on each terminal I). CO₂ has 4, NO₂⁺ has 4, and NO₂⁻ is bent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I₃⁻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Removing an electron from an antibonding MO strengthens the bond (O₂⁺ shorter than O₂).</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O₂ orbital order for N₂ (s–p mixing matters for B₂, C₂, N₂).</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electrons first, then fill by the correct order; paramagnetism = unpaired count.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'BCN mixes, OF fixes': π before σ for B₂–N₂; σ before π for O₂, F₂.</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 Theory Diatomics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I₃⁻ is linear and carries 9 lone pairs (3 on the central I, 3 on each terminal I). CO₂ has 4, NO₂⁺ has 4, and NO₂⁻ is bent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O₂ orbital order for N₂ (s–p mixing matters for B₂, C₂, N₂).</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 electrons first, then fill by the correct order; paramagnetism = unpaired count.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 Theory Diatomics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shape of [TeF₅]⁻ ion on the basis of VSEPR theory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bipyramidal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Square pyramidal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Pentagonal planar</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See-saw</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 Theory Diatomics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'BCN mixes, OF fixes': π before σ for B₂–N₂; σ before π for O₂, F₂.</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 Theory Diatomics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Square pyramidal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LCAO MOs: bonding (lower) and antibonding (higher); bond order = (N_b − N_a)/2; s–p mixing changes the σ/π order up to N₂; paramagnetism of O₂ from two unpaired π* electrons.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[TeF ]⁻ is AX E: octahedral electron geometry with one lone pair — square pyramidal.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Square pyramidal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Removing an electron from an antibonding MO strengthens the bond (O₂⁺ shorter than O₂).</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O₂ orbital order for N₂ (s–p mixing matters for B₂, C₂, N₂).</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electrons first, then fill by the correct order; paramagnetism = unpaired count.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'BCN mixes, OF fixes': π before σ for B₂–N₂; σ before π for O₂, F₂.</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 Theory Diatomics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Trigonal bipyramidal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[TeF ]⁻ is AX E: octahedral electron geometry with one lone pair — square pyramidal.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Pentagonal planar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O₂ orbital order for N₂ (s–p mixing matters for B₂, C₂, N₂).</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See-saw</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 electrons first, then fill by the correct order; paramagnetism = unpaired count.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 Theory Diatomics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Based on VSEPR theory, the predicted shapes of [XeF₅]⁻and BrF₅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pentagonal planar and square pyramidal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square pyramidal and trigonal bipyramidal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bipyramidal and square pyramidal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square pyramidal and pentagonal planar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 Theory Diatomics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'BCN mixes, OF fixes': π before σ for B₂–N₂; σ before π for O₂, F₂.</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 Theory Diatomics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pentagonal planar and square pyramidal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LCAO MOs: bonding (lower) and antibonding (higher); bond order = (N_b − N_a)/2; s–p mixing changes the σ/π order up to N₂; paramagnetism of O₂ from two unpaired π* electrons.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[XeF ]⁻ (AX E₂) is pentagonal planar; BrF (AX E) is square pyramidal.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pentagonal planar and square pyramidal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Removing an electron from an antibonding MO strengthens the bond (O₂⁺ shorter than O₂).</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O₂ orbital order for N₂ (s–p mixing matters for B₂, C₂, N₂).</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electrons first, then fill by the correct order; paramagnetism = unpaired count.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'BCN mixes, OF fixes': π before σ for B₂–N₂; σ before π for O₂, F₂.</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 Theory Diatomics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square pyramidal and trigonal bipyramidal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[XeF ]⁻ (AX E₂) is pentagonal planar; BrF (AX E) is square pyramidal.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trigonal bipyramidal and square pyramidal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O₂ orbital order for N₂ (s–p mixing matters for B₂, C₂, N₂).</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square pyramidal and pentagonal planar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 electrons first, then fill by the correct order; paramagnetism = unpaired count.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MO Theory Diatomics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4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LCAO MOs: bonding (lower) and antibonding (higher); bond order = (N_b − N_a)/2; s–p mixing changes the σ/π order up to N₂; paramagnetism of O₂ from two unpaired π* electrons.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Bond order = (N_b − N_a)/2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Order for Li₂–N₂: σ2s, σ*2s, π2p, σ2p, π*2p, σ*2p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Order for O₂, F₂: σ2p below π2p</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Bond order of O₂⁺, O₂⁻, O₂²⁻</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Magnetism from MO filling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HOMO/LUMO of CO, NO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Bond length vs bond order</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the O₂ orbital order for N₂ (s–p mixing matters for B₂, C₂, N₂).</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Count electrons first, then fill by the correct order; paramagnetism = unpaired count.</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Q17   Q18   Q19   Q20</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MO Theory Diatomics.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5</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Chemical Bonding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51 questions   ·   Easy 34  |  Medium 11  |  Hard 6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Which ones among CO₃⁻², SO₃, XeO₃, and NO₃⁻¹, have planar structure?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CO₃⁻², SO₃, and XeO₃</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SO₃, XeO₃, and NO₃⁻</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CO₃⁻², XeO₃, and NO₃⁻</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CO₃⁻², SO₃, and NO₃⁻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CO₃⁻², SO₃, and NO₃⁻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 CO3 2 : spÂ²-hybridization (Trigonal planar) SO3 : spÂ²-hybridization (Trigonal planar) XeO3 :sp-hybridization. (Trigonal pyramidal) NO3 :spÂ²-hybridization (Trigonal planar) - - CO3 2,SO3, and NO3 2, have planar structure.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CO₃⁻², SO₃, and NO₃⁻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CO₃⁻², SO₃, and XeO₃</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 CO3 2 : spÂ²-hybridization (Trigonal planar) SO3 : spÂ²-hybridization (Trigonal planar) XeO3 :sp-hybridization. (Trigonal pyramidal) NO3 :spÂ²-hybridization (Trigonal planar) - - CO3 2,SO3, and NO3 2, have planar structure.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SO₃, XeO₃, and NO₃⁻</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CO₃⁻², XeO₃, and NO₃⁻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energy of 2s and 2p orbitals is the same for</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Be⁺²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Li⁺²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Li = 1s2 2s1 2p0 +2 Li 1s1 2s0 2p0 (hydrogen like) +2 Be = 1s2 2s0 2p0 - H = 1s2 2s0 2p0 Li has one electron in 2s and no electron in 2p hence the energies of 2s and 2p orbitals will be different. Li+2 has only one electron in 1s1 hence will have no screening effect Therefore, 2s and 2p will have same energies.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Li⁺²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Li = 1s2 2s1 2p0 +2 Li 1s1 2s0 2p0 (hydrogen like) +2 Be = 1s2 2s0 2p0 - H = 1s2 2s0 2p0 Li has one electron in 2s and no electron in 2p hence the energies of 2s and 2p orbitals will be different. Li+2 has only one electron in 1s1 hence will have no screening effect Therefore, 2s and 2p will have same energies.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Be⁺²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geometries of [Br₃]⁺and [I₅]⁺respectively,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and tetrahedral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tetrahedral and trigonal bipyramidal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tetrahedral and tetrahedral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linear and trigonal pyramidal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tetrahedral and trigonal bipyramidal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[Br₃]⁺ (AX₂E₂) has a tetrahedral electron-pair arrangement (bent); [I ]⁺ is built on a central I with two bonds and three lone pairs — trigonal-bipyramidal electron geometry.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tetrahedral and trigonal bipyramidal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trigonal and tetrahedral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[Br₃]⁺ (AX₂E₂) has a tetrahedral electron-pair arrangement (bent); [I ]⁺ is built on a central I with two bonds and three lone pairs — trigonal-bipyramidal electron geometry.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tetrahedral and tetrahedral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linear and trigonal pyramidal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statement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N₂ has higher bond order than N₂⁺ and hence has larger bond length compared to N₂⁺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N₂⁺ has higher bond order than N₂ and hence has larger bond length compared to N₂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N₂ has higher bond order than N₂⁺ and hence has higher dissociation energy compared to N₂⁺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N₂ has lower bond order than N₂⁺ and hence has lower dissociation energy compared to N₂⁺ energy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N₂ has higher bond order than N₂⁺ and hence has higher dissociation energy compared to N₂⁺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 The Mo configuration of N2and N2 are 2 2 2 2 2 N2 = σ2s σ2s* π2px π2py σ2pz 𝟖#𝟐 B.O.= =3 𝟐 + 2 2 2 2 1 N2 = σ2s σ2s* π2px π2py σ2pz 𝟕#𝟐 B.O.= =2.5 𝟐 N₂→ N₂ (Bond order decreases) - -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N₂ has higher bond order than N₂⁺ and hence has higher dissociation energy compared to N₂⁺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N₂ has higher bond order than N₂⁺ and hence has larger bond length compared to N₂⁺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 The Mo configuration of N2and N2 are 2 2 2 2 2 N2 = σ2s σ2s* π2px π2py σ2pz 𝟖#𝟐 B.O.= =3 𝟐 + 2 2 2 2 1 N2 = σ2s σ2s* π2px π2py σ2pz 𝟕#𝟐 B.O.= =2.5 𝟐 N₂→ N₂ (Bond order decreases) - -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N₂⁺ has higher bond order than N₂ and hence has larger bond length compared to N₂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N₂ has lower bond order than N₂⁺ and hence has lower dissociation energy compared to N₂⁺ energy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structures of XeF₂ and XeO₂F₂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bent, tetrahedral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linear, square planar</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linear, see-saw</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bent, see-saw</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linear, see-saw</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XeF₂ (AX₂E₃) is linear; XeO₂F₂ (AX₄E) is see-saw.</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linear, see-saw</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bent, tetrahedral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XeF₂ (AX₂E₃) is linear; XeO₂F₂ (AX₄E) is see-saw.</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linear, square planar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bent, see-saw</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molecule C₃ O₂ has a linear structure. This compound has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σ and 4 π bonds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σ and 2 π bonds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π and 3 π bonds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σ and 4 π bonds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4 σ and 4 π bonds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O=C=C=C=O: four Ï bonds and four Ï bonds (each cumulated double bond contributes one Ï).</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4 σ and 4 π bonds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σ and 2 π bonds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O=C=C=C=O: four Ï bonds and four Ï bonds (each cumulated double bond contributes one Ï).</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π and 3 π bonds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σ and 4 π bonds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lone pair(s) of electrons on the central atom in [BrF₄]⁻, XeF₆ and [SbCl₆]⁻ are respectively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0 and 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0 and 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1 and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1 and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2, 1 and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Count electron pairs on the central atom: [BrF₄]⁻ 7+4+1 = 12 e → 6 pairs, 4 bonds → 2 lone pairs (square planar). XeF₆: 8+6 = 14 e → 7 pairs → 1 lone pair (distorted octahedron). [SbCl₆]⁻: 5+6+1 = 12 e → 6 pairs, all bonding → 0 lone pairs. So 2, 1, 0. (Bank key (c)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2, 1 and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0 and 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Count electron pairs on the central atom: [BrF₄]⁻ 7+4+1 = 12 e → 6 pairs, 4 bonds → 2 lone pairs (square planar). XeF₆: 8+6 = 14 e → 7 pairs → 1 lone pair (distorted octahedron). [SbCl₆]⁻: 5+6+1 = 12 e → 6 pairs, all bonding → 0 lone pairs. So 2, 1, 0. (Bank key (c)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0 and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1 and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ground state electronic configuration of C₂, using all electron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σ₁ₛ²σ₁ₛ^*2σ₂ₛ²σ₂ₛ^*2σ₂ₚ²π₂ₚ²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σ₁ₛ²σ₁ₛ^*2σ₂ₛ²σ₂ₛ^*2σ₂ₚ²π₂ₚ^*2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σ₁ₛ²σ₁ₛ^*2σ₂ₛ²σ₂ₛ^*2π₂ₚ²σ₂ₚ¹σ₂ₚ^*1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σ₁ₛ²σ₁ₛ^*2σ₂ₛ²σ₂ₛ^*2π₂ₚ⁴</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σ₁ₛ²σ₁ₛ^*2σ₂ₛ²σ₂ₛ^*2π₂ₚ⁴</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C₂ has 12 electrons. Because of s–p mixing, π2p lies below σ2p, so the configuration is σ1s² σ*1s² σ2s² σ*2s² π2p⁴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σ₁ₛ²σ₁ₛ^*2σ₂ₛ²σ₂ₛ^*2π₂ₚ⁴</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σ₁ₛ²σ₁ₛ^*2σ₂ₛ²σ₂ₛ^*2σ₂ₚ²π₂ₚ²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C₂ has 12 electrons. Because of s–p mixing, π2p lies below σ2p, so the configuration is σ1s² σ*1s² σ2s² σ*2s² π2p⁴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σ₁ₛ²σ₁ₛ^*2σ₂ₛ²σ₂ₛ^*2σ₂ₚ²π₂ₚ^*2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σ₁ₛ²σ₁ₛ^*2σ₂ₛ²σ₂ₛ^*2π₂ₚ²σ₂ₚ¹σ₂ₚ^*1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oxidation state of gold in the following complex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Each bridging ligand [Me₂P(CH₂)₂]⁻ is a phosphonium bis-ylide: P⁺ carries two Me groups and two CH₂⁻ carbanions, so the ligand is mono-anionic (−1), not dianionic. Charge balance for the neutral complex [Au₂(CH₂)₂PMe₂₂Cl₂]: 2x + 2(−1) + 2(−1) = 0 ⇒ x = +2. The two d⁹ Au(II) centres pair their odd electrons in an Au–Au bond (Schmidbaur's Au(II) ylide dimer; the structure marks each Au as II). Oxidation state = 2 — option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Each bridging ligand [Me₂P(CH₂)₂]⁻ is a phosphonium bis-ylide: P⁺ carries two Me groups and two CH₂⁻ carbanions, so the ligand is mono-anionic (−1), not dianionic. Charge balance for the neutral complex [Au₂(CH₂)₂PMe₂₂Cl₂]: 2x + 2(−1) + 2(−1) = 0 ⇒ x = +2. The two d⁹ Au(II) centres pair their odd electrons in an Au–Au bond (Schmidbaur's Au(II) ylide dimer; the structure marks each Au as II). Oxidation state = 2 — option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numbers of triangular faces in square antiprism, icosahedron and tricapped trigonal prism (capped on square faces),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 20 and 14</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 20 and 12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 12 and 14</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 12 and 12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8, 20 and 14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Square antiprism: 8 triangular faces (+2 squares); icosahedron: 20; tricapped trigonal prism: 14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8, 20 and 14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 20 and 12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Square antiprism: 8 triangular faces (+2 squares); icosahedron: 20; tricapped trigonal prism: 14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 12 and 14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 12 and 12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ClO₃, XeO₃ and SO₃, species with pyramidal shape is/are?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ClO₃⁻ and XeO₃</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XeO₃ and SO₃</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ClO₃⁻ and SO₃</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SO₃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ClO₃⁻ and XeO₃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ClO₃⁻ and XeO₃ have one lone pair on the centre (AX₃E, pyramidal); SO₃ is trigonal planar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ClO₃⁻ and XeO₃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XeO₃ and SO₃</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ClO₃⁻ and XeO₃ have one lone pair on the centre (AX₃E, pyramidal); SO₃ is trigonal planar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ClO₃⁻ and SO₃</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SO₃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Geometries of SNF₃ and XeF₂O₂ respectively, are (a) square planar and square planar (c) square planar and trigonal bipyramidal (d) tetrahedral and trigonal bipyramidal (b) tetrahedral and tetrahedral</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(D)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Arrange the following molecules in order of increasing fundamental vibrational frequencies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O₂²⁻&lt;O₂⁻&lt;O₂&lt;O₂⁺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O₂&lt;O₂⁺&lt;O₂⁻&lt;O₂²⁻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O₂²⁻&lt;O₂⁻&lt;O₂⁺&lt;O₂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O₂⁺&lt;O₂&lt;O₂⁻&lt;O₂²⁺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O₂²⁻&lt;O₂⁻&lt;O₂&lt;O₂⁺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O–O stretching frequency rises with bond order: O₂²⁻ (≈800) &lt; O₂⁻ (≈1100) &lt; O₂ (1580) &lt; O₂⁺ (≈1870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O₂²⁻&lt;O₂⁻&lt;O₂&lt;O₂⁺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O₂&lt;O₂⁺&lt;O₂⁻&lt;O₂²⁻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The O–O stretching frequency rises with bond order: O₂²⁻ (≈800) &lt; O₂⁻ (≈1100) &lt; O₂ (1580) &lt; O₂⁺ (≈1870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O₂²⁻&lt;O₂⁻&lt;O₂⁺&lt;O₂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O₂⁺&lt;O₂&lt;O₂⁻&lt;O₂²⁺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ion having the highest bond order is (1) NO⁺ (2) O₂⁺ (3) N₂⁺ (4) C₂⁺</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Bond orders: NO⁺ (10 valence e⁻, isoelectronic with N₂) = 3; O₂⁺ = 2.5; N₂⁺ = 2.5; C₂⁺ = 1.5. Highest: NO⁺.</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(A)</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the following statements for Allred-Rochow electronegativity (chiAR): (i) chiAR is directly proportional to Zₑff (ii) chiAR is inversely proportional to Zₑff (iii) chiAR is inversely proportional to r(covalent). (iv) chiAR is inversely proportional to r²(covalent). The correct statements 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and (iv)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(ii) and (iv)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and (iii)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(ii) and (iii)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(i) and (iv)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Allred-Rochow electronegativity (ÏAR): ÏAR = (3590 z*/r2)+ 0.744 where, r = covalent radius (in pm), z* =effective nuclear charge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(i) and (iv)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(ii) and (iv)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Allred-Rochow electronegativity (ÏAR): ÏAR = (3590 z*/r2)+ 0.744 where, r = covalent radius (in pm), z* =effective nuclear charge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and (iii)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(ii) and (iii)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magnitude of bond angles in gaseous NF₃, SbF₃ and SbCl₃ follow the order</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NF₃&gt;SbF₃&gt;SbCl₃</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SbCl₃&gt;SbF₃&gt;NF₃</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SbF₃&gt;SbCl₃&gt;NF₃</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NF₃&gt;SbCl₃&gt;SbF₃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NF₃&gt;SbCl₃&gt;SbF₃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NF₃ (N small, bond pairs close together) ≈ 102°. For Sb, Bent's rule/lone-pair dominance: more electronegative F pulls bond pairs away → smaller angle in SbF₃ (~87–95°) than in SbCl₃ (~97°). Order NF₃ &gt; SbCl₃ &gt; SbF₃.</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NF₃&gt;SbCl₃&gt;SbF₃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NF₃&gt;SbF₃&gt;SbCl₃</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NF₃ (N small, bond pairs close together) ≈ 102°. For Sb, Bent's rule/lone-pair dominance: more electronegative F pulls bond pairs away → smaller angle in SbF₃ (~87–95°) than in SbCl₃ (~97°). Order NF₃ &gt; SbCl₃ &gt; SbF₃.</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SbCl₃&gt;SbF₃&gt;NF₃</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SbF₃&gt;SbCl₃&gt;NF₃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Choose the correct order of energy of 2 σ_g and 1 π₀ molecular orbitals for B₂, C₂ and O₂ :</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σ_g&gt;1 πᵤ for all the three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σ_g&gt;1 πᵤ for B₂ and C₂ only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πᵤ&gt;2 σ_g for C₂ and O₂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σ_g&gt;1 πᵤ for B₂ and O₂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 σ_g&gt;1 πᵤ for B₂ and C₂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For B₂ and C₂ strong s–p mixing pushes 2σ_g above 1πᵤ; for O₂ (and F₂) the mixing is weak and 2σ_g lies below 1πᵤ.</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 σ_g&gt;1 πᵤ for B₂ and C₂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σ_g&gt;1 πᵤ for all the three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For B₂ and C₂ strong s–p mixing pushes 2σ_g above 1πᵤ; for O₂ (and F₂) the mixing is weak and 2σ_g lies below 1πᵤ.</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πᵤ&gt;2 σ_g for C₂ and O₂ only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σ_g&gt;1 πᵤ for B₂ and O₂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total bond order between adjacent carbon atoms of benzene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One Ï bond plus half a Ï bond (6 Ï electrons over 6 bonds): total bond order 1.5.</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0.5</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One Ï bond plus half a Ï bond (6 Ï electrons over 6 bonds): total bond order 1.5.</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highest occupied MO in N₂ and O₂⁺ respectively are (take x-axis as internuclear axis)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σ₂pₓ, π^*₂p_y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π₂p_y, π₂p_z</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σ^*₂pₓ, σ₂pₓ</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π^*₂p_y, π^*₂p_z</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σ₂pₓ, π^*₂p_y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Taking x-axis as internuclear axis. N2 = Ï21s Ï21s* Ï22s Ï22s* Ï22py Ï22pz Ï22px O2+ = Ï21s Ï21s* Ï22s Ï22s* Ï22px Ï22py Ï22px Ï1*2pz Ï1*2py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σ₂pₓ, π^*₂p_y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π₂p_y, π₂p_z</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Taking x-axis as internuclear axis. N2 = Ï21s Ï21s* Ï22s Ï22s* Ï22py Ï22pz Ï22px O2+ = Ï21s Ï21s* Ï22s Ï22s* Ï22px Ï22py Ï22px Ï1*2pz Ï1*2py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σ^*₂pₓ, σ₂pₓ</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π^*₂p_y, π^*₂p_z</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size of the d orbitals in Si, P, S and Cl follows the order.</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Cl &gt; S &gt; P &gt; Si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Cl &gt; P &gt; S &gt; Si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 &gt; S &gt; Si &gt; Cl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 &gt; P &gt; S &gt; Cl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Si &gt; P &gt; S &gt; Cl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Size of d-orbitals decrease with decrease in size of element. The decreasing order of size is Si &gt; P &gt; S &gt; Cl. Therefore decreasing order of size of d-orbitals is Si&gt; P &gt; S &gt;Cl. -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Si &gt; P &gt; S &gt; Cl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Cl &gt; S &gt; P &gt; Si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Size of d-orbitals decrease with decrease in size of element. The decreasing order of size is Si &gt; P &gt; S &gt; Cl. Therefore decreasing order of size of d-orbitals is Si&gt; P &gt; S &gt;Cl. -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Cl &gt; P &gt; S &gt; Si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 &gt; S &gt; Si &gt; Cl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lone-pairs are identical in the pairs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XeF₄, ClF₃</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XeO₄, ICl₄⁻</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XeO₂F₂, ICl₄⁻</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XeO₄, ClF₃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XeF₄, ClF₃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CSIR DEC 2013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XeF₄, ClF₃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XeO₄, ICl₄⁻</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CSIR DEC 2013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XeO₂F₂, ICl₄⁻</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XeO₄, ClF₃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If a homonuclear diatomic molecule is oriented along the Z-axis, the molecular orbital formed by linear combination of pₓ orbitals of the two atoms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π</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With the bond along z, the two pₓ orbitals overlap side-on, giving Ï (and Ï*) MOs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π</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With the bond along z, the two pₓ orbitals overlap side-on, giving Ï (and Ï*) MOs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non-linear and iso-structural pair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SCl₂ and I₃⁻</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SCl₂, and I₃⁺</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SCl₂, and ClF₂⁻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I₃⁺ and ClF₂⁻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SCl₂, and I₃⁺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 SCl2 b.p.=2 l. p. =2 Stearic number (S)=4 - (II) I3 b.p. = 2 l. p. =3 (S)=5 + (III) I3 b.p. = 2 l. p. =2 (S)=4 - (IV) ClF2 b.p. = 2 l. p. =2 (S)=4 Shapes of species are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SCl₂, and I₃⁺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SCl₂ and I₃⁻</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(I) SCl2 b.p.=2 l. p. =2 Stearic number (S)=4 - (II) I3 b.p. = 2 l. p. =3 (S)=5 + (III) I3 b.p. = 2 l. p. =2 (S)=4 - (IV) ClF2 b.p. = 2 l. p. =2 (S)=4 Shapes of species are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SCl₂, and ClF₂⁻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I₃⁺ and ClF₂⁻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Structures of SbPh₅ and PPh₅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bipyramidal, square pyramidal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square pyramidal, trigonal bipyramidal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bipyramidal, trigonal bipyramidal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square pyramidal, square pyramidal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square pyramidal, trigonal bipyramidal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SbPh is the classic exception — square pyramidal in the solid; PPh is trigonal bipyramidal.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square pyramidal, trigonal bipyramidal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trigonal bipyramidal, square pyramidal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SbPh is the classic exception — square pyramidal in the solid; PPh is trigonal bipyramidal.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trigonal bipyramidal, trigonal bipyramidal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square pyramidal, square pyramidal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maximum bond order obtained from the molecular orbitals of a transition metal dimer, formed as linear combinations of d-orbitals alone,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Five d orbitals give one σ, two π and two δ bonding combinations: a maximum bond order of 5 (e.g. Mo₂, Cr₂ quintuple bonds).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Five d orbitals give one σ, two π and two δ bonding combinations: a maximum bond order of 5 (e.g. Mo₂, Cr₂ quintuple bonds).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Correct combination for π and π^* orbitals in B₂ molecule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 Gerade, π^*: Ungerade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 Ungerade, π^*: Gerade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 Gerade, π^*: Gerade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 Ungerade, π^*: Ungerade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π: Ungerade, π^*: Gerade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For a homonuclear diatomic the bonding Ï orbital is Ïᵤ (ungerade) and the antibonding Ï* is Ï_g (gerade).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π: Ungerade, π^*: Gerade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π: Gerade, π^*: Ungerade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For a homonuclear diatomic the bonding Ï orbital is Ïᵤ (ungerade) and the antibonding Ï* is Ï_g (gerade).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π: Gerade, π^*: Gerade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π: Ungerade, π^*: Ungerade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3c-2e bonds present in Al(BH₄)₃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four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three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six</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zero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six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Each BH₄⁻ binds aluminium through two Al–H–B bridges (bidentate); three ligands give six 3c-2e bonds.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six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four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Each BH₄⁻ binds aluminium through two Al–H–B bridges (bidentate); three ligands give six 3c-2e bonds.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three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zero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expected H-H-H bond angle in [H₃]⁺is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180Â°</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120Â°</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60Â°</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90Â°</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60Â°</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H₃⁺ is an equilateral triangle held by a single 3c-2e bond: 60° angles.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60Â°</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180Â°</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H₃⁺ is an equilateral triangle held by a single 3c-2e bond: 60° angles.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120Â°</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90Â°</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Removal of an electron form NO molecule results in A. An increase in the (NO) in the IR spectrum B. An EPR active species C. Electrons in HOMOs being closer to the oxygen than to nitrogen 2p orbital's D. Electrons in HOMOs being closer to the nitrogen than to oxygen 2p orbital's The correct answer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only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NO → NO⁺ removes the π* electron: bond order 2.5 → 3, so ν(NO) rises (1876 → ~2300 cm⁻¹) — A true. NO⁺ is diamagnetic (B false). In the polar π orbitals the bonding (HOMO) electrons are concentrated nearer the more electronegative O (C true).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NO → NO⁺ removes the π* electron: bond order 2.5 → 3, so ν(NO) rises (1876 → ~2300 cm⁻¹) — A true. NO⁺ is diamagnetic (B false). In the polar π orbitals the bonding (HOMO) electrons are concentrated nearer the more electronegative O (C true).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the following, the correct statement about π-molecular orbitals ( π-MOs) of benzene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the lowest energy MO is doubly degenerate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LUMO is doubly degenerate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HOMO is doubly degenerate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the HOMO and LUMO are doubly degenerate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Both the HOMO and LUMO are doubly degenerate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Benzene's π MOs are a₂u (lowest), e₁g (HOMO, doubly degenerate), e₂u (LUMO, doubly degenerate) and b₂g.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Both the HOMO and LUMO are doubly degenerate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the lowest energy MO is doubly degenerate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Benzene's π MOs are a₂u (lowest), e₁g (HOMO, doubly degenerate), e₂u (LUMO, doubly degenerate) and b₂g.</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LUMO is doubly degenerate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HOMO is doubly degenerate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2011-2020</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Among the following, species expected to show fluxional behaviour are (A) [NiCl₄]⁻² (tetrahedral) (B) IF₇ (pentagonal bipyramidal) (C) [CoF₆]⁻³ (octahedral) (D) Fe(CO)₅ (trigonal bipyramidal)</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2011-2020</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B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Fluxional (stereochemically non-rigid) species: IF₇ (pentagonal bipyramid, axial/equatorial F exchange) and Fe(CO)₅ (Berry pseudorotation makes all CO equivalent on the NMR time scale). Tetrahedral and octahedral complexes have no such low-energy pathway.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B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2011-2020</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Fluxional (stereochemically non-rigid) species: IF₇ (pentagonal bipyramid, axial/equatorial F exchange) and Fe(CO)₅ (Berry pseudorotation makes all CO equivalent on the NMR time scale). Tetrahedral and octahedral complexes have no such low-energy pathway.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shape of the molecule XeO₂F₂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distorted tetrahedral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square planar</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bipyramidal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tetrahedral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distorted tetrahedral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XeO₂F₂: Xe has 4 bonding pairs and 1 lone pair (AX₄E), trigonal-bipyramidal electron geometry with the lone pair equatorial: see-saw, i.e. distorted tetrahedral.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distorted tetrahedral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square planar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XeO₂F₂: Xe has 4 bonding pairs and 1 lone pair (AX₄E), trigonal-bipyramidal electron geometry with the lone pair equatorial: see-saw, i.e. distorted tetrahedral.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trigonal bipyramidal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tetrahedral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According to VSEPR model, the shape of [XeOF₅]⁻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Octahedral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bipyramidal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square pyramidal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pentagonal monopyramidal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pentagonal monopyramidal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[XeOF₅]⁻: Xe 8 + 5 (F) + 1 (charge) = 14 e⁻ from Xe/F plus the Xe=O: 7 electron domains (5 F, 1 O, 1 lone pair) → pentagonal bipyramidal arrangement with the lone pair axial → pentagonal pyramidal shape (O axial, F₅ pentagon).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pentagonal monopyramidal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Octahedral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[XeOF₅]⁻: Xe 8 + 5 (F) + 1 (charge) = 14 e⁻ from Xe/F plus the Xe=O: 7 electron domains (5 F, 1 O, 1 lone pair) → pentagonal bipyramidal arrangement with the lone pair axial → pentagonal pyramidal shape (O axial, F₅ pentagon).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Trigonal bipyramidal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square pyramidal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point group of IF₇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D₆ₕ</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D₅ₕ</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C₆ᵥ</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C₅ᵥ</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D₅ₕ</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IF₇ is a pentagonal bipyramid: C₅ principal axis, 5 C₂ axes ⊥ to it, σh → D₅h.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D₅ₕ</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D₆ₕ</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IF₇ is a pentagonal bipyramid: C₅ principal axis, 5 C₂ axes ⊥ to it, σh → D₅h.</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C₆ᵥ</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C₅ᵥ</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the following species, the one that has pentagonal shape is: (Given: atomic numbers of O, F, S, I and Xe are 8, 9, 16, 53 and 54, respectively)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[SF₅]⁻</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XeOF₄</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[XeF₅]⁻</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IF₅</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[XeF₅]⁻</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[XeF₅]⁻: Xe 8 + 5 + 1 = 14 e⁻ → 7 pairs; 5 bonding + 2 lone pairs (axial) → pentagonal planar. IF₅ and XeOF₄ are square pyramidal, [SF₅]⁻ is square pyramidal. (Bank key (d)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[XeF₅]⁻</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[SF₅]⁻</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[XeF₅]⁻: Xe 8 + 5 + 1 = 14 e⁻ → 7 pairs; 5 bonding + 2 lone pairs (axial) → pentagonal planar. IF₅ and XeOF₄ are square pyramidal, [SF₅]⁻ is square pyramidal. (Bank key (d)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XeOF₄</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IF₅</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Hybridization of the central atoms in I₃ ⁻, ClF₃ and SF₄,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sp³ d, sp² and dsp²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sp, sp² and sp³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sp, sp³ d and dsp²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sp³ d, sp³ d and sp³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sp³ d, sp³ d and sp³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I₃⁻, ClF₃ and SF₄ all have five electron pairs on the centre — sp³d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sp³ d, sp³ d and sp³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sp³ d, sp² and dsp²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I₃⁻, ClF₃ and SF₄ all have five electron pairs on the centre — sp³d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sp, sp² and sp³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sp, sp³ d and dsp²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geometries of the species [Br₃]⁺,[Br₃]⁻and [BrF₃] are, respectively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linear, trigonal bipyramidal and trigonal bipyramidal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linear, linear and trigonal planar</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tetrahedral, trigonal bipyramidal and trigonal bipyramidal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tetrahedral, trigonal pyramidal and trigonal planar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tetrahedral, trigonal bipyramidal and trigonal bipyramidal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Electron-pair geometries: Br₃⁺ (two bonds + two lone pairs) tetrahedral; Br₃⁻ and BrF₃ (five pairs) trigonal bipyramidal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tetrahedral, trigonal bipyramidal and trigonal bipyramidal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linear, trigonal bipyramidal and trigonal bipyramidal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Electron-pair geometries: Br₃⁺ (two bonds + two lone pairs) tetrahedral; Br₃⁻ and BrF₃ (five pairs) trigonal bipyramidal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linear, linear and trigonal planar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tetrahedral, trigonal pyramidal and trigonal planar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Correct trend in the bond order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O₂⁺&gt;O₂²⁻&gt;O₂⁻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O₂⁻&gt;O₂⁺&gt;O₂²⁻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O₂²⁻&gt;O₂⁻&gt;O₂⁺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O₂⁺&gt;O₂⁻&gt;O₂²⁻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O₂⁺&gt;O₂⁻&gt;O₂²⁻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Bond orders: O₂⁺ 2.5 &gt; O₂⁻ 1.5 &gt; O₂²⁻ 1.0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O₂⁺&gt;O₂⁻&gt;O₂²⁻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O₂⁺&gt;O₂²⁻&gt;O₂⁻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Bond orders: O₂⁺ 2.5 &gt; O₂⁻ 1.5 &gt; O₂²⁻ 1.0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O₂⁻&gt;O₂⁺&gt;O₂²⁻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O₂²⁻&gt;O₂⁻&gt;O₂⁺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bond order of N₂ ⁺ion is ____ (Round off to one decimal place)</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N₂⁺: 13 valence e⁻ … (σ2s)²(σ*2s)²(π2p)⁴(σ2p)¹ → bond order = (9 − 4)/2 = 2.5.</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2.5</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order of bond angles in BF₃, NH₃, NF₃ and PH₃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BF₃&gt;NH₃&gt;NF₃&gt;PH₃</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PH₃&gt;BF₃&gt;NF₃&gt;NH₃</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PF₃&gt;PH₃&gt;NH₃&gt;NF₃</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NH₃&gt;NF₃&gt;BF₃&gt;PH₃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BF₃&gt;NH₃&gt;NF₃&gt;PH₃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BF₃ 120° &gt; NH₃ 107° &gt; NF₃ 102° &gt; PH₃ 93.5°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BF₃&gt;NH₃&gt;NF₃&gt;PH₃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PH₃&gt;BF₃&gt;NF₃&gt;NH₃</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BF₃ 120° &gt; NH₃ 107° &gt; NF₃ 102° &gt; PH₃ 93.5°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PF₃&gt;PH₃&gt;NH₃&gt;NF₃</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NH₃&gt;NF₃&gt;BF₃&gt;PH₃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bond order of Be₂ molecule is</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Be₂: (σ2s)²(σ*2s)² → bond order = (2 − 2)/2 = 0; Be₂ is not a stable molecule.</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0</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Effective nuclear charge for 3d electron in vanadium (atomic number =23 ) according to Slater's rule is</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V (Z = 23): (1s²)(2s²2p⁶)(3s²3p⁶)(3d³)(4s²). For a 3d electron: other 3d electrons 2 × 0.35 = 0.70; all inner electrons (1s–3p, 18 e⁻) × 1.00 = 18; 4s electrons do not shield. S = 18.70 → Z_eff = 23 − 18.70 = 4.30.</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4.30</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intermolecular vander Waals potential is inversely proportional to r⁶. The corresponding force is proportional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(1)/(r⁵)</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(1)/(r⁶)</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(1)/(r⁷)</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(1)/(r¹²)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(1)/(r⁷)</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 = −dV/dr; for V ∝ −1/r⁶ the force ∝ 1/r⁷.</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(1)/(r⁷)</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(1)/(r⁵)</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F = −dV/dr; for V ∝ −1/r⁶ the force ∝ 1/r⁷.</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(1)/(r⁶)</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(1)/(r¹²)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species having trigonal pyramidal shape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NO₃ ⁻</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CO₃ 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BrF₃</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SO₃ 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SO₃ 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SO₃²⁻ (three bonds + one lone pair) is trigonal pyramidal; NO₃⁻ and CO₃²⁻ are planar, BrF₃ T-shaped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SO₃ 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NO₃ ⁻</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SO₃²⁻ (three bonds + one lone pair) is trigonal pyramidal; NO₃⁻ and CO₃²⁻ are planar, BrF₃ T-shaped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CO₃ 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BrF₃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the following, the isoelectronic pair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 and CO</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 ⁻(superoxide anion) and NO⁻</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NO⁺and CO</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 ⁻(superoxide anion) and NO⁺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NO⁺and CO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NO⁺ and CO both have 14 electrons (bond order 3). NO has 15, O₂⁻ 17, NO⁻ 16.</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NO⁺and CO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 and CO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NO⁺ and CO both have 14 electrons (bond order 3). NO has 15, O₂⁻ 17, NO⁻ 16.</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 ⁻(superoxide anion) and NO⁻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 ⁻(superoxide anion) and NO⁺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Ar, NH₄ Cl, HF and HCl , the strength of interatomic / intermolecular forces follows the order:</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NH₄ Cl&gt;HF&gt;HCl&gt;Ar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HF&gt;HCl&gt;Ar&gt;NH₄ Cl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HCl&gt;Ar&gt;NH₄ Cl&gt;HF</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Ar&gt;NH₄ Cl&gt;HF&gt;HCl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NH₄ Cl&gt;HF&gt;HCl&gt;Ar</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Ionic NH₄Cl &gt; H-bonded HF &gt; dipolar HCl &gt; van der Waals Ar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NH₄ Cl&gt;HF&gt;HCl&gt;Ar</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HF&gt;HCl&gt;Ar&gt;NH₄ Cl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Ionic NH₄Cl &gt; H-bonded HF &gt; dipolar HCl &gt; van der Waals Ar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HCl&gt;Ar&gt;NH₄ Cl&gt;HF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Ar&gt;NH₄ Cl&gt;HF&gt;HCl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most polar compound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SF₄</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BF₃</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XeF₄</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SO₃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SF₄</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See-saw SF₄ has a net dipole; BF₃, XeF₄ and SO₃ are non-polar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SF₄</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BF₃</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See-saw SF₄ has a net dipole; BF₃, XeF₄ and SO₃ are non-polar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XeF₄</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SO₃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Molecular shape of SOCl₂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Square planar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pyramidal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Triangular planar</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T-shape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Trigonal pyramidal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SOCl₂: three bonds and one lone pair on S — trigonal pyramidal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Trigonal pyramidal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Square planar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SOCl₂: three bonds and one lone pair on S — trigonal pyramidal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Triangular planar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T-shape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formal charges on the nitrogen atom from left to right in the azide anion, [N=N=N]⁻are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+ 1, -1, -1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+1, -1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-1,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+1,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 +1, -1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 [N=N=N]⁻ the terminal N carry −1 each and the central N +1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 +1, -1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+ 1, -1, -1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In [N=N=N]⁻ the terminal N carry −1 each and the central N +1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-1,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+1,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shape of CH₃ ⁻ion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planar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tetrahedral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trigonal pyramidal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linear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trigonal pyramidal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CH₃⁻ (three bonds + lone pair) is trigonal pyramidal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trigonal pyramidal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trigonal planar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CH₃⁻ (three bonds + lone pair) is trigonal pyramidal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tetrahedral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linear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71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average value of C-C bond in graphite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3/4</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Bonding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'Lone pairs go equatorial (TBP), axial (octahedral trans-pair)'.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71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4/3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Each C in graphite has one π bond shared over three C–C bonds: bond order 1 + ⅓ = 4/3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4/3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and electronegative substituents take equatorial/axial positions by Bent's rule: lone pairs equatorial in TBP, most electronegative atoms axial.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π bonds as separate domains in VSEPR; assuming all sp³ centres are 109.5°.</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'Lone pairs go equatorial (TBP), axial (octahedral trans-pair)'.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Bonding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71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Each C in graphite has one π bond shared over three C–C bonds: bond order 1 + ⅓ = 4/3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Counting π bonds as separate domains in VSEPR; assuming all sp³ centres are 109.5°.</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Back-bonding shortens M–C in carbonyls and makes N(SiH₃)₃ planar.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Chemical Bonding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51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VSEPR geometry from electron domains; hybridisation and Bent's rule (s-character goes to the more electropositive substituent); MO theory for diatomics (bond order, magnetism, s–p mixing); bond polarity and dipole moments; hydrogen bonding and weak interactions; Walsh diagrams; back-bonding (CO, PF₃, silylamines).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Bond order = (N_b − N_a)/2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μ = q·d; %ionic ≈ 16|Δχ| + 3.5|Δχ|²</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Steric number = σ bonds + lone pairs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Drago: lone-pair-rich central atoms with large size → ~90° angles (PH₃, H₂S)</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Geometry and bond angles (SF₄ see-saw, ClF₃ T-shape, XeF₄ square planar)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Bent's rule applications (PF₃ vs PH₃ angle)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Dipole moment zero/non-zero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Bond order and length in O₂ species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Strongest H-bond (F–H···F⁻)</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Counting π bonds as separate domains in VSEPR; assuming all sp³ centres are 109.5°.</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Back-bonding shortens M–C in carbonyls and makes N(SiH₃)₃ planar.</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Q21   Q22   Q23   Q24   Q25   Q26   Q27   Q28   Q29   Q30   Q31   Q32   Q33   Q34   …</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3 question(s) next session on Chemical Bonding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21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21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217.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218.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219.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215</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