
<file path=[Content_Types].xml><?xml version="1.0" encoding="utf-8"?>
<Types xmlns="http://schemas.openxmlformats.org/package/2006/content-types">
  <Default Extension="xml" ContentType="application/xml"/>
  <Default Extension="rels" ContentType="application/vnd.openxmlformats-package.relationships+xml"/>
  <Default Extension="jpeg" ContentType="image/jpeg"/>
  <Default Extension="jpg" ContentType="image/jpg"/>
  <Default Extension="svg" ContentType="image/svg+xml"/>
  <Default Extension="png" ContentType="image/png"/>
  <Default Extension="gif" ContentType="image/gif"/>
  <Default Extension="m4v" ContentType="video/mp4"/>
  <Default Extension="mp4" ContentType="video/mp4"/>
  <Default Extension="vml" ContentType="application/vnd.openxmlformats-officedocument.vmlDrawing"/>
  <Default Extension="xlsx" ContentType="application/vnd.openxmlformats-officedocument.spreadsheetml.sheet"/>
  <Override PartName="/ppt/presentation.xml" ContentType="application/vnd.openxmlformats-officedocument.presentationml.presentation.main+xml"/>
  <Override PartName="/ppt/notesMasters/notesMaster1.xml" ContentType="application/vnd.openxmlformats-officedocument.presentationml.notesMaster+xml"/>
  <Override PartName="/ppt/slideMasters/slideMaster1.xml" ContentType="application/vnd.openxmlformats-officedocument.presentationml.slideMaster+xml"/>
  <Override PartName="/ppt/slides/slide1.xml" ContentType="application/vnd.openxmlformats-officedocument.presentationml.slide+xml"/>
  <Override PartName="/ppt/slideMasters/slideMaster2.xml" ContentType="application/vnd.openxmlformats-officedocument.presentationml.slideMaster+xml"/>
  <Override PartName="/ppt/slides/slide2.xml" ContentType="application/vnd.openxmlformats-officedocument.presentationml.slide+xml"/>
  <Override PartName="/ppt/slideMasters/slideMaster3.xml" ContentType="application/vnd.openxmlformats-officedocument.presentationml.slideMaster+xml"/>
  <Override PartName="/ppt/slides/slide3.xml" ContentType="application/vnd.openxmlformats-officedocument.presentationml.slide+xml"/>
  <Override PartName="/ppt/slideMasters/slideMaster4.xml" ContentType="application/vnd.openxmlformats-officedocument.presentationml.slideMaster+xml"/>
  <Override PartName="/ppt/slides/slide4.xml" ContentType="application/vnd.openxmlformats-officedocument.presentationml.slide+xml"/>
  <Override PartName="/ppt/slideMasters/slideMaster5.xml" ContentType="application/vnd.openxmlformats-officedocument.presentationml.slideMaster+xml"/>
  <Override PartName="/ppt/slides/slide5.xml" ContentType="application/vnd.openxmlformats-officedocument.presentationml.slide+xml"/>
  <Override PartName="/ppt/slideMasters/slideMaster6.xml" ContentType="application/vnd.openxmlformats-officedocument.presentationml.slideMaster+xml"/>
  <Override PartName="/ppt/slides/slide6.xml" ContentType="application/vnd.openxmlformats-officedocument.presentationml.slide+xml"/>
  <Override PartName="/ppt/slideMasters/slideMaster7.xml" ContentType="application/vnd.openxmlformats-officedocument.presentationml.slideMaster+xml"/>
  <Override PartName="/ppt/slides/slide7.xml" ContentType="application/vnd.openxmlformats-officedocument.presentationml.slide+xml"/>
  <Override PartName="/ppt/slideMasters/slideMaster8.xml" ContentType="application/vnd.openxmlformats-officedocument.presentationml.slideMaster+xml"/>
  <Override PartName="/ppt/slides/slide8.xml" ContentType="application/vnd.openxmlformats-officedocument.presentationml.slide+xml"/>
  <Override PartName="/ppt/slideMasters/slideMaster9.xml" ContentType="application/vnd.openxmlformats-officedocument.presentationml.slideMaster+xml"/>
  <Override PartName="/ppt/slides/slide9.xml" ContentType="application/vnd.openxmlformats-officedocument.presentationml.slide+xml"/>
  <Override PartName="/ppt/slideMasters/slideMaster10.xml" ContentType="application/vnd.openxmlformats-officedocument.presentationml.slideMaster+xml"/>
  <Override PartName="/ppt/slides/slide10.xml" ContentType="application/vnd.openxmlformats-officedocument.presentationml.slide+xml"/>
  <Override PartName="/ppt/slideMasters/slideMaster11.xml" ContentType="application/vnd.openxmlformats-officedocument.presentationml.slideMaster+xml"/>
  <Override PartName="/ppt/slides/slide11.xml" ContentType="application/vnd.openxmlformats-officedocument.presentationml.slide+xml"/>
  <Override PartName="/ppt/slideMasters/slideMaster12.xml" ContentType="application/vnd.openxmlformats-officedocument.presentationml.slideMaster+xml"/>
  <Override PartName="/ppt/slides/slide12.xml" ContentType="application/vnd.openxmlformats-officedocument.presentationml.slide+xml"/>
  <Override PartName="/ppt/slideMasters/slideMaster13.xml" ContentType="application/vnd.openxmlformats-officedocument.presentationml.slideMaster+xml"/>
  <Override PartName="/ppt/slides/slide13.xml" ContentType="application/vnd.openxmlformats-officedocument.presentationml.slide+xml"/>
  <Override PartName="/ppt/slideMasters/slideMaster14.xml" ContentType="application/vnd.openxmlformats-officedocument.presentationml.slideMaster+xml"/>
  <Override PartName="/ppt/slides/slide14.xml" ContentType="application/vnd.openxmlformats-officedocument.presentationml.slide+xml"/>
  <Override PartName="/ppt/slideMasters/slideMaster15.xml" ContentType="application/vnd.openxmlformats-officedocument.presentationml.slideMaster+xml"/>
  <Override PartName="/ppt/slides/slide15.xml" ContentType="application/vnd.openxmlformats-officedocument.presentationml.slide+xml"/>
  <Override PartName="/ppt/slideMasters/slideMaster16.xml" ContentType="application/vnd.openxmlformats-officedocument.presentationml.slideMaster+xml"/>
  <Override PartName="/ppt/slides/slide16.xml" ContentType="application/vnd.openxmlformats-officedocument.presentationml.slide+xml"/>
  <Override PartName="/ppt/slideMasters/slideMaster17.xml" ContentType="application/vnd.openxmlformats-officedocument.presentationml.slideMaster+xml"/>
  <Override PartName="/ppt/slides/slide17.xml" ContentType="application/vnd.openxmlformats-officedocument.presentationml.slide+xml"/>
  <Override PartName="/ppt/slideMasters/slideMaster18.xml" ContentType="application/vnd.openxmlformats-officedocument.presentationml.slideMaster+xml"/>
  <Override PartName="/ppt/slides/slide18.xml" ContentType="application/vnd.openxmlformats-officedocument.presentationml.slide+xml"/>
  <Override PartName="/ppt/slideMasters/slideMaster19.xml" ContentType="application/vnd.openxmlformats-officedocument.presentationml.slideMaster+xml"/>
  <Override PartName="/ppt/slides/slide19.xml" ContentType="application/vnd.openxmlformats-officedocument.presentationml.slide+xml"/>
  <Override PartName="/ppt/slideMasters/slideMaster20.xml" ContentType="application/vnd.openxmlformats-officedocument.presentationml.slideMaster+xml"/>
  <Override PartName="/ppt/slides/slide20.xml" ContentType="application/vnd.openxmlformats-officedocument.presentationml.slide+xml"/>
  <Override PartName="/ppt/slideMasters/slideMaster21.xml" ContentType="application/vnd.openxmlformats-officedocument.presentationml.slideMaster+xml"/>
  <Override PartName="/ppt/slides/slide21.xml" ContentType="application/vnd.openxmlformats-officedocument.presentationml.slide+xml"/>
  <Override PartName="/ppt/slideMasters/slideMaster22.xml" ContentType="application/vnd.openxmlformats-officedocument.presentationml.slideMaster+xml"/>
  <Override PartName="/ppt/slides/slide22.xml" ContentType="application/vnd.openxmlformats-officedocument.presentationml.slide+xml"/>
  <Override PartName="/ppt/slideMasters/slideMaster23.xml" ContentType="application/vnd.openxmlformats-officedocument.presentationml.slideMaster+xml"/>
  <Override PartName="/ppt/slides/slide23.xml" ContentType="application/vnd.openxmlformats-officedocument.presentationml.slide+xml"/>
  <Override PartName="/ppt/slideMasters/slideMaster24.xml" ContentType="application/vnd.openxmlformats-officedocument.presentationml.slideMaster+xml"/>
  <Override PartName="/ppt/slides/slide24.xml" ContentType="application/vnd.openxmlformats-officedocument.presentationml.slide+xml"/>
  <Override PartName="/ppt/slideMasters/slideMaster25.xml" ContentType="application/vnd.openxmlformats-officedocument.presentationml.slideMaster+xml"/>
  <Override PartName="/ppt/slides/slide25.xml" ContentType="application/vnd.openxmlformats-officedocument.presentationml.slide+xml"/>
  <Override PartName="/ppt/slideMasters/slideMaster26.xml" ContentType="application/vnd.openxmlformats-officedocument.presentationml.slideMaster+xml"/>
  <Override PartName="/ppt/slides/slide26.xml" ContentType="application/vnd.openxmlformats-officedocument.presentationml.slide+xml"/>
  <Override PartName="/ppt/slideMasters/slideMaster27.xml" ContentType="application/vnd.openxmlformats-officedocument.presentationml.slideMaster+xml"/>
  <Override PartName="/ppt/slides/slide27.xml" ContentType="application/vnd.openxmlformats-officedocument.presentationml.slide+xml"/>
  <Override PartName="/ppt/slideMasters/slideMaster28.xml" ContentType="application/vnd.openxmlformats-officedocument.presentationml.slideMaster+xml"/>
  <Override PartName="/ppt/slides/slide28.xml" ContentType="application/vnd.openxmlformats-officedocument.presentationml.slide+xml"/>
  <Override PartName="/ppt/slideMasters/slideMaster29.xml" ContentType="application/vnd.openxmlformats-officedocument.presentationml.slideMaster+xml"/>
  <Override PartName="/ppt/slides/slide29.xml" ContentType="application/vnd.openxmlformats-officedocument.presentationml.slide+xml"/>
  <Override PartName="/ppt/slideMasters/slideMaster30.xml" ContentType="application/vnd.openxmlformats-officedocument.presentationml.slideMaster+xml"/>
  <Override PartName="/ppt/slides/slide30.xml" ContentType="application/vnd.openxmlformats-officedocument.presentationml.slide+xml"/>
  <Override PartName="/ppt/slideMasters/slideMaster31.xml" ContentType="application/vnd.openxmlformats-officedocument.presentationml.slideMaster+xml"/>
  <Override PartName="/ppt/slides/slide31.xml" ContentType="application/vnd.openxmlformats-officedocument.presentationml.slide+xml"/>
  <Override PartName="/ppt/slideMasters/slideMaster32.xml" ContentType="application/vnd.openxmlformats-officedocument.presentationml.slideMaster+xml"/>
  <Override PartName="/ppt/slides/slide32.xml" ContentType="application/vnd.openxmlformats-officedocument.presentationml.slide+xml"/>
  <Override PartName="/ppt/slideMasters/slideMaster33.xml" ContentType="application/vnd.openxmlformats-officedocument.presentationml.slideMaster+xml"/>
  <Override PartName="/ppt/slides/slide33.xml" ContentType="application/vnd.openxmlformats-officedocument.presentationml.slide+xml"/>
  <Override PartName="/ppt/slideMasters/slideMaster34.xml" ContentType="application/vnd.openxmlformats-officedocument.presentationml.slideMaster+xml"/>
  <Override PartName="/ppt/slides/slide34.xml" ContentType="application/vnd.openxmlformats-officedocument.presentationml.slide+xml"/>
  <Override PartName="/ppt/slideMasters/slideMaster35.xml" ContentType="application/vnd.openxmlformats-officedocument.presentationml.slideMaster+xml"/>
  <Override PartName="/ppt/slides/slide35.xml" ContentType="application/vnd.openxmlformats-officedocument.presentationml.slide+xml"/>
  <Override PartName="/ppt/slideMasters/slideMaster36.xml" ContentType="application/vnd.openxmlformats-officedocument.presentationml.slideMaster+xml"/>
  <Override PartName="/ppt/slides/slide36.xml" ContentType="application/vnd.openxmlformats-officedocument.presentationml.slide+xml"/>
  <Override PartName="/ppt/slideMasters/slideMaster37.xml" ContentType="application/vnd.openxmlformats-officedocument.presentationml.slideMaster+xml"/>
  <Override PartName="/ppt/slides/slide37.xml" ContentType="application/vnd.openxmlformats-officedocument.presentationml.slide+xml"/>
  <Override PartName="/ppt/slideMasters/slideMaster38.xml" ContentType="application/vnd.openxmlformats-officedocument.presentationml.slideMaster+xml"/>
  <Override PartName="/ppt/slides/slide38.xml" ContentType="application/vnd.openxmlformats-officedocument.presentationml.slide+xml"/>
  <Override PartName="/ppt/slideMasters/slideMaster39.xml" ContentType="application/vnd.openxmlformats-officedocument.presentationml.slideMaster+xml"/>
  <Override PartName="/ppt/slides/slide39.xml" ContentType="application/vnd.openxmlformats-officedocument.presentationml.slide+xml"/>
  <Override PartName="/ppt/slideMasters/slideMaster40.xml" ContentType="application/vnd.openxmlformats-officedocument.presentationml.slideMaster+xml"/>
  <Override PartName="/ppt/slides/slide40.xml" ContentType="application/vnd.openxmlformats-officedocument.presentationml.slide+xml"/>
  <Override PartName="/ppt/slideMasters/slideMaster41.xml" ContentType="application/vnd.openxmlformats-officedocument.presentationml.slideMaster+xml"/>
  <Override PartName="/ppt/slides/slide41.xml" ContentType="application/vnd.openxmlformats-officedocument.presentationml.slide+xml"/>
  <Override PartName="/ppt/slideMasters/slideMaster42.xml" ContentType="application/vnd.openxmlformats-officedocument.presentationml.slideMaster+xml"/>
  <Override PartName="/ppt/slides/slide42.xml" ContentType="application/vnd.openxmlformats-officedocument.presentationml.slide+xml"/>
  <Override PartName="/ppt/slideMasters/slideMaster43.xml" ContentType="application/vnd.openxmlformats-officedocument.presentationml.slideMaster+xml"/>
  <Override PartName="/ppt/slides/slide43.xml" ContentType="application/vnd.openxmlformats-officedocument.presentationml.slide+xml"/>
  <Override PartName="/ppt/slideMasters/slideMaster44.xml" ContentType="application/vnd.openxmlformats-officedocument.presentationml.slideMaster+xml"/>
  <Override PartName="/ppt/slides/slide44.xml" ContentType="application/vnd.openxmlformats-officedocument.presentationml.slide+xml"/>
  <Override PartName="/ppt/slideMasters/slideMaster45.xml" ContentType="application/vnd.openxmlformats-officedocument.presentationml.slideMaster+xml"/>
  <Override PartName="/ppt/slides/slide45.xml" ContentType="application/vnd.openxmlformats-officedocument.presentationml.slide+xml"/>
  <Override PartName="/ppt/slideMasters/slideMaster46.xml" ContentType="application/vnd.openxmlformats-officedocument.presentationml.slideMaster+xml"/>
  <Override PartName="/ppt/slides/slide46.xml" ContentType="application/vnd.openxmlformats-officedocument.presentationml.slide+xml"/>
  <Override PartName="/ppt/slideMasters/slideMaster47.xml" ContentType="application/vnd.openxmlformats-officedocument.presentationml.slideMaster+xml"/>
  <Override PartName="/ppt/slides/slide47.xml" ContentType="application/vnd.openxmlformats-officedocument.presentationml.slide+xml"/>
  <Override PartName="/ppt/slideMasters/slideMaster48.xml" ContentType="application/vnd.openxmlformats-officedocument.presentationml.slideMaster+xml"/>
  <Override PartName="/ppt/slides/slide48.xml" ContentType="application/vnd.openxmlformats-officedocument.presentationml.slide+xml"/>
  <Override PartName="/ppt/slideMasters/slideMaster49.xml" ContentType="application/vnd.openxmlformats-officedocument.presentationml.slideMaster+xml"/>
  <Override PartName="/ppt/slides/slide49.xml" ContentType="application/vnd.openxmlformats-officedocument.presentationml.slide+xml"/>
  <Override PartName="/ppt/slideMasters/slideMaster50.xml" ContentType="application/vnd.openxmlformats-officedocument.presentationml.slideMaster+xml"/>
  <Override PartName="/ppt/slides/slide50.xml" ContentType="application/vnd.openxmlformats-officedocument.presentationml.slide+xml"/>
  <Override PartName="/ppt/slideMasters/slideMaster51.xml" ContentType="application/vnd.openxmlformats-officedocument.presentationml.slideMaster+xml"/>
  <Override PartName="/ppt/slides/slide51.xml" ContentType="application/vnd.openxmlformats-officedocument.presentationml.slide+xml"/>
  <Override PartName="/ppt/slideMasters/slideMaster52.xml" ContentType="application/vnd.openxmlformats-officedocument.presentationml.slideMaster+xml"/>
  <Override PartName="/ppt/slides/slide52.xml" ContentType="application/vnd.openxmlformats-officedocument.presentationml.slide+xml"/>
  <Override PartName="/ppt/slideMasters/slideMaster53.xml" ContentType="application/vnd.openxmlformats-officedocument.presentationml.slideMaster+xml"/>
  <Override PartName="/ppt/slides/slide53.xml" ContentType="application/vnd.openxmlformats-officedocument.presentationml.slide+xml"/>
  <Override PartName="/ppt/slideMasters/slideMaster54.xml" ContentType="application/vnd.openxmlformats-officedocument.presentationml.slideMaster+xml"/>
  <Override PartName="/ppt/slides/slide54.xml" ContentType="application/vnd.openxmlformats-officedocument.presentationml.slide+xml"/>
  <Override PartName="/ppt/slideMasters/slideMaster55.xml" ContentType="application/vnd.openxmlformats-officedocument.presentationml.slideMaster+xml"/>
  <Override PartName="/ppt/slides/slide55.xml" ContentType="application/vnd.openxmlformats-officedocument.presentationml.slide+xml"/>
  <Override PartName="/ppt/slideMasters/slideMaster56.xml" ContentType="application/vnd.openxmlformats-officedocument.presentationml.slideMaster+xml"/>
  <Override PartName="/ppt/slides/slide56.xml" ContentType="application/vnd.openxmlformats-officedocument.presentationml.slide+xml"/>
  <Override PartName="/ppt/slideMasters/slideMaster57.xml" ContentType="application/vnd.openxmlformats-officedocument.presentationml.slideMaster+xml"/>
  <Override PartName="/ppt/slides/slide57.xml" ContentType="application/vnd.openxmlformats-officedocument.presentationml.slide+xml"/>
  <Override PartName="/ppt/slideMasters/slideMaster58.xml" ContentType="application/vnd.openxmlformats-officedocument.presentationml.slideMaster+xml"/>
  <Override PartName="/ppt/slides/slide58.xml" ContentType="application/vnd.openxmlformats-officedocument.presentationml.slide+xml"/>
  <Override PartName="/ppt/slideMasters/slideMaster59.xml" ContentType="application/vnd.openxmlformats-officedocument.presentationml.slideMaster+xml"/>
  <Override PartName="/ppt/slides/slide59.xml" ContentType="application/vnd.openxmlformats-officedocument.presentationml.slide+xml"/>
  <Override PartName="/ppt/slideMasters/slideMaster60.xml" ContentType="application/vnd.openxmlformats-officedocument.presentationml.slideMaster+xml"/>
  <Override PartName="/ppt/slides/slide60.xml" ContentType="application/vnd.openxmlformats-officedocument.presentationml.slide+xml"/>
  <Override PartName="/ppt/slideMasters/slideMaster61.xml" ContentType="application/vnd.openxmlformats-officedocument.presentationml.slideMaster+xml"/>
  <Override PartName="/ppt/slides/slide61.xml" ContentType="application/vnd.openxmlformats-officedocument.presentationml.slide+xml"/>
  <Override PartName="/ppt/slideMasters/slideMaster62.xml" ContentType="application/vnd.openxmlformats-officedocument.presentationml.slideMaster+xml"/>
  <Override PartName="/ppt/slides/slide62.xml" ContentType="application/vnd.openxmlformats-officedocument.presentationml.slide+xml"/>
  <Override PartName="/ppt/slideMasters/slideMaster63.xml" ContentType="application/vnd.openxmlformats-officedocument.presentationml.slideMaster+xml"/>
  <Override PartName="/ppt/slides/slide63.xml" ContentType="application/vnd.openxmlformats-officedocument.presentationml.slide+xml"/>
  <Override PartName="/ppt/slideMasters/slideMaster64.xml" ContentType="application/vnd.openxmlformats-officedocument.presentationml.slideMaster+xml"/>
  <Override PartName="/ppt/slides/slide64.xml" ContentType="application/vnd.openxmlformats-officedocument.presentationml.slide+xml"/>
  <Override PartName="/ppt/slideMasters/slideMaster65.xml" ContentType="application/vnd.openxmlformats-officedocument.presentationml.slideMaster+xml"/>
  <Override PartName="/ppt/slides/slide65.xml" ContentType="application/vnd.openxmlformats-officedocument.presentationml.slide+xml"/>
  <Override PartName="/ppt/slideMasters/slideMaster66.xml" ContentType="application/vnd.openxmlformats-officedocument.presentationml.slideMaster+xml"/>
  <Override PartName="/ppt/slides/slide66.xml" ContentType="application/vnd.openxmlformats-officedocument.presentationml.slide+xml"/>
  <Override PartName="/ppt/slideMasters/slideMaster67.xml" ContentType="application/vnd.openxmlformats-officedocument.presentationml.slideMaster+xml"/>
  <Override PartName="/ppt/slides/slide67.xml" ContentType="application/vnd.openxmlformats-officedocument.presentationml.slide+xml"/>
  <Override PartName="/ppt/slideMasters/slideMaster68.xml" ContentType="application/vnd.openxmlformats-officedocument.presentationml.slideMaster+xml"/>
  <Override PartName="/ppt/slides/slide68.xml" ContentType="application/vnd.openxmlformats-officedocument.presentationml.slide+xml"/>
  <Override PartName="/ppt/slideMasters/slideMaster69.xml" ContentType="application/vnd.openxmlformats-officedocument.presentationml.slideMaster+xml"/>
  <Override PartName="/ppt/slides/slide69.xml" ContentType="application/vnd.openxmlformats-officedocument.presentationml.slide+xml"/>
  <Override PartName="/ppt/slideMasters/slideMaster70.xml" ContentType="application/vnd.openxmlformats-officedocument.presentationml.slideMaster+xml"/>
  <Override PartName="/ppt/slides/slide70.xml" ContentType="application/vnd.openxmlformats-officedocument.presentationml.slide+xml"/>
  <Override PartName="/ppt/slideMasters/slideMaster71.xml" ContentType="application/vnd.openxmlformats-officedocument.presentationml.slideMaster+xml"/>
  <Override PartName="/ppt/slides/slide71.xml" ContentType="application/vnd.openxmlformats-officedocument.presentationml.slide+xml"/>
  <Override PartName="/ppt/slideMasters/slideMaster72.xml" ContentType="application/vnd.openxmlformats-officedocument.presentationml.slideMaster+xml"/>
  <Override PartName="/ppt/slides/slide72.xml" ContentType="application/vnd.openxmlformats-officedocument.presentationml.slide+xml"/>
  <Override PartName="/ppt/slideMasters/slideMaster73.xml" ContentType="application/vnd.openxmlformats-officedocument.presentationml.slideMaster+xml"/>
  <Override PartName="/ppt/slides/slide73.xml" ContentType="application/vnd.openxmlformats-officedocument.presentationml.slide+xml"/>
  <Override PartName="/ppt/slideMasters/slideMaster74.xml" ContentType="application/vnd.openxmlformats-officedocument.presentationml.slideMaster+xml"/>
  <Override PartName="/ppt/slides/slide74.xml" ContentType="application/vnd.openxmlformats-officedocument.presentationml.slide+xml"/>
  <Override PartName="/ppt/slideMasters/slideMaster75.xml" ContentType="application/vnd.openxmlformats-officedocument.presentationml.slideMaster+xml"/>
  <Override PartName="/ppt/slides/slide75.xml" ContentType="application/vnd.openxmlformats-officedocument.presentationml.slide+xml"/>
  <Override PartName="/ppt/slideMasters/slideMaster76.xml" ContentType="application/vnd.openxmlformats-officedocument.presentationml.slideMaster+xml"/>
  <Override PartName="/ppt/slides/slide76.xml" ContentType="application/vnd.openxmlformats-officedocument.presentationml.slide+xml"/>
  <Override PartName="/ppt/slideMasters/slideMaster77.xml" ContentType="application/vnd.openxmlformats-officedocument.presentationml.slideMaster+xml"/>
  <Override PartName="/ppt/slides/slide77.xml" ContentType="application/vnd.openxmlformats-officedocument.presentationml.slide+xml"/>
  <Override PartName="/ppt/slideMasters/slideMaster78.xml" ContentType="application/vnd.openxmlformats-officedocument.presentationml.slideMaster+xml"/>
  <Override PartName="/ppt/slides/slide78.xml" ContentType="application/vnd.openxmlformats-officedocument.presentationml.slide+xml"/>
  <Override PartName="/ppt/slideMasters/slideMaster79.xml" ContentType="application/vnd.openxmlformats-officedocument.presentationml.slideMaster+xml"/>
  <Override PartName="/ppt/slides/slide79.xml" ContentType="application/vnd.openxmlformats-officedocument.presentationml.slide+xml"/>
  <Override PartName="/ppt/slideMasters/slideMaster80.xml" ContentType="application/vnd.openxmlformats-officedocument.presentationml.slideMaster+xml"/>
  <Override PartName="/ppt/slides/slide80.xml" ContentType="application/vnd.openxmlformats-officedocument.presentationml.slide+xml"/>
  <Override PartName="/ppt/slideMasters/slideMaster81.xml" ContentType="application/vnd.openxmlformats-officedocument.presentationml.slideMaster+xml"/>
  <Override PartName="/ppt/slides/slide81.xml" ContentType="application/vnd.openxmlformats-officedocument.presentationml.slide+xml"/>
  <Override PartName="/ppt/slideMasters/slideMaster82.xml" ContentType="application/vnd.openxmlformats-officedocument.presentationml.slideMaster+xml"/>
  <Override PartName="/ppt/slides/slide82.xml" ContentType="application/vnd.openxmlformats-officedocument.presentationml.slide+xml"/>
  <Override PartName="/ppt/slideMasters/slideMaster83.xml" ContentType="application/vnd.openxmlformats-officedocument.presentationml.slideMaster+xml"/>
  <Override PartName="/ppt/slides/slide83.xml" ContentType="application/vnd.openxmlformats-officedocument.presentationml.slide+xml"/>
  <Override PartName="/ppt/slideMasters/slideMaster84.xml" ContentType="application/vnd.openxmlformats-officedocument.presentationml.slideMaster+xml"/>
  <Override PartName="/ppt/slides/slide84.xml" ContentType="application/vnd.openxmlformats-officedocument.presentationml.slide+xml"/>
  <Override PartName="/ppt/slideMasters/slideMaster85.xml" ContentType="application/vnd.openxmlformats-officedocument.presentationml.slideMaster+xml"/>
  <Override PartName="/ppt/slides/slide85.xml" ContentType="application/vnd.openxmlformats-officedocument.presentationml.slide+xml"/>
  <Override PartName="/ppt/slideMasters/slideMaster86.xml" ContentType="application/vnd.openxmlformats-officedocument.presentationml.slideMaster+xml"/>
  <Override PartName="/ppt/slides/slide86.xml" ContentType="application/vnd.openxmlformats-officedocument.presentationml.slide+xml"/>
  <Override PartName="/ppt/slideMasters/slideMaster87.xml" ContentType="application/vnd.openxmlformats-officedocument.presentationml.slideMaster+xml"/>
  <Override PartName="/ppt/slides/slide87.xml" ContentType="application/vnd.openxmlformats-officedocument.presentationml.slide+xml"/>
  <Override PartName="/ppt/slideMasters/slideMaster88.xml" ContentType="application/vnd.openxmlformats-officedocument.presentationml.slideMaster+xml"/>
  <Override PartName="/ppt/slides/slide88.xml" ContentType="application/vnd.openxmlformats-officedocument.presentationml.slide+xml"/>
  <Override PartName="/ppt/slideMasters/slideMaster89.xml" ContentType="application/vnd.openxmlformats-officedocument.presentationml.slideMaster+xml"/>
  <Override PartName="/ppt/slides/slide89.xml" ContentType="application/vnd.openxmlformats-officedocument.presentationml.slide+xml"/>
  <Override PartName="/ppt/slideMasters/slideMaster90.xml" ContentType="application/vnd.openxmlformats-officedocument.presentationml.slideMaster+xml"/>
  <Override PartName="/ppt/slides/slide90.xml" ContentType="application/vnd.openxmlformats-officedocument.presentationml.slide+xml"/>
  <Override PartName="/ppt/slideMasters/slideMaster91.xml" ContentType="application/vnd.openxmlformats-officedocument.presentationml.slideMaster+xml"/>
  <Override PartName="/ppt/slides/slide91.xml" ContentType="application/vnd.openxmlformats-officedocument.presentationml.slide+xml"/>
  <Override PartName="/ppt/slideMasters/slideMaster92.xml" ContentType="application/vnd.openxmlformats-officedocument.presentationml.slideMaster+xml"/>
  <Override PartName="/ppt/slides/slide92.xml" ContentType="application/vnd.openxmlformats-officedocument.presentationml.slide+xml"/>
  <Override PartName="/ppt/slideMasters/slideMaster93.xml" ContentType="application/vnd.openxmlformats-officedocument.presentationml.slideMaster+xml"/>
  <Override PartName="/ppt/slides/slide93.xml" ContentType="application/vnd.openxmlformats-officedocument.presentationml.slide+xml"/>
  <Override PartName="/ppt/slideMasters/slideMaster94.xml" ContentType="application/vnd.openxmlformats-officedocument.presentationml.slideMaster+xml"/>
  <Override PartName="/ppt/slides/slide94.xml" ContentType="application/vnd.openxmlformats-officedocument.presentationml.slide+xml"/>
  <Override PartName="/ppt/slideMasters/slideMaster95.xml" ContentType="application/vnd.openxmlformats-officedocument.presentationml.slideMaster+xml"/>
  <Override PartName="/ppt/slides/slide95.xml" ContentType="application/vnd.openxmlformats-officedocument.presentationml.slide+xml"/>
  <Override PartName="/ppt/slideMasters/slideMaster96.xml" ContentType="application/vnd.openxmlformats-officedocument.presentationml.slideMaster+xml"/>
  <Override PartName="/ppt/slides/slide96.xml" ContentType="application/vnd.openxmlformats-officedocument.presentationml.slide+xml"/>
  <Override PartName="/ppt/slideMasters/slideMaster97.xml" ContentType="application/vnd.openxmlformats-officedocument.presentationml.slideMaster+xml"/>
  <Override PartName="/ppt/slides/slide97.xml" ContentType="application/vnd.openxmlformats-officedocument.presentationml.slide+xml"/>
  <Override PartName="/ppt/slideMasters/slideMaster98.xml" ContentType="application/vnd.openxmlformats-officedocument.presentationml.slideMaster+xml"/>
  <Override PartName="/ppt/slides/slide98.xml" ContentType="application/vnd.openxmlformats-officedocument.presentationml.slide+xml"/>
  <Override PartName="/ppt/slideMasters/slideMaster99.xml" ContentType="application/vnd.openxmlformats-officedocument.presentationml.slideMaster+xml"/>
  <Override PartName="/ppt/slides/slide99.xml" ContentType="application/vnd.openxmlformats-officedocument.presentationml.slide+xml"/>
  <Override PartName="/ppt/slideMasters/slideMaster100.xml" ContentType="application/vnd.openxmlformats-officedocument.presentationml.slideMaster+xml"/>
  <Override PartName="/ppt/slides/slide100.xml" ContentType="application/vnd.openxmlformats-officedocument.presentationml.slide+xml"/>
  <Override PartName="/ppt/slideMasters/slideMaster101.xml" ContentType="application/vnd.openxmlformats-officedocument.presentationml.slideMaster+xml"/>
  <Override PartName="/ppt/slides/slide101.xml" ContentType="application/vnd.openxmlformats-officedocument.presentationml.slide+xml"/>
  <Override PartName="/ppt/slideMasters/slideMaster102.xml" ContentType="application/vnd.openxmlformats-officedocument.presentationml.slideMaster+xml"/>
  <Override PartName="/ppt/slides/slide102.xml" ContentType="application/vnd.openxmlformats-officedocument.presentationml.slide+xml"/>
  <Override PartName="/ppt/slideMasters/slideMaster103.xml" ContentType="application/vnd.openxmlformats-officedocument.presentationml.slideMaster+xml"/>
  <Override PartName="/ppt/slides/slide103.xml" ContentType="application/vnd.openxmlformats-officedocument.presentationml.slide+xml"/>
  <Override PartName="/ppt/slideMasters/slideMaster104.xml" ContentType="application/vnd.openxmlformats-officedocument.presentationml.slideMaster+xml"/>
  <Override PartName="/ppt/slides/slide104.xml" ContentType="application/vnd.openxmlformats-officedocument.presentationml.slide+xml"/>
  <Override PartName="/ppt/slideMasters/slideMaster105.xml" ContentType="application/vnd.openxmlformats-officedocument.presentationml.slideMaster+xml"/>
  <Override PartName="/ppt/slides/slide105.xml" ContentType="application/vnd.openxmlformats-officedocument.presentationml.slide+xml"/>
  <Override PartName="/ppt/slideMasters/slideMaster106.xml" ContentType="application/vnd.openxmlformats-officedocument.presentationml.slideMaster+xml"/>
  <Override PartName="/ppt/slides/slide106.xml" ContentType="application/vnd.openxmlformats-officedocument.presentationml.slide+xml"/>
  <Override PartName="/ppt/slideMasters/slideMaster107.xml" ContentType="application/vnd.openxmlformats-officedocument.presentationml.slideMaster+xml"/>
  <Override PartName="/ppt/slides/slide107.xml" ContentType="application/vnd.openxmlformats-officedocument.presentationml.slide+xml"/>
  <Override PartName="/ppt/slideMasters/slideMaster108.xml" ContentType="application/vnd.openxmlformats-officedocument.presentationml.slideMaster+xml"/>
  <Override PartName="/ppt/slides/slide108.xml" ContentType="application/vnd.openxmlformats-officedocument.presentationml.slide+xml"/>
  <Override PartName="/ppt/slideMasters/slideMaster109.xml" ContentType="application/vnd.openxmlformats-officedocument.presentationml.slideMaster+xml"/>
  <Override PartName="/ppt/slides/slide109.xml" ContentType="application/vnd.openxmlformats-officedocument.presentationml.slide+xml"/>
  <Override PartName="/ppt/slideMasters/slideMaster110.xml" ContentType="application/vnd.openxmlformats-officedocument.presentationml.slideMaster+xml"/>
  <Override PartName="/ppt/slides/slide110.xml" ContentType="application/vnd.openxmlformats-officedocument.presentationml.slide+xml"/>
  <Override PartName="/ppt/slideMasters/slideMaster111.xml" ContentType="application/vnd.openxmlformats-officedocument.presentationml.slideMaster+xml"/>
  <Override PartName="/ppt/slides/slide111.xml" ContentType="application/vnd.openxmlformats-officedocument.presentationml.slide+xml"/>
  <Override PartName="/ppt/slideMasters/slideMaster112.xml" ContentType="application/vnd.openxmlformats-officedocument.presentationml.slideMaster+xml"/>
  <Override PartName="/ppt/slides/slide112.xml" ContentType="application/vnd.openxmlformats-officedocument.presentationml.slide+xml"/>
  <Override PartName="/ppt/slideMasters/slideMaster113.xml" ContentType="application/vnd.openxmlformats-officedocument.presentationml.slideMaster+xml"/>
  <Override PartName="/ppt/slides/slide113.xml" ContentType="application/vnd.openxmlformats-officedocument.presentationml.slide+xml"/>
  <Override PartName="/ppt/slideMasters/slideMaster114.xml" ContentType="application/vnd.openxmlformats-officedocument.presentationml.slideMaster+xml"/>
  <Override PartName="/ppt/slides/slide114.xml" ContentType="application/vnd.openxmlformats-officedocument.presentationml.slide+xml"/>
  <Override PartName="/ppt/slideMasters/slideMaster115.xml" ContentType="application/vnd.openxmlformats-officedocument.presentationml.slideMaster+xml"/>
  <Override PartName="/ppt/slides/slide115.xml" ContentType="application/vnd.openxmlformats-officedocument.presentationml.slide+xml"/>
  <Override PartName="/ppt/slideMasters/slideMaster116.xml" ContentType="application/vnd.openxmlformats-officedocument.presentationml.slideMaster+xml"/>
  <Override PartName="/ppt/slides/slide116.xml" ContentType="application/vnd.openxmlformats-officedocument.presentationml.slide+xml"/>
  <Override PartName="/ppt/slideMasters/slideMaster117.xml" ContentType="application/vnd.openxmlformats-officedocument.presentationml.slideMaster+xml"/>
  <Override PartName="/ppt/slides/slide117.xml" ContentType="application/vnd.openxmlformats-officedocument.presentationml.slide+xml"/>
  <Override PartName="/ppt/slideMasters/slideMaster118.xml" ContentType="application/vnd.openxmlformats-officedocument.presentationml.slideMaster+xml"/>
  <Override PartName="/ppt/slides/slide118.xml" ContentType="application/vnd.openxmlformats-officedocument.presentationml.slide+xml"/>
  <Override PartName="/ppt/slideMasters/slideMaster119.xml" ContentType="application/vnd.openxmlformats-officedocument.presentationml.slideMaster+xml"/>
  <Override PartName="/ppt/slides/slide119.xml" ContentType="application/vnd.openxmlformats-officedocument.presentationml.slide+xml"/>
  <Override PartName="/ppt/slideMasters/slideMaster120.xml" ContentType="application/vnd.openxmlformats-officedocument.presentationml.slideMaster+xml"/>
  <Override PartName="/ppt/slides/slide120.xml" ContentType="application/vnd.openxmlformats-officedocument.presentationml.slide+xml"/>
  <Override PartName="/ppt/slideMasters/slideMaster121.xml" ContentType="application/vnd.openxmlformats-officedocument.presentationml.slideMaster+xml"/>
  <Override PartName="/ppt/slides/slide121.xml" ContentType="application/vnd.openxmlformats-officedocument.presentationml.slide+xml"/>
  <Override PartName="/ppt/slideMasters/slideMaster122.xml" ContentType="application/vnd.openxmlformats-officedocument.presentationml.slideMaster+xml"/>
  <Override PartName="/ppt/slides/slide122.xml" ContentType="application/vnd.openxmlformats-officedocument.presentationml.slide+xml"/>
  <Override PartName="/ppt/slideMasters/slideMaster123.xml" ContentType="application/vnd.openxmlformats-officedocument.presentationml.slideMaster+xml"/>
  <Override PartName="/ppt/slides/slide123.xml" ContentType="application/vnd.openxmlformats-officedocument.presentationml.slide+xml"/>
  <Override PartName="/ppt/slideMasters/slideMaster124.xml" ContentType="application/vnd.openxmlformats-officedocument.presentationml.slideMaster+xml"/>
  <Override PartName="/ppt/slides/slide124.xml" ContentType="application/vnd.openxmlformats-officedocument.presentationml.slide+xml"/>
  <Override PartName="/ppt/slideMasters/slideMaster125.xml" ContentType="application/vnd.openxmlformats-officedocument.presentationml.slideMaster+xml"/>
  <Override PartName="/ppt/slides/slide125.xml" ContentType="application/vnd.openxmlformats-officedocument.presentationml.slide+xml"/>
  <Override PartName="/ppt/slideMasters/slideMaster126.xml" ContentType="application/vnd.openxmlformats-officedocument.presentationml.slideMaster+xml"/>
  <Override PartName="/ppt/slides/slide126.xml" ContentType="application/vnd.openxmlformats-officedocument.presentationml.slide+xml"/>
  <Override PartName="/ppt/slideMasters/slideMaster127.xml" ContentType="application/vnd.openxmlformats-officedocument.presentationml.slideMaster+xml"/>
  <Override PartName="/ppt/slides/slide127.xml" ContentType="application/vnd.openxmlformats-officedocument.presentationml.slide+xml"/>
  <Override PartName="/ppt/slideMasters/slideMaster128.xml" ContentType="application/vnd.openxmlformats-officedocument.presentationml.slideMaster+xml"/>
  <Override PartName="/ppt/slides/slide128.xml" ContentType="application/vnd.openxmlformats-officedocument.presentationml.slide+xml"/>
  <Override PartName="/ppt/slideMasters/slideMaster129.xml" ContentType="application/vnd.openxmlformats-officedocument.presentationml.slideMaster+xml"/>
  <Override PartName="/ppt/slides/slide129.xml" ContentType="application/vnd.openxmlformats-officedocument.presentationml.slide+xml"/>
  <Override PartName="/ppt/slideMasters/slideMaster130.xml" ContentType="application/vnd.openxmlformats-officedocument.presentationml.slideMaster+xml"/>
  <Override PartName="/ppt/slides/slide130.xml" ContentType="application/vnd.openxmlformats-officedocument.presentationml.slide+xml"/>
  <Override PartName="/ppt/slideMasters/slideMaster131.xml" ContentType="application/vnd.openxmlformats-officedocument.presentationml.slideMaster+xml"/>
  <Override PartName="/ppt/slides/slide131.xml" ContentType="application/vnd.openxmlformats-officedocument.presentationml.slide+xml"/>
  <Override PartName="/ppt/slideMasters/slideMaster132.xml" ContentType="application/vnd.openxmlformats-officedocument.presentationml.slideMaster+xml"/>
  <Override PartName="/ppt/slides/slide132.xml" ContentType="application/vnd.openxmlformats-officedocument.presentationml.slide+xml"/>
  <Override PartName="/ppt/slideMasters/slideMaster133.xml" ContentType="application/vnd.openxmlformats-officedocument.presentationml.slideMaster+xml"/>
  <Override PartName="/ppt/slides/slide133.xml" ContentType="application/vnd.openxmlformats-officedocument.presentationml.slide+xml"/>
  <Override PartName="/ppt/slideMasters/slideMaster134.xml" ContentType="application/vnd.openxmlformats-officedocument.presentationml.slideMaster+xml"/>
  <Override PartName="/ppt/slides/slide134.xml" ContentType="application/vnd.openxmlformats-officedocument.presentationml.slide+xml"/>
  <Override PartName="/ppt/slideMasters/slideMaster135.xml" ContentType="application/vnd.openxmlformats-officedocument.presentationml.slideMaster+xml"/>
  <Override PartName="/ppt/slides/slide135.xml" ContentType="application/vnd.openxmlformats-officedocument.presentationml.slide+xml"/>
  <Override PartName="/ppt/slideMasters/slideMaster136.xml" ContentType="application/vnd.openxmlformats-officedocument.presentationml.slideMaster+xml"/>
  <Override PartName="/ppt/slides/slide136.xml" ContentType="application/vnd.openxmlformats-officedocument.presentationml.slide+xml"/>
  <Override PartName="/ppt/slideMasters/slideMaster137.xml" ContentType="application/vnd.openxmlformats-officedocument.presentationml.slideMaster+xml"/>
  <Override PartName="/ppt/slides/slide137.xml" ContentType="application/vnd.openxmlformats-officedocument.presentationml.slide+xml"/>
  <Override PartName="/ppt/slideMasters/slideMaster138.xml" ContentType="application/vnd.openxmlformats-officedocument.presentationml.slideMaster+xml"/>
  <Override PartName="/ppt/slides/slide138.xml" ContentType="application/vnd.openxmlformats-officedocument.presentationml.slide+xml"/>
  <Override PartName="/ppt/slideMasters/slideMaster139.xml" ContentType="application/vnd.openxmlformats-officedocument.presentationml.slideMaster+xml"/>
  <Override PartName="/ppt/slides/slide139.xml" ContentType="application/vnd.openxmlformats-officedocument.presentationml.slide+xml"/>
  <Override PartName="/ppt/slideMasters/slideMaster140.xml" ContentType="application/vnd.openxmlformats-officedocument.presentationml.slideMaster+xml"/>
  <Override PartName="/ppt/slides/slide140.xml" ContentType="application/vnd.openxmlformats-officedocument.presentationml.slide+xml"/>
  <Override PartName="/ppt/slideMasters/slideMaster141.xml" ContentType="application/vnd.openxmlformats-officedocument.presentationml.slideMaster+xml"/>
  <Override PartName="/ppt/slides/slide141.xml" ContentType="application/vnd.openxmlformats-officedocument.presentationml.slide+xml"/>
  <Override PartName="/ppt/slideMasters/slideMaster142.xml" ContentType="application/vnd.openxmlformats-officedocument.presentationml.slideMaster+xml"/>
  <Override PartName="/ppt/slides/slide142.xml" ContentType="application/vnd.openxmlformats-officedocument.presentationml.slide+xml"/>
  <Override PartName="/ppt/slideMasters/slideMaster143.xml" ContentType="application/vnd.openxmlformats-officedocument.presentationml.slideMaster+xml"/>
  <Override PartName="/ppt/slides/slide143.xml" ContentType="application/vnd.openxmlformats-officedocument.presentationml.slide+xml"/>
  <Override PartName="/ppt/slideMasters/slideMaster144.xml" ContentType="application/vnd.openxmlformats-officedocument.presentationml.slideMaster+xml"/>
  <Override PartName="/ppt/slides/slide144.xml" ContentType="application/vnd.openxmlformats-officedocument.presentationml.slide+xml"/>
  <Override PartName="/ppt/slideMasters/slideMaster145.xml" ContentType="application/vnd.openxmlformats-officedocument.presentationml.slideMaster+xml"/>
  <Override PartName="/ppt/slides/slide145.xml" ContentType="application/vnd.openxmlformats-officedocument.presentationml.slide+xml"/>
  <Override PartName="/ppt/slideMasters/slideMaster146.xml" ContentType="application/vnd.openxmlformats-officedocument.presentationml.slideMaster+xml"/>
  <Override PartName="/ppt/slides/slide146.xml" ContentType="application/vnd.openxmlformats-officedocument.presentationml.slide+xml"/>
  <Override PartName="/ppt/slideMasters/slideMaster147.xml" ContentType="application/vnd.openxmlformats-officedocument.presentationml.slideMaster+xml"/>
  <Override PartName="/ppt/slides/slide147.xml" ContentType="application/vnd.openxmlformats-officedocument.presentationml.slide+xml"/>
  <Override PartName="/ppt/slideMasters/slideMaster148.xml" ContentType="application/vnd.openxmlformats-officedocument.presentationml.slideMaster+xml"/>
  <Override PartName="/ppt/slides/slide148.xml" ContentType="application/vnd.openxmlformats-officedocument.presentationml.slide+xml"/>
  <Override PartName="/ppt/slideMasters/slideMaster149.xml" ContentType="application/vnd.openxmlformats-officedocument.presentationml.slideMaster+xml"/>
  <Override PartName="/ppt/slides/slide149.xml" ContentType="application/vnd.openxmlformats-officedocument.presentationml.slide+xml"/>
  <Override PartName="/ppt/slideMasters/slideMaster150.xml" ContentType="application/vnd.openxmlformats-officedocument.presentationml.slideMaster+xml"/>
  <Override PartName="/ppt/slides/slide150.xml" ContentType="application/vnd.openxmlformats-officedocument.presentationml.slide+xml"/>
  <Override PartName="/ppt/slideMasters/slideMaster151.xml" ContentType="application/vnd.openxmlformats-officedocument.presentationml.slideMaster+xml"/>
  <Override PartName="/ppt/slides/slide151.xml" ContentType="application/vnd.openxmlformats-officedocument.presentationml.slide+xml"/>
  <Override PartName="/ppt/slideMasters/slideMaster152.xml" ContentType="application/vnd.openxmlformats-officedocument.presentationml.slideMaster+xml"/>
  <Override PartName="/ppt/slides/slide152.xml" ContentType="application/vnd.openxmlformats-officedocument.presentationml.slide+xml"/>
  <Override PartName="/ppt/slideMasters/slideMaster153.xml" ContentType="application/vnd.openxmlformats-officedocument.presentationml.slideMaster+xml"/>
  <Override PartName="/ppt/slides/slide153.xml" ContentType="application/vnd.openxmlformats-officedocument.presentationml.slide+xml"/>
  <Override PartName="/ppt/slideMasters/slideMaster154.xml" ContentType="application/vnd.openxmlformats-officedocument.presentationml.slideMaster+xml"/>
  <Override PartName="/ppt/slides/slide154.xml" ContentType="application/vnd.openxmlformats-officedocument.presentationml.slide+xml"/>
  <Override PartName="/ppt/slideMasters/slideMaster155.xml" ContentType="application/vnd.openxmlformats-officedocument.presentationml.slideMaster+xml"/>
  <Override PartName="/ppt/slides/slide155.xml" ContentType="application/vnd.openxmlformats-officedocument.presentationml.slide+xml"/>
  <Override PartName="/ppt/slideMasters/slideMaster156.xml" ContentType="application/vnd.openxmlformats-officedocument.presentationml.slideMaster+xml"/>
  <Override PartName="/ppt/slides/slide156.xml" ContentType="application/vnd.openxmlformats-officedocument.presentationml.slide+xml"/>
  <Override PartName="/ppt/slideMasters/slideMaster157.xml" ContentType="application/vnd.openxmlformats-officedocument.presentationml.slideMaster+xml"/>
  <Override PartName="/ppt/slides/slide157.xml" ContentType="application/vnd.openxmlformats-officedocument.presentationml.slide+xml"/>
  <Override PartName="/ppt/slideMasters/slideMaster158.xml" ContentType="application/vnd.openxmlformats-officedocument.presentationml.slideMaster+xml"/>
  <Override PartName="/ppt/slides/slide158.xml" ContentType="application/vnd.openxmlformats-officedocument.presentationml.slide+xml"/>
  <Override PartName="/ppt/slideMasters/slideMaster159.xml" ContentType="application/vnd.openxmlformats-officedocument.presentationml.slideMaster+xml"/>
  <Override PartName="/ppt/slides/slide159.xml" ContentType="application/vnd.openxmlformats-officedocument.presentationml.slide+xml"/>
  <Override PartName="/ppt/slideMasters/slideMaster160.xml" ContentType="application/vnd.openxmlformats-officedocument.presentationml.slideMaster+xml"/>
  <Override PartName="/ppt/slides/slide160.xml" ContentType="application/vnd.openxmlformats-officedocument.presentationml.slide+xml"/>
  <Override PartName="/ppt/slideMasters/slideMaster161.xml" ContentType="application/vnd.openxmlformats-officedocument.presentationml.slideMaster+xml"/>
  <Override PartName="/ppt/slides/slide161.xml" ContentType="application/vnd.openxmlformats-officedocument.presentationml.slide+xml"/>
  <Override PartName="/ppt/slideMasters/slideMaster162.xml" ContentType="application/vnd.openxmlformats-officedocument.presentationml.slideMaster+xml"/>
  <Override PartName="/ppt/slides/slide162.xml" ContentType="application/vnd.openxmlformats-officedocument.presentationml.slide+xml"/>
  <Override PartName="/ppt/slideMasters/slideMaster163.xml" ContentType="application/vnd.openxmlformats-officedocument.presentationml.slideMaster+xml"/>
  <Override PartName="/ppt/slides/slide163.xml" ContentType="application/vnd.openxmlformats-officedocument.presentationml.slide+xml"/>
  <Override PartName="/ppt/slideMasters/slideMaster164.xml" ContentType="application/vnd.openxmlformats-officedocument.presentationml.slideMaster+xml"/>
  <Override PartName="/ppt/slides/slide164.xml" ContentType="application/vnd.openxmlformats-officedocument.presentationml.slide+xml"/>
  <Override PartName="/ppt/slideMasters/slideMaster165.xml" ContentType="application/vnd.openxmlformats-officedocument.presentationml.slideMaster+xml"/>
  <Override PartName="/ppt/slides/slide165.xml" ContentType="application/vnd.openxmlformats-officedocument.presentationml.slide+xml"/>
  <Override PartName="/ppt/slideMasters/slideMaster166.xml" ContentType="application/vnd.openxmlformats-officedocument.presentationml.slideMaster+xml"/>
  <Override PartName="/ppt/slides/slide166.xml" ContentType="application/vnd.openxmlformats-officedocument.presentationml.slide+xml"/>
  <Override PartName="/ppt/slideMasters/slideMaster167.xml" ContentType="application/vnd.openxmlformats-officedocument.presentationml.slideMaster+xml"/>
  <Override PartName="/ppt/slides/slide167.xml" ContentType="application/vnd.openxmlformats-officedocument.presentationml.slide+xml"/>
  <Override PartName="/ppt/slideMasters/slideMaster168.xml" ContentType="application/vnd.openxmlformats-officedocument.presentationml.slideMaster+xml"/>
  <Override PartName="/ppt/slides/slide168.xml" ContentType="application/vnd.openxmlformats-officedocument.presentationml.slide+xml"/>
  <Override PartName="/ppt/slideMasters/slideMaster169.xml" ContentType="application/vnd.openxmlformats-officedocument.presentationml.slideMaster+xml"/>
  <Override PartName="/ppt/slides/slide169.xml" ContentType="application/vnd.openxmlformats-officedocument.presentationml.slide+xml"/>
  <Override PartName="/ppt/slideMasters/slideMaster170.xml" ContentType="application/vnd.openxmlformats-officedocument.presentationml.slideMaster+xml"/>
  <Override PartName="/ppt/slides/slide170.xml" ContentType="application/vnd.openxmlformats-officedocument.presentationml.slide+xml"/>
  <Override PartName="/ppt/slideMasters/slideMaster171.xml" ContentType="application/vnd.openxmlformats-officedocument.presentationml.slideMaster+xml"/>
  <Override PartName="/ppt/slides/slide171.xml" ContentType="application/vnd.openxmlformats-officedocument.presentationml.slide+xml"/>
  <Override PartName="/ppt/slideMasters/slideMaster172.xml" ContentType="application/vnd.openxmlformats-officedocument.presentationml.slideMaster+xml"/>
  <Override PartName="/ppt/slides/slide172.xml" ContentType="application/vnd.openxmlformats-officedocument.presentationml.slide+xml"/>
  <Override PartName="/ppt/slideMasters/slideMaster173.xml" ContentType="application/vnd.openxmlformats-officedocument.presentationml.slideMaster+xml"/>
  <Override PartName="/ppt/slides/slide173.xml" ContentType="application/vnd.openxmlformats-officedocument.presentationml.slide+xml"/>
  <Override PartName="/ppt/slideMasters/slideMaster174.xml" ContentType="application/vnd.openxmlformats-officedocument.presentationml.slideMaster+xml"/>
  <Override PartName="/ppt/slides/slide174.xml" ContentType="application/vnd.openxmlformats-officedocument.presentationml.slide+xml"/>
  <Override PartName="/ppt/slideMasters/slideMaster175.xml" ContentType="application/vnd.openxmlformats-officedocument.presentationml.slideMaster+xml"/>
  <Override PartName="/ppt/slides/slide175.xml" ContentType="application/vnd.openxmlformats-officedocument.presentationml.slide+xml"/>
  <Override PartName="/ppt/slideMasters/slideMaster176.xml" ContentType="application/vnd.openxmlformats-officedocument.presentationml.slideMaster+xml"/>
  <Override PartName="/ppt/slides/slide176.xml" ContentType="application/vnd.openxmlformats-officedocument.presentationml.slide+xml"/>
  <Override PartName="/ppt/slideMasters/slideMaster177.xml" ContentType="application/vnd.openxmlformats-officedocument.presentationml.slideMaster+xml"/>
  <Override PartName="/ppt/slides/slide177.xml" ContentType="application/vnd.openxmlformats-officedocument.presentationml.slide+xml"/>
  <Override PartName="/ppt/slideMasters/slideMaster178.xml" ContentType="application/vnd.openxmlformats-officedocument.presentationml.slideMaster+xml"/>
  <Override PartName="/ppt/slides/slide178.xml" ContentType="application/vnd.openxmlformats-officedocument.presentationml.slide+xml"/>
  <Override PartName="/ppt/slideMasters/slideMaster179.xml" ContentType="application/vnd.openxmlformats-officedocument.presentationml.slideMaster+xml"/>
  <Override PartName="/ppt/slides/slide179.xml" ContentType="application/vnd.openxmlformats-officedocument.presentationml.slide+xml"/>
  <Override PartName="/ppt/slideMasters/slideMaster180.xml" ContentType="application/vnd.openxmlformats-officedocument.presentationml.slideMaster+xml"/>
  <Override PartName="/ppt/slides/slide180.xml" ContentType="application/vnd.openxmlformats-officedocument.presentationml.slide+xml"/>
  <Override PartName="/ppt/slideMasters/slideMaster181.xml" ContentType="application/vnd.openxmlformats-officedocument.presentationml.slideMaster+xml"/>
  <Override PartName="/ppt/slides/slide181.xml" ContentType="application/vnd.openxmlformats-officedocument.presentationml.slide+xml"/>
  <Override PartName="/ppt/slideMasters/slideMaster182.xml" ContentType="application/vnd.openxmlformats-officedocument.presentationml.slideMaster+xml"/>
  <Override PartName="/ppt/slides/slide182.xml" ContentType="application/vnd.openxmlformats-officedocument.presentationml.slide+xml"/>
  <Override PartName="/ppt/slideMasters/slideMaster183.xml" ContentType="application/vnd.openxmlformats-officedocument.presentationml.slideMaster+xml"/>
  <Override PartName="/ppt/slides/slide183.xml" ContentType="application/vnd.openxmlformats-officedocument.presentationml.slide+xml"/>
  <Override PartName="/ppt/slideMasters/slideMaster184.xml" ContentType="application/vnd.openxmlformats-officedocument.presentationml.slideMaster+xml"/>
  <Override PartName="/ppt/slides/slide184.xml" ContentType="application/vnd.openxmlformats-officedocument.presentationml.slide+xml"/>
  <Override PartName="/ppt/slideMasters/slideMaster185.xml" ContentType="application/vnd.openxmlformats-officedocument.presentationml.slideMaster+xml"/>
  <Override PartName="/ppt/slides/slide185.xml" ContentType="application/vnd.openxmlformats-officedocument.presentationml.slide+xml"/>
  <Override PartName="/ppt/slideMasters/slideMaster186.xml" ContentType="application/vnd.openxmlformats-officedocument.presentationml.slideMaster+xml"/>
  <Override PartName="/ppt/slides/slide186.xml" ContentType="application/vnd.openxmlformats-officedocument.presentationml.slide+xml"/>
  <Override PartName="/ppt/slideMasters/slideMaster187.xml" ContentType="application/vnd.openxmlformats-officedocument.presentationml.slideMaster+xml"/>
  <Override PartName="/ppt/slides/slide187.xml" ContentType="application/vnd.openxmlformats-officedocument.presentationml.slide+xml"/>
  <Override PartName="/ppt/slideMasters/slideMaster188.xml" ContentType="application/vnd.openxmlformats-officedocument.presentationml.slideMaster+xml"/>
  <Override PartName="/ppt/slides/slide188.xml" ContentType="application/vnd.openxmlformats-officedocument.presentationml.slide+xml"/>
  <Override PartName="/ppt/slideMasters/slideMaster189.xml" ContentType="application/vnd.openxmlformats-officedocument.presentationml.slideMaster+xml"/>
  <Override PartName="/ppt/slides/slide189.xml" ContentType="application/vnd.openxmlformats-officedocument.presentationml.slide+xml"/>
  <Override PartName="/ppt/slideMasters/slideMaster190.xml" ContentType="application/vnd.openxmlformats-officedocument.presentationml.slideMaster+xml"/>
  <Override PartName="/ppt/slides/slide190.xml" ContentType="application/vnd.openxmlformats-officedocument.presentationml.slide+xml"/>
  <Override PartName="/ppt/slideMasters/slideMaster191.xml" ContentType="application/vnd.openxmlformats-officedocument.presentationml.slideMaster+xml"/>
  <Override PartName="/ppt/slides/slide191.xml" ContentType="application/vnd.openxmlformats-officedocument.presentationml.slide+xml"/>
  <Override PartName="/ppt/slideMasters/slideMaster192.xml" ContentType="application/vnd.openxmlformats-officedocument.presentationml.slideMaster+xml"/>
  <Override PartName="/ppt/slides/slide192.xml" ContentType="application/vnd.openxmlformats-officedocument.presentationml.slide+xml"/>
  <Override PartName="/ppt/slideMasters/slideMaster193.xml" ContentType="application/vnd.openxmlformats-officedocument.presentationml.slideMaster+xml"/>
  <Override PartName="/ppt/slides/slide193.xml" ContentType="application/vnd.openxmlformats-officedocument.presentationml.slide+xml"/>
  <Override PartName="/ppt/slideMasters/slideMaster194.xml" ContentType="application/vnd.openxmlformats-officedocument.presentationml.slideMaster+xml"/>
  <Override PartName="/ppt/slides/slide194.xml" ContentType="application/vnd.openxmlformats-officedocument.presentationml.slide+xml"/>
  <Override PartName="/ppt/slideMasters/slideMaster195.xml" ContentType="application/vnd.openxmlformats-officedocument.presentationml.slideMaster+xml"/>
  <Override PartName="/ppt/slides/slide195.xml" ContentType="application/vnd.openxmlformats-officedocument.presentationml.slide+xml"/>
  <Override PartName="/ppt/slideMasters/slideMaster196.xml" ContentType="application/vnd.openxmlformats-officedocument.presentationml.slideMaster+xml"/>
  <Override PartName="/ppt/slides/slide196.xml" ContentType="application/vnd.openxmlformats-officedocument.presentationml.slide+xml"/>
  <Override PartName="/ppt/slideMasters/slideMaster197.xml" ContentType="application/vnd.openxmlformats-officedocument.presentationml.slideMaster+xml"/>
  <Override PartName="/ppt/slides/slide197.xml" ContentType="application/vnd.openxmlformats-officedocument.presentationml.slide+xml"/>
  <Override PartName="/ppt/slideMasters/slideMaster198.xml" ContentType="application/vnd.openxmlformats-officedocument.presentationml.slideMaster+xml"/>
  <Override PartName="/ppt/slides/slide198.xml" ContentType="application/vnd.openxmlformats-officedocument.presentationml.slide+xml"/>
  <Override PartName="/ppt/slideMasters/slideMaster199.xml" ContentType="application/vnd.openxmlformats-officedocument.presentationml.slideMaster+xml"/>
  <Override PartName="/ppt/slides/slide199.xml" ContentType="application/vnd.openxmlformats-officedocument.presentationml.slide+xml"/>
  <Override PartName="/ppt/slideMasters/slideMaster200.xml" ContentType="application/vnd.openxmlformats-officedocument.presentationml.slideMaster+xml"/>
  <Override PartName="/ppt/slides/slide200.xml" ContentType="application/vnd.openxmlformats-officedocument.presentationml.slide+xml"/>
  <Override PartName="/ppt/slideMasters/slideMaster201.xml" ContentType="application/vnd.openxmlformats-officedocument.presentationml.slideMaster+xml"/>
  <Override PartName="/ppt/slides/slide201.xml" ContentType="application/vnd.openxmlformats-officedocument.presentationml.slide+xml"/>
  <Override PartName="/ppt/slideMasters/slideMaster202.xml" ContentType="application/vnd.openxmlformats-officedocument.presentationml.slideMaster+xml"/>
  <Override PartName="/ppt/slides/slide202.xml" ContentType="application/vnd.openxmlformats-officedocument.presentationml.slide+xml"/>
  <Override PartName="/ppt/slideMasters/slideMaster203.xml" ContentType="application/vnd.openxmlformats-officedocument.presentationml.slideMaster+xml"/>
  <Override PartName="/ppt/slides/slide203.xml" ContentType="application/vnd.openxmlformats-officedocument.presentationml.slide+xml"/>
  <Override PartName="/ppt/slideMasters/slideMaster204.xml" ContentType="application/vnd.openxmlformats-officedocument.presentationml.slideMaster+xml"/>
  <Override PartName="/ppt/slides/slide204.xml" ContentType="application/vnd.openxmlformats-officedocument.presentationml.slide+xml"/>
  <Override PartName="/ppt/slideMasters/slideMaster205.xml" ContentType="application/vnd.openxmlformats-officedocument.presentationml.slideMaster+xml"/>
  <Override PartName="/ppt/slides/slide205.xml" ContentType="application/vnd.openxmlformats-officedocument.presentationml.slide+xml"/>
  <Override PartName="/ppt/slideMasters/slideMaster206.xml" ContentType="application/vnd.openxmlformats-officedocument.presentationml.slideMaster+xml"/>
  <Override PartName="/ppt/slides/slide206.xml" ContentType="application/vnd.openxmlformats-officedocument.presentationml.slide+xml"/>
  <Override PartName="/ppt/slideMasters/slideMaster207.xml" ContentType="application/vnd.openxmlformats-officedocument.presentationml.slideMaster+xml"/>
  <Override PartName="/ppt/slides/slide207.xml" ContentType="application/vnd.openxmlformats-officedocument.presentationml.slide+xml"/>
  <Override PartName="/ppt/slideMasters/slideMaster208.xml" ContentType="application/vnd.openxmlformats-officedocument.presentationml.slideMaster+xml"/>
  <Override PartName="/ppt/slides/slide208.xml" ContentType="application/vnd.openxmlformats-officedocument.presentationml.slide+xml"/>
  <Override PartName="/ppt/slideMasters/slideMaster209.xml" ContentType="application/vnd.openxmlformats-officedocument.presentationml.slideMaster+xml"/>
  <Override PartName="/ppt/slides/slide209.xml" ContentType="application/vnd.openxmlformats-officedocument.presentationml.slide+xml"/>
  <Override PartName="/ppt/slideMasters/slideMaster210.xml" ContentType="application/vnd.openxmlformats-officedocument.presentationml.slideMaster+xml"/>
  <Override PartName="/ppt/slides/slide210.xml" ContentType="application/vnd.openxmlformats-officedocument.presentationml.slide+xml"/>
  <Override PartName="/ppt/slideMasters/slideMaster211.xml" ContentType="application/vnd.openxmlformats-officedocument.presentationml.slideMaster+xml"/>
  <Override PartName="/ppt/slides/slide211.xml" ContentType="application/vnd.openxmlformats-officedocument.presentationml.slide+xml"/>
  <Override PartName="/ppt/slideMasters/slideMaster212.xml" ContentType="application/vnd.openxmlformats-officedocument.presentationml.slideMaster+xml"/>
  <Override PartName="/ppt/slides/slide212.xml" ContentType="application/vnd.openxmlformats-officedocument.presentationml.slide+xml"/>
  <Override PartName="/ppt/slideMasters/slideMaster213.xml" ContentType="application/vnd.openxmlformats-officedocument.presentationml.slideMaster+xml"/>
  <Override PartName="/ppt/slides/slide213.xml" ContentType="application/vnd.openxmlformats-officedocument.presentationml.slide+xml"/>
  <Override PartName="/ppt/slideMasters/slideMaster214.xml" ContentType="application/vnd.openxmlformats-officedocument.presentationml.slideMaster+xml"/>
  <Override PartName="/ppt/slides/slide214.xml" ContentType="application/vnd.openxmlformats-officedocument.presentationml.slide+xml"/>
  <Override PartName="/ppt/slideMasters/slideMaster215.xml" ContentType="application/vnd.openxmlformats-officedocument.presentationml.slideMaster+xml"/>
  <Override PartName="/ppt/slides/slide215.xml" ContentType="application/vnd.openxmlformats-officedocument.presentationml.slide+xml"/>
  <Override PartName="/ppt/slideMasters/slideMaster216.xml" ContentType="application/vnd.openxmlformats-officedocument.presentationml.slideMaster+xml"/>
  <Override PartName="/ppt/slides/slide216.xml" ContentType="application/vnd.openxmlformats-officedocument.presentationml.slide+xml"/>
  <Override PartName="/ppt/slideMasters/slideMaster217.xml" ContentType="application/vnd.openxmlformats-officedocument.presentationml.slideMaster+xml"/>
  <Override PartName="/ppt/slides/slide217.xml" ContentType="application/vnd.openxmlformats-officedocument.presentationml.slide+xml"/>
  <Override PartName="/ppt/slideMasters/slideMaster218.xml" ContentType="application/vnd.openxmlformats-officedocument.presentationml.slideMaster+xml"/>
  <Override PartName="/ppt/slides/slide218.xml" ContentType="application/vnd.openxmlformats-officedocument.presentationml.slide+xml"/>
  <Override PartName="/ppt/slideMasters/slideMaster219.xml" ContentType="application/vnd.openxmlformats-officedocument.presentationml.slideMaster+xml"/>
  <Override PartName="/ppt/slides/slide219.xml" ContentType="application/vnd.openxmlformats-officedocument.presentationml.slide+xml"/>
  <Override PartName="/ppt/slideMasters/slideMaster220.xml" ContentType="application/vnd.openxmlformats-officedocument.presentationml.slideMaster+xml"/>
  <Override PartName="/ppt/slides/slide220.xml" ContentType="application/vnd.openxmlformats-officedocument.presentationml.slide+xml"/>
  <Override PartName="/ppt/slideMasters/slideMaster221.xml" ContentType="application/vnd.openxmlformats-officedocument.presentationml.slideMaster+xml"/>
  <Override PartName="/ppt/slides/slide221.xml" ContentType="application/vnd.openxmlformats-officedocument.presentationml.slide+xml"/>
  <Override PartName="/ppt/slideMasters/slideMaster222.xml" ContentType="application/vnd.openxmlformats-officedocument.presentationml.slideMaster+xml"/>
  <Override PartName="/ppt/slides/slide222.xml" ContentType="application/vnd.openxmlformats-officedocument.presentationml.slide+xml"/>
  <Override PartName="/ppt/slideMasters/slideMaster223.xml" ContentType="application/vnd.openxmlformats-officedocument.presentationml.slideMaster+xml"/>
  <Override PartName="/ppt/slides/slide223.xml" ContentType="application/vnd.openxmlformats-officedocument.presentationml.slide+xml"/>
  <Override PartName="/ppt/slideMasters/slideMaster224.xml" ContentType="application/vnd.openxmlformats-officedocument.presentationml.slideMaster+xml"/>
  <Override PartName="/ppt/slides/slide224.xml" ContentType="application/vnd.openxmlformats-officedocument.presentationml.slide+xml"/>
  <Override PartName="/ppt/slideMasters/slideMaster225.xml" ContentType="application/vnd.openxmlformats-officedocument.presentationml.slideMaster+xml"/>
  <Override PartName="/ppt/slides/slide225.xml" ContentType="application/vnd.openxmlformats-officedocument.presentationml.slide+xml"/>
  <Override PartName="/ppt/slideMasters/slideMaster226.xml" ContentType="application/vnd.openxmlformats-officedocument.presentationml.slideMaster+xml"/>
  <Override PartName="/ppt/slides/slide226.xml" ContentType="application/vnd.openxmlformats-officedocument.presentationml.slide+xml"/>
  <Override PartName="/ppt/slideMasters/slideMaster227.xml" ContentType="application/vnd.openxmlformats-officedocument.presentationml.slideMaster+xml"/>
  <Override PartName="/ppt/slides/slide227.xml" ContentType="application/vnd.openxmlformats-officedocument.presentationml.slide+xml"/>
  <Override PartName="/ppt/slideMasters/slideMaster228.xml" ContentType="application/vnd.openxmlformats-officedocument.presentationml.slideMaster+xml"/>
  <Override PartName="/ppt/slides/slide228.xml" ContentType="application/vnd.openxmlformats-officedocument.presentationml.slide+xml"/>
  <Override PartName="/ppt/slideMasters/slideMaster229.xml" ContentType="application/vnd.openxmlformats-officedocument.presentationml.slideMaster+xml"/>
  <Override PartName="/ppt/slides/slide229.xml" ContentType="application/vnd.openxmlformats-officedocument.presentationml.slide+xml"/>
  <Override PartName="/ppt/slideMasters/slideMaster230.xml" ContentType="application/vnd.openxmlformats-officedocument.presentationml.slideMaster+xml"/>
  <Override PartName="/ppt/slides/slide230.xml" ContentType="application/vnd.openxmlformats-officedocument.presentationml.slide+xml"/>
  <Override PartName="/ppt/slideMasters/slideMaster231.xml" ContentType="application/vnd.openxmlformats-officedocument.presentationml.slideMaster+xml"/>
  <Override PartName="/ppt/slides/slide231.xml" ContentType="application/vnd.openxmlformats-officedocument.presentationml.slide+xml"/>
  <Override PartName="/ppt/slideMasters/slideMaster232.xml" ContentType="application/vnd.openxmlformats-officedocument.presentationml.slideMaster+xml"/>
  <Override PartName="/ppt/slides/slide232.xml" ContentType="application/vnd.openxmlformats-officedocument.presentationml.slide+xml"/>
  <Override PartName="/ppt/slideMasters/slideMaster233.xml" ContentType="application/vnd.openxmlformats-officedocument.presentationml.slideMaster+xml"/>
  <Override PartName="/ppt/slides/slide233.xml" ContentType="application/vnd.openxmlformats-officedocument.presentationml.slide+xml"/>
  <Override PartName="/ppt/slideMasters/slideMaster234.xml" ContentType="application/vnd.openxmlformats-officedocument.presentationml.slideMaster+xml"/>
  <Override PartName="/ppt/slides/slide234.xml" ContentType="application/vnd.openxmlformats-officedocument.presentationml.slide+xml"/>
  <Override PartName="/ppt/slideMasters/slideMaster235.xml" ContentType="application/vnd.openxmlformats-officedocument.presentationml.slideMaster+xml"/>
  <Override PartName="/ppt/slides/slide235.xml" ContentType="application/vnd.openxmlformats-officedocument.presentationml.slide+xml"/>
  <Override PartName="/ppt/slideMasters/slideMaster236.xml" ContentType="application/vnd.openxmlformats-officedocument.presentationml.slideMaster+xml"/>
  <Override PartName="/ppt/slides/slide236.xml" ContentType="application/vnd.openxmlformats-officedocument.presentationml.slide+xml"/>
  <Override PartName="/ppt/slideMasters/slideMaster237.xml" ContentType="application/vnd.openxmlformats-officedocument.presentationml.slideMaster+xml"/>
  <Override PartName="/ppt/slides/slide237.xml" ContentType="application/vnd.openxmlformats-officedocument.presentationml.slide+xml"/>
  <Override PartName="/ppt/slideMasters/slideMaster238.xml" ContentType="application/vnd.openxmlformats-officedocument.presentationml.slideMaster+xml"/>
  <Override PartName="/ppt/slides/slide238.xml" ContentType="application/vnd.openxmlformats-officedocument.presentationml.slide+xml"/>
  <Override PartName="/ppt/slideMasters/slideMaster239.xml" ContentType="application/vnd.openxmlformats-officedocument.presentationml.slideMaster+xml"/>
  <Override PartName="/ppt/slides/slide239.xml" ContentType="application/vnd.openxmlformats-officedocument.presentationml.slide+xml"/>
  <Override PartName="/ppt/slideMasters/slideMaster240.xml" ContentType="application/vnd.openxmlformats-officedocument.presentationml.slideMaster+xml"/>
  <Override PartName="/ppt/slides/slide240.xml" ContentType="application/vnd.openxmlformats-officedocument.presentationml.slide+xml"/>
  <Override PartName="/ppt/slideMasters/slideMaster241.xml" ContentType="application/vnd.openxmlformats-officedocument.presentationml.slideMaster+xml"/>
  <Override PartName="/ppt/slides/slide241.xml" ContentType="application/vnd.openxmlformats-officedocument.presentationml.slide+xml"/>
  <Override PartName="/ppt/slideMasters/slideMaster242.xml" ContentType="application/vnd.openxmlformats-officedocument.presentationml.slideMaster+xml"/>
  <Override PartName="/ppt/slides/slide242.xml" ContentType="application/vnd.openxmlformats-officedocument.presentationml.slide+xml"/>
  <Override PartName="/ppt/slideMasters/slideMaster243.xml" ContentType="application/vnd.openxmlformats-officedocument.presentationml.slideMaster+xml"/>
  <Override PartName="/ppt/slides/slide243.xml" ContentType="application/vnd.openxmlformats-officedocument.presentationml.slide+xml"/>
  <Override PartName="/ppt/slideMasters/slideMaster244.xml" ContentType="application/vnd.openxmlformats-officedocument.presentationml.slideMaster+xml"/>
  <Override PartName="/ppt/slides/slide244.xml" ContentType="application/vnd.openxmlformats-officedocument.presentationml.slide+xml"/>
  <Override PartName="/ppt/slideMasters/slideMaster245.xml" ContentType="application/vnd.openxmlformats-officedocument.presentationml.slideMaster+xml"/>
  <Override PartName="/ppt/slides/slide245.xml" ContentType="application/vnd.openxmlformats-officedocument.presentationml.slide+xml"/>
  <Override PartName="/ppt/slideMasters/slideMaster246.xml" ContentType="application/vnd.openxmlformats-officedocument.presentationml.slideMaster+xml"/>
  <Override PartName="/ppt/slides/slide246.xml" ContentType="application/vnd.openxmlformats-officedocument.presentationml.slide+xml"/>
  <Override PartName="/ppt/slideMasters/slideMaster247.xml" ContentType="application/vnd.openxmlformats-officedocument.presentationml.slideMaster+xml"/>
  <Override PartName="/ppt/slides/slide247.xml" ContentType="application/vnd.openxmlformats-officedocument.presentationml.slide+xml"/>
  <Override PartName="/ppt/slideMasters/slideMaster248.xml" ContentType="application/vnd.openxmlformats-officedocument.presentationml.slideMaster+xml"/>
  <Override PartName="/ppt/slides/slide248.xml" ContentType="application/vnd.openxmlformats-officedocument.presentationml.slide+xml"/>
  <Override PartName="/ppt/slideMasters/slideMaster249.xml" ContentType="application/vnd.openxmlformats-officedocument.presentationml.slideMaster+xml"/>
  <Override PartName="/ppt/slides/slide249.xml" ContentType="application/vnd.openxmlformats-officedocument.presentationml.slide+xml"/>
  <Override PartName="/ppt/slideMasters/slideMaster250.xml" ContentType="application/vnd.openxmlformats-officedocument.presentationml.slideMaster+xml"/>
  <Override PartName="/ppt/slides/slide250.xml" ContentType="application/vnd.openxmlformats-officedocument.presentationml.slide+xml"/>
  <Override PartName="/ppt/slideMasters/slideMaster251.xml" ContentType="application/vnd.openxmlformats-officedocument.presentationml.slideMaster+xml"/>
  <Override PartName="/ppt/slides/slide251.xml" ContentType="application/vnd.openxmlformats-officedocument.presentationml.slide+xml"/>
  <Override PartName="/ppt/slideMasters/slideMaster252.xml" ContentType="application/vnd.openxmlformats-officedocument.presentationml.slideMaster+xml"/>
  <Override PartName="/ppt/slides/slide252.xml" ContentType="application/vnd.openxmlformats-officedocument.presentationml.slide+xml"/>
  <Override PartName="/ppt/slideMasters/slideMaster253.xml" ContentType="application/vnd.openxmlformats-officedocument.presentationml.slideMaster+xml"/>
  <Override PartName="/ppt/slides/slide253.xml" ContentType="application/vnd.openxmlformats-officedocument.presentationml.slide+xml"/>
  <Override PartName="/ppt/slideMasters/slideMaster254.xml" ContentType="application/vnd.openxmlformats-officedocument.presentationml.slideMaster+xml"/>
  <Override PartName="/ppt/slides/slide254.xml" ContentType="application/vnd.openxmlformats-officedocument.presentationml.slide+xml"/>
  <Override PartName="/ppt/slideMasters/slideMaster255.xml" ContentType="application/vnd.openxmlformats-officedocument.presentationml.slideMaster+xml"/>
  <Override PartName="/ppt/slides/slide255.xml" ContentType="application/vnd.openxmlformats-officedocument.presentationml.slide+xml"/>
  <Override PartName="/ppt/slideMasters/slideMaster256.xml" ContentType="application/vnd.openxmlformats-officedocument.presentationml.slideMaster+xml"/>
  <Override PartName="/ppt/slides/slide256.xml" ContentType="application/vnd.openxmlformats-officedocument.presentationml.slide+xml"/>
  <Override PartName="/ppt/slideMasters/slideMaster257.xml" ContentType="application/vnd.openxmlformats-officedocument.presentationml.slideMaster+xml"/>
  <Override PartName="/ppt/slides/slide257.xml" ContentType="application/vnd.openxmlformats-officedocument.presentationml.slide+xml"/>
  <Override PartName="/ppt/slideMasters/slideMaster258.xml" ContentType="application/vnd.openxmlformats-officedocument.presentationml.slideMaster+xml"/>
  <Override PartName="/ppt/slides/slide258.xml" ContentType="application/vnd.openxmlformats-officedocument.presentationml.slide+xml"/>
  <Override PartName="/ppt/slideMasters/slideMaster259.xml" ContentType="application/vnd.openxmlformats-officedocument.presentationml.slideMaster+xml"/>
  <Override PartName="/ppt/slides/slide259.xml" ContentType="application/vnd.openxmlformats-officedocument.presentationml.slide+xml"/>
  <Override PartName="/ppt/slideMasters/slideMaster260.xml" ContentType="application/vnd.openxmlformats-officedocument.presentationml.slideMaster+xml"/>
  <Override PartName="/ppt/slides/slide260.xml" ContentType="application/vnd.openxmlformats-officedocument.presentationml.slide+xml"/>
  <Override PartName="/ppt/slideMasters/slideMaster261.xml" ContentType="application/vnd.openxmlformats-officedocument.presentationml.slideMaster+xml"/>
  <Override PartName="/ppt/slides/slide261.xml" ContentType="application/vnd.openxmlformats-officedocument.presentationml.slide+xml"/>
  <Override PartName="/ppt/slideMasters/slideMaster262.xml" ContentType="application/vnd.openxmlformats-officedocument.presentationml.slideMaster+xml"/>
  <Override PartName="/ppt/slides/slide262.xml" ContentType="application/vnd.openxmlformats-officedocument.presentationml.slide+xml"/>
  <Override PartName="/ppt/slideMasters/slideMaster263.xml" ContentType="application/vnd.openxmlformats-officedocument.presentationml.slideMaster+xml"/>
  <Override PartName="/ppt/slides/slide263.xml" ContentType="application/vnd.openxmlformats-officedocument.presentationml.slide+xml"/>
  <Override PartName="/ppt/slideMasters/slideMaster264.xml" ContentType="application/vnd.openxmlformats-officedocument.presentationml.slideMaster+xml"/>
  <Override PartName="/ppt/slides/slide264.xml" ContentType="application/vnd.openxmlformats-officedocument.presentationml.slide+xml"/>
  <Override PartName="/ppt/slideMasters/slideMaster265.xml" ContentType="application/vnd.openxmlformats-officedocument.presentationml.slideMaster+xml"/>
  <Override PartName="/ppt/slides/slide265.xml" ContentType="application/vnd.openxmlformats-officedocument.presentationml.slide+xml"/>
  <Override PartName="/ppt/slideMasters/slideMaster266.xml" ContentType="application/vnd.openxmlformats-officedocument.presentationml.slideMaster+xml"/>
  <Override PartName="/ppt/slides/slide266.xml" ContentType="application/vnd.openxmlformats-officedocument.presentationml.slide+xml"/>
  <Override PartName="/ppt/slideMasters/slideMaster267.xml" ContentType="application/vnd.openxmlformats-officedocument.presentationml.slideMaster+xml"/>
  <Override PartName="/ppt/slides/slide267.xml" ContentType="application/vnd.openxmlformats-officedocument.presentationml.slide+xml"/>
  <Override PartName="/ppt/slideMasters/slideMaster268.xml" ContentType="application/vnd.openxmlformats-officedocument.presentationml.slideMaster+xml"/>
  <Override PartName="/ppt/slides/slide268.xml" ContentType="application/vnd.openxmlformats-officedocument.presentationml.slide+xml"/>
  <Override PartName="/ppt/slideMasters/slideMaster269.xml" ContentType="application/vnd.openxmlformats-officedocument.presentationml.slideMaster+xml"/>
  <Override PartName="/ppt/slides/slide269.xml" ContentType="application/vnd.openxmlformats-officedocument.presentationml.slide+xml"/>
  <Override PartName="/ppt/slideMasters/slideMaster270.xml" ContentType="application/vnd.openxmlformats-officedocument.presentationml.slideMaster+xml"/>
  <Override PartName="/ppt/slides/slide270.xml" ContentType="application/vnd.openxmlformats-officedocument.presentationml.slide+xml"/>
  <Override PartName="/ppt/slideMasters/slideMaster271.xml" ContentType="application/vnd.openxmlformats-officedocument.presentationml.slideMaster+xml"/>
  <Override PartName="/ppt/slides/slide271.xml" ContentType="application/vnd.openxmlformats-officedocument.presentationml.slide+xml"/>
  <Override PartName="/ppt/slideMasters/slideMaster272.xml" ContentType="application/vnd.openxmlformats-officedocument.presentationml.slideMaster+xml"/>
  <Override PartName="/ppt/slides/slide272.xml" ContentType="application/vnd.openxmlformats-officedocument.presentationml.slide+xml"/>
  <Override PartName="/ppt/slideMasters/slideMaster273.xml" ContentType="application/vnd.openxmlformats-officedocument.presentationml.slideMaster+xml"/>
  <Override PartName="/ppt/slides/slide273.xml" ContentType="application/vnd.openxmlformats-officedocument.presentationml.slide+xml"/>
  <Override PartName="/ppt/slideMasters/slideMaster274.xml" ContentType="application/vnd.openxmlformats-officedocument.presentationml.slideMaster+xml"/>
  <Override PartName="/ppt/slides/slide274.xml" ContentType="application/vnd.openxmlformats-officedocument.presentationml.slide+xml"/>
  <Override PartName="/ppt/slideMasters/slideMaster275.xml" ContentType="application/vnd.openxmlformats-officedocument.presentationml.slideMaster+xml"/>
  <Override PartName="/ppt/slides/slide275.xml" ContentType="application/vnd.openxmlformats-officedocument.presentationml.slide+xml"/>
  <Override PartName="/ppt/slideMasters/slideMaster276.xml" ContentType="application/vnd.openxmlformats-officedocument.presentationml.slideMaster+xml"/>
  <Override PartName="/ppt/slides/slide276.xml" ContentType="application/vnd.openxmlformats-officedocument.presentationml.slide+xml"/>
  <Override PartName="/ppt/slideMasters/slideMaster277.xml" ContentType="application/vnd.openxmlformats-officedocument.presentationml.slideMaster+xml"/>
  <Override PartName="/ppt/slides/slide277.xml" ContentType="application/vnd.openxmlformats-officedocument.presentationml.slide+xml"/>
  <Override PartName="/ppt/slideMasters/slideMaster278.xml" ContentType="application/vnd.openxmlformats-officedocument.presentationml.slideMaster+xml"/>
  <Override PartName="/ppt/slides/slide278.xml" ContentType="application/vnd.openxmlformats-officedocument.presentationml.slide+xml"/>
  <Override PartName="/ppt/slideMasters/slideMaster279.xml" ContentType="application/vnd.openxmlformats-officedocument.presentationml.slideMaster+xml"/>
  <Override PartName="/ppt/slides/slide279.xml" ContentType="application/vnd.openxmlformats-officedocument.presentationml.slide+xml"/>
  <Override PartName="/ppt/slideMasters/slideMaster280.xml" ContentType="application/vnd.openxmlformats-officedocument.presentationml.slideMaster+xml"/>
  <Override PartName="/ppt/slides/slide280.xml" ContentType="application/vnd.openxmlformats-officedocument.presentationml.slide+xml"/>
  <Override PartName="/ppt/slideMasters/slideMaster281.xml" ContentType="application/vnd.openxmlformats-officedocument.presentationml.slideMaster+xml"/>
  <Override PartName="/ppt/slides/slide281.xml" ContentType="application/vnd.openxmlformats-officedocument.presentationml.slide+xml"/>
  <Override PartName="/ppt/slideMasters/slideMaster282.xml" ContentType="application/vnd.openxmlformats-officedocument.presentationml.slideMaster+xml"/>
  <Override PartName="/ppt/slides/slide282.xml" ContentType="application/vnd.openxmlformats-officedocument.presentationml.slide+xml"/>
  <Override PartName="/ppt/slideMasters/slideMaster283.xml" ContentType="application/vnd.openxmlformats-officedocument.presentationml.slideMaster+xml"/>
  <Override PartName="/ppt/slides/slide283.xml" ContentType="application/vnd.openxmlformats-officedocument.presentationml.slide+xml"/>
  <Override PartName="/ppt/slideMasters/slideMaster284.xml" ContentType="application/vnd.openxmlformats-officedocument.presentationml.slideMaster+xml"/>
  <Override PartName="/ppt/slides/slide284.xml" ContentType="application/vnd.openxmlformats-officedocument.presentationml.slide+xml"/>
  <Override PartName="/ppt/slideMasters/slideMaster285.xml" ContentType="application/vnd.openxmlformats-officedocument.presentationml.slideMaster+xml"/>
  <Override PartName="/ppt/slides/slide285.xml" ContentType="application/vnd.openxmlformats-officedocument.presentationml.slide+xml"/>
  <Override PartName="/ppt/slideMasters/slideMaster286.xml" ContentType="application/vnd.openxmlformats-officedocument.presentationml.slideMaster+xml"/>
  <Override PartName="/ppt/slides/slide286.xml" ContentType="application/vnd.openxmlformats-officedocument.presentationml.slide+xml"/>
  <Override PartName="/ppt/slideMasters/slideMaster287.xml" ContentType="application/vnd.openxmlformats-officedocument.presentationml.slideMaster+xml"/>
  <Override PartName="/ppt/slides/slide287.xml" ContentType="application/vnd.openxmlformats-officedocument.presentationml.slide+xml"/>
  <Override PartName="/ppt/slideMasters/slideMaster288.xml" ContentType="application/vnd.openxmlformats-officedocument.presentationml.slideMaster+xml"/>
  <Override PartName="/ppt/slides/slide288.xml" ContentType="application/vnd.openxmlformats-officedocument.presentationml.slide+xml"/>
  <Override PartName="/ppt/slideMasters/slideMaster289.xml" ContentType="application/vnd.openxmlformats-officedocument.presentationml.slideMaster+xml"/>
  <Override PartName="/ppt/slides/slide289.xml" ContentType="application/vnd.openxmlformats-officedocument.presentationml.slide+xml"/>
  <Override PartName="/ppt/slideMasters/slideMaster290.xml" ContentType="application/vnd.openxmlformats-officedocument.presentationml.slideMaster+xml"/>
  <Override PartName="/ppt/slides/slide290.xml" ContentType="application/vnd.openxmlformats-officedocument.presentationml.slide+xml"/>
  <Override PartName="/ppt/slideMasters/slideMaster291.xml" ContentType="application/vnd.openxmlformats-officedocument.presentationml.slideMaster+xml"/>
  <Override PartName="/ppt/slides/slide291.xml" ContentType="application/vnd.openxmlformats-officedocument.presentationml.slide+xml"/>
  <Override PartName="/ppt/slideMasters/slideMaster292.xml" ContentType="application/vnd.openxmlformats-officedocument.presentationml.slideMaster+xml"/>
  <Override PartName="/ppt/slides/slide292.xml" ContentType="application/vnd.openxmlformats-officedocument.presentationml.slide+xml"/>
  <Override PartName="/ppt/slideMasters/slideMaster293.xml" ContentType="application/vnd.openxmlformats-officedocument.presentationml.slideMaster+xml"/>
  <Override PartName="/ppt/slides/slide293.xml" ContentType="application/vnd.openxmlformats-officedocument.presentationml.slide+xml"/>
  <Override PartName="/ppt/slideMasters/slideMaster294.xml" ContentType="application/vnd.openxmlformats-officedocument.presentationml.slideMaster+xml"/>
  <Override PartName="/ppt/slides/slide294.xml" ContentType="application/vnd.openxmlformats-officedocument.presentationml.slide+xml"/>
  <Override PartName="/ppt/slideMasters/slideMaster295.xml" ContentType="application/vnd.openxmlformats-officedocument.presentationml.slideMaster+xml"/>
  <Override PartName="/ppt/slides/slide295.xml" ContentType="application/vnd.openxmlformats-officedocument.presentationml.slide+xml"/>
  <Override PartName="/ppt/slideMasters/slideMaster296.xml" ContentType="application/vnd.openxmlformats-officedocument.presentationml.slideMaster+xml"/>
  <Override PartName="/ppt/slides/slide296.xml" ContentType="application/vnd.openxmlformats-officedocument.presentationml.slide+xml"/>
  <Override PartName="/ppt/slideMasters/slideMaster297.xml" ContentType="application/vnd.openxmlformats-officedocument.presentationml.slideMaster+xml"/>
  <Override PartName="/ppt/slides/slide297.xml" ContentType="application/vnd.openxmlformats-officedocument.presentationml.slide+xml"/>
  <Override PartName="/ppt/slideMasters/slideMaster298.xml" ContentType="application/vnd.openxmlformats-officedocument.presentationml.slideMaster+xml"/>
  <Override PartName="/ppt/slides/slide298.xml" ContentType="application/vnd.openxmlformats-officedocument.presentationml.slide+xml"/>
  <Override PartName="/ppt/slideMasters/slideMaster299.xml" ContentType="application/vnd.openxmlformats-officedocument.presentationml.slideMaster+xml"/>
  <Override PartName="/ppt/slides/slide299.xml" ContentType="application/vnd.openxmlformats-officedocument.presentationml.slide+xml"/>
  <Override PartName="/ppt/slideMasters/slideMaster300.xml" ContentType="application/vnd.openxmlformats-officedocument.presentationml.slideMaster+xml"/>
  <Override PartName="/ppt/slides/slide300.xml" ContentType="application/vnd.openxmlformats-officedocument.presentationml.slide+xml"/>
  <Override PartName="/ppt/slideMasters/slideMaster301.xml" ContentType="application/vnd.openxmlformats-officedocument.presentationml.slideMaster+xml"/>
  <Override PartName="/ppt/slides/slide301.xml" ContentType="application/vnd.openxmlformats-officedocument.presentationml.slide+xml"/>
  <Override PartName="/ppt/slideMasters/slideMaster302.xml" ContentType="application/vnd.openxmlformats-officedocument.presentationml.slideMaster+xml"/>
  <Override PartName="/ppt/slides/slide302.xml" ContentType="application/vnd.openxmlformats-officedocument.presentationml.slide+xml"/>
  <Override PartName="/ppt/slideMasters/slideMaster303.xml" ContentType="application/vnd.openxmlformats-officedocument.presentationml.slideMaster+xml"/>
  <Override PartName="/ppt/slides/slide303.xml" ContentType="application/vnd.openxmlformats-officedocument.presentationml.slide+xml"/>
  <Override PartName="/ppt/slideMasters/slideMaster304.xml" ContentType="application/vnd.openxmlformats-officedocument.presentationml.slideMaster+xml"/>
  <Override PartName="/ppt/slides/slide304.xml" ContentType="application/vnd.openxmlformats-officedocument.presentationml.slide+xml"/>
  <Override PartName="/ppt/slideMasters/slideMaster305.xml" ContentType="application/vnd.openxmlformats-officedocument.presentationml.slideMaster+xml"/>
  <Override PartName="/ppt/slides/slide305.xml" ContentType="application/vnd.openxmlformats-officedocument.presentationml.slide+xml"/>
  <Override PartName="/ppt/slideMasters/slideMaster306.xml" ContentType="application/vnd.openxmlformats-officedocument.presentationml.slideMaster+xml"/>
  <Override PartName="/ppt/slides/slide306.xml" ContentType="application/vnd.openxmlformats-officedocument.presentationml.slide+xml"/>
  <Override PartName="/ppt/slideMasters/slideMaster307.xml" ContentType="application/vnd.openxmlformats-officedocument.presentationml.slideMaster+xml"/>
  <Override PartName="/ppt/slides/slide307.xml" ContentType="application/vnd.openxmlformats-officedocument.presentationml.slide+xml"/>
  <Override PartName="/ppt/slideMasters/slideMaster308.xml" ContentType="application/vnd.openxmlformats-officedocument.presentationml.slideMaster+xml"/>
  <Override PartName="/ppt/slides/slide308.xml" ContentType="application/vnd.openxmlformats-officedocument.presentationml.slide+xml"/>
  <Override PartName="/ppt/slideMasters/slideMaster309.xml" ContentType="application/vnd.openxmlformats-officedocument.presentationml.slideMaster+xml"/>
  <Override PartName="/ppt/slides/slide309.xml" ContentType="application/vnd.openxmlformats-officedocument.presentationml.slide+xml"/>
  <Override PartName="/ppt/slideMasters/slideMaster310.xml" ContentType="application/vnd.openxmlformats-officedocument.presentationml.slideMaster+xml"/>
  <Override PartName="/ppt/slides/slide310.xml" ContentType="application/vnd.openxmlformats-officedocument.presentationml.slide+xml"/>
  <Override PartName="/ppt/slideMasters/slideMaster311.xml" ContentType="application/vnd.openxmlformats-officedocument.presentationml.slideMaster+xml"/>
  <Override PartName="/ppt/slides/slide311.xml" ContentType="application/vnd.openxmlformats-officedocument.presentationml.slide+xml"/>
  <Override PartName="/ppt/slideMasters/slideMaster312.xml" ContentType="application/vnd.openxmlformats-officedocument.presentationml.slideMaster+xml"/>
  <Override PartName="/ppt/slides/slide312.xml" ContentType="application/vnd.openxmlformats-officedocument.presentationml.slide+xml"/>
  <Override PartName="/ppt/slideMasters/slideMaster313.xml" ContentType="application/vnd.openxmlformats-officedocument.presentationml.slideMaster+xml"/>
  <Override PartName="/ppt/slides/slide313.xml" ContentType="application/vnd.openxmlformats-officedocument.presentationml.slide+xml"/>
  <Override PartName="/ppt/slideMasters/slideMaster314.xml" ContentType="application/vnd.openxmlformats-officedocument.presentationml.slideMaster+xml"/>
  <Override PartName="/ppt/slides/slide314.xml" ContentType="application/vnd.openxmlformats-officedocument.presentationml.slide+xml"/>
  <Override PartName="/ppt/slideMasters/slideMaster315.xml" ContentType="application/vnd.openxmlformats-officedocument.presentationml.slideMaster+xml"/>
  <Override PartName="/ppt/slides/slide315.xml" ContentType="application/vnd.openxmlformats-officedocument.presentationml.slide+xml"/>
  <Override PartName="/ppt/slideMasters/slideMaster316.xml" ContentType="application/vnd.openxmlformats-officedocument.presentationml.slideMaster+xml"/>
  <Override PartName="/ppt/slides/slide316.xml" ContentType="application/vnd.openxmlformats-officedocument.presentationml.slide+xml"/>
  <Override PartName="/ppt/slideMasters/slideMaster317.xml" ContentType="application/vnd.openxmlformats-officedocument.presentationml.slideMaster+xml"/>
  <Override PartName="/ppt/slides/slide317.xml" ContentType="application/vnd.openxmlformats-officedocument.presentationml.slide+xml"/>
  <Override PartName="/ppt/slideMasters/slideMaster318.xml" ContentType="application/vnd.openxmlformats-officedocument.presentationml.slideMaster+xml"/>
  <Override PartName="/ppt/slides/slide318.xml" ContentType="application/vnd.openxmlformats-officedocument.presentationml.slide+xml"/>
  <Override PartName="/ppt/slideMasters/slideMaster319.xml" ContentType="application/vnd.openxmlformats-officedocument.presentationml.slideMaster+xml"/>
  <Override PartName="/ppt/slides/slide319.xml" ContentType="application/vnd.openxmlformats-officedocument.presentationml.slide+xml"/>
  <Override PartName="/ppt/slideMasters/slideMaster320.xml" ContentType="application/vnd.openxmlformats-officedocument.presentationml.slideMaster+xml"/>
  <Override PartName="/ppt/slides/slide320.xml" ContentType="application/vnd.openxmlformats-officedocument.presentationml.slide+xml"/>
  <Override PartName="/ppt/slideMasters/slideMaster321.xml" ContentType="application/vnd.openxmlformats-officedocument.presentationml.slideMaster+xml"/>
  <Override PartName="/ppt/slides/slide321.xml" ContentType="application/vnd.openxmlformats-officedocument.presentationml.slide+xml"/>
  <Override PartName="/ppt/slideMasters/slideMaster322.xml" ContentType="application/vnd.openxmlformats-officedocument.presentationml.slideMaster+xml"/>
  <Override PartName="/ppt/slides/slide322.xml" ContentType="application/vnd.openxmlformats-officedocument.presentationml.slide+xml"/>
  <Override PartName="/ppt/slideMasters/slideMaster323.xml" ContentType="application/vnd.openxmlformats-officedocument.presentationml.slideMaster+xml"/>
  <Override PartName="/ppt/slides/slide323.xml" ContentType="application/vnd.openxmlformats-officedocument.presentationml.slide+xml"/>
  <Override PartName="/ppt/slideMasters/slideMaster324.xml" ContentType="application/vnd.openxmlformats-officedocument.presentationml.slideMaster+xml"/>
  <Override PartName="/ppt/slides/slide324.xml" ContentType="application/vnd.openxmlformats-officedocument.presentationml.slide+xml"/>
  <Override PartName="/ppt/slideMasters/slideMaster325.xml" ContentType="application/vnd.openxmlformats-officedocument.presentationml.slideMaster+xml"/>
  <Override PartName="/ppt/slides/slide325.xml" ContentType="application/vnd.openxmlformats-officedocument.presentationml.slide+xml"/>
  <Override PartName="/ppt/slideMasters/slideMaster326.xml" ContentType="application/vnd.openxmlformats-officedocument.presentationml.slideMaster+xml"/>
  <Override PartName="/ppt/slides/slide326.xml" ContentType="application/vnd.openxmlformats-officedocument.presentationml.slide+xml"/>
  <Override PartName="/ppt/slideMasters/slideMaster327.xml" ContentType="application/vnd.openxmlformats-officedocument.presentationml.slideMaster+xml"/>
  <Override PartName="/ppt/slides/slide327.xml" ContentType="application/vnd.openxmlformats-officedocument.presentationml.slide+xml"/>
  <Override PartName="/ppt/slideMasters/slideMaster328.xml" ContentType="application/vnd.openxmlformats-officedocument.presentationml.slideMaster+xml"/>
  <Override PartName="/ppt/slides/slide328.xml" ContentType="application/vnd.openxmlformats-officedocument.presentationml.slide+xml"/>
  <Override PartName="/ppt/slideMasters/slideMaster329.xml" ContentType="application/vnd.openxmlformats-officedocument.presentationml.slideMaster+xml"/>
  <Override PartName="/ppt/slides/slide329.xml" ContentType="application/vnd.openxmlformats-officedocument.presentationml.slide+xml"/>
  <Override PartName="/ppt/slideMasters/slideMaster330.xml" ContentType="application/vnd.openxmlformats-officedocument.presentationml.slideMaster+xml"/>
  <Override PartName="/ppt/slides/slide330.xml" ContentType="application/vnd.openxmlformats-officedocument.presentationml.slide+xml"/>
  <Override PartName="/ppt/slideMasters/slideMaster331.xml" ContentType="application/vnd.openxmlformats-officedocument.presentationml.slideMaster+xml"/>
  <Override PartName="/ppt/slides/slide331.xml" ContentType="application/vnd.openxmlformats-officedocument.presentationml.slide+xml"/>
  <Override PartName="/ppt/slideMasters/slideMaster332.xml" ContentType="application/vnd.openxmlformats-officedocument.presentationml.slideMaster+xml"/>
  <Override PartName="/ppt/slides/slide332.xml" ContentType="application/vnd.openxmlformats-officedocument.presentationml.slide+xml"/>
  <Override PartName="/ppt/slideMasters/slideMaster333.xml" ContentType="application/vnd.openxmlformats-officedocument.presentationml.slideMaster+xml"/>
  <Override PartName="/ppt/slides/slide333.xml" ContentType="application/vnd.openxmlformats-officedocument.presentationml.slide+xml"/>
  <Override PartName="/ppt/slideMasters/slideMaster334.xml" ContentType="application/vnd.openxmlformats-officedocument.presentationml.slideMaster+xml"/>
  <Override PartName="/ppt/slides/slide334.xml" ContentType="application/vnd.openxmlformats-officedocument.presentationml.slide+xml"/>
  <Override PartName="/ppt/slideMasters/slideMaster335.xml" ContentType="application/vnd.openxmlformats-officedocument.presentationml.slideMaster+xml"/>
  <Override PartName="/ppt/slides/slide335.xml" ContentType="application/vnd.openxmlformats-officedocument.presentationml.slide+xml"/>
  <Override PartName="/ppt/slideMasters/slideMaster336.xml" ContentType="application/vnd.openxmlformats-officedocument.presentationml.slideMaster+xml"/>
  <Override PartName="/ppt/slides/slide336.xml" ContentType="application/vnd.openxmlformats-officedocument.presentationml.slide+xml"/>
  <Override PartName="/ppt/slideMasters/slideMaster337.xml" ContentType="application/vnd.openxmlformats-officedocument.presentationml.slideMaster+xml"/>
  <Override PartName="/ppt/slides/slide337.xml" ContentType="application/vnd.openxmlformats-officedocument.presentationml.slide+xml"/>
  <Override PartName="/ppt/slideMasters/slideMaster338.xml" ContentType="application/vnd.openxmlformats-officedocument.presentationml.slideMaster+xml"/>
  <Override PartName="/ppt/slides/slide338.xml" ContentType="application/vnd.openxmlformats-officedocument.presentationml.slide+xml"/>
  <Override PartName="/ppt/slideMasters/slideMaster339.xml" ContentType="application/vnd.openxmlformats-officedocument.presentationml.slideMaster+xml"/>
  <Override PartName="/ppt/slides/slide339.xml" ContentType="application/vnd.openxmlformats-officedocument.presentationml.slide+xml"/>
  <Override PartName="/ppt/slideMasters/slideMaster340.xml" ContentType="application/vnd.openxmlformats-officedocument.presentationml.slideMaster+xml"/>
  <Override PartName="/ppt/slides/slide340.xml" ContentType="application/vnd.openxmlformats-officedocument.presentationml.slide+xml"/>
  <Override PartName="/ppt/slideMasters/slideMaster341.xml" ContentType="application/vnd.openxmlformats-officedocument.presentationml.slideMaster+xml"/>
  <Override PartName="/ppt/slides/slide341.xml" ContentType="application/vnd.openxmlformats-officedocument.presentationml.slide+xml"/>
  <Override PartName="/ppt/slideMasters/slideMaster342.xml" ContentType="application/vnd.openxmlformats-officedocument.presentationml.slideMaster+xml"/>
  <Override PartName="/ppt/slides/slide342.xml" ContentType="application/vnd.openxmlformats-officedocument.presentationml.slide+xml"/>
  <Override PartName="/ppt/slideMasters/slideMaster343.xml" ContentType="application/vnd.openxmlformats-officedocument.presentationml.slideMaster+xml"/>
  <Override PartName="/ppt/slides/slide343.xml" ContentType="application/vnd.openxmlformats-officedocument.presentationml.slide+xml"/>
  <Override PartName="/ppt/slideMasters/slideMaster344.xml" ContentType="application/vnd.openxmlformats-officedocument.presentationml.slideMaster+xml"/>
  <Override PartName="/ppt/slides/slide344.xml" ContentType="application/vnd.openxmlformats-officedocument.presentationml.slide+xml"/>
  <Override PartName="/ppt/slideMasters/slideMaster345.xml" ContentType="application/vnd.openxmlformats-officedocument.presentationml.slideMaster+xml"/>
  <Override PartName="/ppt/slides/slide345.xml" ContentType="application/vnd.openxmlformats-officedocument.presentationml.slide+xml"/>
  <Override PartName="/ppt/slideMasters/slideMaster346.xml" ContentType="application/vnd.openxmlformats-officedocument.presentationml.slideMaster+xml"/>
  <Override PartName="/ppt/slides/slide346.xml" ContentType="application/vnd.openxmlformats-officedocument.presentationml.slide+xml"/>
  <Override PartName="/ppt/slideMasters/slideMaster347.xml" ContentType="application/vnd.openxmlformats-officedocument.presentationml.slideMaster+xml"/>
  <Override PartName="/ppt/slides/slide347.xml" ContentType="application/vnd.openxmlformats-officedocument.presentationml.slide+xml"/>
  <Override PartName="/ppt/slideMasters/slideMaster348.xml" ContentType="application/vnd.openxmlformats-officedocument.presentationml.slideMaster+xml"/>
  <Override PartName="/ppt/slides/slide348.xml" ContentType="application/vnd.openxmlformats-officedocument.presentationml.slide+xml"/>
  <Override PartName="/ppt/slideMasters/slideMaster349.xml" ContentType="application/vnd.openxmlformats-officedocument.presentationml.slideMaster+xml"/>
  <Override PartName="/ppt/slides/slide349.xml" ContentType="application/vnd.openxmlformats-officedocument.presentationml.slide+xml"/>
  <Override PartName="/ppt/slideMasters/slideMaster350.xml" ContentType="application/vnd.openxmlformats-officedocument.presentationml.slideMaster+xml"/>
  <Override PartName="/ppt/slides/slide350.xml" ContentType="application/vnd.openxmlformats-officedocument.presentationml.slide+xml"/>
  <Override PartName="/ppt/slideMasters/slideMaster351.xml" ContentType="application/vnd.openxmlformats-officedocument.presentationml.slideMaster+xml"/>
  <Override PartName="/ppt/slides/slide351.xml" ContentType="application/vnd.openxmlformats-officedocument.presentationml.slide+xml"/>
  <Override PartName="/ppt/slideMasters/slideMaster352.xml" ContentType="application/vnd.openxmlformats-officedocument.presentationml.slideMaster+xml"/>
  <Override PartName="/ppt/slides/slide352.xml" ContentType="application/vnd.openxmlformats-officedocument.presentationml.slide+xml"/>
  <Override PartName="/ppt/slideMasters/slideMaster353.xml" ContentType="application/vnd.openxmlformats-officedocument.presentationml.slideMaster+xml"/>
  <Override PartName="/ppt/slides/slide353.xml" ContentType="application/vnd.openxmlformats-officedocument.presentationml.slide+xml"/>
  <Override PartName="/ppt/slideMasters/slideMaster354.xml" ContentType="application/vnd.openxmlformats-officedocument.presentationml.slideMaster+xml"/>
  <Override PartName="/ppt/slides/slide354.xml" ContentType="application/vnd.openxmlformats-officedocument.presentationml.slide+xml"/>
  <Override PartName="/ppt/slideMasters/slideMaster355.xml" ContentType="application/vnd.openxmlformats-officedocument.presentationml.slideMaster+xml"/>
  <Override PartName="/ppt/slides/slide355.xml" ContentType="application/vnd.openxmlformats-officedocument.presentationml.slide+xml"/>
  <Override PartName="/ppt/slideMasters/slideMaster356.xml" ContentType="application/vnd.openxmlformats-officedocument.presentationml.slideMaster+xml"/>
  <Override PartName="/ppt/slides/slide356.xml" ContentType="application/vnd.openxmlformats-officedocument.presentationml.slide+xml"/>
  <Override PartName="/ppt/slideMasters/slideMaster357.xml" ContentType="application/vnd.openxmlformats-officedocument.presentationml.slideMaster+xml"/>
  <Override PartName="/ppt/slides/slide357.xml" ContentType="application/vnd.openxmlformats-officedocument.presentationml.slide+xml"/>
  <Override PartName="/ppt/slideMasters/slideMaster358.xml" ContentType="application/vnd.openxmlformats-officedocument.presentationml.slideMaster+xml"/>
  <Override PartName="/ppt/slides/slide358.xml" ContentType="application/vnd.openxmlformats-officedocument.presentationml.slide+xml"/>
  <Override PartName="/ppt/slideMasters/slideMaster359.xml" ContentType="application/vnd.openxmlformats-officedocument.presentationml.slideMaster+xml"/>
  <Override PartName="/ppt/slides/slide359.xml" ContentType="application/vnd.openxmlformats-officedocument.presentationml.slide+xml"/>
  <Override PartName="/ppt/slideMasters/slideMaster360.xml" ContentType="application/vnd.openxmlformats-officedocument.presentationml.slideMaster+xml"/>
  <Override PartName="/ppt/slides/slide360.xml" ContentType="application/vnd.openxmlformats-officedocument.presentationml.slide+xml"/>
  <Override PartName="/ppt/slideMasters/slideMaster361.xml" ContentType="application/vnd.openxmlformats-officedocument.presentationml.slideMaster+xml"/>
  <Override PartName="/ppt/slides/slide361.xml" ContentType="application/vnd.openxmlformats-officedocument.presentationml.slide+xml"/>
  <Override PartName="/ppt/slideMasters/slideMaster362.xml" ContentType="application/vnd.openxmlformats-officedocument.presentationml.slideMaster+xml"/>
  <Override PartName="/ppt/slides/slide362.xml" ContentType="application/vnd.openxmlformats-officedocument.presentationml.slide+xml"/>
  <Override PartName="/ppt/slideMasters/slideMaster363.xml" ContentType="application/vnd.openxmlformats-officedocument.presentationml.slideMaster+xml"/>
  <Override PartName="/ppt/slides/slide363.xml" ContentType="application/vnd.openxmlformats-officedocument.presentationml.slide+xml"/>
  <Override PartName="/ppt/slideMasters/slideMaster364.xml" ContentType="application/vnd.openxmlformats-officedocument.presentationml.slideMaster+xml"/>
  <Override PartName="/ppt/slides/slide364.xml" ContentType="application/vnd.openxmlformats-officedocument.presentationml.slide+xml"/>
  <Override PartName="/ppt/slideMasters/slideMaster365.xml" ContentType="application/vnd.openxmlformats-officedocument.presentationml.slideMaster+xml"/>
  <Override PartName="/ppt/slides/slide365.xml" ContentType="application/vnd.openxmlformats-officedocument.presentationml.slide+xml"/>
  <Override PartName="/ppt/slideMasters/slideMaster366.xml" ContentType="application/vnd.openxmlformats-officedocument.presentationml.slideMaster+xml"/>
  <Override PartName="/ppt/slides/slide366.xml" ContentType="application/vnd.openxmlformats-officedocument.presentationml.slide+xml"/>
  <Override PartName="/ppt/slideMasters/slideMaster367.xml" ContentType="application/vnd.openxmlformats-officedocument.presentationml.slideMaster+xml"/>
  <Override PartName="/ppt/slides/slide367.xml" ContentType="application/vnd.openxmlformats-officedocument.presentationml.slide+xml"/>
  <Override PartName="/ppt/slideMasters/slideMaster368.xml" ContentType="application/vnd.openxmlformats-officedocument.presentationml.slideMaster+xml"/>
  <Override PartName="/ppt/slides/slide368.xml" ContentType="application/vnd.openxmlformats-officedocument.presentationml.slide+xml"/>
  <Override PartName="/ppt/slideMasters/slideMaster369.xml" ContentType="application/vnd.openxmlformats-officedocument.presentationml.slideMaster+xml"/>
  <Override PartName="/ppt/slides/slide369.xml" ContentType="application/vnd.openxmlformats-officedocument.presentationml.slide+xml"/>
  <Override PartName="/ppt/slideMasters/slideMaster370.xml" ContentType="application/vnd.openxmlformats-officedocument.presentationml.slideMaster+xml"/>
  <Override PartName="/ppt/slides/slide370.xml" ContentType="application/vnd.openxmlformats-officedocument.presentationml.slide+xml"/>
  <Override PartName="/ppt/slideMasters/slideMaster371.xml" ContentType="application/vnd.openxmlformats-officedocument.presentationml.slideMaster+xml"/>
  <Override PartName="/ppt/slides/slide371.xml" ContentType="application/vnd.openxmlformats-officedocument.presentationml.slide+xml"/>
  <Override PartName="/ppt/slideMasters/slideMaster372.xml" ContentType="application/vnd.openxmlformats-officedocument.presentationml.slideMaster+xml"/>
  <Override PartName="/ppt/slides/slide372.xml" ContentType="application/vnd.openxmlformats-officedocument.presentationml.slide+xml"/>
  <Override PartName="/ppt/slideMasters/slideMaster373.xml" ContentType="application/vnd.openxmlformats-officedocument.presentationml.slideMaster+xml"/>
  <Override PartName="/ppt/slides/slide373.xml" ContentType="application/vnd.openxmlformats-officedocument.presentationml.slide+xml"/>
  <Override PartName="/ppt/slideMasters/slideMaster374.xml" ContentType="application/vnd.openxmlformats-officedocument.presentationml.slideMaster+xml"/>
  <Override PartName="/ppt/slides/slide374.xml" ContentType="application/vnd.openxmlformats-officedocument.presentationml.slide+xml"/>
  <Override PartName="/ppt/slideMasters/slideMaster375.xml" ContentType="application/vnd.openxmlformats-officedocument.presentationml.slideMaster+xml"/>
  <Override PartName="/ppt/slides/slide375.xml" ContentType="application/vnd.openxmlformats-officedocument.presentationml.slide+xml"/>
  <Override PartName="/ppt/slideMasters/slideMaster376.xml" ContentType="application/vnd.openxmlformats-officedocument.presentationml.slideMaster+xml"/>
  <Override PartName="/ppt/slides/slide376.xml" ContentType="application/vnd.openxmlformats-officedocument.presentationml.slide+xml"/>
  <Override PartName="/ppt/slideMasters/slideMaster377.xml" ContentType="application/vnd.openxmlformats-officedocument.presentationml.slideMaster+xml"/>
  <Override PartName="/ppt/slides/slide377.xml" ContentType="application/vnd.openxmlformats-officedocument.presentationml.slide+xml"/>
  <Override PartName="/ppt/slideMasters/slideMaster378.xml" ContentType="application/vnd.openxmlformats-officedocument.presentationml.slideMaster+xml"/>
  <Override PartName="/ppt/slides/slide378.xml" ContentType="application/vnd.openxmlformats-officedocument.presentationml.slide+xml"/>
  <Override PartName="/ppt/slideMasters/slideMaster379.xml" ContentType="application/vnd.openxmlformats-officedocument.presentationml.slideMaster+xml"/>
  <Override PartName="/ppt/slides/slide379.xml" ContentType="application/vnd.openxmlformats-officedocument.presentationml.slide+xml"/>
  <Override PartName="/ppt/slideMasters/slideMaster380.xml" ContentType="application/vnd.openxmlformats-officedocument.presentationml.slideMaster+xml"/>
  <Override PartName="/ppt/slides/slide380.xml" ContentType="application/vnd.openxmlformats-officedocument.presentationml.slide+xml"/>
  <Override PartName="/ppt/slideMasters/slideMaster381.xml" ContentType="application/vnd.openxmlformats-officedocument.presentationml.slideMaster+xml"/>
  <Override PartName="/ppt/slides/slide381.xml" ContentType="application/vnd.openxmlformats-officedocument.presentationml.slide+xml"/>
  <Override PartName="/ppt/slideMasters/slideMaster382.xml" ContentType="application/vnd.openxmlformats-officedocument.presentationml.slideMaster+xml"/>
  <Override PartName="/ppt/slides/slide382.xml" ContentType="application/vnd.openxmlformats-officedocument.presentationml.slide+xml"/>
  <Override PartName="/ppt/slideMasters/slideMaster383.xml" ContentType="application/vnd.openxmlformats-officedocument.presentationml.slideMaster+xml"/>
  <Override PartName="/ppt/slides/slide383.xml" ContentType="application/vnd.openxmlformats-officedocument.presentationml.slide+xml"/>
  <Override PartName="/ppt/slideMasters/slideMaster384.xml" ContentType="application/vnd.openxmlformats-officedocument.presentationml.slideMaster+xml"/>
  <Override PartName="/ppt/slides/slide384.xml" ContentType="application/vnd.openxmlformats-officedocument.presentationml.slide+xml"/>
  <Override PartName="/ppt/slideMasters/slideMaster385.xml" ContentType="application/vnd.openxmlformats-officedocument.presentationml.slideMaster+xml"/>
  <Override PartName="/ppt/slides/slide385.xml" ContentType="application/vnd.openxmlformats-officedocument.presentationml.slide+xml"/>
  <Override PartName="/ppt/slideMasters/slideMaster386.xml" ContentType="application/vnd.openxmlformats-officedocument.presentationml.slideMaster+xml"/>
  <Override PartName="/ppt/slides/slide386.xml" ContentType="application/vnd.openxmlformats-officedocument.presentationml.slide+xml"/>
  <Override PartName="/ppt/slideMasters/slideMaster387.xml" ContentType="application/vnd.openxmlformats-officedocument.presentationml.slideMaster+xml"/>
  <Override PartName="/ppt/slides/slide387.xml" ContentType="application/vnd.openxmlformats-officedocument.presentationml.slide+xml"/>
  <Override PartName="/ppt/slideMasters/slideMaster388.xml" ContentType="application/vnd.openxmlformats-officedocument.presentationml.slideMaster+xml"/>
  <Override PartName="/ppt/slides/slide388.xml" ContentType="application/vnd.openxmlformats-officedocument.presentationml.slide+xml"/>
  <Override PartName="/ppt/slideMasters/slideMaster389.xml" ContentType="application/vnd.openxmlformats-officedocument.presentationml.slideMaster+xml"/>
  <Override PartName="/ppt/slides/slide389.xml" ContentType="application/vnd.openxmlformats-officedocument.presentationml.slide+xml"/>
  <Override PartName="/ppt/slideMasters/slideMaster390.xml" ContentType="application/vnd.openxmlformats-officedocument.presentationml.slideMaster+xml"/>
  <Override PartName="/ppt/slides/slide390.xml" ContentType="application/vnd.openxmlformats-officedocument.presentationml.slide+xml"/>
  <Override PartName="/ppt/slideMasters/slideMaster391.xml" ContentType="application/vnd.openxmlformats-officedocument.presentationml.slideMaster+xml"/>
  <Override PartName="/ppt/slides/slide391.xml" ContentType="application/vnd.openxmlformats-officedocument.presentationml.slide+xml"/>
  <Override PartName="/ppt/slideMasters/slideMaster392.xml" ContentType="application/vnd.openxmlformats-officedocument.presentationml.slideMaster+xml"/>
  <Override PartName="/ppt/slides/slide392.xml" ContentType="application/vnd.openxmlformats-officedocument.presentationml.slide+xml"/>
  <Override PartName="/ppt/slideMasters/slideMaster393.xml" ContentType="application/vnd.openxmlformats-officedocument.presentationml.slideMaster+xml"/>
  <Override PartName="/ppt/slides/slide393.xml" ContentType="application/vnd.openxmlformats-officedocument.presentationml.slide+xml"/>
  <Override PartName="/ppt/slideMasters/slideMaster394.xml" ContentType="application/vnd.openxmlformats-officedocument.presentationml.slideMaster+xml"/>
  <Override PartName="/ppt/slides/slide394.xml" ContentType="application/vnd.openxmlformats-officedocument.presentationml.slide+xml"/>
  <Override PartName="/ppt/slideMasters/slideMaster395.xml" ContentType="application/vnd.openxmlformats-officedocument.presentationml.slideMaster+xml"/>
  <Override PartName="/ppt/slides/slide395.xml" ContentType="application/vnd.openxmlformats-officedocument.presentationml.slide+xml"/>
  <Override PartName="/ppt/slideMasters/slideMaster396.xml" ContentType="application/vnd.openxmlformats-officedocument.presentationml.slideMaster+xml"/>
  <Override PartName="/ppt/slides/slide396.xml" ContentType="application/vnd.openxmlformats-officedocument.presentationml.slide+xml"/>
  <Override PartName="/ppt/slideMasters/slideMaster397.xml" ContentType="application/vnd.openxmlformats-officedocument.presentationml.slideMaster+xml"/>
  <Override PartName="/ppt/slides/slide397.xml" ContentType="application/vnd.openxmlformats-officedocument.presentationml.slide+xml"/>
  <Override PartName="/ppt/slideMasters/slideMaster398.xml" ContentType="application/vnd.openxmlformats-officedocument.presentationml.slideMaster+xml"/>
  <Override PartName="/ppt/slides/slide398.xml" ContentType="application/vnd.openxmlformats-officedocument.presentationml.slide+xml"/>
  <Override PartName="/ppt/slideMasters/slideMaster399.xml" ContentType="application/vnd.openxmlformats-officedocument.presentationml.slideMaster+xml"/>
  <Override PartName="/ppt/slides/slide399.xml" ContentType="application/vnd.openxmlformats-officedocument.presentationml.slide+xml"/>
  <Override PartName="/ppt/slideMasters/slideMaster400.xml" ContentType="application/vnd.openxmlformats-officedocument.presentationml.slideMaster+xml"/>
  <Override PartName="/ppt/slides/slide400.xml" ContentType="application/vnd.openxmlformats-officedocument.presentationml.slide+xml"/>
  <Override PartName="/ppt/slideMasters/slideMaster401.xml" ContentType="application/vnd.openxmlformats-officedocument.presentationml.slideMaster+xml"/>
  <Override PartName="/ppt/slides/slide401.xml" ContentType="application/vnd.openxmlformats-officedocument.presentationml.slide+xml"/>
  <Override PartName="/ppt/slideMasters/slideMaster402.xml" ContentType="application/vnd.openxmlformats-officedocument.presentationml.slideMaster+xml"/>
  <Override PartName="/ppt/slides/slide402.xml" ContentType="application/vnd.openxmlformats-officedocument.presentationml.slide+xml"/>
  <Override PartName="/ppt/slideMasters/slideMaster403.xml" ContentType="application/vnd.openxmlformats-officedocument.presentationml.slideMaster+xml"/>
  <Override PartName="/ppt/slides/slide403.xml" ContentType="application/vnd.openxmlformats-officedocument.presentationml.slide+xml"/>
  <Override PartName="/ppt/slideMasters/slideMaster404.xml" ContentType="application/vnd.openxmlformats-officedocument.presentationml.slideMaster+xml"/>
  <Override PartName="/ppt/slides/slide404.xml" ContentType="application/vnd.openxmlformats-officedocument.presentationml.slide+xml"/>
  <Override PartName="/ppt/slideMasters/slideMaster405.xml" ContentType="application/vnd.openxmlformats-officedocument.presentationml.slideMaster+xml"/>
  <Override PartName="/ppt/slides/slide405.xml" ContentType="application/vnd.openxmlformats-officedocument.presentationml.slide+xml"/>
  <Override PartName="/ppt/slideMasters/slideMaster406.xml" ContentType="application/vnd.openxmlformats-officedocument.presentationml.slideMaster+xml"/>
  <Override PartName="/ppt/slides/slide406.xml" ContentType="application/vnd.openxmlformats-officedocument.presentationml.slide+xml"/>
  <Override PartName="/ppt/slideMasters/slideMaster407.xml" ContentType="application/vnd.openxmlformats-officedocument.presentationml.slideMaster+xml"/>
  <Override PartName="/ppt/slides/slide407.xml" ContentType="application/vnd.openxmlformats-officedocument.presentationml.slide+xml"/>
  <Override PartName="/ppt/slideMasters/slideMaster408.xml" ContentType="application/vnd.openxmlformats-officedocument.presentationml.slideMaster+xml"/>
  <Override PartName="/ppt/slides/slide408.xml" ContentType="application/vnd.openxmlformats-officedocument.presentationml.slide+xml"/>
  <Override PartName="/ppt/slideMasters/slideMaster409.xml" ContentType="application/vnd.openxmlformats-officedocument.presentationml.slideMaster+xml"/>
  <Override PartName="/ppt/slides/slide409.xml" ContentType="application/vnd.openxmlformats-officedocument.presentationml.slide+xml"/>
  <Override PartName="/ppt/slideMasters/slideMaster410.xml" ContentType="application/vnd.openxmlformats-officedocument.presentationml.slideMaster+xml"/>
  <Override PartName="/ppt/slides/slide410.xml" ContentType="application/vnd.openxmlformats-officedocument.presentationml.slide+xml"/>
  <Override PartName="/ppt/slideMasters/slideMaster411.xml" ContentType="application/vnd.openxmlformats-officedocument.presentationml.slideMaster+xml"/>
  <Override PartName="/ppt/slides/slide411.xml" ContentType="application/vnd.openxmlformats-officedocument.presentationml.slide+xml"/>
  <Override PartName="/ppt/slideMasters/slideMaster412.xml" ContentType="application/vnd.openxmlformats-officedocument.presentationml.slideMaster+xml"/>
  <Override PartName="/ppt/slides/slide412.xml" ContentType="application/vnd.openxmlformats-officedocument.presentationml.slide+xml"/>
  <Override PartName="/ppt/slideMasters/slideMaster413.xml" ContentType="application/vnd.openxmlformats-officedocument.presentationml.slideMaster+xml"/>
  <Override PartName="/ppt/slides/slide413.xml" ContentType="application/vnd.openxmlformats-officedocument.presentationml.slide+xml"/>
  <Override PartName="/ppt/slideMasters/slideMaster414.xml" ContentType="application/vnd.openxmlformats-officedocument.presentationml.slideMaster+xml"/>
  <Override PartName="/ppt/slides/slide414.xml" ContentType="application/vnd.openxmlformats-officedocument.presentationml.slide+xml"/>
  <Override PartName="/ppt/slideMasters/slideMaster415.xml" ContentType="application/vnd.openxmlformats-officedocument.presentationml.slideMaster+xml"/>
  <Override PartName="/ppt/slides/slide415.xml" ContentType="application/vnd.openxmlformats-officedocument.presentationml.slide+xml"/>
  <Override PartName="/ppt/slideMasters/slideMaster416.xml" ContentType="application/vnd.openxmlformats-officedocument.presentationml.slideMaster+xml"/>
  <Override PartName="/ppt/slides/slide416.xml" ContentType="application/vnd.openxmlformats-officedocument.presentationml.slide+xml"/>
  <Override PartName="/ppt/slideMasters/slideMaster417.xml" ContentType="application/vnd.openxmlformats-officedocument.presentationml.slideMaster+xml"/>
  <Override PartName="/ppt/slides/slide417.xml" ContentType="application/vnd.openxmlformats-officedocument.presentationml.slide+xml"/>
  <Override PartName="/ppt/slideMasters/slideMaster418.xml" ContentType="application/vnd.openxmlformats-officedocument.presentationml.slideMaster+xml"/>
  <Override PartName="/ppt/slides/slide418.xml" ContentType="application/vnd.openxmlformats-officedocument.presentationml.slide+xml"/>
  <Override PartName="/ppt/slideMasters/slideMaster419.xml" ContentType="application/vnd.openxmlformats-officedocument.presentationml.slideMaster+xml"/>
  <Override PartName="/ppt/slides/slide419.xml" ContentType="application/vnd.openxmlformats-officedocument.presentationml.slide+xml"/>
  <Override PartName="/ppt/slideMasters/slideMaster420.xml" ContentType="application/vnd.openxmlformats-officedocument.presentationml.slideMaster+xml"/>
  <Override PartName="/ppt/slides/slide420.xml" ContentType="application/vnd.openxmlformats-officedocument.presentationml.slide+xml"/>
  <Override PartName="/ppt/slideMasters/slideMaster421.xml" ContentType="application/vnd.openxmlformats-officedocument.presentationml.slideMaster+xml"/>
  <Override PartName="/ppt/slides/slide421.xml" ContentType="application/vnd.openxmlformats-officedocument.presentationml.slide+xml"/>
  <Override PartName="/ppt/slideMasters/slideMaster422.xml" ContentType="application/vnd.openxmlformats-officedocument.presentationml.slideMaster+xml"/>
  <Override PartName="/ppt/slides/slide422.xml" ContentType="application/vnd.openxmlformats-officedocument.presentationml.slide+xml"/>
  <Override PartName="/ppt/slideMasters/slideMaster423.xml" ContentType="application/vnd.openxmlformats-officedocument.presentationml.slideMaster+xml"/>
  <Override PartName="/ppt/slides/slide423.xml" ContentType="application/vnd.openxmlformats-officedocument.presentationml.slide+xml"/>
  <Override PartName="/ppt/slideMasters/slideMaster424.xml" ContentType="application/vnd.openxmlformats-officedocument.presentationml.slideMaster+xml"/>
  <Override PartName="/ppt/slides/slide424.xml" ContentType="application/vnd.openxmlformats-officedocument.presentationml.slide+xml"/>
  <Override PartName="/ppt/slideMasters/slideMaster425.xml" ContentType="application/vnd.openxmlformats-officedocument.presentationml.slideMaster+xml"/>
  <Override PartName="/ppt/slides/slide425.xml" ContentType="application/vnd.openxmlformats-officedocument.presentationml.slide+xml"/>
  <Override PartName="/ppt/slideMasters/slideMaster426.xml" ContentType="application/vnd.openxmlformats-officedocument.presentationml.slideMaster+xml"/>
  <Override PartName="/ppt/slides/slide426.xml" ContentType="application/vnd.openxmlformats-officedocument.presentationml.slide+xml"/>
  <Override PartName="/ppt/slideMasters/slideMaster427.xml" ContentType="application/vnd.openxmlformats-officedocument.presentationml.slideMaster+xml"/>
  <Override PartName="/ppt/slides/slide427.xml" ContentType="application/vnd.openxmlformats-officedocument.presentationml.slide+xml"/>
  <Override PartName="/ppt/slideMasters/slideMaster428.xml" ContentType="application/vnd.openxmlformats-officedocument.presentationml.slideMaster+xml"/>
  <Override PartName="/ppt/slides/slide428.xml" ContentType="application/vnd.openxmlformats-officedocument.presentationml.slide+xml"/>
  <Override PartName="/ppt/slideMasters/slideMaster429.xml" ContentType="application/vnd.openxmlformats-officedocument.presentationml.slideMaster+xml"/>
  <Override PartName="/ppt/slides/slide429.xml" ContentType="application/vnd.openxmlformats-officedocument.presentationml.slide+xml"/>
  <Override PartName="/ppt/slideMasters/slideMaster430.xml" ContentType="application/vnd.openxmlformats-officedocument.presentationml.slideMaster+xml"/>
  <Override PartName="/ppt/slides/slide430.xml" ContentType="application/vnd.openxmlformats-officedocument.presentationml.slide+xml"/>
  <Override PartName="/ppt/slideMasters/slideMaster431.xml" ContentType="application/vnd.openxmlformats-officedocument.presentationml.slideMaster+xml"/>
  <Override PartName="/ppt/slides/slide431.xml" ContentType="application/vnd.openxmlformats-officedocument.presentationml.slide+xml"/>
  <Override PartName="/ppt/slideMasters/slideMaster432.xml" ContentType="application/vnd.openxmlformats-officedocument.presentationml.slideMaster+xml"/>
  <Override PartName="/ppt/slides/slide432.xml" ContentType="application/vnd.openxmlformats-officedocument.presentationml.slide+xml"/>
  <Override PartName="/ppt/slideMasters/slideMaster433.xml" ContentType="application/vnd.openxmlformats-officedocument.presentationml.slideMaster+xml"/>
  <Override PartName="/ppt/slides/slide433.xml" ContentType="application/vnd.openxmlformats-officedocument.presentationml.slide+xml"/>
  <Override PartName="/ppt/slideMasters/slideMaster434.xml" ContentType="application/vnd.openxmlformats-officedocument.presentationml.slideMaster+xml"/>
  <Override PartName="/ppt/slides/slide434.xml" ContentType="application/vnd.openxmlformats-officedocument.presentationml.slide+xml"/>
  <Override PartName="/ppt/slideMasters/slideMaster435.xml" ContentType="application/vnd.openxmlformats-officedocument.presentationml.slideMaster+xml"/>
  <Override PartName="/ppt/slides/slide435.xml" ContentType="application/vnd.openxmlformats-officedocument.presentationml.slide+xml"/>
  <Override PartName="/ppt/slideMasters/slideMaster436.xml" ContentType="application/vnd.openxmlformats-officedocument.presentationml.slideMaster+xml"/>
  <Override PartName="/ppt/slides/slide436.xml" ContentType="application/vnd.openxmlformats-officedocument.presentationml.slide+xml"/>
  <Override PartName="/ppt/slideMasters/slideMaster437.xml" ContentType="application/vnd.openxmlformats-officedocument.presentationml.slideMaster+xml"/>
  <Override PartName="/ppt/slides/slide437.xml" ContentType="application/vnd.openxmlformats-officedocument.presentationml.slide+xml"/>
  <Override PartName="/ppt/slideMasters/slideMaster438.xml" ContentType="application/vnd.openxmlformats-officedocument.presentationml.slideMaster+xml"/>
  <Override PartName="/ppt/slides/slide438.xml" ContentType="application/vnd.openxmlformats-officedocument.presentationml.slide+xml"/>
  <Override PartName="/ppt/slideMasters/slideMaster439.xml" ContentType="application/vnd.openxmlformats-officedocument.presentationml.slideMaster+xml"/>
  <Override PartName="/ppt/slides/slide439.xml" ContentType="application/vnd.openxmlformats-officedocument.presentationml.slide+xml"/>
  <Override PartName="/ppt/slideMasters/slideMaster440.xml" ContentType="application/vnd.openxmlformats-officedocument.presentationml.slideMaster+xml"/>
  <Override PartName="/ppt/slides/slide440.xml" ContentType="application/vnd.openxmlformats-officedocument.presentationml.slide+xml"/>
  <Override PartName="/ppt/slideMasters/slideMaster441.xml" ContentType="application/vnd.openxmlformats-officedocument.presentationml.slideMaster+xml"/>
  <Override PartName="/ppt/slides/slide441.xml" ContentType="application/vnd.openxmlformats-officedocument.presentationml.slide+xml"/>
  <Override PartName="/ppt/slideMasters/slideMaster442.xml" ContentType="application/vnd.openxmlformats-officedocument.presentationml.slideMaster+xml"/>
  <Override PartName="/ppt/slides/slide442.xml" ContentType="application/vnd.openxmlformats-officedocument.presentationml.slide+xml"/>
  <Override PartName="/ppt/slideMasters/slideMaster443.xml" ContentType="application/vnd.openxmlformats-officedocument.presentationml.slideMaster+xml"/>
  <Override PartName="/ppt/slides/slide443.xml" ContentType="application/vnd.openxmlformats-officedocument.presentationml.slide+xml"/>
  <Override PartName="/ppt/slideMasters/slideMaster444.xml" ContentType="application/vnd.openxmlformats-officedocument.presentationml.slideMaster+xml"/>
  <Override PartName="/ppt/slides/slide444.xml" ContentType="application/vnd.openxmlformats-officedocument.presentationml.slide+xml"/>
  <Override PartName="/ppt/slideMasters/slideMaster445.xml" ContentType="application/vnd.openxmlformats-officedocument.presentationml.slideMaster+xml"/>
  <Override PartName="/ppt/slides/slide445.xml" ContentType="application/vnd.openxmlformats-officedocument.presentationml.slide+xml"/>
  <Override PartName="/ppt/slideMasters/slideMaster446.xml" ContentType="application/vnd.openxmlformats-officedocument.presentationml.slideMaster+xml"/>
  <Override PartName="/ppt/slides/slide446.xml" ContentType="application/vnd.openxmlformats-officedocument.presentationml.slide+xml"/>
  <Override PartName="/ppt/slideMasters/slideMaster447.xml" ContentType="application/vnd.openxmlformats-officedocument.presentationml.slideMaster+xml"/>
  <Override PartName="/ppt/slides/slide447.xml" ContentType="application/vnd.openxmlformats-officedocument.presentationml.slide+xml"/>
  <Override PartName="/ppt/slideMasters/slideMaster448.xml" ContentType="application/vnd.openxmlformats-officedocument.presentationml.slideMaster+xml"/>
  <Override PartName="/ppt/slides/slide448.xml" ContentType="application/vnd.openxmlformats-officedocument.presentationml.slide+xml"/>
  <Override PartName="/ppt/slideMasters/slideMaster449.xml" ContentType="application/vnd.openxmlformats-officedocument.presentationml.slideMaster+xml"/>
  <Override PartName="/ppt/slides/slide449.xml" ContentType="application/vnd.openxmlformats-officedocument.presentationml.slide+xml"/>
  <Override PartName="/ppt/slideMasters/slideMaster450.xml" ContentType="application/vnd.openxmlformats-officedocument.presentationml.slideMaster+xml"/>
  <Override PartName="/ppt/slides/slide450.xml" ContentType="application/vnd.openxmlformats-officedocument.presentationml.slide+xml"/>
  <Override PartName="/ppt/slideMasters/slideMaster451.xml" ContentType="application/vnd.openxmlformats-officedocument.presentationml.slideMaster+xml"/>
  <Override PartName="/ppt/slides/slide451.xml" ContentType="application/vnd.openxmlformats-officedocument.presentationml.slide+xml"/>
  <Override PartName="/ppt/slideMasters/slideMaster452.xml" ContentType="application/vnd.openxmlformats-officedocument.presentationml.slideMaster+xml"/>
  <Override PartName="/ppt/slides/slide452.xml" ContentType="application/vnd.openxmlformats-officedocument.presentationml.slide+xml"/>
  <Override PartName="/ppt/slideMasters/slideMaster453.xml" ContentType="application/vnd.openxmlformats-officedocument.presentationml.slideMaster+xml"/>
  <Override PartName="/ppt/slides/slide453.xml" ContentType="application/vnd.openxmlformats-officedocument.presentationml.slide+xml"/>
  <Override PartName="/ppt/slideMasters/slideMaster454.xml" ContentType="application/vnd.openxmlformats-officedocument.presentationml.slideMaster+xml"/>
  <Override PartName="/ppt/slides/slide454.xml" ContentType="application/vnd.openxmlformats-officedocument.presentationml.slide+xml"/>
  <Override PartName="/ppt/slideMasters/slideMaster455.xml" ContentType="application/vnd.openxmlformats-officedocument.presentationml.slideMaster+xml"/>
  <Override PartName="/ppt/slides/slide455.xml" ContentType="application/vnd.openxmlformats-officedocument.presentationml.slide+xml"/>
  <Override PartName="/ppt/slideMasters/slideMaster456.xml" ContentType="application/vnd.openxmlformats-officedocument.presentationml.slideMaster+xml"/>
  <Override PartName="/ppt/slides/slide456.xml" ContentType="application/vnd.openxmlformats-officedocument.presentationml.slide+xml"/>
  <Override PartName="/ppt/slideMasters/slideMaster457.xml" ContentType="application/vnd.openxmlformats-officedocument.presentationml.slideMaster+xml"/>
  <Override PartName="/ppt/slides/slide457.xml" ContentType="application/vnd.openxmlformats-officedocument.presentationml.slide+xml"/>
  <Override PartName="/ppt/slideMasters/slideMaster458.xml" ContentType="application/vnd.openxmlformats-officedocument.presentationml.slideMaster+xml"/>
  <Override PartName="/ppt/slides/slide458.xml" ContentType="application/vnd.openxmlformats-officedocument.presentationml.slide+xml"/>
  <Override PartName="/ppt/slideMasters/slideMaster459.xml" ContentType="application/vnd.openxmlformats-officedocument.presentationml.slideMaster+xml"/>
  <Override PartName="/ppt/slides/slide459.xml" ContentType="application/vnd.openxmlformats-officedocument.presentationml.slide+xml"/>
  <Override PartName="/ppt/slideMasters/slideMaster460.xml" ContentType="application/vnd.openxmlformats-officedocument.presentationml.slideMaster+xml"/>
  <Override PartName="/ppt/slides/slide460.xml" ContentType="application/vnd.openxmlformats-officedocument.presentationml.slide+xml"/>
  <Override PartName="/ppt/slideMasters/slideMaster461.xml" ContentType="application/vnd.openxmlformats-officedocument.presentationml.slideMaster+xml"/>
  <Override PartName="/ppt/slides/slide461.xml" ContentType="application/vnd.openxmlformats-officedocument.presentationml.slide+xml"/>
  <Override PartName="/ppt/slideMasters/slideMaster462.xml" ContentType="application/vnd.openxmlformats-officedocument.presentationml.slideMaster+xml"/>
  <Override PartName="/ppt/slides/slide462.xml" ContentType="application/vnd.openxmlformats-officedocument.presentationml.slide+xml"/>
  <Override PartName="/ppt/slideMasters/slideMaster463.xml" ContentType="application/vnd.openxmlformats-officedocument.presentationml.slideMaster+xml"/>
  <Override PartName="/ppt/slides/slide463.xml" ContentType="application/vnd.openxmlformats-officedocument.presentationml.slide+xml"/>
  <Override PartName="/ppt/slideMasters/slideMaster464.xml" ContentType="application/vnd.openxmlformats-officedocument.presentationml.slideMaster+xml"/>
  <Override PartName="/ppt/slides/slide464.xml" ContentType="application/vnd.openxmlformats-officedocument.presentationml.slide+xml"/>
  <Override PartName="/ppt/slideMasters/slideMaster465.xml" ContentType="application/vnd.openxmlformats-officedocument.presentationml.slideMaster+xml"/>
  <Override PartName="/ppt/slides/slide465.xml" ContentType="application/vnd.openxmlformats-officedocument.presentationml.slide+xml"/>
  <Override PartName="/ppt/slideMasters/slideMaster466.xml" ContentType="application/vnd.openxmlformats-officedocument.presentationml.slideMaster+xml"/>
  <Override PartName="/ppt/slides/slide466.xml" ContentType="application/vnd.openxmlformats-officedocument.presentationml.slide+xml"/>
  <Override PartName="/ppt/slideMasters/slideMaster467.xml" ContentType="application/vnd.openxmlformats-officedocument.presentationml.slideMaster+xml"/>
  <Override PartName="/ppt/slides/slide467.xml" ContentType="application/vnd.openxmlformats-officedocument.presentationml.slide+xml"/>
  <Override PartName="/ppt/slideMasters/slideMaster468.xml" ContentType="application/vnd.openxmlformats-officedocument.presentationml.slideMaster+xml"/>
  <Override PartName="/ppt/slides/slide468.xml" ContentType="application/vnd.openxmlformats-officedocument.presentationml.slide+xml"/>
  <Override PartName="/ppt/slideMasters/slideMaster469.xml" ContentType="application/vnd.openxmlformats-officedocument.presentationml.slideMaster+xml"/>
  <Override PartName="/ppt/slides/slide469.xml" ContentType="application/vnd.openxmlformats-officedocument.presentationml.slide+xml"/>
  <Override PartName="/ppt/slideMasters/slideMaster470.xml" ContentType="application/vnd.openxmlformats-officedocument.presentationml.slideMaster+xml"/>
  <Override PartName="/ppt/slides/slide470.xml" ContentType="application/vnd.openxmlformats-officedocument.presentationml.slide+xml"/>
  <Override PartName="/ppt/slideMasters/slideMaster471.xml" ContentType="application/vnd.openxmlformats-officedocument.presentationml.slideMaster+xml"/>
  <Override PartName="/ppt/slides/slide471.xml" ContentType="application/vnd.openxmlformats-officedocument.presentationml.slide+xml"/>
  <Override PartName="/ppt/slideMasters/slideMaster472.xml" ContentType="application/vnd.openxmlformats-officedocument.presentationml.slideMaster+xml"/>
  <Override PartName="/ppt/slides/slide472.xml" ContentType="application/vnd.openxmlformats-officedocument.presentationml.slide+xml"/>
  <Override PartName="/ppt/slideMasters/slideMaster473.xml" ContentType="application/vnd.openxmlformats-officedocument.presentationml.slideMaster+xml"/>
  <Override PartName="/ppt/slides/slide473.xml" ContentType="application/vnd.openxmlformats-officedocument.presentationml.slide+xml"/>
  <Override PartName="/ppt/slideMasters/slideMaster474.xml" ContentType="application/vnd.openxmlformats-officedocument.presentationml.slideMaster+xml"/>
  <Override PartName="/ppt/slides/slide474.xml" ContentType="application/vnd.openxmlformats-officedocument.presentationml.slide+xml"/>
  <Override PartName="/ppt/slideMasters/slideMaster475.xml" ContentType="application/vnd.openxmlformats-officedocument.presentationml.slideMaster+xml"/>
  <Override PartName="/ppt/slides/slide475.xml" ContentType="application/vnd.openxmlformats-officedocument.presentationml.slide+xml"/>
  <Override PartName="/ppt/slideMasters/slideMaster476.xml" ContentType="application/vnd.openxmlformats-officedocument.presentationml.slideMaster+xml"/>
  <Override PartName="/ppt/slides/slide476.xml" ContentType="application/vnd.openxmlformats-officedocument.presentationml.slide+xml"/>
  <Override PartName="/ppt/slideMasters/slideMaster477.xml" ContentType="application/vnd.openxmlformats-officedocument.presentationml.slideMaster+xml"/>
  <Override PartName="/ppt/slides/slide477.xml" ContentType="application/vnd.openxmlformats-officedocument.presentationml.slide+xml"/>
  <Override PartName="/ppt/slideMasters/slideMaster478.xml" ContentType="application/vnd.openxmlformats-officedocument.presentationml.slideMaster+xml"/>
  <Override PartName="/ppt/slides/slide478.xml" ContentType="application/vnd.openxmlformats-officedocument.presentationml.slide+xml"/>
  <Override PartName="/ppt/slideMasters/slideMaster479.xml" ContentType="application/vnd.openxmlformats-officedocument.presentationml.slideMaster+xml"/>
  <Override PartName="/ppt/slides/slide479.xml" ContentType="application/vnd.openxmlformats-officedocument.presentationml.slide+xml"/>
  <Override PartName="/ppt/slideMasters/slideMaster480.xml" ContentType="application/vnd.openxmlformats-officedocument.presentationml.slideMaster+xml"/>
  <Override PartName="/ppt/slides/slide480.xml" ContentType="application/vnd.openxmlformats-officedocument.presentationml.slide+xml"/>
  <Override PartName="/ppt/slideMasters/slideMaster481.xml" ContentType="application/vnd.openxmlformats-officedocument.presentationml.slideMaster+xml"/>
  <Override PartName="/ppt/slides/slide481.xml" ContentType="application/vnd.openxmlformats-officedocument.presentationml.slide+xml"/>
  <Override PartName="/ppt/slideMasters/slideMaster482.xml" ContentType="application/vnd.openxmlformats-officedocument.presentationml.slideMaster+xml"/>
  <Override PartName="/ppt/slides/slide482.xml" ContentType="application/vnd.openxmlformats-officedocument.presentationml.slide+xml"/>
  <Override PartName="/ppt/slideMasters/slideMaster483.xml" ContentType="application/vnd.openxmlformats-officedocument.presentationml.slideMaster+xml"/>
  <Override PartName="/ppt/slides/slide483.xml" ContentType="application/vnd.openxmlformats-officedocument.presentationml.slide+xml"/>
  <Override PartName="/ppt/slideMasters/slideMaster484.xml" ContentType="application/vnd.openxmlformats-officedocument.presentationml.slideMaster+xml"/>
  <Override PartName="/ppt/slides/slide484.xml" ContentType="application/vnd.openxmlformats-officedocument.presentationml.slide+xml"/>
  <Override PartName="/ppt/slideMasters/slideMaster485.xml" ContentType="application/vnd.openxmlformats-officedocument.presentationml.slideMaster+xml"/>
  <Override PartName="/ppt/slides/slide485.xml" ContentType="application/vnd.openxmlformats-officedocument.presentationml.slide+xml"/>
  <Override PartName="/ppt/slideMasters/slideMaster486.xml" ContentType="application/vnd.openxmlformats-officedocument.presentationml.slideMaster+xml"/>
  <Override PartName="/ppt/slides/slide486.xml" ContentType="application/vnd.openxmlformats-officedocument.presentationml.slide+xml"/>
  <Override PartName="/ppt/slideMasters/slideMaster487.xml" ContentType="application/vnd.openxmlformats-officedocument.presentationml.slideMaster+xml"/>
  <Override PartName="/ppt/slides/slide487.xml" ContentType="application/vnd.openxmlformats-officedocument.presentationml.slide+xml"/>
  <Override PartName="/ppt/slideMasters/slideMaster488.xml" ContentType="application/vnd.openxmlformats-officedocument.presentationml.slideMaster+xml"/>
  <Override PartName="/ppt/slides/slide488.xml" ContentType="application/vnd.openxmlformats-officedocument.presentationml.slide+xml"/>
  <Override PartName="/ppt/slideMasters/slideMaster489.xml" ContentType="application/vnd.openxmlformats-officedocument.presentationml.slideMaster+xml"/>
  <Override PartName="/ppt/slides/slide489.xml" ContentType="application/vnd.openxmlformats-officedocument.presentationml.slide+xml"/>
  <Override PartName="/ppt/slideMasters/slideMaster490.xml" ContentType="application/vnd.openxmlformats-officedocument.presentationml.slideMaster+xml"/>
  <Override PartName="/ppt/slides/slide490.xml" ContentType="application/vnd.openxmlformats-officedocument.presentationml.slide+xml"/>
  <Override PartName="/ppt/slideMasters/slideMaster491.xml" ContentType="application/vnd.openxmlformats-officedocument.presentationml.slideMaster+xml"/>
  <Override PartName="/ppt/slides/slide491.xml" ContentType="application/vnd.openxmlformats-officedocument.presentationml.slide+xml"/>
  <Override PartName="/ppt/slideMasters/slideMaster492.xml" ContentType="application/vnd.openxmlformats-officedocument.presentationml.slideMaster+xml"/>
  <Override PartName="/ppt/slides/slide492.xml" ContentType="application/vnd.openxmlformats-officedocument.presentationml.slide+xml"/>
  <Override PartName="/ppt/slideMasters/slideMaster493.xml" ContentType="application/vnd.openxmlformats-officedocument.presentationml.slideMaster+xml"/>
  <Override PartName="/ppt/slides/slide493.xml" ContentType="application/vnd.openxmlformats-officedocument.presentationml.slide+xml"/>
  <Override PartName="/ppt/slideMasters/slideMaster494.xml" ContentType="application/vnd.openxmlformats-officedocument.presentationml.slideMaster+xml"/>
  <Override PartName="/ppt/slides/slide494.xml" ContentType="application/vnd.openxmlformats-officedocument.presentationml.slide+xml"/>
  <Override PartName="/ppt/slideMasters/slideMaster495.xml" ContentType="application/vnd.openxmlformats-officedocument.presentationml.slideMaster+xml"/>
  <Override PartName="/ppt/slides/slide495.xml" ContentType="application/vnd.openxmlformats-officedocument.presentationml.slide+xml"/>
  <Override PartName="/ppt/slideMasters/slideMaster496.xml" ContentType="application/vnd.openxmlformats-officedocument.presentationml.slideMaster+xml"/>
  <Override PartName="/ppt/slides/slide496.xml" ContentType="application/vnd.openxmlformats-officedocument.presentationml.slide+xml"/>
  <Override PartName="/ppt/slideMasters/slideMaster497.xml" ContentType="application/vnd.openxmlformats-officedocument.presentationml.slideMaster+xml"/>
  <Override PartName="/ppt/slides/slide497.xml" ContentType="application/vnd.openxmlformats-officedocument.presentationml.slide+xml"/>
  <Override PartName="/ppt/slideMasters/slideMaster498.xml" ContentType="application/vnd.openxmlformats-officedocument.presentationml.slideMaster+xml"/>
  <Override PartName="/ppt/slides/slide498.xml" ContentType="application/vnd.openxmlformats-officedocument.presentationml.slide+xml"/>
  <Override PartName="/ppt/slideMasters/slideMaster499.xml" ContentType="application/vnd.openxmlformats-officedocument.presentationml.slideMaster+xml"/>
  <Override PartName="/ppt/slides/slide499.xml" ContentType="application/vnd.openxmlformats-officedocument.presentationml.slide+xml"/>
  <Override PartName="/ppt/slideMasters/slideMaster500.xml" ContentType="application/vnd.openxmlformats-officedocument.presentationml.slideMaster+xml"/>
  <Override PartName="/ppt/slides/slide500.xml" ContentType="application/vnd.openxmlformats-officedocument.presentationml.slide+xml"/>
  <Override PartName="/ppt/slideMasters/slideMaster501.xml" ContentType="application/vnd.openxmlformats-officedocument.presentationml.slideMaster+xml"/>
  <Override PartName="/ppt/slides/slide501.xml" ContentType="application/vnd.openxmlformats-officedocument.presentationml.slide+xml"/>
  <Override PartName="/ppt/slideMasters/slideMaster502.xml" ContentType="application/vnd.openxmlformats-officedocument.presentationml.slideMaster+xml"/>
  <Override PartName="/ppt/slides/slide502.xml" ContentType="application/vnd.openxmlformats-officedocument.presentationml.slide+xml"/>
  <Override PartName="/ppt/slideMasters/slideMaster503.xml" ContentType="application/vnd.openxmlformats-officedocument.presentationml.slideMaster+xml"/>
  <Override PartName="/ppt/slides/slide503.xml" ContentType="application/vnd.openxmlformats-officedocument.presentationml.slide+xml"/>
  <Override PartName="/ppt/slideMasters/slideMaster504.xml" ContentType="application/vnd.openxmlformats-officedocument.presentationml.slideMaster+xml"/>
  <Override PartName="/ppt/slides/slide504.xml" ContentType="application/vnd.openxmlformats-officedocument.presentationml.slide+xml"/>
  <Override PartName="/ppt/slideMasters/slideMaster505.xml" ContentType="application/vnd.openxmlformats-officedocument.presentationml.slideMaster+xml"/>
  <Override PartName="/ppt/slides/slide505.xml" ContentType="application/vnd.openxmlformats-officedocument.presentationml.slide+xml"/>
  <Override PartName="/ppt/slideMasters/slideMaster506.xml" ContentType="application/vnd.openxmlformats-officedocument.presentationml.slideMaster+xml"/>
  <Override PartName="/ppt/slides/slide506.xml" ContentType="application/vnd.openxmlformats-officedocument.presentationml.slide+xml"/>
  <Override PartName="/ppt/slideMasters/slideMaster507.xml" ContentType="application/vnd.openxmlformats-officedocument.presentationml.slideMaster+xml"/>
  <Override PartName="/ppt/slides/slide507.xml" ContentType="application/vnd.openxmlformats-officedocument.presentationml.slide+xml"/>
  <Override PartName="/ppt/slideMasters/slideMaster508.xml" ContentType="application/vnd.openxmlformats-officedocument.presentationml.slideMaster+xml"/>
  <Override PartName="/ppt/slides/slide508.xml" ContentType="application/vnd.openxmlformats-officedocument.presentationml.slide+xml"/>
  <Override PartName="/ppt/slideMasters/slideMaster509.xml" ContentType="application/vnd.openxmlformats-officedocument.presentationml.slideMaster+xml"/>
  <Override PartName="/ppt/slides/slide509.xml" ContentType="application/vnd.openxmlformats-officedocument.presentationml.slide+xml"/>
  <Override PartName="/ppt/slideMasters/slideMaster510.xml" ContentType="application/vnd.openxmlformats-officedocument.presentationml.slideMaster+xml"/>
  <Override PartName="/ppt/slides/slide510.xml" ContentType="application/vnd.openxmlformats-officedocument.presentationml.slide+xml"/>
  <Override PartName="/ppt/slideMasters/slideMaster511.xml" ContentType="application/vnd.openxmlformats-officedocument.presentationml.slideMaster+xml"/>
  <Override PartName="/ppt/slides/slide511.xml" ContentType="application/vnd.openxmlformats-officedocument.presentationml.slide+xml"/>
  <Override PartName="/ppt/slideMasters/slideMaster512.xml" ContentType="application/vnd.openxmlformats-officedocument.presentationml.slideMaster+xml"/>
  <Override PartName="/ppt/slides/slide512.xml" ContentType="application/vnd.openxmlformats-officedocument.presentationml.slide+xml"/>
  <Override PartName="/ppt/slideMasters/slideMaster513.xml" ContentType="application/vnd.openxmlformats-officedocument.presentationml.slideMaster+xml"/>
  <Override PartName="/ppt/slides/slide513.xml" ContentType="application/vnd.openxmlformats-officedocument.presentationml.slide+xml"/>
  <Override PartName="/ppt/slideMasters/slideMaster514.xml" ContentType="application/vnd.openxmlformats-officedocument.presentationml.slideMaster+xml"/>
  <Override PartName="/ppt/slideMasters/slideMaster515.xml" ContentType="application/vnd.openxmlformats-officedocument.presentationml.slideMaster+xml"/>
  <Override PartName="/ppt/slideMasters/slideMaster516.xml" ContentType="application/vnd.openxmlformats-officedocument.presentationml.slide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0.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ppt/notesSlides/notesSlide488.xml" ContentType="application/vnd.openxmlformats-officedocument.presentationml.notesSlide+xml"/>
  <Override PartName="/ppt/notesSlides/notesSlide489.xml" ContentType="application/vnd.openxmlformats-officedocument.presentationml.notesSlide+xml"/>
  <Override PartName="/ppt/notesSlides/notesSlide490.xml" ContentType="application/vnd.openxmlformats-officedocument.presentationml.notesSlide+xml"/>
  <Override PartName="/ppt/notesSlides/notesSlide491.xml" ContentType="application/vnd.openxmlformats-officedocument.presentationml.notesSlide+xml"/>
  <Override PartName="/ppt/notesSlides/notesSlide492.xml" ContentType="application/vnd.openxmlformats-officedocument.presentationml.notesSlide+xml"/>
  <Override PartName="/ppt/notesSlides/notesSlide493.xml" ContentType="application/vnd.openxmlformats-officedocument.presentationml.notesSlide+xml"/>
  <Override PartName="/ppt/notesSlides/notesSlide494.xml" ContentType="application/vnd.openxmlformats-officedocument.presentationml.notesSlide+xml"/>
  <Override PartName="/ppt/notesSlides/notesSlide495.xml" ContentType="application/vnd.openxmlformats-officedocument.presentationml.notesSlide+xml"/>
  <Override PartName="/ppt/notesSlides/notesSlide496.xml" ContentType="application/vnd.openxmlformats-officedocument.presentationml.notesSlide+xml"/>
  <Override PartName="/ppt/notesSlides/notesSlide497.xml" ContentType="application/vnd.openxmlformats-officedocument.presentationml.notesSlide+xml"/>
  <Override PartName="/ppt/notesSlides/notesSlide498.xml" ContentType="application/vnd.openxmlformats-officedocument.presentationml.notesSlide+xml"/>
  <Override PartName="/ppt/notesSlides/notesSlide499.xml" ContentType="application/vnd.openxmlformats-officedocument.presentationml.notesSlide+xml"/>
  <Override PartName="/ppt/notesSlides/notesSlide500.xml" ContentType="application/vnd.openxmlformats-officedocument.presentationml.notesSlide+xml"/>
  <Override PartName="/ppt/notesSlides/notesSlide501.xml" ContentType="application/vnd.openxmlformats-officedocument.presentationml.notesSlide+xml"/>
  <Override PartName="/ppt/notesSlides/notesSlide502.xml" ContentType="application/vnd.openxmlformats-officedocument.presentationml.notesSlide+xml"/>
  <Override PartName="/ppt/notesSlides/notesSlide503.xml" ContentType="application/vnd.openxmlformats-officedocument.presentationml.notesSlide+xml"/>
  <Override PartName="/ppt/notesSlides/notesSlide504.xml" ContentType="application/vnd.openxmlformats-officedocument.presentationml.notesSlide+xml"/>
  <Override PartName="/ppt/notesSlides/notesSlide505.xml" ContentType="application/vnd.openxmlformats-officedocument.presentationml.notesSlide+xml"/>
  <Override PartName="/ppt/notesSlides/notesSlide506.xml" ContentType="application/vnd.openxmlformats-officedocument.presentationml.notesSlide+xml"/>
  <Override PartName="/ppt/notesSlides/notesSlide507.xml" ContentType="application/vnd.openxmlformats-officedocument.presentationml.notesSlide+xml"/>
  <Override PartName="/ppt/notesSlides/notesSlide508.xml" ContentType="application/vnd.openxmlformats-officedocument.presentationml.notesSlide+xml"/>
  <Override PartName="/ppt/notesSlides/notesSlide509.xml" ContentType="application/vnd.openxmlformats-officedocument.presentationml.notesSlide+xml"/>
  <Override PartName="/ppt/notesSlides/notesSlide510.xml" ContentType="application/vnd.openxmlformats-officedocument.presentationml.notesSlide+xml"/>
  <Override PartName="/ppt/notesSlides/notesSlide511.xml" ContentType="application/vnd.openxmlformats-officedocument.presentationml.notesSlide+xml"/>
  <Override PartName="/ppt/notesSlides/notesSlide512.xml" ContentType="application/vnd.openxmlformats-officedocument.presentationml.notesSlide+xml"/>
  <Override PartName="/ppt/notesSlides/notesSlide5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Types>
</file>

<file path=_rels/.rels><?xml version="1.0" encoding="UTF-8" standalone="yes"?>
<Relationships xmlns="http://schemas.openxmlformats.org/package/2006/relationships">
		<Relationship Id="rId1" Type="http://schemas.openxmlformats.org/officeDocument/2006/relationships/extended-properties" Target="docProps/app.xml"/>
		<Relationship Id="rId2" Type="http://schemas.openxmlformats.org/package/2006/relationships/metadata/core-properties" Target="docProps/core.xml"/>
		<Relationship Id="rId3" Type="http://schemas.openxmlformats.org/officeDocument/2006/relationships/officeDocument" Target="ppt/presentation.xml"/>
		</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sldIdLst>
    <p:sldId id="256" r:id="rId2"/>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4" r:id="rId40"/>
    <p:sldId id="295" r:id="rId41"/>
    <p:sldId id="296" r:id="rId42"/>
    <p:sldId id="297" r:id="rId43"/>
    <p:sldId id="298" r:id="rId44"/>
    <p:sldId id="299" r:id="rId45"/>
    <p:sldId id="300" r:id="rId46"/>
    <p:sldId id="301" r:id="rId47"/>
    <p:sldId id="302" r:id="rId48"/>
    <p:sldId id="303" r:id="rId49"/>
    <p:sldId id="304" r:id="rId50"/>
    <p:sldId id="305" r:id="rId51"/>
    <p:sldId id="306" r:id="rId52"/>
    <p:sldId id="307" r:id="rId53"/>
    <p:sldId id="308" r:id="rId54"/>
    <p:sldId id="309" r:id="rId55"/>
    <p:sldId id="310" r:id="rId56"/>
    <p:sldId id="311" r:id="rId57"/>
    <p:sldId id="312" r:id="rId58"/>
    <p:sldId id="313" r:id="rId59"/>
    <p:sldId id="314" r:id="rId60"/>
    <p:sldId id="315" r:id="rId61"/>
    <p:sldId id="316" r:id="rId62"/>
    <p:sldId id="317" r:id="rId63"/>
    <p:sldId id="318" r:id="rId64"/>
    <p:sldId id="319" r:id="rId65"/>
    <p:sldId id="320" r:id="rId66"/>
    <p:sldId id="321" r:id="rId67"/>
    <p:sldId id="322" r:id="rId68"/>
    <p:sldId id="323" r:id="rId69"/>
    <p:sldId id="324" r:id="rId70"/>
    <p:sldId id="325" r:id="rId71"/>
    <p:sldId id="326" r:id="rId72"/>
    <p:sldId id="327" r:id="rId73"/>
    <p:sldId id="328" r:id="rId74"/>
    <p:sldId id="329" r:id="rId75"/>
    <p:sldId id="330" r:id="rId76"/>
    <p:sldId id="331" r:id="rId77"/>
    <p:sldId id="332" r:id="rId78"/>
    <p:sldId id="333" r:id="rId79"/>
    <p:sldId id="334" r:id="rId80"/>
    <p:sldId id="335" r:id="rId81"/>
    <p:sldId id="336" r:id="rId82"/>
    <p:sldId id="337" r:id="rId83"/>
    <p:sldId id="338" r:id="rId84"/>
    <p:sldId id="339" r:id="rId85"/>
    <p:sldId id="340" r:id="rId86"/>
    <p:sldId id="341" r:id="rId87"/>
    <p:sldId id="342" r:id="rId88"/>
    <p:sldId id="343" r:id="rId89"/>
    <p:sldId id="344" r:id="rId90"/>
    <p:sldId id="345" r:id="rId91"/>
    <p:sldId id="346" r:id="rId92"/>
    <p:sldId id="347" r:id="rId93"/>
    <p:sldId id="348" r:id="rId94"/>
    <p:sldId id="349" r:id="rId95"/>
    <p:sldId id="350" r:id="rId96"/>
    <p:sldId id="351" r:id="rId97"/>
    <p:sldId id="352" r:id="rId98"/>
    <p:sldId id="353" r:id="rId99"/>
    <p:sldId id="354" r:id="rId100"/>
    <p:sldId id="355" r:id="rId101"/>
    <p:sldId id="356" r:id="rId102"/>
    <p:sldId id="357" r:id="rId103"/>
    <p:sldId id="358" r:id="rId104"/>
    <p:sldId id="359" r:id="rId105"/>
    <p:sldId id="360" r:id="rId106"/>
    <p:sldId id="361" r:id="rId107"/>
    <p:sldId id="362" r:id="rId108"/>
    <p:sldId id="363" r:id="rId109"/>
    <p:sldId id="364" r:id="rId110"/>
    <p:sldId id="365" r:id="rId111"/>
    <p:sldId id="366" r:id="rId112"/>
    <p:sldId id="367" r:id="rId113"/>
    <p:sldId id="368" r:id="rId114"/>
    <p:sldId id="369" r:id="rId115"/>
    <p:sldId id="370" r:id="rId116"/>
    <p:sldId id="371" r:id="rId117"/>
    <p:sldId id="372" r:id="rId118"/>
    <p:sldId id="373" r:id="rId119"/>
    <p:sldId id="374" r:id="rId120"/>
    <p:sldId id="375" r:id="rId121"/>
    <p:sldId id="376" r:id="rId122"/>
    <p:sldId id="377" r:id="rId123"/>
    <p:sldId id="378" r:id="rId124"/>
    <p:sldId id="379" r:id="rId125"/>
    <p:sldId id="380" r:id="rId126"/>
    <p:sldId id="381" r:id="rId127"/>
    <p:sldId id="382" r:id="rId128"/>
    <p:sldId id="383" r:id="rId129"/>
    <p:sldId id="384" r:id="rId130"/>
    <p:sldId id="385" r:id="rId131"/>
    <p:sldId id="386" r:id="rId132"/>
    <p:sldId id="387" r:id="rId133"/>
    <p:sldId id="388" r:id="rId134"/>
    <p:sldId id="389" r:id="rId135"/>
    <p:sldId id="390" r:id="rId136"/>
    <p:sldId id="391" r:id="rId137"/>
    <p:sldId id="392" r:id="rId138"/>
    <p:sldId id="393" r:id="rId139"/>
    <p:sldId id="394" r:id="rId140"/>
    <p:sldId id="395" r:id="rId141"/>
    <p:sldId id="396" r:id="rId142"/>
    <p:sldId id="397" r:id="rId143"/>
    <p:sldId id="398" r:id="rId144"/>
    <p:sldId id="399" r:id="rId145"/>
    <p:sldId id="400" r:id="rId146"/>
    <p:sldId id="401" r:id="rId147"/>
    <p:sldId id="402" r:id="rId148"/>
    <p:sldId id="403" r:id="rId149"/>
    <p:sldId id="404" r:id="rId150"/>
    <p:sldId id="405" r:id="rId151"/>
    <p:sldId id="406" r:id="rId152"/>
    <p:sldId id="407" r:id="rId153"/>
    <p:sldId id="408" r:id="rId154"/>
    <p:sldId id="409" r:id="rId155"/>
    <p:sldId id="410" r:id="rId156"/>
    <p:sldId id="411" r:id="rId157"/>
    <p:sldId id="412" r:id="rId158"/>
    <p:sldId id="413" r:id="rId159"/>
    <p:sldId id="414" r:id="rId160"/>
    <p:sldId id="415" r:id="rId161"/>
    <p:sldId id="416" r:id="rId162"/>
    <p:sldId id="417" r:id="rId163"/>
    <p:sldId id="418" r:id="rId164"/>
    <p:sldId id="419" r:id="rId165"/>
    <p:sldId id="420" r:id="rId166"/>
    <p:sldId id="421" r:id="rId167"/>
    <p:sldId id="422" r:id="rId168"/>
    <p:sldId id="423" r:id="rId169"/>
    <p:sldId id="424" r:id="rId170"/>
    <p:sldId id="425" r:id="rId171"/>
    <p:sldId id="426" r:id="rId172"/>
    <p:sldId id="427" r:id="rId173"/>
    <p:sldId id="428" r:id="rId174"/>
    <p:sldId id="429" r:id="rId175"/>
    <p:sldId id="430" r:id="rId176"/>
    <p:sldId id="431" r:id="rId177"/>
    <p:sldId id="432" r:id="rId178"/>
    <p:sldId id="433" r:id="rId179"/>
    <p:sldId id="434" r:id="rId180"/>
    <p:sldId id="435" r:id="rId181"/>
    <p:sldId id="436" r:id="rId182"/>
    <p:sldId id="437" r:id="rId183"/>
    <p:sldId id="438" r:id="rId184"/>
    <p:sldId id="439" r:id="rId185"/>
    <p:sldId id="440" r:id="rId186"/>
    <p:sldId id="441" r:id="rId187"/>
    <p:sldId id="442" r:id="rId188"/>
    <p:sldId id="443" r:id="rId189"/>
    <p:sldId id="444" r:id="rId190"/>
    <p:sldId id="445" r:id="rId191"/>
    <p:sldId id="446" r:id="rId192"/>
    <p:sldId id="447" r:id="rId193"/>
    <p:sldId id="448" r:id="rId194"/>
    <p:sldId id="449" r:id="rId195"/>
    <p:sldId id="450" r:id="rId196"/>
    <p:sldId id="451" r:id="rId197"/>
    <p:sldId id="452" r:id="rId198"/>
    <p:sldId id="453" r:id="rId199"/>
    <p:sldId id="454" r:id="rId200"/>
    <p:sldId id="455" r:id="rId201"/>
    <p:sldId id="456" r:id="rId202"/>
    <p:sldId id="457" r:id="rId203"/>
    <p:sldId id="458" r:id="rId204"/>
    <p:sldId id="459" r:id="rId205"/>
    <p:sldId id="460" r:id="rId206"/>
    <p:sldId id="461" r:id="rId207"/>
    <p:sldId id="462" r:id="rId208"/>
    <p:sldId id="463" r:id="rId209"/>
    <p:sldId id="464" r:id="rId210"/>
    <p:sldId id="465" r:id="rId211"/>
    <p:sldId id="466" r:id="rId212"/>
    <p:sldId id="467" r:id="rId213"/>
    <p:sldId id="468" r:id="rId214"/>
    <p:sldId id="469" r:id="rId215"/>
    <p:sldId id="470" r:id="rId216"/>
    <p:sldId id="471" r:id="rId217"/>
    <p:sldId id="472" r:id="rId218"/>
    <p:sldId id="473" r:id="rId219"/>
    <p:sldId id="474" r:id="rId220"/>
    <p:sldId id="475" r:id="rId221"/>
    <p:sldId id="476" r:id="rId222"/>
    <p:sldId id="477" r:id="rId223"/>
    <p:sldId id="478" r:id="rId224"/>
    <p:sldId id="479" r:id="rId225"/>
    <p:sldId id="480" r:id="rId226"/>
    <p:sldId id="481" r:id="rId227"/>
    <p:sldId id="482" r:id="rId228"/>
    <p:sldId id="483" r:id="rId229"/>
    <p:sldId id="484" r:id="rId230"/>
    <p:sldId id="485" r:id="rId231"/>
    <p:sldId id="486" r:id="rId232"/>
    <p:sldId id="487" r:id="rId233"/>
    <p:sldId id="488" r:id="rId234"/>
    <p:sldId id="489" r:id="rId235"/>
    <p:sldId id="490" r:id="rId236"/>
    <p:sldId id="491" r:id="rId237"/>
    <p:sldId id="492" r:id="rId238"/>
    <p:sldId id="493" r:id="rId239"/>
    <p:sldId id="494" r:id="rId240"/>
    <p:sldId id="495" r:id="rId241"/>
    <p:sldId id="496" r:id="rId242"/>
    <p:sldId id="497" r:id="rId243"/>
    <p:sldId id="498" r:id="rId244"/>
    <p:sldId id="499" r:id="rId245"/>
    <p:sldId id="500" r:id="rId246"/>
    <p:sldId id="501" r:id="rId247"/>
    <p:sldId id="502" r:id="rId248"/>
    <p:sldId id="503" r:id="rId249"/>
    <p:sldId id="504" r:id="rId250"/>
    <p:sldId id="505" r:id="rId251"/>
    <p:sldId id="506" r:id="rId252"/>
    <p:sldId id="507" r:id="rId253"/>
    <p:sldId id="508" r:id="rId254"/>
    <p:sldId id="509" r:id="rId255"/>
    <p:sldId id="510" r:id="rId256"/>
    <p:sldId id="511" r:id="rId257"/>
    <p:sldId id="512" r:id="rId258"/>
    <p:sldId id="513" r:id="rId259"/>
    <p:sldId id="514" r:id="rId260"/>
    <p:sldId id="515" r:id="rId261"/>
    <p:sldId id="516" r:id="rId262"/>
    <p:sldId id="517" r:id="rId263"/>
    <p:sldId id="518" r:id="rId264"/>
    <p:sldId id="519" r:id="rId265"/>
    <p:sldId id="520" r:id="rId266"/>
    <p:sldId id="521" r:id="rId267"/>
    <p:sldId id="522" r:id="rId268"/>
    <p:sldId id="523" r:id="rId269"/>
    <p:sldId id="524" r:id="rId270"/>
    <p:sldId id="525" r:id="rId271"/>
    <p:sldId id="526" r:id="rId272"/>
    <p:sldId id="527" r:id="rId273"/>
    <p:sldId id="528" r:id="rId274"/>
    <p:sldId id="529" r:id="rId275"/>
    <p:sldId id="530" r:id="rId276"/>
    <p:sldId id="531" r:id="rId277"/>
    <p:sldId id="532" r:id="rId278"/>
    <p:sldId id="533" r:id="rId279"/>
    <p:sldId id="534" r:id="rId280"/>
    <p:sldId id="535" r:id="rId281"/>
    <p:sldId id="536" r:id="rId282"/>
    <p:sldId id="537" r:id="rId283"/>
    <p:sldId id="538" r:id="rId284"/>
    <p:sldId id="539" r:id="rId285"/>
    <p:sldId id="540" r:id="rId286"/>
    <p:sldId id="541" r:id="rId287"/>
    <p:sldId id="542" r:id="rId288"/>
    <p:sldId id="543" r:id="rId289"/>
    <p:sldId id="544" r:id="rId290"/>
    <p:sldId id="545" r:id="rId291"/>
    <p:sldId id="546" r:id="rId292"/>
    <p:sldId id="547" r:id="rId293"/>
    <p:sldId id="548" r:id="rId294"/>
    <p:sldId id="549" r:id="rId295"/>
    <p:sldId id="550" r:id="rId296"/>
    <p:sldId id="551" r:id="rId297"/>
    <p:sldId id="552" r:id="rId298"/>
    <p:sldId id="553" r:id="rId299"/>
    <p:sldId id="554" r:id="rId300"/>
    <p:sldId id="555" r:id="rId301"/>
    <p:sldId id="556" r:id="rId302"/>
    <p:sldId id="557" r:id="rId303"/>
    <p:sldId id="558" r:id="rId304"/>
    <p:sldId id="559" r:id="rId305"/>
    <p:sldId id="560" r:id="rId306"/>
    <p:sldId id="561" r:id="rId307"/>
    <p:sldId id="562" r:id="rId308"/>
    <p:sldId id="563" r:id="rId309"/>
    <p:sldId id="564" r:id="rId310"/>
    <p:sldId id="565" r:id="rId311"/>
    <p:sldId id="566" r:id="rId312"/>
    <p:sldId id="567" r:id="rId313"/>
    <p:sldId id="568" r:id="rId314"/>
    <p:sldId id="569" r:id="rId315"/>
    <p:sldId id="570" r:id="rId316"/>
    <p:sldId id="571" r:id="rId317"/>
    <p:sldId id="572" r:id="rId318"/>
    <p:sldId id="573" r:id="rId319"/>
    <p:sldId id="574" r:id="rId320"/>
    <p:sldId id="575" r:id="rId321"/>
    <p:sldId id="576" r:id="rId322"/>
    <p:sldId id="577" r:id="rId323"/>
    <p:sldId id="578" r:id="rId324"/>
    <p:sldId id="579" r:id="rId325"/>
    <p:sldId id="580" r:id="rId326"/>
    <p:sldId id="581" r:id="rId327"/>
    <p:sldId id="582" r:id="rId328"/>
    <p:sldId id="583" r:id="rId329"/>
    <p:sldId id="584" r:id="rId330"/>
    <p:sldId id="585" r:id="rId331"/>
    <p:sldId id="586" r:id="rId332"/>
    <p:sldId id="587" r:id="rId333"/>
    <p:sldId id="588" r:id="rId334"/>
    <p:sldId id="589" r:id="rId335"/>
    <p:sldId id="590" r:id="rId336"/>
    <p:sldId id="591" r:id="rId337"/>
    <p:sldId id="592" r:id="rId338"/>
    <p:sldId id="593" r:id="rId339"/>
    <p:sldId id="594" r:id="rId340"/>
    <p:sldId id="595" r:id="rId341"/>
    <p:sldId id="596" r:id="rId342"/>
    <p:sldId id="597" r:id="rId343"/>
    <p:sldId id="598" r:id="rId344"/>
    <p:sldId id="599" r:id="rId345"/>
    <p:sldId id="600" r:id="rId346"/>
    <p:sldId id="601" r:id="rId347"/>
    <p:sldId id="602" r:id="rId348"/>
    <p:sldId id="603" r:id="rId349"/>
    <p:sldId id="604" r:id="rId350"/>
    <p:sldId id="605" r:id="rId351"/>
    <p:sldId id="606" r:id="rId352"/>
    <p:sldId id="607" r:id="rId353"/>
    <p:sldId id="608" r:id="rId354"/>
    <p:sldId id="609" r:id="rId355"/>
    <p:sldId id="610" r:id="rId356"/>
    <p:sldId id="611" r:id="rId357"/>
    <p:sldId id="612" r:id="rId358"/>
    <p:sldId id="613" r:id="rId359"/>
    <p:sldId id="614" r:id="rId360"/>
    <p:sldId id="615" r:id="rId361"/>
    <p:sldId id="616" r:id="rId362"/>
    <p:sldId id="617" r:id="rId363"/>
    <p:sldId id="618" r:id="rId364"/>
    <p:sldId id="619" r:id="rId365"/>
    <p:sldId id="620" r:id="rId366"/>
    <p:sldId id="621" r:id="rId367"/>
    <p:sldId id="622" r:id="rId368"/>
    <p:sldId id="623" r:id="rId369"/>
    <p:sldId id="624" r:id="rId370"/>
    <p:sldId id="625" r:id="rId371"/>
    <p:sldId id="626" r:id="rId372"/>
    <p:sldId id="627" r:id="rId373"/>
    <p:sldId id="628" r:id="rId374"/>
    <p:sldId id="629" r:id="rId375"/>
    <p:sldId id="630" r:id="rId376"/>
    <p:sldId id="631" r:id="rId377"/>
    <p:sldId id="632" r:id="rId378"/>
    <p:sldId id="633" r:id="rId379"/>
    <p:sldId id="634" r:id="rId380"/>
    <p:sldId id="635" r:id="rId381"/>
    <p:sldId id="636" r:id="rId382"/>
    <p:sldId id="637" r:id="rId383"/>
    <p:sldId id="638" r:id="rId384"/>
    <p:sldId id="639" r:id="rId385"/>
    <p:sldId id="640" r:id="rId386"/>
    <p:sldId id="641" r:id="rId387"/>
    <p:sldId id="642" r:id="rId388"/>
    <p:sldId id="643" r:id="rId389"/>
    <p:sldId id="644" r:id="rId390"/>
    <p:sldId id="645" r:id="rId391"/>
    <p:sldId id="646" r:id="rId392"/>
    <p:sldId id="647" r:id="rId393"/>
    <p:sldId id="648" r:id="rId394"/>
    <p:sldId id="649" r:id="rId395"/>
    <p:sldId id="650" r:id="rId396"/>
    <p:sldId id="651" r:id="rId397"/>
    <p:sldId id="652" r:id="rId398"/>
    <p:sldId id="653" r:id="rId399"/>
    <p:sldId id="654" r:id="rId400"/>
    <p:sldId id="655" r:id="rId401"/>
    <p:sldId id="656" r:id="rId402"/>
    <p:sldId id="657" r:id="rId403"/>
    <p:sldId id="658" r:id="rId404"/>
    <p:sldId id="659" r:id="rId405"/>
    <p:sldId id="660" r:id="rId406"/>
    <p:sldId id="661" r:id="rId407"/>
    <p:sldId id="662" r:id="rId408"/>
    <p:sldId id="663" r:id="rId409"/>
    <p:sldId id="664" r:id="rId410"/>
    <p:sldId id="665" r:id="rId411"/>
    <p:sldId id="666" r:id="rId412"/>
    <p:sldId id="667" r:id="rId413"/>
    <p:sldId id="668" r:id="rId414"/>
    <p:sldId id="669" r:id="rId415"/>
    <p:sldId id="670" r:id="rId416"/>
    <p:sldId id="671" r:id="rId417"/>
    <p:sldId id="672" r:id="rId418"/>
    <p:sldId id="673" r:id="rId419"/>
    <p:sldId id="674" r:id="rId420"/>
    <p:sldId id="675" r:id="rId421"/>
    <p:sldId id="676" r:id="rId422"/>
    <p:sldId id="677" r:id="rId423"/>
    <p:sldId id="678" r:id="rId424"/>
    <p:sldId id="679" r:id="rId425"/>
    <p:sldId id="680" r:id="rId426"/>
    <p:sldId id="681" r:id="rId427"/>
    <p:sldId id="682" r:id="rId428"/>
    <p:sldId id="683" r:id="rId429"/>
    <p:sldId id="684" r:id="rId430"/>
    <p:sldId id="685" r:id="rId431"/>
    <p:sldId id="686" r:id="rId432"/>
    <p:sldId id="687" r:id="rId433"/>
    <p:sldId id="688" r:id="rId434"/>
    <p:sldId id="689" r:id="rId435"/>
    <p:sldId id="690" r:id="rId436"/>
    <p:sldId id="691" r:id="rId437"/>
    <p:sldId id="692" r:id="rId438"/>
    <p:sldId id="693" r:id="rId439"/>
    <p:sldId id="694" r:id="rId440"/>
    <p:sldId id="695" r:id="rId441"/>
    <p:sldId id="696" r:id="rId442"/>
    <p:sldId id="697" r:id="rId443"/>
    <p:sldId id="698" r:id="rId444"/>
    <p:sldId id="699" r:id="rId445"/>
    <p:sldId id="700" r:id="rId446"/>
    <p:sldId id="701" r:id="rId447"/>
    <p:sldId id="702" r:id="rId448"/>
    <p:sldId id="703" r:id="rId449"/>
    <p:sldId id="704" r:id="rId450"/>
    <p:sldId id="705" r:id="rId451"/>
    <p:sldId id="706" r:id="rId452"/>
    <p:sldId id="707" r:id="rId453"/>
    <p:sldId id="708" r:id="rId454"/>
    <p:sldId id="709" r:id="rId455"/>
    <p:sldId id="710" r:id="rId456"/>
    <p:sldId id="711" r:id="rId457"/>
    <p:sldId id="712" r:id="rId458"/>
    <p:sldId id="713" r:id="rId459"/>
    <p:sldId id="714" r:id="rId460"/>
    <p:sldId id="715" r:id="rId461"/>
    <p:sldId id="716" r:id="rId462"/>
    <p:sldId id="717" r:id="rId463"/>
    <p:sldId id="718" r:id="rId464"/>
    <p:sldId id="719" r:id="rId465"/>
    <p:sldId id="720" r:id="rId466"/>
    <p:sldId id="721" r:id="rId467"/>
    <p:sldId id="722" r:id="rId468"/>
    <p:sldId id="723" r:id="rId469"/>
    <p:sldId id="724" r:id="rId470"/>
    <p:sldId id="725" r:id="rId471"/>
    <p:sldId id="726" r:id="rId472"/>
    <p:sldId id="727" r:id="rId473"/>
    <p:sldId id="728" r:id="rId474"/>
    <p:sldId id="729" r:id="rId475"/>
    <p:sldId id="730" r:id="rId476"/>
    <p:sldId id="731" r:id="rId477"/>
    <p:sldId id="732" r:id="rId478"/>
    <p:sldId id="733" r:id="rId479"/>
    <p:sldId id="734" r:id="rId480"/>
    <p:sldId id="735" r:id="rId481"/>
    <p:sldId id="736" r:id="rId482"/>
    <p:sldId id="737" r:id="rId483"/>
    <p:sldId id="738" r:id="rId484"/>
    <p:sldId id="739" r:id="rId485"/>
    <p:sldId id="740" r:id="rId486"/>
    <p:sldId id="741" r:id="rId487"/>
    <p:sldId id="742" r:id="rId488"/>
    <p:sldId id="743" r:id="rId489"/>
    <p:sldId id="744" r:id="rId490"/>
    <p:sldId id="745" r:id="rId491"/>
    <p:sldId id="746" r:id="rId492"/>
    <p:sldId id="747" r:id="rId493"/>
    <p:sldId id="748" r:id="rId494"/>
    <p:sldId id="749" r:id="rId495"/>
    <p:sldId id="750" r:id="rId496"/>
    <p:sldId id="751" r:id="rId497"/>
    <p:sldId id="752" r:id="rId498"/>
    <p:sldId id="753" r:id="rId499"/>
    <p:sldId id="754" r:id="rId500"/>
    <p:sldId id="755" r:id="rId501"/>
    <p:sldId id="756" r:id="rId502"/>
    <p:sldId id="757" r:id="rId503"/>
    <p:sldId id="758" r:id="rId504"/>
    <p:sldId id="759" r:id="rId505"/>
    <p:sldId id="760" r:id="rId506"/>
    <p:sldId id="761" r:id="rId507"/>
    <p:sldId id="762" r:id="rId508"/>
    <p:sldId id="763" r:id="rId509"/>
    <p:sldId id="764" r:id="rId510"/>
    <p:sldId id="765" r:id="rId511"/>
    <p:sldId id="766" r:id="rId512"/>
    <p:sldId id="767" r:id="rId513"/>
    <p:sldId id="768" r:id="rId514"/>
    <p:sldId id="769" r:id="rId523"/>
    <p:sldId id="770" r:id="rId524"/>
    <p:sldId id="771" r:id="rId525"/>
    <p:sldId id="772" r:id="rId526"/>
    <p:sldId id="773" r:id="rId527"/>
    <p:sldId id="774" r:id="rId528"/>
  </p:sldIdLst>
  <p:notesMasterIdLst>
    <p:notesMasterId r:id="rId518"/>
  </p:notesMasterIdLst>
  <p:sldSz cx="9144000" cy="5143500"/>
  <p:notesSz cx="5143500" cy="9144000"/>
  <p:defaultTex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11"/>
    <p:restoredTop sz="94610"/>
  </p:normalViewPr>
  <p:slideViewPr>
    <p:cSldViewPr snapToGrid="0" snapToObjects="1">
      <p:cViewPr varScale="1">
        <p:scale>
          <a:sx n="136" d="100"/>
          <a:sy n="136" d="100"/>
        </p:scale>
        <p:origin x="216" y="31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slides/slide1.xml"/><Relationship Id="rId3" Type="http://schemas.openxmlformats.org/officeDocument/2006/relationships/slide" Target="slides/slide2.xml"/><Relationship Id="rId4" Type="http://schemas.openxmlformats.org/officeDocument/2006/relationships/slide" Target="slides/slide3.xml"/><Relationship Id="rId5" Type="http://schemas.openxmlformats.org/officeDocument/2006/relationships/slide" Target="slides/slide4.xml"/><Relationship Id="rId6" Type="http://schemas.openxmlformats.org/officeDocument/2006/relationships/slide" Target="slides/slide5.xml"/><Relationship Id="rId7" Type="http://schemas.openxmlformats.org/officeDocument/2006/relationships/slide" Target="slides/slide6.xml"/><Relationship Id="rId8" Type="http://schemas.openxmlformats.org/officeDocument/2006/relationships/slide" Target="slides/slide7.xml"/><Relationship Id="rId9" Type="http://schemas.openxmlformats.org/officeDocument/2006/relationships/slide" Target="slides/slide8.xml"/><Relationship Id="rId10" Type="http://schemas.openxmlformats.org/officeDocument/2006/relationships/slide" Target="slides/slide9.xml"/><Relationship Id="rId11" Type="http://schemas.openxmlformats.org/officeDocument/2006/relationships/slide" Target="slides/slide10.xml"/><Relationship Id="rId12" Type="http://schemas.openxmlformats.org/officeDocument/2006/relationships/slide" Target="slides/slide11.xml"/><Relationship Id="rId13" Type="http://schemas.openxmlformats.org/officeDocument/2006/relationships/slide" Target="slides/slide12.xml"/><Relationship Id="rId14" Type="http://schemas.openxmlformats.org/officeDocument/2006/relationships/slide" Target="slides/slide13.xml"/><Relationship Id="rId15" Type="http://schemas.openxmlformats.org/officeDocument/2006/relationships/slide" Target="slides/slide14.xml"/><Relationship Id="rId16" Type="http://schemas.openxmlformats.org/officeDocument/2006/relationships/slide" Target="slides/slide15.xml"/><Relationship Id="rId17" Type="http://schemas.openxmlformats.org/officeDocument/2006/relationships/slide" Target="slides/slide16.xml"/><Relationship Id="rId18" Type="http://schemas.openxmlformats.org/officeDocument/2006/relationships/slide" Target="slides/slide17.xml"/><Relationship Id="rId19" Type="http://schemas.openxmlformats.org/officeDocument/2006/relationships/slide" Target="slides/slide18.xml"/><Relationship Id="rId20" Type="http://schemas.openxmlformats.org/officeDocument/2006/relationships/slide" Target="slides/slide19.xml"/><Relationship Id="rId21" Type="http://schemas.openxmlformats.org/officeDocument/2006/relationships/slide" Target="slides/slide20.xml"/><Relationship Id="rId22" Type="http://schemas.openxmlformats.org/officeDocument/2006/relationships/slide" Target="slides/slide21.xml"/><Relationship Id="rId23" Type="http://schemas.openxmlformats.org/officeDocument/2006/relationships/slide" Target="slides/slide22.xml"/><Relationship Id="rId24" Type="http://schemas.openxmlformats.org/officeDocument/2006/relationships/slide" Target="slides/slide23.xml"/><Relationship Id="rId25" Type="http://schemas.openxmlformats.org/officeDocument/2006/relationships/slide" Target="slides/slide24.xml"/><Relationship Id="rId26" Type="http://schemas.openxmlformats.org/officeDocument/2006/relationships/slide" Target="slides/slide25.xml"/><Relationship Id="rId27" Type="http://schemas.openxmlformats.org/officeDocument/2006/relationships/slide" Target="slides/slide26.xml"/><Relationship Id="rId28" Type="http://schemas.openxmlformats.org/officeDocument/2006/relationships/slide" Target="slides/slide27.xml"/><Relationship Id="rId29" Type="http://schemas.openxmlformats.org/officeDocument/2006/relationships/slide" Target="slides/slide28.xml"/><Relationship Id="rId30" Type="http://schemas.openxmlformats.org/officeDocument/2006/relationships/slide" Target="slides/slide29.xml"/><Relationship Id="rId31" Type="http://schemas.openxmlformats.org/officeDocument/2006/relationships/slide" Target="slides/slide30.xml"/><Relationship Id="rId32" Type="http://schemas.openxmlformats.org/officeDocument/2006/relationships/slide" Target="slides/slide31.xml"/><Relationship Id="rId33" Type="http://schemas.openxmlformats.org/officeDocument/2006/relationships/slide" Target="slides/slide32.xml"/><Relationship Id="rId34" Type="http://schemas.openxmlformats.org/officeDocument/2006/relationships/slide" Target="slides/slide33.xml"/><Relationship Id="rId35" Type="http://schemas.openxmlformats.org/officeDocument/2006/relationships/slide" Target="slides/slide34.xml"/><Relationship Id="rId36" Type="http://schemas.openxmlformats.org/officeDocument/2006/relationships/slide" Target="slides/slide35.xml"/><Relationship Id="rId37" Type="http://schemas.openxmlformats.org/officeDocument/2006/relationships/slide" Target="slides/slide36.xml"/><Relationship Id="rId38" Type="http://schemas.openxmlformats.org/officeDocument/2006/relationships/slide" Target="slides/slide37.xml"/><Relationship Id="rId39" Type="http://schemas.openxmlformats.org/officeDocument/2006/relationships/slide" Target="slides/slide38.xml"/><Relationship Id="rId40" Type="http://schemas.openxmlformats.org/officeDocument/2006/relationships/slide" Target="slides/slide39.xml"/><Relationship Id="rId41" Type="http://schemas.openxmlformats.org/officeDocument/2006/relationships/slide" Target="slides/slide40.xml"/><Relationship Id="rId42" Type="http://schemas.openxmlformats.org/officeDocument/2006/relationships/slide" Target="slides/slide41.xml"/><Relationship Id="rId43" Type="http://schemas.openxmlformats.org/officeDocument/2006/relationships/slide" Target="slides/slide42.xml"/><Relationship Id="rId44" Type="http://schemas.openxmlformats.org/officeDocument/2006/relationships/slide" Target="slides/slide43.xml"/><Relationship Id="rId45" Type="http://schemas.openxmlformats.org/officeDocument/2006/relationships/slide" Target="slides/slide44.xml"/><Relationship Id="rId46" Type="http://schemas.openxmlformats.org/officeDocument/2006/relationships/slide" Target="slides/slide45.xml"/><Relationship Id="rId47" Type="http://schemas.openxmlformats.org/officeDocument/2006/relationships/slide" Target="slides/slide46.xml"/><Relationship Id="rId48" Type="http://schemas.openxmlformats.org/officeDocument/2006/relationships/slide" Target="slides/slide47.xml"/><Relationship Id="rId49" Type="http://schemas.openxmlformats.org/officeDocument/2006/relationships/slide" Target="slides/slide48.xml"/><Relationship Id="rId50" Type="http://schemas.openxmlformats.org/officeDocument/2006/relationships/slide" Target="slides/slide49.xml"/><Relationship Id="rId51" Type="http://schemas.openxmlformats.org/officeDocument/2006/relationships/slide" Target="slides/slide50.xml"/><Relationship Id="rId52" Type="http://schemas.openxmlformats.org/officeDocument/2006/relationships/slide" Target="slides/slide51.xml"/><Relationship Id="rId53" Type="http://schemas.openxmlformats.org/officeDocument/2006/relationships/slide" Target="slides/slide52.xml"/><Relationship Id="rId54" Type="http://schemas.openxmlformats.org/officeDocument/2006/relationships/slide" Target="slides/slide53.xml"/><Relationship Id="rId55" Type="http://schemas.openxmlformats.org/officeDocument/2006/relationships/slide" Target="slides/slide54.xml"/><Relationship Id="rId56" Type="http://schemas.openxmlformats.org/officeDocument/2006/relationships/slide" Target="slides/slide55.xml"/><Relationship Id="rId57" Type="http://schemas.openxmlformats.org/officeDocument/2006/relationships/slide" Target="slides/slide56.xml"/><Relationship Id="rId58" Type="http://schemas.openxmlformats.org/officeDocument/2006/relationships/slide" Target="slides/slide57.xml"/><Relationship Id="rId59" Type="http://schemas.openxmlformats.org/officeDocument/2006/relationships/slide" Target="slides/slide58.xml"/><Relationship Id="rId60" Type="http://schemas.openxmlformats.org/officeDocument/2006/relationships/slide" Target="slides/slide59.xml"/><Relationship Id="rId61" Type="http://schemas.openxmlformats.org/officeDocument/2006/relationships/slide" Target="slides/slide60.xml"/><Relationship Id="rId62" Type="http://schemas.openxmlformats.org/officeDocument/2006/relationships/slide" Target="slides/slide61.xml"/><Relationship Id="rId63" Type="http://schemas.openxmlformats.org/officeDocument/2006/relationships/slide" Target="slides/slide62.xml"/><Relationship Id="rId64" Type="http://schemas.openxmlformats.org/officeDocument/2006/relationships/slide" Target="slides/slide63.xml"/><Relationship Id="rId65" Type="http://schemas.openxmlformats.org/officeDocument/2006/relationships/slide" Target="slides/slide64.xml"/><Relationship Id="rId66" Type="http://schemas.openxmlformats.org/officeDocument/2006/relationships/slide" Target="slides/slide65.xml"/><Relationship Id="rId67" Type="http://schemas.openxmlformats.org/officeDocument/2006/relationships/slide" Target="slides/slide66.xml"/><Relationship Id="rId68" Type="http://schemas.openxmlformats.org/officeDocument/2006/relationships/slide" Target="slides/slide67.xml"/><Relationship Id="rId69" Type="http://schemas.openxmlformats.org/officeDocument/2006/relationships/slide" Target="slides/slide68.xml"/><Relationship Id="rId70" Type="http://schemas.openxmlformats.org/officeDocument/2006/relationships/slide" Target="slides/slide69.xml"/><Relationship Id="rId71" Type="http://schemas.openxmlformats.org/officeDocument/2006/relationships/slide" Target="slides/slide70.xml"/><Relationship Id="rId72" Type="http://schemas.openxmlformats.org/officeDocument/2006/relationships/slide" Target="slides/slide71.xml"/><Relationship Id="rId73" Type="http://schemas.openxmlformats.org/officeDocument/2006/relationships/slide" Target="slides/slide72.xml"/><Relationship Id="rId74" Type="http://schemas.openxmlformats.org/officeDocument/2006/relationships/slide" Target="slides/slide73.xml"/><Relationship Id="rId75" Type="http://schemas.openxmlformats.org/officeDocument/2006/relationships/slide" Target="slides/slide74.xml"/><Relationship Id="rId76" Type="http://schemas.openxmlformats.org/officeDocument/2006/relationships/slide" Target="slides/slide75.xml"/><Relationship Id="rId77" Type="http://schemas.openxmlformats.org/officeDocument/2006/relationships/slide" Target="slides/slide76.xml"/><Relationship Id="rId78" Type="http://schemas.openxmlformats.org/officeDocument/2006/relationships/slide" Target="slides/slide77.xml"/><Relationship Id="rId79" Type="http://schemas.openxmlformats.org/officeDocument/2006/relationships/slide" Target="slides/slide78.xml"/><Relationship Id="rId80" Type="http://schemas.openxmlformats.org/officeDocument/2006/relationships/slide" Target="slides/slide79.xml"/><Relationship Id="rId81" Type="http://schemas.openxmlformats.org/officeDocument/2006/relationships/slide" Target="slides/slide80.xml"/><Relationship Id="rId82" Type="http://schemas.openxmlformats.org/officeDocument/2006/relationships/slide" Target="slides/slide81.xml"/><Relationship Id="rId83" Type="http://schemas.openxmlformats.org/officeDocument/2006/relationships/slide" Target="slides/slide82.xml"/><Relationship Id="rId84" Type="http://schemas.openxmlformats.org/officeDocument/2006/relationships/slide" Target="slides/slide83.xml"/><Relationship Id="rId85" Type="http://schemas.openxmlformats.org/officeDocument/2006/relationships/slide" Target="slides/slide84.xml"/><Relationship Id="rId86" Type="http://schemas.openxmlformats.org/officeDocument/2006/relationships/slide" Target="slides/slide85.xml"/><Relationship Id="rId87" Type="http://schemas.openxmlformats.org/officeDocument/2006/relationships/slide" Target="slides/slide86.xml"/><Relationship Id="rId88" Type="http://schemas.openxmlformats.org/officeDocument/2006/relationships/slide" Target="slides/slide87.xml"/><Relationship Id="rId89" Type="http://schemas.openxmlformats.org/officeDocument/2006/relationships/slide" Target="slides/slide88.xml"/><Relationship Id="rId90" Type="http://schemas.openxmlformats.org/officeDocument/2006/relationships/slide" Target="slides/slide89.xml"/><Relationship Id="rId91" Type="http://schemas.openxmlformats.org/officeDocument/2006/relationships/slide" Target="slides/slide90.xml"/><Relationship Id="rId92" Type="http://schemas.openxmlformats.org/officeDocument/2006/relationships/slide" Target="slides/slide91.xml"/><Relationship Id="rId93" Type="http://schemas.openxmlformats.org/officeDocument/2006/relationships/slide" Target="slides/slide92.xml"/><Relationship Id="rId94" Type="http://schemas.openxmlformats.org/officeDocument/2006/relationships/slide" Target="slides/slide93.xml"/><Relationship Id="rId95" Type="http://schemas.openxmlformats.org/officeDocument/2006/relationships/slide" Target="slides/slide94.xml"/><Relationship Id="rId96" Type="http://schemas.openxmlformats.org/officeDocument/2006/relationships/slide" Target="slides/slide95.xml"/><Relationship Id="rId97" Type="http://schemas.openxmlformats.org/officeDocument/2006/relationships/slide" Target="slides/slide96.xml"/><Relationship Id="rId98" Type="http://schemas.openxmlformats.org/officeDocument/2006/relationships/slide" Target="slides/slide97.xml"/><Relationship Id="rId99" Type="http://schemas.openxmlformats.org/officeDocument/2006/relationships/slide" Target="slides/slide98.xml"/><Relationship Id="rId100" Type="http://schemas.openxmlformats.org/officeDocument/2006/relationships/slide" Target="slides/slide99.xml"/><Relationship Id="rId101" Type="http://schemas.openxmlformats.org/officeDocument/2006/relationships/slide" Target="slides/slide100.xml"/><Relationship Id="rId102" Type="http://schemas.openxmlformats.org/officeDocument/2006/relationships/slide" Target="slides/slide101.xml"/><Relationship Id="rId103" Type="http://schemas.openxmlformats.org/officeDocument/2006/relationships/slide" Target="slides/slide102.xml"/><Relationship Id="rId104" Type="http://schemas.openxmlformats.org/officeDocument/2006/relationships/slide" Target="slides/slide103.xml"/><Relationship Id="rId105" Type="http://schemas.openxmlformats.org/officeDocument/2006/relationships/slide" Target="slides/slide104.xml"/><Relationship Id="rId106" Type="http://schemas.openxmlformats.org/officeDocument/2006/relationships/slide" Target="slides/slide105.xml"/><Relationship Id="rId107" Type="http://schemas.openxmlformats.org/officeDocument/2006/relationships/slide" Target="slides/slide106.xml"/><Relationship Id="rId108" Type="http://schemas.openxmlformats.org/officeDocument/2006/relationships/slide" Target="slides/slide107.xml"/><Relationship Id="rId109" Type="http://schemas.openxmlformats.org/officeDocument/2006/relationships/slide" Target="slides/slide108.xml"/><Relationship Id="rId110" Type="http://schemas.openxmlformats.org/officeDocument/2006/relationships/slide" Target="slides/slide109.xml"/><Relationship Id="rId111" Type="http://schemas.openxmlformats.org/officeDocument/2006/relationships/slide" Target="slides/slide110.xml"/><Relationship Id="rId112" Type="http://schemas.openxmlformats.org/officeDocument/2006/relationships/slide" Target="slides/slide111.xml"/><Relationship Id="rId113" Type="http://schemas.openxmlformats.org/officeDocument/2006/relationships/slide" Target="slides/slide112.xml"/><Relationship Id="rId114" Type="http://schemas.openxmlformats.org/officeDocument/2006/relationships/slide" Target="slides/slide113.xml"/><Relationship Id="rId115" Type="http://schemas.openxmlformats.org/officeDocument/2006/relationships/slide" Target="slides/slide114.xml"/><Relationship Id="rId116" Type="http://schemas.openxmlformats.org/officeDocument/2006/relationships/slide" Target="slides/slide115.xml"/><Relationship Id="rId117" Type="http://schemas.openxmlformats.org/officeDocument/2006/relationships/slide" Target="slides/slide116.xml"/><Relationship Id="rId118" Type="http://schemas.openxmlformats.org/officeDocument/2006/relationships/slide" Target="slides/slide117.xml"/><Relationship Id="rId119" Type="http://schemas.openxmlformats.org/officeDocument/2006/relationships/slide" Target="slides/slide118.xml"/><Relationship Id="rId120" Type="http://schemas.openxmlformats.org/officeDocument/2006/relationships/slide" Target="slides/slide119.xml"/><Relationship Id="rId121" Type="http://schemas.openxmlformats.org/officeDocument/2006/relationships/slide" Target="slides/slide120.xml"/><Relationship Id="rId122" Type="http://schemas.openxmlformats.org/officeDocument/2006/relationships/slide" Target="slides/slide121.xml"/><Relationship Id="rId123" Type="http://schemas.openxmlformats.org/officeDocument/2006/relationships/slide" Target="slides/slide122.xml"/><Relationship Id="rId124" Type="http://schemas.openxmlformats.org/officeDocument/2006/relationships/slide" Target="slides/slide123.xml"/><Relationship Id="rId125" Type="http://schemas.openxmlformats.org/officeDocument/2006/relationships/slide" Target="slides/slide124.xml"/><Relationship Id="rId126" Type="http://schemas.openxmlformats.org/officeDocument/2006/relationships/slide" Target="slides/slide125.xml"/><Relationship Id="rId127" Type="http://schemas.openxmlformats.org/officeDocument/2006/relationships/slide" Target="slides/slide126.xml"/><Relationship Id="rId128" Type="http://schemas.openxmlformats.org/officeDocument/2006/relationships/slide" Target="slides/slide127.xml"/><Relationship Id="rId129" Type="http://schemas.openxmlformats.org/officeDocument/2006/relationships/slide" Target="slides/slide128.xml"/><Relationship Id="rId130" Type="http://schemas.openxmlformats.org/officeDocument/2006/relationships/slide" Target="slides/slide129.xml"/><Relationship Id="rId131" Type="http://schemas.openxmlformats.org/officeDocument/2006/relationships/slide" Target="slides/slide130.xml"/><Relationship Id="rId132" Type="http://schemas.openxmlformats.org/officeDocument/2006/relationships/slide" Target="slides/slide131.xml"/><Relationship Id="rId133" Type="http://schemas.openxmlformats.org/officeDocument/2006/relationships/slide" Target="slides/slide132.xml"/><Relationship Id="rId134" Type="http://schemas.openxmlformats.org/officeDocument/2006/relationships/slide" Target="slides/slide133.xml"/><Relationship Id="rId135" Type="http://schemas.openxmlformats.org/officeDocument/2006/relationships/slide" Target="slides/slide134.xml"/><Relationship Id="rId136" Type="http://schemas.openxmlformats.org/officeDocument/2006/relationships/slide" Target="slides/slide135.xml"/><Relationship Id="rId137" Type="http://schemas.openxmlformats.org/officeDocument/2006/relationships/slide" Target="slides/slide136.xml"/><Relationship Id="rId138" Type="http://schemas.openxmlformats.org/officeDocument/2006/relationships/slide" Target="slides/slide137.xml"/><Relationship Id="rId139" Type="http://schemas.openxmlformats.org/officeDocument/2006/relationships/slide" Target="slides/slide138.xml"/><Relationship Id="rId140" Type="http://schemas.openxmlformats.org/officeDocument/2006/relationships/slide" Target="slides/slide139.xml"/><Relationship Id="rId141" Type="http://schemas.openxmlformats.org/officeDocument/2006/relationships/slide" Target="slides/slide140.xml"/><Relationship Id="rId142" Type="http://schemas.openxmlformats.org/officeDocument/2006/relationships/slide" Target="slides/slide141.xml"/><Relationship Id="rId143" Type="http://schemas.openxmlformats.org/officeDocument/2006/relationships/slide" Target="slides/slide142.xml"/><Relationship Id="rId144" Type="http://schemas.openxmlformats.org/officeDocument/2006/relationships/slide" Target="slides/slide143.xml"/><Relationship Id="rId145" Type="http://schemas.openxmlformats.org/officeDocument/2006/relationships/slide" Target="slides/slide144.xml"/><Relationship Id="rId146" Type="http://schemas.openxmlformats.org/officeDocument/2006/relationships/slide" Target="slides/slide145.xml"/><Relationship Id="rId147" Type="http://schemas.openxmlformats.org/officeDocument/2006/relationships/slide" Target="slides/slide146.xml"/><Relationship Id="rId148" Type="http://schemas.openxmlformats.org/officeDocument/2006/relationships/slide" Target="slides/slide147.xml"/><Relationship Id="rId149" Type="http://schemas.openxmlformats.org/officeDocument/2006/relationships/slide" Target="slides/slide148.xml"/><Relationship Id="rId150" Type="http://schemas.openxmlformats.org/officeDocument/2006/relationships/slide" Target="slides/slide149.xml"/><Relationship Id="rId151" Type="http://schemas.openxmlformats.org/officeDocument/2006/relationships/slide" Target="slides/slide150.xml"/><Relationship Id="rId152" Type="http://schemas.openxmlformats.org/officeDocument/2006/relationships/slide" Target="slides/slide151.xml"/><Relationship Id="rId153" Type="http://schemas.openxmlformats.org/officeDocument/2006/relationships/slide" Target="slides/slide152.xml"/><Relationship Id="rId154" Type="http://schemas.openxmlformats.org/officeDocument/2006/relationships/slide" Target="slides/slide153.xml"/><Relationship Id="rId155" Type="http://schemas.openxmlformats.org/officeDocument/2006/relationships/slide" Target="slides/slide154.xml"/><Relationship Id="rId156" Type="http://schemas.openxmlformats.org/officeDocument/2006/relationships/slide" Target="slides/slide155.xml"/><Relationship Id="rId157" Type="http://schemas.openxmlformats.org/officeDocument/2006/relationships/slide" Target="slides/slide156.xml"/><Relationship Id="rId158" Type="http://schemas.openxmlformats.org/officeDocument/2006/relationships/slide" Target="slides/slide157.xml"/><Relationship Id="rId159" Type="http://schemas.openxmlformats.org/officeDocument/2006/relationships/slide" Target="slides/slide158.xml"/><Relationship Id="rId160" Type="http://schemas.openxmlformats.org/officeDocument/2006/relationships/slide" Target="slides/slide159.xml"/><Relationship Id="rId161" Type="http://schemas.openxmlformats.org/officeDocument/2006/relationships/slide" Target="slides/slide160.xml"/><Relationship Id="rId162" Type="http://schemas.openxmlformats.org/officeDocument/2006/relationships/slide" Target="slides/slide161.xml"/><Relationship Id="rId163" Type="http://schemas.openxmlformats.org/officeDocument/2006/relationships/slide" Target="slides/slide162.xml"/><Relationship Id="rId164" Type="http://schemas.openxmlformats.org/officeDocument/2006/relationships/slide" Target="slides/slide163.xml"/><Relationship Id="rId165" Type="http://schemas.openxmlformats.org/officeDocument/2006/relationships/slide" Target="slides/slide164.xml"/><Relationship Id="rId166" Type="http://schemas.openxmlformats.org/officeDocument/2006/relationships/slide" Target="slides/slide165.xml"/><Relationship Id="rId167" Type="http://schemas.openxmlformats.org/officeDocument/2006/relationships/slide" Target="slides/slide166.xml"/><Relationship Id="rId168" Type="http://schemas.openxmlformats.org/officeDocument/2006/relationships/slide" Target="slides/slide167.xml"/><Relationship Id="rId169" Type="http://schemas.openxmlformats.org/officeDocument/2006/relationships/slide" Target="slides/slide168.xml"/><Relationship Id="rId170" Type="http://schemas.openxmlformats.org/officeDocument/2006/relationships/slide" Target="slides/slide169.xml"/><Relationship Id="rId171" Type="http://schemas.openxmlformats.org/officeDocument/2006/relationships/slide" Target="slides/slide170.xml"/><Relationship Id="rId172" Type="http://schemas.openxmlformats.org/officeDocument/2006/relationships/slide" Target="slides/slide171.xml"/><Relationship Id="rId173" Type="http://schemas.openxmlformats.org/officeDocument/2006/relationships/slide" Target="slides/slide172.xml"/><Relationship Id="rId174" Type="http://schemas.openxmlformats.org/officeDocument/2006/relationships/slide" Target="slides/slide173.xml"/><Relationship Id="rId175" Type="http://schemas.openxmlformats.org/officeDocument/2006/relationships/slide" Target="slides/slide174.xml"/><Relationship Id="rId176" Type="http://schemas.openxmlformats.org/officeDocument/2006/relationships/slide" Target="slides/slide175.xml"/><Relationship Id="rId177" Type="http://schemas.openxmlformats.org/officeDocument/2006/relationships/slide" Target="slides/slide176.xml"/><Relationship Id="rId178" Type="http://schemas.openxmlformats.org/officeDocument/2006/relationships/slide" Target="slides/slide177.xml"/><Relationship Id="rId179" Type="http://schemas.openxmlformats.org/officeDocument/2006/relationships/slide" Target="slides/slide178.xml"/><Relationship Id="rId180" Type="http://schemas.openxmlformats.org/officeDocument/2006/relationships/slide" Target="slides/slide179.xml"/><Relationship Id="rId181" Type="http://schemas.openxmlformats.org/officeDocument/2006/relationships/slide" Target="slides/slide180.xml"/><Relationship Id="rId182" Type="http://schemas.openxmlformats.org/officeDocument/2006/relationships/slide" Target="slides/slide181.xml"/><Relationship Id="rId183" Type="http://schemas.openxmlformats.org/officeDocument/2006/relationships/slide" Target="slides/slide182.xml"/><Relationship Id="rId184" Type="http://schemas.openxmlformats.org/officeDocument/2006/relationships/slide" Target="slides/slide183.xml"/><Relationship Id="rId185" Type="http://schemas.openxmlformats.org/officeDocument/2006/relationships/slide" Target="slides/slide184.xml"/><Relationship Id="rId186" Type="http://schemas.openxmlformats.org/officeDocument/2006/relationships/slide" Target="slides/slide185.xml"/><Relationship Id="rId187" Type="http://schemas.openxmlformats.org/officeDocument/2006/relationships/slide" Target="slides/slide186.xml"/><Relationship Id="rId188" Type="http://schemas.openxmlformats.org/officeDocument/2006/relationships/slide" Target="slides/slide187.xml"/><Relationship Id="rId189" Type="http://schemas.openxmlformats.org/officeDocument/2006/relationships/slide" Target="slides/slide188.xml"/><Relationship Id="rId190" Type="http://schemas.openxmlformats.org/officeDocument/2006/relationships/slide" Target="slides/slide189.xml"/><Relationship Id="rId191" Type="http://schemas.openxmlformats.org/officeDocument/2006/relationships/slide" Target="slides/slide190.xml"/><Relationship Id="rId192" Type="http://schemas.openxmlformats.org/officeDocument/2006/relationships/slide" Target="slides/slide191.xml"/><Relationship Id="rId193" Type="http://schemas.openxmlformats.org/officeDocument/2006/relationships/slide" Target="slides/slide192.xml"/><Relationship Id="rId194" Type="http://schemas.openxmlformats.org/officeDocument/2006/relationships/slide" Target="slides/slide193.xml"/><Relationship Id="rId195" Type="http://schemas.openxmlformats.org/officeDocument/2006/relationships/slide" Target="slides/slide194.xml"/><Relationship Id="rId196" Type="http://schemas.openxmlformats.org/officeDocument/2006/relationships/slide" Target="slides/slide195.xml"/><Relationship Id="rId197" Type="http://schemas.openxmlformats.org/officeDocument/2006/relationships/slide" Target="slides/slide196.xml"/><Relationship Id="rId198" Type="http://schemas.openxmlformats.org/officeDocument/2006/relationships/slide" Target="slides/slide197.xml"/><Relationship Id="rId199" Type="http://schemas.openxmlformats.org/officeDocument/2006/relationships/slide" Target="slides/slide198.xml"/><Relationship Id="rId200" Type="http://schemas.openxmlformats.org/officeDocument/2006/relationships/slide" Target="slides/slide199.xml"/><Relationship Id="rId201" Type="http://schemas.openxmlformats.org/officeDocument/2006/relationships/slide" Target="slides/slide200.xml"/><Relationship Id="rId202" Type="http://schemas.openxmlformats.org/officeDocument/2006/relationships/slide" Target="slides/slide201.xml"/><Relationship Id="rId203" Type="http://schemas.openxmlformats.org/officeDocument/2006/relationships/slide" Target="slides/slide202.xml"/><Relationship Id="rId204" Type="http://schemas.openxmlformats.org/officeDocument/2006/relationships/slide" Target="slides/slide203.xml"/><Relationship Id="rId205" Type="http://schemas.openxmlformats.org/officeDocument/2006/relationships/slide" Target="slides/slide204.xml"/><Relationship Id="rId206" Type="http://schemas.openxmlformats.org/officeDocument/2006/relationships/slide" Target="slides/slide205.xml"/><Relationship Id="rId207" Type="http://schemas.openxmlformats.org/officeDocument/2006/relationships/slide" Target="slides/slide206.xml"/><Relationship Id="rId208" Type="http://schemas.openxmlformats.org/officeDocument/2006/relationships/slide" Target="slides/slide207.xml"/><Relationship Id="rId209" Type="http://schemas.openxmlformats.org/officeDocument/2006/relationships/slide" Target="slides/slide208.xml"/><Relationship Id="rId210" Type="http://schemas.openxmlformats.org/officeDocument/2006/relationships/slide" Target="slides/slide209.xml"/><Relationship Id="rId211" Type="http://schemas.openxmlformats.org/officeDocument/2006/relationships/slide" Target="slides/slide210.xml"/><Relationship Id="rId212" Type="http://schemas.openxmlformats.org/officeDocument/2006/relationships/slide" Target="slides/slide211.xml"/><Relationship Id="rId213" Type="http://schemas.openxmlformats.org/officeDocument/2006/relationships/slide" Target="slides/slide212.xml"/><Relationship Id="rId214" Type="http://schemas.openxmlformats.org/officeDocument/2006/relationships/slide" Target="slides/slide213.xml"/><Relationship Id="rId215" Type="http://schemas.openxmlformats.org/officeDocument/2006/relationships/slide" Target="slides/slide214.xml"/><Relationship Id="rId216" Type="http://schemas.openxmlformats.org/officeDocument/2006/relationships/slide" Target="slides/slide215.xml"/><Relationship Id="rId217" Type="http://schemas.openxmlformats.org/officeDocument/2006/relationships/slide" Target="slides/slide216.xml"/><Relationship Id="rId218" Type="http://schemas.openxmlformats.org/officeDocument/2006/relationships/slide" Target="slides/slide217.xml"/><Relationship Id="rId219" Type="http://schemas.openxmlformats.org/officeDocument/2006/relationships/slide" Target="slides/slide218.xml"/><Relationship Id="rId220" Type="http://schemas.openxmlformats.org/officeDocument/2006/relationships/slide" Target="slides/slide219.xml"/><Relationship Id="rId221" Type="http://schemas.openxmlformats.org/officeDocument/2006/relationships/slide" Target="slides/slide220.xml"/><Relationship Id="rId222" Type="http://schemas.openxmlformats.org/officeDocument/2006/relationships/slide" Target="slides/slide221.xml"/><Relationship Id="rId223" Type="http://schemas.openxmlformats.org/officeDocument/2006/relationships/slide" Target="slides/slide222.xml"/><Relationship Id="rId224" Type="http://schemas.openxmlformats.org/officeDocument/2006/relationships/slide" Target="slides/slide223.xml"/><Relationship Id="rId225" Type="http://schemas.openxmlformats.org/officeDocument/2006/relationships/slide" Target="slides/slide224.xml"/><Relationship Id="rId226" Type="http://schemas.openxmlformats.org/officeDocument/2006/relationships/slide" Target="slides/slide225.xml"/><Relationship Id="rId227" Type="http://schemas.openxmlformats.org/officeDocument/2006/relationships/slide" Target="slides/slide226.xml"/><Relationship Id="rId228" Type="http://schemas.openxmlformats.org/officeDocument/2006/relationships/slide" Target="slides/slide227.xml"/><Relationship Id="rId229" Type="http://schemas.openxmlformats.org/officeDocument/2006/relationships/slide" Target="slides/slide228.xml"/><Relationship Id="rId230" Type="http://schemas.openxmlformats.org/officeDocument/2006/relationships/slide" Target="slides/slide229.xml"/><Relationship Id="rId231" Type="http://schemas.openxmlformats.org/officeDocument/2006/relationships/slide" Target="slides/slide230.xml"/><Relationship Id="rId232" Type="http://schemas.openxmlformats.org/officeDocument/2006/relationships/slide" Target="slides/slide231.xml"/><Relationship Id="rId233" Type="http://schemas.openxmlformats.org/officeDocument/2006/relationships/slide" Target="slides/slide232.xml"/><Relationship Id="rId234" Type="http://schemas.openxmlformats.org/officeDocument/2006/relationships/slide" Target="slides/slide233.xml"/><Relationship Id="rId235" Type="http://schemas.openxmlformats.org/officeDocument/2006/relationships/slide" Target="slides/slide234.xml"/><Relationship Id="rId236" Type="http://schemas.openxmlformats.org/officeDocument/2006/relationships/slide" Target="slides/slide235.xml"/><Relationship Id="rId237" Type="http://schemas.openxmlformats.org/officeDocument/2006/relationships/slide" Target="slides/slide236.xml"/><Relationship Id="rId238" Type="http://schemas.openxmlformats.org/officeDocument/2006/relationships/slide" Target="slides/slide237.xml"/><Relationship Id="rId239" Type="http://schemas.openxmlformats.org/officeDocument/2006/relationships/slide" Target="slides/slide238.xml"/><Relationship Id="rId240" Type="http://schemas.openxmlformats.org/officeDocument/2006/relationships/slide" Target="slides/slide239.xml"/><Relationship Id="rId241" Type="http://schemas.openxmlformats.org/officeDocument/2006/relationships/slide" Target="slides/slide240.xml"/><Relationship Id="rId242" Type="http://schemas.openxmlformats.org/officeDocument/2006/relationships/slide" Target="slides/slide241.xml"/><Relationship Id="rId243" Type="http://schemas.openxmlformats.org/officeDocument/2006/relationships/slide" Target="slides/slide242.xml"/><Relationship Id="rId244" Type="http://schemas.openxmlformats.org/officeDocument/2006/relationships/slide" Target="slides/slide243.xml"/><Relationship Id="rId245" Type="http://schemas.openxmlformats.org/officeDocument/2006/relationships/slide" Target="slides/slide244.xml"/><Relationship Id="rId246" Type="http://schemas.openxmlformats.org/officeDocument/2006/relationships/slide" Target="slides/slide245.xml"/><Relationship Id="rId247" Type="http://schemas.openxmlformats.org/officeDocument/2006/relationships/slide" Target="slides/slide246.xml"/><Relationship Id="rId248" Type="http://schemas.openxmlformats.org/officeDocument/2006/relationships/slide" Target="slides/slide247.xml"/><Relationship Id="rId249" Type="http://schemas.openxmlformats.org/officeDocument/2006/relationships/slide" Target="slides/slide248.xml"/><Relationship Id="rId250" Type="http://schemas.openxmlformats.org/officeDocument/2006/relationships/slide" Target="slides/slide249.xml"/><Relationship Id="rId251" Type="http://schemas.openxmlformats.org/officeDocument/2006/relationships/slide" Target="slides/slide250.xml"/><Relationship Id="rId252" Type="http://schemas.openxmlformats.org/officeDocument/2006/relationships/slide" Target="slides/slide251.xml"/><Relationship Id="rId253" Type="http://schemas.openxmlformats.org/officeDocument/2006/relationships/slide" Target="slides/slide252.xml"/><Relationship Id="rId254" Type="http://schemas.openxmlformats.org/officeDocument/2006/relationships/slide" Target="slides/slide253.xml"/><Relationship Id="rId255" Type="http://schemas.openxmlformats.org/officeDocument/2006/relationships/slide" Target="slides/slide254.xml"/><Relationship Id="rId256" Type="http://schemas.openxmlformats.org/officeDocument/2006/relationships/slide" Target="slides/slide255.xml"/><Relationship Id="rId257" Type="http://schemas.openxmlformats.org/officeDocument/2006/relationships/slide" Target="slides/slide256.xml"/><Relationship Id="rId258" Type="http://schemas.openxmlformats.org/officeDocument/2006/relationships/slide" Target="slides/slide257.xml"/><Relationship Id="rId259" Type="http://schemas.openxmlformats.org/officeDocument/2006/relationships/slide" Target="slides/slide258.xml"/><Relationship Id="rId260" Type="http://schemas.openxmlformats.org/officeDocument/2006/relationships/slide" Target="slides/slide259.xml"/><Relationship Id="rId261" Type="http://schemas.openxmlformats.org/officeDocument/2006/relationships/slide" Target="slides/slide260.xml"/><Relationship Id="rId262" Type="http://schemas.openxmlformats.org/officeDocument/2006/relationships/slide" Target="slides/slide261.xml"/><Relationship Id="rId263" Type="http://schemas.openxmlformats.org/officeDocument/2006/relationships/slide" Target="slides/slide262.xml"/><Relationship Id="rId264" Type="http://schemas.openxmlformats.org/officeDocument/2006/relationships/slide" Target="slides/slide263.xml"/><Relationship Id="rId265" Type="http://schemas.openxmlformats.org/officeDocument/2006/relationships/slide" Target="slides/slide264.xml"/><Relationship Id="rId266" Type="http://schemas.openxmlformats.org/officeDocument/2006/relationships/slide" Target="slides/slide265.xml"/><Relationship Id="rId267" Type="http://schemas.openxmlformats.org/officeDocument/2006/relationships/slide" Target="slides/slide266.xml"/><Relationship Id="rId268" Type="http://schemas.openxmlformats.org/officeDocument/2006/relationships/slide" Target="slides/slide267.xml"/><Relationship Id="rId269" Type="http://schemas.openxmlformats.org/officeDocument/2006/relationships/slide" Target="slides/slide268.xml"/><Relationship Id="rId270" Type="http://schemas.openxmlformats.org/officeDocument/2006/relationships/slide" Target="slides/slide269.xml"/><Relationship Id="rId271" Type="http://schemas.openxmlformats.org/officeDocument/2006/relationships/slide" Target="slides/slide270.xml"/><Relationship Id="rId272" Type="http://schemas.openxmlformats.org/officeDocument/2006/relationships/slide" Target="slides/slide271.xml"/><Relationship Id="rId273" Type="http://schemas.openxmlformats.org/officeDocument/2006/relationships/slide" Target="slides/slide272.xml"/><Relationship Id="rId274" Type="http://schemas.openxmlformats.org/officeDocument/2006/relationships/slide" Target="slides/slide273.xml"/><Relationship Id="rId275" Type="http://schemas.openxmlformats.org/officeDocument/2006/relationships/slide" Target="slides/slide274.xml"/><Relationship Id="rId276" Type="http://schemas.openxmlformats.org/officeDocument/2006/relationships/slide" Target="slides/slide275.xml"/><Relationship Id="rId277" Type="http://schemas.openxmlformats.org/officeDocument/2006/relationships/slide" Target="slides/slide276.xml"/><Relationship Id="rId278" Type="http://schemas.openxmlformats.org/officeDocument/2006/relationships/slide" Target="slides/slide277.xml"/><Relationship Id="rId279" Type="http://schemas.openxmlformats.org/officeDocument/2006/relationships/slide" Target="slides/slide278.xml"/><Relationship Id="rId280" Type="http://schemas.openxmlformats.org/officeDocument/2006/relationships/slide" Target="slides/slide279.xml"/><Relationship Id="rId281" Type="http://schemas.openxmlformats.org/officeDocument/2006/relationships/slide" Target="slides/slide280.xml"/><Relationship Id="rId282" Type="http://schemas.openxmlformats.org/officeDocument/2006/relationships/slide" Target="slides/slide281.xml"/><Relationship Id="rId283" Type="http://schemas.openxmlformats.org/officeDocument/2006/relationships/slide" Target="slides/slide282.xml"/><Relationship Id="rId284" Type="http://schemas.openxmlformats.org/officeDocument/2006/relationships/slide" Target="slides/slide283.xml"/><Relationship Id="rId285" Type="http://schemas.openxmlformats.org/officeDocument/2006/relationships/slide" Target="slides/slide284.xml"/><Relationship Id="rId286" Type="http://schemas.openxmlformats.org/officeDocument/2006/relationships/slide" Target="slides/slide285.xml"/><Relationship Id="rId287" Type="http://schemas.openxmlformats.org/officeDocument/2006/relationships/slide" Target="slides/slide286.xml"/><Relationship Id="rId288" Type="http://schemas.openxmlformats.org/officeDocument/2006/relationships/slide" Target="slides/slide287.xml"/><Relationship Id="rId289" Type="http://schemas.openxmlformats.org/officeDocument/2006/relationships/slide" Target="slides/slide288.xml"/><Relationship Id="rId290" Type="http://schemas.openxmlformats.org/officeDocument/2006/relationships/slide" Target="slides/slide289.xml"/><Relationship Id="rId291" Type="http://schemas.openxmlformats.org/officeDocument/2006/relationships/slide" Target="slides/slide290.xml"/><Relationship Id="rId292" Type="http://schemas.openxmlformats.org/officeDocument/2006/relationships/slide" Target="slides/slide291.xml"/><Relationship Id="rId293" Type="http://schemas.openxmlformats.org/officeDocument/2006/relationships/slide" Target="slides/slide292.xml"/><Relationship Id="rId294" Type="http://schemas.openxmlformats.org/officeDocument/2006/relationships/slide" Target="slides/slide293.xml"/><Relationship Id="rId295" Type="http://schemas.openxmlformats.org/officeDocument/2006/relationships/slide" Target="slides/slide294.xml"/><Relationship Id="rId296" Type="http://schemas.openxmlformats.org/officeDocument/2006/relationships/slide" Target="slides/slide295.xml"/><Relationship Id="rId297" Type="http://schemas.openxmlformats.org/officeDocument/2006/relationships/slide" Target="slides/slide296.xml"/><Relationship Id="rId298" Type="http://schemas.openxmlformats.org/officeDocument/2006/relationships/slide" Target="slides/slide297.xml"/><Relationship Id="rId299" Type="http://schemas.openxmlformats.org/officeDocument/2006/relationships/slide" Target="slides/slide298.xml"/><Relationship Id="rId300" Type="http://schemas.openxmlformats.org/officeDocument/2006/relationships/slide" Target="slides/slide299.xml"/><Relationship Id="rId301" Type="http://schemas.openxmlformats.org/officeDocument/2006/relationships/slide" Target="slides/slide300.xml"/><Relationship Id="rId302" Type="http://schemas.openxmlformats.org/officeDocument/2006/relationships/slide" Target="slides/slide301.xml"/><Relationship Id="rId303" Type="http://schemas.openxmlformats.org/officeDocument/2006/relationships/slide" Target="slides/slide302.xml"/><Relationship Id="rId304" Type="http://schemas.openxmlformats.org/officeDocument/2006/relationships/slide" Target="slides/slide303.xml"/><Relationship Id="rId305" Type="http://schemas.openxmlformats.org/officeDocument/2006/relationships/slide" Target="slides/slide304.xml"/><Relationship Id="rId306" Type="http://schemas.openxmlformats.org/officeDocument/2006/relationships/slide" Target="slides/slide305.xml"/><Relationship Id="rId307" Type="http://schemas.openxmlformats.org/officeDocument/2006/relationships/slide" Target="slides/slide306.xml"/><Relationship Id="rId308" Type="http://schemas.openxmlformats.org/officeDocument/2006/relationships/slide" Target="slides/slide307.xml"/><Relationship Id="rId309" Type="http://schemas.openxmlformats.org/officeDocument/2006/relationships/slide" Target="slides/slide308.xml"/><Relationship Id="rId310" Type="http://schemas.openxmlformats.org/officeDocument/2006/relationships/slide" Target="slides/slide309.xml"/><Relationship Id="rId311" Type="http://schemas.openxmlformats.org/officeDocument/2006/relationships/slide" Target="slides/slide310.xml"/><Relationship Id="rId312" Type="http://schemas.openxmlformats.org/officeDocument/2006/relationships/slide" Target="slides/slide311.xml"/><Relationship Id="rId313" Type="http://schemas.openxmlformats.org/officeDocument/2006/relationships/slide" Target="slides/slide312.xml"/><Relationship Id="rId314" Type="http://schemas.openxmlformats.org/officeDocument/2006/relationships/slide" Target="slides/slide313.xml"/><Relationship Id="rId315" Type="http://schemas.openxmlformats.org/officeDocument/2006/relationships/slide" Target="slides/slide314.xml"/><Relationship Id="rId316" Type="http://schemas.openxmlformats.org/officeDocument/2006/relationships/slide" Target="slides/slide315.xml"/><Relationship Id="rId317" Type="http://schemas.openxmlformats.org/officeDocument/2006/relationships/slide" Target="slides/slide316.xml"/><Relationship Id="rId318" Type="http://schemas.openxmlformats.org/officeDocument/2006/relationships/slide" Target="slides/slide317.xml"/><Relationship Id="rId319" Type="http://schemas.openxmlformats.org/officeDocument/2006/relationships/slide" Target="slides/slide318.xml"/><Relationship Id="rId320" Type="http://schemas.openxmlformats.org/officeDocument/2006/relationships/slide" Target="slides/slide319.xml"/><Relationship Id="rId321" Type="http://schemas.openxmlformats.org/officeDocument/2006/relationships/slide" Target="slides/slide320.xml"/><Relationship Id="rId322" Type="http://schemas.openxmlformats.org/officeDocument/2006/relationships/slide" Target="slides/slide321.xml"/><Relationship Id="rId323" Type="http://schemas.openxmlformats.org/officeDocument/2006/relationships/slide" Target="slides/slide322.xml"/><Relationship Id="rId324" Type="http://schemas.openxmlformats.org/officeDocument/2006/relationships/slide" Target="slides/slide323.xml"/><Relationship Id="rId325" Type="http://schemas.openxmlformats.org/officeDocument/2006/relationships/slide" Target="slides/slide324.xml"/><Relationship Id="rId326" Type="http://schemas.openxmlformats.org/officeDocument/2006/relationships/slide" Target="slides/slide325.xml"/><Relationship Id="rId327" Type="http://schemas.openxmlformats.org/officeDocument/2006/relationships/slide" Target="slides/slide326.xml"/><Relationship Id="rId328" Type="http://schemas.openxmlformats.org/officeDocument/2006/relationships/slide" Target="slides/slide327.xml"/><Relationship Id="rId329" Type="http://schemas.openxmlformats.org/officeDocument/2006/relationships/slide" Target="slides/slide328.xml"/><Relationship Id="rId330" Type="http://schemas.openxmlformats.org/officeDocument/2006/relationships/slide" Target="slides/slide329.xml"/><Relationship Id="rId331" Type="http://schemas.openxmlformats.org/officeDocument/2006/relationships/slide" Target="slides/slide330.xml"/><Relationship Id="rId332" Type="http://schemas.openxmlformats.org/officeDocument/2006/relationships/slide" Target="slides/slide331.xml"/><Relationship Id="rId333" Type="http://schemas.openxmlformats.org/officeDocument/2006/relationships/slide" Target="slides/slide332.xml"/><Relationship Id="rId334" Type="http://schemas.openxmlformats.org/officeDocument/2006/relationships/slide" Target="slides/slide333.xml"/><Relationship Id="rId335" Type="http://schemas.openxmlformats.org/officeDocument/2006/relationships/slide" Target="slides/slide334.xml"/><Relationship Id="rId336" Type="http://schemas.openxmlformats.org/officeDocument/2006/relationships/slide" Target="slides/slide335.xml"/><Relationship Id="rId337" Type="http://schemas.openxmlformats.org/officeDocument/2006/relationships/slide" Target="slides/slide336.xml"/><Relationship Id="rId338" Type="http://schemas.openxmlformats.org/officeDocument/2006/relationships/slide" Target="slides/slide337.xml"/><Relationship Id="rId339" Type="http://schemas.openxmlformats.org/officeDocument/2006/relationships/slide" Target="slides/slide338.xml"/><Relationship Id="rId340" Type="http://schemas.openxmlformats.org/officeDocument/2006/relationships/slide" Target="slides/slide339.xml"/><Relationship Id="rId341" Type="http://schemas.openxmlformats.org/officeDocument/2006/relationships/slide" Target="slides/slide340.xml"/><Relationship Id="rId342" Type="http://schemas.openxmlformats.org/officeDocument/2006/relationships/slide" Target="slides/slide341.xml"/><Relationship Id="rId343" Type="http://schemas.openxmlformats.org/officeDocument/2006/relationships/slide" Target="slides/slide342.xml"/><Relationship Id="rId344" Type="http://schemas.openxmlformats.org/officeDocument/2006/relationships/slide" Target="slides/slide343.xml"/><Relationship Id="rId345" Type="http://schemas.openxmlformats.org/officeDocument/2006/relationships/slide" Target="slides/slide344.xml"/><Relationship Id="rId346" Type="http://schemas.openxmlformats.org/officeDocument/2006/relationships/slide" Target="slides/slide345.xml"/><Relationship Id="rId347" Type="http://schemas.openxmlformats.org/officeDocument/2006/relationships/slide" Target="slides/slide346.xml"/><Relationship Id="rId348" Type="http://schemas.openxmlformats.org/officeDocument/2006/relationships/slide" Target="slides/slide347.xml"/><Relationship Id="rId349" Type="http://schemas.openxmlformats.org/officeDocument/2006/relationships/slide" Target="slides/slide348.xml"/><Relationship Id="rId350" Type="http://schemas.openxmlformats.org/officeDocument/2006/relationships/slide" Target="slides/slide349.xml"/><Relationship Id="rId351" Type="http://schemas.openxmlformats.org/officeDocument/2006/relationships/slide" Target="slides/slide350.xml"/><Relationship Id="rId352" Type="http://schemas.openxmlformats.org/officeDocument/2006/relationships/slide" Target="slides/slide351.xml"/><Relationship Id="rId353" Type="http://schemas.openxmlformats.org/officeDocument/2006/relationships/slide" Target="slides/slide352.xml"/><Relationship Id="rId354" Type="http://schemas.openxmlformats.org/officeDocument/2006/relationships/slide" Target="slides/slide353.xml"/><Relationship Id="rId355" Type="http://schemas.openxmlformats.org/officeDocument/2006/relationships/slide" Target="slides/slide354.xml"/><Relationship Id="rId356" Type="http://schemas.openxmlformats.org/officeDocument/2006/relationships/slide" Target="slides/slide355.xml"/><Relationship Id="rId357" Type="http://schemas.openxmlformats.org/officeDocument/2006/relationships/slide" Target="slides/slide356.xml"/><Relationship Id="rId358" Type="http://schemas.openxmlformats.org/officeDocument/2006/relationships/slide" Target="slides/slide357.xml"/><Relationship Id="rId359" Type="http://schemas.openxmlformats.org/officeDocument/2006/relationships/slide" Target="slides/slide358.xml"/><Relationship Id="rId360" Type="http://schemas.openxmlformats.org/officeDocument/2006/relationships/slide" Target="slides/slide359.xml"/><Relationship Id="rId361" Type="http://schemas.openxmlformats.org/officeDocument/2006/relationships/slide" Target="slides/slide360.xml"/><Relationship Id="rId362" Type="http://schemas.openxmlformats.org/officeDocument/2006/relationships/slide" Target="slides/slide361.xml"/><Relationship Id="rId363" Type="http://schemas.openxmlformats.org/officeDocument/2006/relationships/slide" Target="slides/slide362.xml"/><Relationship Id="rId364" Type="http://schemas.openxmlformats.org/officeDocument/2006/relationships/slide" Target="slides/slide363.xml"/><Relationship Id="rId365" Type="http://schemas.openxmlformats.org/officeDocument/2006/relationships/slide" Target="slides/slide364.xml"/><Relationship Id="rId366" Type="http://schemas.openxmlformats.org/officeDocument/2006/relationships/slide" Target="slides/slide365.xml"/><Relationship Id="rId367" Type="http://schemas.openxmlformats.org/officeDocument/2006/relationships/slide" Target="slides/slide366.xml"/><Relationship Id="rId368" Type="http://schemas.openxmlformats.org/officeDocument/2006/relationships/slide" Target="slides/slide367.xml"/><Relationship Id="rId369" Type="http://schemas.openxmlformats.org/officeDocument/2006/relationships/slide" Target="slides/slide368.xml"/><Relationship Id="rId370" Type="http://schemas.openxmlformats.org/officeDocument/2006/relationships/slide" Target="slides/slide369.xml"/><Relationship Id="rId371" Type="http://schemas.openxmlformats.org/officeDocument/2006/relationships/slide" Target="slides/slide370.xml"/><Relationship Id="rId372" Type="http://schemas.openxmlformats.org/officeDocument/2006/relationships/slide" Target="slides/slide371.xml"/><Relationship Id="rId373" Type="http://schemas.openxmlformats.org/officeDocument/2006/relationships/slide" Target="slides/slide372.xml"/><Relationship Id="rId374" Type="http://schemas.openxmlformats.org/officeDocument/2006/relationships/slide" Target="slides/slide373.xml"/><Relationship Id="rId375" Type="http://schemas.openxmlformats.org/officeDocument/2006/relationships/slide" Target="slides/slide374.xml"/><Relationship Id="rId376" Type="http://schemas.openxmlformats.org/officeDocument/2006/relationships/slide" Target="slides/slide375.xml"/><Relationship Id="rId377" Type="http://schemas.openxmlformats.org/officeDocument/2006/relationships/slide" Target="slides/slide376.xml"/><Relationship Id="rId378" Type="http://schemas.openxmlformats.org/officeDocument/2006/relationships/slide" Target="slides/slide377.xml"/><Relationship Id="rId379" Type="http://schemas.openxmlformats.org/officeDocument/2006/relationships/slide" Target="slides/slide378.xml"/><Relationship Id="rId380" Type="http://schemas.openxmlformats.org/officeDocument/2006/relationships/slide" Target="slides/slide379.xml"/><Relationship Id="rId381" Type="http://schemas.openxmlformats.org/officeDocument/2006/relationships/slide" Target="slides/slide380.xml"/><Relationship Id="rId382" Type="http://schemas.openxmlformats.org/officeDocument/2006/relationships/slide" Target="slides/slide381.xml"/><Relationship Id="rId383" Type="http://schemas.openxmlformats.org/officeDocument/2006/relationships/slide" Target="slides/slide382.xml"/><Relationship Id="rId384" Type="http://schemas.openxmlformats.org/officeDocument/2006/relationships/slide" Target="slides/slide383.xml"/><Relationship Id="rId385" Type="http://schemas.openxmlformats.org/officeDocument/2006/relationships/slide" Target="slides/slide384.xml"/><Relationship Id="rId386" Type="http://schemas.openxmlformats.org/officeDocument/2006/relationships/slide" Target="slides/slide385.xml"/><Relationship Id="rId387" Type="http://schemas.openxmlformats.org/officeDocument/2006/relationships/slide" Target="slides/slide386.xml"/><Relationship Id="rId388" Type="http://schemas.openxmlformats.org/officeDocument/2006/relationships/slide" Target="slides/slide387.xml"/><Relationship Id="rId389" Type="http://schemas.openxmlformats.org/officeDocument/2006/relationships/slide" Target="slides/slide388.xml"/><Relationship Id="rId390" Type="http://schemas.openxmlformats.org/officeDocument/2006/relationships/slide" Target="slides/slide389.xml"/><Relationship Id="rId391" Type="http://schemas.openxmlformats.org/officeDocument/2006/relationships/slide" Target="slides/slide390.xml"/><Relationship Id="rId392" Type="http://schemas.openxmlformats.org/officeDocument/2006/relationships/slide" Target="slides/slide391.xml"/><Relationship Id="rId393" Type="http://schemas.openxmlformats.org/officeDocument/2006/relationships/slide" Target="slides/slide392.xml"/><Relationship Id="rId394" Type="http://schemas.openxmlformats.org/officeDocument/2006/relationships/slide" Target="slides/slide393.xml"/><Relationship Id="rId395" Type="http://schemas.openxmlformats.org/officeDocument/2006/relationships/slide" Target="slides/slide394.xml"/><Relationship Id="rId396" Type="http://schemas.openxmlformats.org/officeDocument/2006/relationships/slide" Target="slides/slide395.xml"/><Relationship Id="rId397" Type="http://schemas.openxmlformats.org/officeDocument/2006/relationships/slide" Target="slides/slide396.xml"/><Relationship Id="rId398" Type="http://schemas.openxmlformats.org/officeDocument/2006/relationships/slide" Target="slides/slide397.xml"/><Relationship Id="rId399" Type="http://schemas.openxmlformats.org/officeDocument/2006/relationships/slide" Target="slides/slide398.xml"/><Relationship Id="rId400" Type="http://schemas.openxmlformats.org/officeDocument/2006/relationships/slide" Target="slides/slide399.xml"/><Relationship Id="rId401" Type="http://schemas.openxmlformats.org/officeDocument/2006/relationships/slide" Target="slides/slide400.xml"/><Relationship Id="rId402" Type="http://schemas.openxmlformats.org/officeDocument/2006/relationships/slide" Target="slides/slide401.xml"/><Relationship Id="rId403" Type="http://schemas.openxmlformats.org/officeDocument/2006/relationships/slide" Target="slides/slide402.xml"/><Relationship Id="rId404" Type="http://schemas.openxmlformats.org/officeDocument/2006/relationships/slide" Target="slides/slide403.xml"/><Relationship Id="rId405" Type="http://schemas.openxmlformats.org/officeDocument/2006/relationships/slide" Target="slides/slide404.xml"/><Relationship Id="rId406" Type="http://schemas.openxmlformats.org/officeDocument/2006/relationships/slide" Target="slides/slide405.xml"/><Relationship Id="rId407" Type="http://schemas.openxmlformats.org/officeDocument/2006/relationships/slide" Target="slides/slide406.xml"/><Relationship Id="rId408" Type="http://schemas.openxmlformats.org/officeDocument/2006/relationships/slide" Target="slides/slide407.xml"/><Relationship Id="rId409" Type="http://schemas.openxmlformats.org/officeDocument/2006/relationships/slide" Target="slides/slide408.xml"/><Relationship Id="rId410" Type="http://schemas.openxmlformats.org/officeDocument/2006/relationships/slide" Target="slides/slide409.xml"/><Relationship Id="rId411" Type="http://schemas.openxmlformats.org/officeDocument/2006/relationships/slide" Target="slides/slide410.xml"/><Relationship Id="rId412" Type="http://schemas.openxmlformats.org/officeDocument/2006/relationships/slide" Target="slides/slide411.xml"/><Relationship Id="rId413" Type="http://schemas.openxmlformats.org/officeDocument/2006/relationships/slide" Target="slides/slide412.xml"/><Relationship Id="rId414" Type="http://schemas.openxmlformats.org/officeDocument/2006/relationships/slide" Target="slides/slide413.xml"/><Relationship Id="rId415" Type="http://schemas.openxmlformats.org/officeDocument/2006/relationships/slide" Target="slides/slide414.xml"/><Relationship Id="rId416" Type="http://schemas.openxmlformats.org/officeDocument/2006/relationships/slide" Target="slides/slide415.xml"/><Relationship Id="rId417" Type="http://schemas.openxmlformats.org/officeDocument/2006/relationships/slide" Target="slides/slide416.xml"/><Relationship Id="rId418" Type="http://schemas.openxmlformats.org/officeDocument/2006/relationships/slide" Target="slides/slide417.xml"/><Relationship Id="rId419" Type="http://schemas.openxmlformats.org/officeDocument/2006/relationships/slide" Target="slides/slide418.xml"/><Relationship Id="rId420" Type="http://schemas.openxmlformats.org/officeDocument/2006/relationships/slide" Target="slides/slide419.xml"/><Relationship Id="rId421" Type="http://schemas.openxmlformats.org/officeDocument/2006/relationships/slide" Target="slides/slide420.xml"/><Relationship Id="rId422" Type="http://schemas.openxmlformats.org/officeDocument/2006/relationships/slide" Target="slides/slide421.xml"/><Relationship Id="rId423" Type="http://schemas.openxmlformats.org/officeDocument/2006/relationships/slide" Target="slides/slide422.xml"/><Relationship Id="rId424" Type="http://schemas.openxmlformats.org/officeDocument/2006/relationships/slide" Target="slides/slide423.xml"/><Relationship Id="rId425" Type="http://schemas.openxmlformats.org/officeDocument/2006/relationships/slide" Target="slides/slide424.xml"/><Relationship Id="rId426" Type="http://schemas.openxmlformats.org/officeDocument/2006/relationships/slide" Target="slides/slide425.xml"/><Relationship Id="rId427" Type="http://schemas.openxmlformats.org/officeDocument/2006/relationships/slide" Target="slides/slide426.xml"/><Relationship Id="rId428" Type="http://schemas.openxmlformats.org/officeDocument/2006/relationships/slide" Target="slides/slide427.xml"/><Relationship Id="rId429" Type="http://schemas.openxmlformats.org/officeDocument/2006/relationships/slide" Target="slides/slide428.xml"/><Relationship Id="rId430" Type="http://schemas.openxmlformats.org/officeDocument/2006/relationships/slide" Target="slides/slide429.xml"/><Relationship Id="rId431" Type="http://schemas.openxmlformats.org/officeDocument/2006/relationships/slide" Target="slides/slide430.xml"/><Relationship Id="rId432" Type="http://schemas.openxmlformats.org/officeDocument/2006/relationships/slide" Target="slides/slide431.xml"/><Relationship Id="rId433" Type="http://schemas.openxmlformats.org/officeDocument/2006/relationships/slide" Target="slides/slide432.xml"/><Relationship Id="rId434" Type="http://schemas.openxmlformats.org/officeDocument/2006/relationships/slide" Target="slides/slide433.xml"/><Relationship Id="rId435" Type="http://schemas.openxmlformats.org/officeDocument/2006/relationships/slide" Target="slides/slide434.xml"/><Relationship Id="rId436" Type="http://schemas.openxmlformats.org/officeDocument/2006/relationships/slide" Target="slides/slide435.xml"/><Relationship Id="rId437" Type="http://schemas.openxmlformats.org/officeDocument/2006/relationships/slide" Target="slides/slide436.xml"/><Relationship Id="rId438" Type="http://schemas.openxmlformats.org/officeDocument/2006/relationships/slide" Target="slides/slide437.xml"/><Relationship Id="rId439" Type="http://schemas.openxmlformats.org/officeDocument/2006/relationships/slide" Target="slides/slide438.xml"/><Relationship Id="rId440" Type="http://schemas.openxmlformats.org/officeDocument/2006/relationships/slide" Target="slides/slide439.xml"/><Relationship Id="rId441" Type="http://schemas.openxmlformats.org/officeDocument/2006/relationships/slide" Target="slides/slide440.xml"/><Relationship Id="rId442" Type="http://schemas.openxmlformats.org/officeDocument/2006/relationships/slide" Target="slides/slide441.xml"/><Relationship Id="rId443" Type="http://schemas.openxmlformats.org/officeDocument/2006/relationships/slide" Target="slides/slide442.xml"/><Relationship Id="rId444" Type="http://schemas.openxmlformats.org/officeDocument/2006/relationships/slide" Target="slides/slide443.xml"/><Relationship Id="rId445" Type="http://schemas.openxmlformats.org/officeDocument/2006/relationships/slide" Target="slides/slide444.xml"/><Relationship Id="rId446" Type="http://schemas.openxmlformats.org/officeDocument/2006/relationships/slide" Target="slides/slide445.xml"/><Relationship Id="rId447" Type="http://schemas.openxmlformats.org/officeDocument/2006/relationships/slide" Target="slides/slide446.xml"/><Relationship Id="rId448" Type="http://schemas.openxmlformats.org/officeDocument/2006/relationships/slide" Target="slides/slide447.xml"/><Relationship Id="rId449" Type="http://schemas.openxmlformats.org/officeDocument/2006/relationships/slide" Target="slides/slide448.xml"/><Relationship Id="rId450" Type="http://schemas.openxmlformats.org/officeDocument/2006/relationships/slide" Target="slides/slide449.xml"/><Relationship Id="rId451" Type="http://schemas.openxmlformats.org/officeDocument/2006/relationships/slide" Target="slides/slide450.xml"/><Relationship Id="rId452" Type="http://schemas.openxmlformats.org/officeDocument/2006/relationships/slide" Target="slides/slide451.xml"/><Relationship Id="rId453" Type="http://schemas.openxmlformats.org/officeDocument/2006/relationships/slide" Target="slides/slide452.xml"/><Relationship Id="rId454" Type="http://schemas.openxmlformats.org/officeDocument/2006/relationships/slide" Target="slides/slide453.xml"/><Relationship Id="rId455" Type="http://schemas.openxmlformats.org/officeDocument/2006/relationships/slide" Target="slides/slide454.xml"/><Relationship Id="rId456" Type="http://schemas.openxmlformats.org/officeDocument/2006/relationships/slide" Target="slides/slide455.xml"/><Relationship Id="rId457" Type="http://schemas.openxmlformats.org/officeDocument/2006/relationships/slide" Target="slides/slide456.xml"/><Relationship Id="rId458" Type="http://schemas.openxmlformats.org/officeDocument/2006/relationships/slide" Target="slides/slide457.xml"/><Relationship Id="rId459" Type="http://schemas.openxmlformats.org/officeDocument/2006/relationships/slide" Target="slides/slide458.xml"/><Relationship Id="rId460" Type="http://schemas.openxmlformats.org/officeDocument/2006/relationships/slide" Target="slides/slide459.xml"/><Relationship Id="rId461" Type="http://schemas.openxmlformats.org/officeDocument/2006/relationships/slide" Target="slides/slide460.xml"/><Relationship Id="rId462" Type="http://schemas.openxmlformats.org/officeDocument/2006/relationships/slide" Target="slides/slide461.xml"/><Relationship Id="rId463" Type="http://schemas.openxmlformats.org/officeDocument/2006/relationships/slide" Target="slides/slide462.xml"/><Relationship Id="rId464" Type="http://schemas.openxmlformats.org/officeDocument/2006/relationships/slide" Target="slides/slide463.xml"/><Relationship Id="rId465" Type="http://schemas.openxmlformats.org/officeDocument/2006/relationships/slide" Target="slides/slide464.xml"/><Relationship Id="rId466" Type="http://schemas.openxmlformats.org/officeDocument/2006/relationships/slide" Target="slides/slide465.xml"/><Relationship Id="rId467" Type="http://schemas.openxmlformats.org/officeDocument/2006/relationships/slide" Target="slides/slide466.xml"/><Relationship Id="rId468" Type="http://schemas.openxmlformats.org/officeDocument/2006/relationships/slide" Target="slides/slide467.xml"/><Relationship Id="rId469" Type="http://schemas.openxmlformats.org/officeDocument/2006/relationships/slide" Target="slides/slide468.xml"/><Relationship Id="rId470" Type="http://schemas.openxmlformats.org/officeDocument/2006/relationships/slide" Target="slides/slide469.xml"/><Relationship Id="rId471" Type="http://schemas.openxmlformats.org/officeDocument/2006/relationships/slide" Target="slides/slide470.xml"/><Relationship Id="rId472" Type="http://schemas.openxmlformats.org/officeDocument/2006/relationships/slide" Target="slides/slide471.xml"/><Relationship Id="rId473" Type="http://schemas.openxmlformats.org/officeDocument/2006/relationships/slide" Target="slides/slide472.xml"/><Relationship Id="rId474" Type="http://schemas.openxmlformats.org/officeDocument/2006/relationships/slide" Target="slides/slide473.xml"/><Relationship Id="rId475" Type="http://schemas.openxmlformats.org/officeDocument/2006/relationships/slide" Target="slides/slide474.xml"/><Relationship Id="rId476" Type="http://schemas.openxmlformats.org/officeDocument/2006/relationships/slide" Target="slides/slide475.xml"/><Relationship Id="rId477" Type="http://schemas.openxmlformats.org/officeDocument/2006/relationships/slide" Target="slides/slide476.xml"/><Relationship Id="rId478" Type="http://schemas.openxmlformats.org/officeDocument/2006/relationships/slide" Target="slides/slide477.xml"/><Relationship Id="rId479" Type="http://schemas.openxmlformats.org/officeDocument/2006/relationships/slide" Target="slides/slide478.xml"/><Relationship Id="rId480" Type="http://schemas.openxmlformats.org/officeDocument/2006/relationships/slide" Target="slides/slide479.xml"/><Relationship Id="rId481" Type="http://schemas.openxmlformats.org/officeDocument/2006/relationships/slide" Target="slides/slide480.xml"/><Relationship Id="rId482" Type="http://schemas.openxmlformats.org/officeDocument/2006/relationships/slide" Target="slides/slide481.xml"/><Relationship Id="rId483" Type="http://schemas.openxmlformats.org/officeDocument/2006/relationships/slide" Target="slides/slide482.xml"/><Relationship Id="rId484" Type="http://schemas.openxmlformats.org/officeDocument/2006/relationships/slide" Target="slides/slide483.xml"/><Relationship Id="rId485" Type="http://schemas.openxmlformats.org/officeDocument/2006/relationships/slide" Target="slides/slide484.xml"/><Relationship Id="rId486" Type="http://schemas.openxmlformats.org/officeDocument/2006/relationships/slide" Target="slides/slide485.xml"/><Relationship Id="rId487" Type="http://schemas.openxmlformats.org/officeDocument/2006/relationships/slide" Target="slides/slide486.xml"/><Relationship Id="rId488" Type="http://schemas.openxmlformats.org/officeDocument/2006/relationships/slide" Target="slides/slide487.xml"/><Relationship Id="rId489" Type="http://schemas.openxmlformats.org/officeDocument/2006/relationships/slide" Target="slides/slide488.xml"/><Relationship Id="rId490" Type="http://schemas.openxmlformats.org/officeDocument/2006/relationships/slide" Target="slides/slide489.xml"/><Relationship Id="rId491" Type="http://schemas.openxmlformats.org/officeDocument/2006/relationships/slide" Target="slides/slide490.xml"/><Relationship Id="rId492" Type="http://schemas.openxmlformats.org/officeDocument/2006/relationships/slide" Target="slides/slide491.xml"/><Relationship Id="rId493" Type="http://schemas.openxmlformats.org/officeDocument/2006/relationships/slide" Target="slides/slide492.xml"/><Relationship Id="rId494" Type="http://schemas.openxmlformats.org/officeDocument/2006/relationships/slide" Target="slides/slide493.xml"/><Relationship Id="rId495" Type="http://schemas.openxmlformats.org/officeDocument/2006/relationships/slide" Target="slides/slide494.xml"/><Relationship Id="rId496" Type="http://schemas.openxmlformats.org/officeDocument/2006/relationships/slide" Target="slides/slide495.xml"/><Relationship Id="rId497" Type="http://schemas.openxmlformats.org/officeDocument/2006/relationships/slide" Target="slides/slide496.xml"/><Relationship Id="rId498" Type="http://schemas.openxmlformats.org/officeDocument/2006/relationships/slide" Target="slides/slide497.xml"/><Relationship Id="rId499" Type="http://schemas.openxmlformats.org/officeDocument/2006/relationships/slide" Target="slides/slide498.xml"/><Relationship Id="rId500" Type="http://schemas.openxmlformats.org/officeDocument/2006/relationships/slide" Target="slides/slide499.xml"/><Relationship Id="rId501" Type="http://schemas.openxmlformats.org/officeDocument/2006/relationships/slide" Target="slides/slide500.xml"/><Relationship Id="rId502" Type="http://schemas.openxmlformats.org/officeDocument/2006/relationships/slide" Target="slides/slide501.xml"/><Relationship Id="rId503" Type="http://schemas.openxmlformats.org/officeDocument/2006/relationships/slide" Target="slides/slide502.xml"/><Relationship Id="rId504" Type="http://schemas.openxmlformats.org/officeDocument/2006/relationships/slide" Target="slides/slide503.xml"/><Relationship Id="rId505" Type="http://schemas.openxmlformats.org/officeDocument/2006/relationships/slide" Target="slides/slide504.xml"/><Relationship Id="rId506" Type="http://schemas.openxmlformats.org/officeDocument/2006/relationships/slide" Target="slides/slide505.xml"/><Relationship Id="rId507" Type="http://schemas.openxmlformats.org/officeDocument/2006/relationships/slide" Target="slides/slide506.xml"/><Relationship Id="rId508" Type="http://schemas.openxmlformats.org/officeDocument/2006/relationships/slide" Target="slides/slide507.xml"/><Relationship Id="rId509" Type="http://schemas.openxmlformats.org/officeDocument/2006/relationships/slide" Target="slides/slide508.xml"/><Relationship Id="rId510" Type="http://schemas.openxmlformats.org/officeDocument/2006/relationships/slide" Target="slides/slide509.xml"/><Relationship Id="rId511" Type="http://schemas.openxmlformats.org/officeDocument/2006/relationships/slide" Target="slides/slide510.xml"/><Relationship Id="rId512" Type="http://schemas.openxmlformats.org/officeDocument/2006/relationships/slide" Target="slides/slide511.xml"/><Relationship Id="rId513" Type="http://schemas.openxmlformats.org/officeDocument/2006/relationships/slide" Target="slides/slide512.xml"/><Relationship Id="rId514" Type="http://schemas.openxmlformats.org/officeDocument/2006/relationships/slide" Target="slides/slide513.xml"/><Relationship Id="rId518" Type="http://schemas.openxmlformats.org/officeDocument/2006/relationships/notesMaster" Target="notesMasters/notesMaster1.xml"/><Relationship Id="rId519" Type="http://schemas.openxmlformats.org/officeDocument/2006/relationships/presProps" Target="presProps.xml"/><Relationship Id="rId520" Type="http://schemas.openxmlformats.org/officeDocument/2006/relationships/viewProps" Target="viewProps.xml"/><Relationship Id="rId521" Type="http://schemas.openxmlformats.org/officeDocument/2006/relationships/theme" Target="theme/theme1.xml"/><Relationship Id="rId522" Type="http://schemas.openxmlformats.org/officeDocument/2006/relationships/tableStyles" Target="tableStyles.xml"/><Relationship Id="rId523" Type="http://schemas.openxmlformats.org/officeDocument/2006/relationships/slide" Target="slides/slide514.xml"/><Relationship Id="rId524" Type="http://schemas.openxmlformats.org/officeDocument/2006/relationships/slide" Target="slides/slide515.xml"/><Relationship Id="rId525" Type="http://schemas.openxmlformats.org/officeDocument/2006/relationships/slide" Target="slides/slide516.xml"/><Relationship Id="rId526" Type="http://schemas.openxmlformats.org/officeDocument/2006/relationships/slide" Target="slides/slide517.xml"/><Relationship Id="rId527" Type="http://schemas.openxmlformats.org/officeDocument/2006/relationships/slide" Target="slides/slide518.xml"/><Relationship Id="rId528" Type="http://schemas.openxmlformats.org/officeDocument/2006/relationships/slide" Target="slides/slide519.xml"/></Relationships>
</file>

<file path=ppt/notesMasters/_rels/notesMaster1.xml.rels><?xml version="1.0" encoding="UTF-8" standalone="yes"?>
<Relationships xmlns="http://schemas.openxmlformats.org/package/2006/relationships">
		<Relationship Id="rId1" Type="http://schemas.openxmlformats.org/officeDocument/2006/relationships/theme" Target="../theme/theme1.xml"/>
		</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282F153-3F37-0F45-9E97-73ACFA13230C}" type="datetimeFigureOut">
              <a:rPr lang="en-US"/>
              <a:t>7/23/19</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E5E9CC1-C706-0F49-92D6-E571CC5EEA8F}" type="slidenum">
              <a:rPr lang="en-US"/>
              <a:t>‹#›</a:t>
            </a:fld>
            <a:endParaRPr lang="en-US"/>
          </a:p>
        </p:txBody>
      </p:sp>
    </p:spTree>
    <p:extLst>
      <p:ext uri="{BB962C8B-B14F-4D97-AF65-F5344CB8AC3E}">
        <p14:creationId xmlns:p14="http://schemas.microsoft.com/office/powerpoint/2010/main" val="102408699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xml"/>
		</Relationships>
</file>

<file path=ppt/notesSlides/_rels/notesSlide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xml"/>
		</Relationships>
</file>

<file path=ppt/notesSlides/_rels/notesSlide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xml"/>
		</Relationships>
</file>

<file path=ppt/notesSlides/_rels/notesSlide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xml"/>
		</Relationships>
</file>

<file path=ppt/notesSlides/_rels/notesSlide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xml"/>
		</Relationships>
</file>

<file path=ppt/notesSlides/_rels/notesSlide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xml"/>
		</Relationships>
</file>

<file path=ppt/notesSlides/_rels/notesSlide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xml"/>
		</Relationships>
</file>

<file path=ppt/notesSlides/_rels/notesSlide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xml"/>
		</Relationships>
</file>

<file path=ppt/notesSlides/_rels/notesSlide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xml"/>
		</Relationships>
</file>

<file path=ppt/notesSlides/_rels/notesSlide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xml"/>
		</Relationships>
</file>

<file path=ppt/notesSlides/_rels/notesSlide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xml"/>
		</Relationships>
</file>

<file path=ppt/notesSlides/_rels/notesSlide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xml"/>
		</Relationships>
</file>

<file path=ppt/notesSlides/_rels/notesSlide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xml"/>
		</Relationships>
</file>

<file path=ppt/notesSlides/_rels/notesSlide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xml"/>
		</Relationships>
</file>

<file path=ppt/notesSlides/_rels/notesSlide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xml"/>
		</Relationships>
</file>

<file path=ppt/notesSlides/_rels/notesSlide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xml"/>
		</Relationships>
</file>

<file path=ppt/notesSlides/_rels/notesSlide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xml"/>
		</Relationships>
</file>

<file path=ppt/notesSlides/_rels/notesSlide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xml"/>
		</Relationships>
</file>

<file path=ppt/notesSlides/_rels/notesSlide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xml"/>
		</Relationships>
</file>

<file path=ppt/notesSlides/_rels/notesSlide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xml"/>
		</Relationships>
</file>

<file path=ppt/notesSlides/_rels/notesSlide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xml"/>
		</Relationships>
</file>

<file path=ppt/notesSlides/_rels/notesSlide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xml"/>
		</Relationships>
</file>

<file path=ppt/notesSlides/_rels/notesSlide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xml"/>
		</Relationships>
</file>

<file path=ppt/notesSlides/_rels/notesSlide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xml"/>
		</Relationships>
</file>

<file path=ppt/notesSlides/_rels/notesSlide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xml"/>
		</Relationships>
</file>

<file path=ppt/notesSlides/_rels/notesSlide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xml"/>
		</Relationships>
</file>

<file path=ppt/notesSlides/_rels/notesSlide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xml"/>
		</Relationships>
</file>

<file path=ppt/notesSlides/_rels/notesSlide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xml"/>
		</Relationships>
</file>

<file path=ppt/notesSlides/_rels/notesSlide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xml"/>
		</Relationships>
</file>

<file path=ppt/notesSlides/_rels/notesSlide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xml"/>
		</Relationships>
</file>

<file path=ppt/notesSlides/_rels/notesSlide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xml"/>
		</Relationships>
</file>

<file path=ppt/notesSlides/_rels/notesSlide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xml"/>
		</Relationships>
</file>

<file path=ppt/notesSlides/_rels/notesSlide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xml"/>
		</Relationships>
</file>

<file path=ppt/notesSlides/_rels/notesSlide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xml"/>
		</Relationships>
</file>

<file path=ppt/notesSlides/_rels/notesSlide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xml"/>
		</Relationships>
</file>

<file path=ppt/notesSlides/_rels/notesSlide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xml"/>
		</Relationships>
</file>

<file path=ppt/notesSlides/_rels/notesSlide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xml"/>
		</Relationships>
</file>

<file path=ppt/notesSlides/_rels/notesSlide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xml"/>
		</Relationships>
</file>

<file path=ppt/notesSlides/_rels/notesSlide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xml"/>
		</Relationships>
</file>

<file path=ppt/notesSlides/_rels/notesSlide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xml"/>
		</Relationships>
</file>

<file path=ppt/notesSlides/_rels/notesSlide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xml"/>
		</Relationships>
</file>

<file path=ppt/notesSlides/_rels/notesSlide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xml"/>
		</Relationships>
</file>

<file path=ppt/notesSlides/_rels/notesSlide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xml"/>
		</Relationships>
</file>

<file path=ppt/notesSlides/_rels/notesSlide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xml"/>
		</Relationships>
</file>

<file path=ppt/notesSlides/_rels/notesSlide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xml"/>
		</Relationships>
</file>

<file path=ppt/notesSlides/_rels/notesSlide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xml"/>
		</Relationships>
</file>

<file path=ppt/notesSlides/_rels/notesSlide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xml"/>
		</Relationships>
</file>

<file path=ppt/notesSlides/_rels/notesSlide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xml"/>
		</Relationships>
</file>

<file path=ppt/notesSlides/_rels/notesSlide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9.xml"/>
		</Relationships>
</file>

<file path=ppt/notesSlides/_rels/notesSlide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0.xml"/>
		</Relationships>
</file>

<file path=ppt/notesSlides/_rels/notesSlide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1.xml"/>
		</Relationships>
</file>

<file path=ppt/notesSlides/_rels/notesSlide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2.xml"/>
		</Relationships>
</file>

<file path=ppt/notesSlides/_rels/notesSlide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3.xml"/>
		</Relationships>
</file>

<file path=ppt/notesSlides/_rels/notesSlide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4.xml"/>
		</Relationships>
</file>

<file path=ppt/notesSlides/_rels/notesSlide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5.xml"/>
		</Relationships>
</file>

<file path=ppt/notesSlides/_rels/notesSlide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6.xml"/>
		</Relationships>
</file>

<file path=ppt/notesSlides/_rels/notesSlide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7.xml"/>
		</Relationships>
</file>

<file path=ppt/notesSlides/_rels/notesSlide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8.xml"/>
		</Relationships>
</file>

<file path=ppt/notesSlides/_rels/notesSlide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9.xml"/>
		</Relationships>
</file>

<file path=ppt/notesSlides/_rels/notesSlide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0.xml"/>
		</Relationships>
</file>

<file path=ppt/notesSlides/_rels/notesSlide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1.xml"/>
		</Relationships>
</file>

<file path=ppt/notesSlides/_rels/notesSlide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2.xml"/>
		</Relationships>
</file>

<file path=ppt/notesSlides/_rels/notesSlide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3.xml"/>
		</Relationships>
</file>

<file path=ppt/notesSlides/_rels/notesSlide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4.xml"/>
		</Relationships>
</file>

<file path=ppt/notesSlides/_rels/notesSlide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5.xml"/>
		</Relationships>
</file>

<file path=ppt/notesSlides/_rels/notesSlide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6.xml"/>
		</Relationships>
</file>

<file path=ppt/notesSlides/_rels/notesSlide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7.xml"/>
		</Relationships>
</file>

<file path=ppt/notesSlides/_rels/notesSlide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8.xml"/>
		</Relationships>
</file>

<file path=ppt/notesSlides/_rels/notesSlide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69.xml"/>
		</Relationships>
</file>

<file path=ppt/notesSlides/_rels/notesSlide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0.xml"/>
		</Relationships>
</file>

<file path=ppt/notesSlides/_rels/notesSlide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1.xml"/>
		</Relationships>
</file>

<file path=ppt/notesSlides/_rels/notesSlide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2.xml"/>
		</Relationships>
</file>

<file path=ppt/notesSlides/_rels/notesSlide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3.xml"/>
		</Relationships>
</file>

<file path=ppt/notesSlides/_rels/notesSlide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4.xml"/>
		</Relationships>
</file>

<file path=ppt/notesSlides/_rels/notesSlide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5.xml"/>
		</Relationships>
</file>

<file path=ppt/notesSlides/_rels/notesSlide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6.xml"/>
		</Relationships>
</file>

<file path=ppt/notesSlides/_rels/notesSlide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7.xml"/>
		</Relationships>
</file>

<file path=ppt/notesSlides/_rels/notesSlide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8.xml"/>
		</Relationships>
</file>

<file path=ppt/notesSlides/_rels/notesSlide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79.xml"/>
		</Relationships>
</file>

<file path=ppt/notesSlides/_rels/notesSlide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0.xml"/>
		</Relationships>
</file>

<file path=ppt/notesSlides/_rels/notesSlide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1.xml"/>
		</Relationships>
</file>

<file path=ppt/notesSlides/_rels/notesSlide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2.xml"/>
		</Relationships>
</file>

<file path=ppt/notesSlides/_rels/notesSlide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3.xml"/>
		</Relationships>
</file>

<file path=ppt/notesSlides/_rels/notesSlide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4.xml"/>
		</Relationships>
</file>

<file path=ppt/notesSlides/_rels/notesSlide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5.xml"/>
		</Relationships>
</file>

<file path=ppt/notesSlides/_rels/notesSlide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6.xml"/>
		</Relationships>
</file>

<file path=ppt/notesSlides/_rels/notesSlide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7.xml"/>
		</Relationships>
</file>

<file path=ppt/notesSlides/_rels/notesSlide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8.xml"/>
		</Relationships>
</file>

<file path=ppt/notesSlides/_rels/notesSlide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89.xml"/>
		</Relationships>
</file>

<file path=ppt/notesSlides/_rels/notesSlide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0.xml"/>
		</Relationships>
</file>

<file path=ppt/notesSlides/_rels/notesSlide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1.xml"/>
		</Relationships>
</file>

<file path=ppt/notesSlides/_rels/notesSlide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2.xml"/>
		</Relationships>
</file>

<file path=ppt/notesSlides/_rels/notesSlide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3.xml"/>
		</Relationships>
</file>

<file path=ppt/notesSlides/_rels/notesSlide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4.xml"/>
		</Relationships>
</file>

<file path=ppt/notesSlides/_rels/notesSlide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5.xml"/>
		</Relationships>
</file>

<file path=ppt/notesSlides/_rels/notesSlide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6.xml"/>
		</Relationships>
</file>

<file path=ppt/notesSlides/_rels/notesSlide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7.xml"/>
		</Relationships>
</file>

<file path=ppt/notesSlides/_rels/notesSlide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8.xml"/>
		</Relationships>
</file>

<file path=ppt/notesSlides/_rels/notesSlide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99.xml"/>
		</Relationships>
</file>

<file path=ppt/notesSlides/_rels/notesSlide1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0.xml"/>
		</Relationships>
</file>

<file path=ppt/notesSlides/_rels/notesSlide1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1.xml"/>
		</Relationships>
</file>

<file path=ppt/notesSlides/_rels/notesSlide1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2.xml"/>
		</Relationships>
</file>

<file path=ppt/notesSlides/_rels/notesSlide1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3.xml"/>
		</Relationships>
</file>

<file path=ppt/notesSlides/_rels/notesSlide1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4.xml"/>
		</Relationships>
</file>

<file path=ppt/notesSlides/_rels/notesSlide1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5.xml"/>
		</Relationships>
</file>

<file path=ppt/notesSlides/_rels/notesSlide1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6.xml"/>
		</Relationships>
</file>

<file path=ppt/notesSlides/_rels/notesSlide1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7.xml"/>
		</Relationships>
</file>

<file path=ppt/notesSlides/_rels/notesSlide1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8.xml"/>
		</Relationships>
</file>

<file path=ppt/notesSlides/_rels/notesSlide1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09.xml"/>
		</Relationships>
</file>

<file path=ppt/notesSlides/_rels/notesSlide1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0.xml"/>
		</Relationships>
</file>

<file path=ppt/notesSlides/_rels/notesSlide1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1.xml"/>
		</Relationships>
</file>

<file path=ppt/notesSlides/_rels/notesSlide1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2.xml"/>
		</Relationships>
</file>

<file path=ppt/notesSlides/_rels/notesSlide1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3.xml"/>
		</Relationships>
</file>

<file path=ppt/notesSlides/_rels/notesSlide1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4.xml"/>
		</Relationships>
</file>

<file path=ppt/notesSlides/_rels/notesSlide1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5.xml"/>
		</Relationships>
</file>

<file path=ppt/notesSlides/_rels/notesSlide1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6.xml"/>
		</Relationships>
</file>

<file path=ppt/notesSlides/_rels/notesSlide1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7.xml"/>
		</Relationships>
</file>

<file path=ppt/notesSlides/_rels/notesSlide1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8.xml"/>
		</Relationships>
</file>

<file path=ppt/notesSlides/_rels/notesSlide1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19.xml"/>
		</Relationships>
</file>

<file path=ppt/notesSlides/_rels/notesSlide1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0.xml"/>
		</Relationships>
</file>

<file path=ppt/notesSlides/_rels/notesSlide1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1.xml"/>
		</Relationships>
</file>

<file path=ppt/notesSlides/_rels/notesSlide1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2.xml"/>
		</Relationships>
</file>

<file path=ppt/notesSlides/_rels/notesSlide1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3.xml"/>
		</Relationships>
</file>

<file path=ppt/notesSlides/_rels/notesSlide1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4.xml"/>
		</Relationships>
</file>

<file path=ppt/notesSlides/_rels/notesSlide1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5.xml"/>
		</Relationships>
</file>

<file path=ppt/notesSlides/_rels/notesSlide1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6.xml"/>
		</Relationships>
</file>

<file path=ppt/notesSlides/_rels/notesSlide1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7.xml"/>
		</Relationships>
</file>

<file path=ppt/notesSlides/_rels/notesSlide1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8.xml"/>
		</Relationships>
</file>

<file path=ppt/notesSlides/_rels/notesSlide1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29.xml"/>
		</Relationships>
</file>

<file path=ppt/notesSlides/_rels/notesSlide1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0.xml"/>
		</Relationships>
</file>

<file path=ppt/notesSlides/_rels/notesSlide1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1.xml"/>
		</Relationships>
</file>

<file path=ppt/notesSlides/_rels/notesSlide1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2.xml"/>
		</Relationships>
</file>

<file path=ppt/notesSlides/_rels/notesSlide1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3.xml"/>
		</Relationships>
</file>

<file path=ppt/notesSlides/_rels/notesSlide1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4.xml"/>
		</Relationships>
</file>

<file path=ppt/notesSlides/_rels/notesSlide1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5.xml"/>
		</Relationships>
</file>

<file path=ppt/notesSlides/_rels/notesSlide1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6.xml"/>
		</Relationships>
</file>

<file path=ppt/notesSlides/_rels/notesSlide1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7.xml"/>
		</Relationships>
</file>

<file path=ppt/notesSlides/_rels/notesSlide1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8.xml"/>
		</Relationships>
</file>

<file path=ppt/notesSlides/_rels/notesSlide1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39.xml"/>
		</Relationships>
</file>

<file path=ppt/notesSlides/_rels/notesSlide1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0.xml"/>
		</Relationships>
</file>

<file path=ppt/notesSlides/_rels/notesSlide1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1.xml"/>
		</Relationships>
</file>

<file path=ppt/notesSlides/_rels/notesSlide1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2.xml"/>
		</Relationships>
</file>

<file path=ppt/notesSlides/_rels/notesSlide1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3.xml"/>
		</Relationships>
</file>

<file path=ppt/notesSlides/_rels/notesSlide1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4.xml"/>
		</Relationships>
</file>

<file path=ppt/notesSlides/_rels/notesSlide1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5.xml"/>
		</Relationships>
</file>

<file path=ppt/notesSlides/_rels/notesSlide1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6.xml"/>
		</Relationships>
</file>

<file path=ppt/notesSlides/_rels/notesSlide1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7.xml"/>
		</Relationships>
</file>

<file path=ppt/notesSlides/_rels/notesSlide1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8.xml"/>
		</Relationships>
</file>

<file path=ppt/notesSlides/_rels/notesSlide1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49.xml"/>
		</Relationships>
</file>

<file path=ppt/notesSlides/_rels/notesSlide1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0.xml"/>
		</Relationships>
</file>

<file path=ppt/notesSlides/_rels/notesSlide1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1.xml"/>
		</Relationships>
</file>

<file path=ppt/notesSlides/_rels/notesSlide1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2.xml"/>
		</Relationships>
</file>

<file path=ppt/notesSlides/_rels/notesSlide1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3.xml"/>
		</Relationships>
</file>

<file path=ppt/notesSlides/_rels/notesSlide1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4.xml"/>
		</Relationships>
</file>

<file path=ppt/notesSlides/_rels/notesSlide1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5.xml"/>
		</Relationships>
</file>

<file path=ppt/notesSlides/_rels/notesSlide1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6.xml"/>
		</Relationships>
</file>

<file path=ppt/notesSlides/_rels/notesSlide1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7.xml"/>
		</Relationships>
</file>

<file path=ppt/notesSlides/_rels/notesSlide1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8.xml"/>
		</Relationships>
</file>

<file path=ppt/notesSlides/_rels/notesSlide1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59.xml"/>
		</Relationships>
</file>

<file path=ppt/notesSlides/_rels/notesSlide1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0.xml"/>
		</Relationships>
</file>

<file path=ppt/notesSlides/_rels/notesSlide1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1.xml"/>
		</Relationships>
</file>

<file path=ppt/notesSlides/_rels/notesSlide1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2.xml"/>
		</Relationships>
</file>

<file path=ppt/notesSlides/_rels/notesSlide1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3.xml"/>
		</Relationships>
</file>

<file path=ppt/notesSlides/_rels/notesSlide1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4.xml"/>
		</Relationships>
</file>

<file path=ppt/notesSlides/_rels/notesSlide1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5.xml"/>
		</Relationships>
</file>

<file path=ppt/notesSlides/_rels/notesSlide1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6.xml"/>
		</Relationships>
</file>

<file path=ppt/notesSlides/_rels/notesSlide1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7.xml"/>
		</Relationships>
</file>

<file path=ppt/notesSlides/_rels/notesSlide1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8.xml"/>
		</Relationships>
</file>

<file path=ppt/notesSlides/_rels/notesSlide1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69.xml"/>
		</Relationships>
</file>

<file path=ppt/notesSlides/_rels/notesSlide1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0.xml"/>
		</Relationships>
</file>

<file path=ppt/notesSlides/_rels/notesSlide1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1.xml"/>
		</Relationships>
</file>

<file path=ppt/notesSlides/_rels/notesSlide1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2.xml"/>
		</Relationships>
</file>

<file path=ppt/notesSlides/_rels/notesSlide1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3.xml"/>
		</Relationships>
</file>

<file path=ppt/notesSlides/_rels/notesSlide1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4.xml"/>
		</Relationships>
</file>

<file path=ppt/notesSlides/_rels/notesSlide1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5.xml"/>
		</Relationships>
</file>

<file path=ppt/notesSlides/_rels/notesSlide1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6.xml"/>
		</Relationships>
</file>

<file path=ppt/notesSlides/_rels/notesSlide1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7.xml"/>
		</Relationships>
</file>

<file path=ppt/notesSlides/_rels/notesSlide1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8.xml"/>
		</Relationships>
</file>

<file path=ppt/notesSlides/_rels/notesSlide1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79.xml"/>
		</Relationships>
</file>

<file path=ppt/notesSlides/_rels/notesSlide1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0.xml"/>
		</Relationships>
</file>

<file path=ppt/notesSlides/_rels/notesSlide1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1.xml"/>
		</Relationships>
</file>

<file path=ppt/notesSlides/_rels/notesSlide1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2.xml"/>
		</Relationships>
</file>

<file path=ppt/notesSlides/_rels/notesSlide1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3.xml"/>
		</Relationships>
</file>

<file path=ppt/notesSlides/_rels/notesSlide1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4.xml"/>
		</Relationships>
</file>

<file path=ppt/notesSlides/_rels/notesSlide1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5.xml"/>
		</Relationships>
</file>

<file path=ppt/notesSlides/_rels/notesSlide1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6.xml"/>
		</Relationships>
</file>

<file path=ppt/notesSlides/_rels/notesSlide1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7.xml"/>
		</Relationships>
</file>

<file path=ppt/notesSlides/_rels/notesSlide1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8.xml"/>
		</Relationships>
</file>

<file path=ppt/notesSlides/_rels/notesSlide1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89.xml"/>
		</Relationships>
</file>

<file path=ppt/notesSlides/_rels/notesSlide1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0.xml"/>
		</Relationships>
</file>

<file path=ppt/notesSlides/_rels/notesSlide1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1.xml"/>
		</Relationships>
</file>

<file path=ppt/notesSlides/_rels/notesSlide1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2.xml"/>
		</Relationships>
</file>

<file path=ppt/notesSlides/_rels/notesSlide1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3.xml"/>
		</Relationships>
</file>

<file path=ppt/notesSlides/_rels/notesSlide1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4.xml"/>
		</Relationships>
</file>

<file path=ppt/notesSlides/_rels/notesSlide1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5.xml"/>
		</Relationships>
</file>

<file path=ppt/notesSlides/_rels/notesSlide1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6.xml"/>
		</Relationships>
</file>

<file path=ppt/notesSlides/_rels/notesSlide1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7.xml"/>
		</Relationships>
</file>

<file path=ppt/notesSlides/_rels/notesSlide1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8.xml"/>
		</Relationships>
</file>

<file path=ppt/notesSlides/_rels/notesSlide1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199.xml"/>
		</Relationships>
</file>

<file path=ppt/notesSlides/_rels/notesSlide2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0.xml"/>
		</Relationships>
</file>

<file path=ppt/notesSlides/_rels/notesSlide2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1.xml"/>
		</Relationships>
</file>

<file path=ppt/notesSlides/_rels/notesSlide2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2.xml"/>
		</Relationships>
</file>

<file path=ppt/notesSlides/_rels/notesSlide2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3.xml"/>
		</Relationships>
</file>

<file path=ppt/notesSlides/_rels/notesSlide2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4.xml"/>
		</Relationships>
</file>

<file path=ppt/notesSlides/_rels/notesSlide2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5.xml"/>
		</Relationships>
</file>

<file path=ppt/notesSlides/_rels/notesSlide2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6.xml"/>
		</Relationships>
</file>

<file path=ppt/notesSlides/_rels/notesSlide2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7.xml"/>
		</Relationships>
</file>

<file path=ppt/notesSlides/_rels/notesSlide2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8.xml"/>
		</Relationships>
</file>

<file path=ppt/notesSlides/_rels/notesSlide2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09.xml"/>
		</Relationships>
</file>

<file path=ppt/notesSlides/_rels/notesSlide2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0.xml"/>
		</Relationships>
</file>

<file path=ppt/notesSlides/_rels/notesSlide2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1.xml"/>
		</Relationships>
</file>

<file path=ppt/notesSlides/_rels/notesSlide2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2.xml"/>
		</Relationships>
</file>

<file path=ppt/notesSlides/_rels/notesSlide2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3.xml"/>
		</Relationships>
</file>

<file path=ppt/notesSlides/_rels/notesSlide2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4.xml"/>
		</Relationships>
</file>

<file path=ppt/notesSlides/_rels/notesSlide2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5.xml"/>
		</Relationships>
</file>

<file path=ppt/notesSlides/_rels/notesSlide2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6.xml"/>
		</Relationships>
</file>

<file path=ppt/notesSlides/_rels/notesSlide2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7.xml"/>
		</Relationships>
</file>

<file path=ppt/notesSlides/_rels/notesSlide2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8.xml"/>
		</Relationships>
</file>

<file path=ppt/notesSlides/_rels/notesSlide2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19.xml"/>
		</Relationships>
</file>

<file path=ppt/notesSlides/_rels/notesSlide2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0.xml"/>
		</Relationships>
</file>

<file path=ppt/notesSlides/_rels/notesSlide2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1.xml"/>
		</Relationships>
</file>

<file path=ppt/notesSlides/_rels/notesSlide2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2.xml"/>
		</Relationships>
</file>

<file path=ppt/notesSlides/_rels/notesSlide2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3.xml"/>
		</Relationships>
</file>

<file path=ppt/notesSlides/_rels/notesSlide2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4.xml"/>
		</Relationships>
</file>

<file path=ppt/notesSlides/_rels/notesSlide2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5.xml"/>
		</Relationships>
</file>

<file path=ppt/notesSlides/_rels/notesSlide2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6.xml"/>
		</Relationships>
</file>

<file path=ppt/notesSlides/_rels/notesSlide2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7.xml"/>
		</Relationships>
</file>

<file path=ppt/notesSlides/_rels/notesSlide2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8.xml"/>
		</Relationships>
</file>

<file path=ppt/notesSlides/_rels/notesSlide2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29.xml"/>
		</Relationships>
</file>

<file path=ppt/notesSlides/_rels/notesSlide2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0.xml"/>
		</Relationships>
</file>

<file path=ppt/notesSlides/_rels/notesSlide2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1.xml"/>
		</Relationships>
</file>

<file path=ppt/notesSlides/_rels/notesSlide2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2.xml"/>
		</Relationships>
</file>

<file path=ppt/notesSlides/_rels/notesSlide2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3.xml"/>
		</Relationships>
</file>

<file path=ppt/notesSlides/_rels/notesSlide2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4.xml"/>
		</Relationships>
</file>

<file path=ppt/notesSlides/_rels/notesSlide2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5.xml"/>
		</Relationships>
</file>

<file path=ppt/notesSlides/_rels/notesSlide2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6.xml"/>
		</Relationships>
</file>

<file path=ppt/notesSlides/_rels/notesSlide2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7.xml"/>
		</Relationships>
</file>

<file path=ppt/notesSlides/_rels/notesSlide2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8.xml"/>
		</Relationships>
</file>

<file path=ppt/notesSlides/_rels/notesSlide2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39.xml"/>
		</Relationships>
</file>

<file path=ppt/notesSlides/_rels/notesSlide2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0.xml"/>
		</Relationships>
</file>

<file path=ppt/notesSlides/_rels/notesSlide2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1.xml"/>
		</Relationships>
</file>

<file path=ppt/notesSlides/_rels/notesSlide2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2.xml"/>
		</Relationships>
</file>

<file path=ppt/notesSlides/_rels/notesSlide2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3.xml"/>
		</Relationships>
</file>

<file path=ppt/notesSlides/_rels/notesSlide2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4.xml"/>
		</Relationships>
</file>

<file path=ppt/notesSlides/_rels/notesSlide2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5.xml"/>
		</Relationships>
</file>

<file path=ppt/notesSlides/_rels/notesSlide2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6.xml"/>
		</Relationships>
</file>

<file path=ppt/notesSlides/_rels/notesSlide2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7.xml"/>
		</Relationships>
</file>

<file path=ppt/notesSlides/_rels/notesSlide2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8.xml"/>
		</Relationships>
</file>

<file path=ppt/notesSlides/_rels/notesSlide2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49.xml"/>
		</Relationships>
</file>

<file path=ppt/notesSlides/_rels/notesSlide2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0.xml"/>
		</Relationships>
</file>

<file path=ppt/notesSlides/_rels/notesSlide2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1.xml"/>
		</Relationships>
</file>

<file path=ppt/notesSlides/_rels/notesSlide2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2.xml"/>
		</Relationships>
</file>

<file path=ppt/notesSlides/_rels/notesSlide2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3.xml"/>
		</Relationships>
</file>

<file path=ppt/notesSlides/_rels/notesSlide2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4.xml"/>
		</Relationships>
</file>

<file path=ppt/notesSlides/_rels/notesSlide2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5.xml"/>
		</Relationships>
</file>

<file path=ppt/notesSlides/_rels/notesSlide2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6.xml"/>
		</Relationships>
</file>

<file path=ppt/notesSlides/_rels/notesSlide2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7.xml"/>
		</Relationships>
</file>

<file path=ppt/notesSlides/_rels/notesSlide2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8.xml"/>
		</Relationships>
</file>

<file path=ppt/notesSlides/_rels/notesSlide2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59.xml"/>
		</Relationships>
</file>

<file path=ppt/notesSlides/_rels/notesSlide2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0.xml"/>
		</Relationships>
</file>

<file path=ppt/notesSlides/_rels/notesSlide2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1.xml"/>
		</Relationships>
</file>

<file path=ppt/notesSlides/_rels/notesSlide2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2.xml"/>
		</Relationships>
</file>

<file path=ppt/notesSlides/_rels/notesSlide2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3.xml"/>
		</Relationships>
</file>

<file path=ppt/notesSlides/_rels/notesSlide2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4.xml"/>
		</Relationships>
</file>

<file path=ppt/notesSlides/_rels/notesSlide2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5.xml"/>
		</Relationships>
</file>

<file path=ppt/notesSlides/_rels/notesSlide2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6.xml"/>
		</Relationships>
</file>

<file path=ppt/notesSlides/_rels/notesSlide2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7.xml"/>
		</Relationships>
</file>

<file path=ppt/notesSlides/_rels/notesSlide2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8.xml"/>
		</Relationships>
</file>

<file path=ppt/notesSlides/_rels/notesSlide2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69.xml"/>
		</Relationships>
</file>

<file path=ppt/notesSlides/_rels/notesSlide2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0.xml"/>
		</Relationships>
</file>

<file path=ppt/notesSlides/_rels/notesSlide2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1.xml"/>
		</Relationships>
</file>

<file path=ppt/notesSlides/_rels/notesSlide2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2.xml"/>
		</Relationships>
</file>

<file path=ppt/notesSlides/_rels/notesSlide2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3.xml"/>
		</Relationships>
</file>

<file path=ppt/notesSlides/_rels/notesSlide2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4.xml"/>
		</Relationships>
</file>

<file path=ppt/notesSlides/_rels/notesSlide2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5.xml"/>
		</Relationships>
</file>

<file path=ppt/notesSlides/_rels/notesSlide2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6.xml"/>
		</Relationships>
</file>

<file path=ppt/notesSlides/_rels/notesSlide2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7.xml"/>
		</Relationships>
</file>

<file path=ppt/notesSlides/_rels/notesSlide2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8.xml"/>
		</Relationships>
</file>

<file path=ppt/notesSlides/_rels/notesSlide2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79.xml"/>
		</Relationships>
</file>

<file path=ppt/notesSlides/_rels/notesSlide2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0.xml"/>
		</Relationships>
</file>

<file path=ppt/notesSlides/_rels/notesSlide2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1.xml"/>
		</Relationships>
</file>

<file path=ppt/notesSlides/_rels/notesSlide2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2.xml"/>
		</Relationships>
</file>

<file path=ppt/notesSlides/_rels/notesSlide2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3.xml"/>
		</Relationships>
</file>

<file path=ppt/notesSlides/_rels/notesSlide2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4.xml"/>
		</Relationships>
</file>

<file path=ppt/notesSlides/_rels/notesSlide2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5.xml"/>
		</Relationships>
</file>

<file path=ppt/notesSlides/_rels/notesSlide2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6.xml"/>
		</Relationships>
</file>

<file path=ppt/notesSlides/_rels/notesSlide2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7.xml"/>
		</Relationships>
</file>

<file path=ppt/notesSlides/_rels/notesSlide2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8.xml"/>
		</Relationships>
</file>

<file path=ppt/notesSlides/_rels/notesSlide2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89.xml"/>
		</Relationships>
</file>

<file path=ppt/notesSlides/_rels/notesSlide2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0.xml"/>
		</Relationships>
</file>

<file path=ppt/notesSlides/_rels/notesSlide2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1.xml"/>
		</Relationships>
</file>

<file path=ppt/notesSlides/_rels/notesSlide2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2.xml"/>
		</Relationships>
</file>

<file path=ppt/notesSlides/_rels/notesSlide2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3.xml"/>
		</Relationships>
</file>

<file path=ppt/notesSlides/_rels/notesSlide2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4.xml"/>
		</Relationships>
</file>

<file path=ppt/notesSlides/_rels/notesSlide2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5.xml"/>
		</Relationships>
</file>

<file path=ppt/notesSlides/_rels/notesSlide2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6.xml"/>
		</Relationships>
</file>

<file path=ppt/notesSlides/_rels/notesSlide2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7.xml"/>
		</Relationships>
</file>

<file path=ppt/notesSlides/_rels/notesSlide2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8.xml"/>
		</Relationships>
</file>

<file path=ppt/notesSlides/_rels/notesSlide2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299.xml"/>
		</Relationships>
</file>

<file path=ppt/notesSlides/_rels/notesSlide3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0.xml"/>
		</Relationships>
</file>

<file path=ppt/notesSlides/_rels/notesSlide3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1.xml"/>
		</Relationships>
</file>

<file path=ppt/notesSlides/_rels/notesSlide3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2.xml"/>
		</Relationships>
</file>

<file path=ppt/notesSlides/_rels/notesSlide3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3.xml"/>
		</Relationships>
</file>

<file path=ppt/notesSlides/_rels/notesSlide3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4.xml"/>
		</Relationships>
</file>

<file path=ppt/notesSlides/_rels/notesSlide3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5.xml"/>
		</Relationships>
</file>

<file path=ppt/notesSlides/_rels/notesSlide3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6.xml"/>
		</Relationships>
</file>

<file path=ppt/notesSlides/_rels/notesSlide3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7.xml"/>
		</Relationships>
</file>

<file path=ppt/notesSlides/_rels/notesSlide3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8.xml"/>
		</Relationships>
</file>

<file path=ppt/notesSlides/_rels/notesSlide3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09.xml"/>
		</Relationships>
</file>

<file path=ppt/notesSlides/_rels/notesSlide3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0.xml"/>
		</Relationships>
</file>

<file path=ppt/notesSlides/_rels/notesSlide3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1.xml"/>
		</Relationships>
</file>

<file path=ppt/notesSlides/_rels/notesSlide3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2.xml"/>
		</Relationships>
</file>

<file path=ppt/notesSlides/_rels/notesSlide3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3.xml"/>
		</Relationships>
</file>

<file path=ppt/notesSlides/_rels/notesSlide3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4.xml"/>
		</Relationships>
</file>

<file path=ppt/notesSlides/_rels/notesSlide3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5.xml"/>
		</Relationships>
</file>

<file path=ppt/notesSlides/_rels/notesSlide3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6.xml"/>
		</Relationships>
</file>

<file path=ppt/notesSlides/_rels/notesSlide3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7.xml"/>
		</Relationships>
</file>

<file path=ppt/notesSlides/_rels/notesSlide3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8.xml"/>
		</Relationships>
</file>

<file path=ppt/notesSlides/_rels/notesSlide3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19.xml"/>
		</Relationships>
</file>

<file path=ppt/notesSlides/_rels/notesSlide3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0.xml"/>
		</Relationships>
</file>

<file path=ppt/notesSlides/_rels/notesSlide3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1.xml"/>
		</Relationships>
</file>

<file path=ppt/notesSlides/_rels/notesSlide3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2.xml"/>
		</Relationships>
</file>

<file path=ppt/notesSlides/_rels/notesSlide3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3.xml"/>
		</Relationships>
</file>

<file path=ppt/notesSlides/_rels/notesSlide3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4.xml"/>
		</Relationships>
</file>

<file path=ppt/notesSlides/_rels/notesSlide3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5.xml"/>
		</Relationships>
</file>

<file path=ppt/notesSlides/_rels/notesSlide3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6.xml"/>
		</Relationships>
</file>

<file path=ppt/notesSlides/_rels/notesSlide3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7.xml"/>
		</Relationships>
</file>

<file path=ppt/notesSlides/_rels/notesSlide3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8.xml"/>
		</Relationships>
</file>

<file path=ppt/notesSlides/_rels/notesSlide3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29.xml"/>
		</Relationships>
</file>

<file path=ppt/notesSlides/_rels/notesSlide3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0.xml"/>
		</Relationships>
</file>

<file path=ppt/notesSlides/_rels/notesSlide3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1.xml"/>
		</Relationships>
</file>

<file path=ppt/notesSlides/_rels/notesSlide3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2.xml"/>
		</Relationships>
</file>

<file path=ppt/notesSlides/_rels/notesSlide3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3.xml"/>
		</Relationships>
</file>

<file path=ppt/notesSlides/_rels/notesSlide3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4.xml"/>
		</Relationships>
</file>

<file path=ppt/notesSlides/_rels/notesSlide3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5.xml"/>
		</Relationships>
</file>

<file path=ppt/notesSlides/_rels/notesSlide3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6.xml"/>
		</Relationships>
</file>

<file path=ppt/notesSlides/_rels/notesSlide3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7.xml"/>
		</Relationships>
</file>

<file path=ppt/notesSlides/_rels/notesSlide3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8.xml"/>
		</Relationships>
</file>

<file path=ppt/notesSlides/_rels/notesSlide3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39.xml"/>
		</Relationships>
</file>

<file path=ppt/notesSlides/_rels/notesSlide3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0.xml"/>
		</Relationships>
</file>

<file path=ppt/notesSlides/_rels/notesSlide3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1.xml"/>
		</Relationships>
</file>

<file path=ppt/notesSlides/_rels/notesSlide3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2.xml"/>
		</Relationships>
</file>

<file path=ppt/notesSlides/_rels/notesSlide3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3.xml"/>
		</Relationships>
</file>

<file path=ppt/notesSlides/_rels/notesSlide3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4.xml"/>
		</Relationships>
</file>

<file path=ppt/notesSlides/_rels/notesSlide3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5.xml"/>
		</Relationships>
</file>

<file path=ppt/notesSlides/_rels/notesSlide3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6.xml"/>
		</Relationships>
</file>

<file path=ppt/notesSlides/_rels/notesSlide3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7.xml"/>
		</Relationships>
</file>

<file path=ppt/notesSlides/_rels/notesSlide3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8.xml"/>
		</Relationships>
</file>

<file path=ppt/notesSlides/_rels/notesSlide3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49.xml"/>
		</Relationships>
</file>

<file path=ppt/notesSlides/_rels/notesSlide3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0.xml"/>
		</Relationships>
</file>

<file path=ppt/notesSlides/_rels/notesSlide3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1.xml"/>
		</Relationships>
</file>

<file path=ppt/notesSlides/_rels/notesSlide3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2.xml"/>
		</Relationships>
</file>

<file path=ppt/notesSlides/_rels/notesSlide3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3.xml"/>
		</Relationships>
</file>

<file path=ppt/notesSlides/_rels/notesSlide3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4.xml"/>
		</Relationships>
</file>

<file path=ppt/notesSlides/_rels/notesSlide3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5.xml"/>
		</Relationships>
</file>

<file path=ppt/notesSlides/_rels/notesSlide3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6.xml"/>
		</Relationships>
</file>

<file path=ppt/notesSlides/_rels/notesSlide3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7.xml"/>
		</Relationships>
</file>

<file path=ppt/notesSlides/_rels/notesSlide3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8.xml"/>
		</Relationships>
</file>

<file path=ppt/notesSlides/_rels/notesSlide3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59.xml"/>
		</Relationships>
</file>

<file path=ppt/notesSlides/_rels/notesSlide3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0.xml"/>
		</Relationships>
</file>

<file path=ppt/notesSlides/_rels/notesSlide3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1.xml"/>
		</Relationships>
</file>

<file path=ppt/notesSlides/_rels/notesSlide3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2.xml"/>
		</Relationships>
</file>

<file path=ppt/notesSlides/_rels/notesSlide3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3.xml"/>
		</Relationships>
</file>

<file path=ppt/notesSlides/_rels/notesSlide3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4.xml"/>
		</Relationships>
</file>

<file path=ppt/notesSlides/_rels/notesSlide3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5.xml"/>
		</Relationships>
</file>

<file path=ppt/notesSlides/_rels/notesSlide3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6.xml"/>
		</Relationships>
</file>

<file path=ppt/notesSlides/_rels/notesSlide3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7.xml"/>
		</Relationships>
</file>

<file path=ppt/notesSlides/_rels/notesSlide3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8.xml"/>
		</Relationships>
</file>

<file path=ppt/notesSlides/_rels/notesSlide3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69.xml"/>
		</Relationships>
</file>

<file path=ppt/notesSlides/_rels/notesSlide3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0.xml"/>
		</Relationships>
</file>

<file path=ppt/notesSlides/_rels/notesSlide3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1.xml"/>
		</Relationships>
</file>

<file path=ppt/notesSlides/_rels/notesSlide3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2.xml"/>
		</Relationships>
</file>

<file path=ppt/notesSlides/_rels/notesSlide3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3.xml"/>
		</Relationships>
</file>

<file path=ppt/notesSlides/_rels/notesSlide3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4.xml"/>
		</Relationships>
</file>

<file path=ppt/notesSlides/_rels/notesSlide3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5.xml"/>
		</Relationships>
</file>

<file path=ppt/notesSlides/_rels/notesSlide3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6.xml"/>
		</Relationships>
</file>

<file path=ppt/notesSlides/_rels/notesSlide3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7.xml"/>
		</Relationships>
</file>

<file path=ppt/notesSlides/_rels/notesSlide3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8.xml"/>
		</Relationships>
</file>

<file path=ppt/notesSlides/_rels/notesSlide3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79.xml"/>
		</Relationships>
</file>

<file path=ppt/notesSlides/_rels/notesSlide3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0.xml"/>
		</Relationships>
</file>

<file path=ppt/notesSlides/_rels/notesSlide3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1.xml"/>
		</Relationships>
</file>

<file path=ppt/notesSlides/_rels/notesSlide3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2.xml"/>
		</Relationships>
</file>

<file path=ppt/notesSlides/_rels/notesSlide3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3.xml"/>
		</Relationships>
</file>

<file path=ppt/notesSlides/_rels/notesSlide3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4.xml"/>
		</Relationships>
</file>

<file path=ppt/notesSlides/_rels/notesSlide3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5.xml"/>
		</Relationships>
</file>

<file path=ppt/notesSlides/_rels/notesSlide3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6.xml"/>
		</Relationships>
</file>

<file path=ppt/notesSlides/_rels/notesSlide3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7.xml"/>
		</Relationships>
</file>

<file path=ppt/notesSlides/_rels/notesSlide3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8.xml"/>
		</Relationships>
</file>

<file path=ppt/notesSlides/_rels/notesSlide3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89.xml"/>
		</Relationships>
</file>

<file path=ppt/notesSlides/_rels/notesSlide3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0.xml"/>
		</Relationships>
</file>

<file path=ppt/notesSlides/_rels/notesSlide3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1.xml"/>
		</Relationships>
</file>

<file path=ppt/notesSlides/_rels/notesSlide3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2.xml"/>
		</Relationships>
</file>

<file path=ppt/notesSlides/_rels/notesSlide3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3.xml"/>
		</Relationships>
</file>

<file path=ppt/notesSlides/_rels/notesSlide3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4.xml"/>
		</Relationships>
</file>

<file path=ppt/notesSlides/_rels/notesSlide3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5.xml"/>
		</Relationships>
</file>

<file path=ppt/notesSlides/_rels/notesSlide3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6.xml"/>
		</Relationships>
</file>

<file path=ppt/notesSlides/_rels/notesSlide3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7.xml"/>
		</Relationships>
</file>

<file path=ppt/notesSlides/_rels/notesSlide3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8.xml"/>
		</Relationships>
</file>

<file path=ppt/notesSlides/_rels/notesSlide3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399.xml"/>
		</Relationships>
</file>

<file path=ppt/notesSlides/_rels/notesSlide4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0.xml"/>
		</Relationships>
</file>

<file path=ppt/notesSlides/_rels/notesSlide4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1.xml"/>
		</Relationships>
</file>

<file path=ppt/notesSlides/_rels/notesSlide4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2.xml"/>
		</Relationships>
</file>

<file path=ppt/notesSlides/_rels/notesSlide4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3.xml"/>
		</Relationships>
</file>

<file path=ppt/notesSlides/_rels/notesSlide4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4.xml"/>
		</Relationships>
</file>

<file path=ppt/notesSlides/_rels/notesSlide4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5.xml"/>
		</Relationships>
</file>

<file path=ppt/notesSlides/_rels/notesSlide4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6.xml"/>
		</Relationships>
</file>

<file path=ppt/notesSlides/_rels/notesSlide4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7.xml"/>
		</Relationships>
</file>

<file path=ppt/notesSlides/_rels/notesSlide4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8.xml"/>
		</Relationships>
</file>

<file path=ppt/notesSlides/_rels/notesSlide4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09.xml"/>
		</Relationships>
</file>

<file path=ppt/notesSlides/_rels/notesSlide4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0.xml"/>
		</Relationships>
</file>

<file path=ppt/notesSlides/_rels/notesSlide4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1.xml"/>
		</Relationships>
</file>

<file path=ppt/notesSlides/_rels/notesSlide4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2.xml"/>
		</Relationships>
</file>

<file path=ppt/notesSlides/_rels/notesSlide4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3.xml"/>
		</Relationships>
</file>

<file path=ppt/notesSlides/_rels/notesSlide41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4.xml"/>
		</Relationships>
</file>

<file path=ppt/notesSlides/_rels/notesSlide41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5.xml"/>
		</Relationships>
</file>

<file path=ppt/notesSlides/_rels/notesSlide41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6.xml"/>
		</Relationships>
</file>

<file path=ppt/notesSlides/_rels/notesSlide41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7.xml"/>
		</Relationships>
</file>

<file path=ppt/notesSlides/_rels/notesSlide41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8.xml"/>
		</Relationships>
</file>

<file path=ppt/notesSlides/_rels/notesSlide41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19.xml"/>
		</Relationships>
</file>

<file path=ppt/notesSlides/_rels/notesSlide42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0.xml"/>
		</Relationships>
</file>

<file path=ppt/notesSlides/_rels/notesSlide42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1.xml"/>
		</Relationships>
</file>

<file path=ppt/notesSlides/_rels/notesSlide42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2.xml"/>
		</Relationships>
</file>

<file path=ppt/notesSlides/_rels/notesSlide42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3.xml"/>
		</Relationships>
</file>

<file path=ppt/notesSlides/_rels/notesSlide42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4.xml"/>
		</Relationships>
</file>

<file path=ppt/notesSlides/_rels/notesSlide42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5.xml"/>
		</Relationships>
</file>

<file path=ppt/notesSlides/_rels/notesSlide42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6.xml"/>
		</Relationships>
</file>

<file path=ppt/notesSlides/_rels/notesSlide42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7.xml"/>
		</Relationships>
</file>

<file path=ppt/notesSlides/_rels/notesSlide42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8.xml"/>
		</Relationships>
</file>

<file path=ppt/notesSlides/_rels/notesSlide42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29.xml"/>
		</Relationships>
</file>

<file path=ppt/notesSlides/_rels/notesSlide43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0.xml"/>
		</Relationships>
</file>

<file path=ppt/notesSlides/_rels/notesSlide43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1.xml"/>
		</Relationships>
</file>

<file path=ppt/notesSlides/_rels/notesSlide43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2.xml"/>
		</Relationships>
</file>

<file path=ppt/notesSlides/_rels/notesSlide43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3.xml"/>
		</Relationships>
</file>

<file path=ppt/notesSlides/_rels/notesSlide43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4.xml"/>
		</Relationships>
</file>

<file path=ppt/notesSlides/_rels/notesSlide43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5.xml"/>
		</Relationships>
</file>

<file path=ppt/notesSlides/_rels/notesSlide43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6.xml"/>
		</Relationships>
</file>

<file path=ppt/notesSlides/_rels/notesSlide43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7.xml"/>
		</Relationships>
</file>

<file path=ppt/notesSlides/_rels/notesSlide43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8.xml"/>
		</Relationships>
</file>

<file path=ppt/notesSlides/_rels/notesSlide43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39.xml"/>
		</Relationships>
</file>

<file path=ppt/notesSlides/_rels/notesSlide44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0.xml"/>
		</Relationships>
</file>

<file path=ppt/notesSlides/_rels/notesSlide44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1.xml"/>
		</Relationships>
</file>

<file path=ppt/notesSlides/_rels/notesSlide44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2.xml"/>
		</Relationships>
</file>

<file path=ppt/notesSlides/_rels/notesSlide44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3.xml"/>
		</Relationships>
</file>

<file path=ppt/notesSlides/_rels/notesSlide44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4.xml"/>
		</Relationships>
</file>

<file path=ppt/notesSlides/_rels/notesSlide44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5.xml"/>
		</Relationships>
</file>

<file path=ppt/notesSlides/_rels/notesSlide44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6.xml"/>
		</Relationships>
</file>

<file path=ppt/notesSlides/_rels/notesSlide44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7.xml"/>
		</Relationships>
</file>

<file path=ppt/notesSlides/_rels/notesSlide44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8.xml"/>
		</Relationships>
</file>

<file path=ppt/notesSlides/_rels/notesSlide44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49.xml"/>
		</Relationships>
</file>

<file path=ppt/notesSlides/_rels/notesSlide45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0.xml"/>
		</Relationships>
</file>

<file path=ppt/notesSlides/_rels/notesSlide45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1.xml"/>
		</Relationships>
</file>

<file path=ppt/notesSlides/_rels/notesSlide45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2.xml"/>
		</Relationships>
</file>

<file path=ppt/notesSlides/_rels/notesSlide45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3.xml"/>
		</Relationships>
</file>

<file path=ppt/notesSlides/_rels/notesSlide45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4.xml"/>
		</Relationships>
</file>

<file path=ppt/notesSlides/_rels/notesSlide45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5.xml"/>
		</Relationships>
</file>

<file path=ppt/notesSlides/_rels/notesSlide45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6.xml"/>
		</Relationships>
</file>

<file path=ppt/notesSlides/_rels/notesSlide45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7.xml"/>
		</Relationships>
</file>

<file path=ppt/notesSlides/_rels/notesSlide45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8.xml"/>
		</Relationships>
</file>

<file path=ppt/notesSlides/_rels/notesSlide45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59.xml"/>
		</Relationships>
</file>

<file path=ppt/notesSlides/_rels/notesSlide46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0.xml"/>
		</Relationships>
</file>

<file path=ppt/notesSlides/_rels/notesSlide46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1.xml"/>
		</Relationships>
</file>

<file path=ppt/notesSlides/_rels/notesSlide46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2.xml"/>
		</Relationships>
</file>

<file path=ppt/notesSlides/_rels/notesSlide46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3.xml"/>
		</Relationships>
</file>

<file path=ppt/notesSlides/_rels/notesSlide46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4.xml"/>
		</Relationships>
</file>

<file path=ppt/notesSlides/_rels/notesSlide46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5.xml"/>
		</Relationships>
</file>

<file path=ppt/notesSlides/_rels/notesSlide46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6.xml"/>
		</Relationships>
</file>

<file path=ppt/notesSlides/_rels/notesSlide46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7.xml"/>
		</Relationships>
</file>

<file path=ppt/notesSlides/_rels/notesSlide46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8.xml"/>
		</Relationships>
</file>

<file path=ppt/notesSlides/_rels/notesSlide46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69.xml"/>
		</Relationships>
</file>

<file path=ppt/notesSlides/_rels/notesSlide47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0.xml"/>
		</Relationships>
</file>

<file path=ppt/notesSlides/_rels/notesSlide47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1.xml"/>
		</Relationships>
</file>

<file path=ppt/notesSlides/_rels/notesSlide47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2.xml"/>
		</Relationships>
</file>

<file path=ppt/notesSlides/_rels/notesSlide47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3.xml"/>
		</Relationships>
</file>

<file path=ppt/notesSlides/_rels/notesSlide47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4.xml"/>
		</Relationships>
</file>

<file path=ppt/notesSlides/_rels/notesSlide47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5.xml"/>
		</Relationships>
</file>

<file path=ppt/notesSlides/_rels/notesSlide47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6.xml"/>
		</Relationships>
</file>

<file path=ppt/notesSlides/_rels/notesSlide47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7.xml"/>
		</Relationships>
</file>

<file path=ppt/notesSlides/_rels/notesSlide47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8.xml"/>
		</Relationships>
</file>

<file path=ppt/notesSlides/_rels/notesSlide47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79.xml"/>
		</Relationships>
</file>

<file path=ppt/notesSlides/_rels/notesSlide48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0.xml"/>
		</Relationships>
</file>

<file path=ppt/notesSlides/_rels/notesSlide48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1.xml"/>
		</Relationships>
</file>

<file path=ppt/notesSlides/_rels/notesSlide48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2.xml"/>
		</Relationships>
</file>

<file path=ppt/notesSlides/_rels/notesSlide48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3.xml"/>
		</Relationships>
</file>

<file path=ppt/notesSlides/_rels/notesSlide48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4.xml"/>
		</Relationships>
</file>

<file path=ppt/notesSlides/_rels/notesSlide48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5.xml"/>
		</Relationships>
</file>

<file path=ppt/notesSlides/_rels/notesSlide48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6.xml"/>
		</Relationships>
</file>

<file path=ppt/notesSlides/_rels/notesSlide48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7.xml"/>
		</Relationships>
</file>

<file path=ppt/notesSlides/_rels/notesSlide48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8.xml"/>
		</Relationships>
</file>

<file path=ppt/notesSlides/_rels/notesSlide48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89.xml"/>
		</Relationships>
</file>

<file path=ppt/notesSlides/_rels/notesSlide49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90.xml"/>
		</Relationships>
</file>

<file path=ppt/notesSlides/_rels/notesSlide49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91.xml"/>
		</Relationships>
</file>

<file path=ppt/notesSlides/_rels/notesSlide49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92.xml"/>
		</Relationships>
</file>

<file path=ppt/notesSlides/_rels/notesSlide49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93.xml"/>
		</Relationships>
</file>

<file path=ppt/notesSlides/_rels/notesSlide49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94.xml"/>
		</Relationships>
</file>

<file path=ppt/notesSlides/_rels/notesSlide49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95.xml"/>
		</Relationships>
</file>

<file path=ppt/notesSlides/_rels/notesSlide49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96.xml"/>
		</Relationships>
</file>

<file path=ppt/notesSlides/_rels/notesSlide49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97.xml"/>
		</Relationships>
</file>

<file path=ppt/notesSlides/_rels/notesSlide49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98.xml"/>
		</Relationships>
</file>

<file path=ppt/notesSlides/_rels/notesSlide49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499.xml"/>
		</Relationships>
</file>

<file path=ppt/notesSlides/_rels/notesSlide50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00.xml"/>
		</Relationships>
</file>

<file path=ppt/notesSlides/_rels/notesSlide50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01.xml"/>
		</Relationships>
</file>

<file path=ppt/notesSlides/_rels/notesSlide50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02.xml"/>
		</Relationships>
</file>

<file path=ppt/notesSlides/_rels/notesSlide50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03.xml"/>
		</Relationships>
</file>

<file path=ppt/notesSlides/_rels/notesSlide504.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04.xml"/>
		</Relationships>
</file>

<file path=ppt/notesSlides/_rels/notesSlide505.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05.xml"/>
		</Relationships>
</file>

<file path=ppt/notesSlides/_rels/notesSlide506.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06.xml"/>
		</Relationships>
</file>

<file path=ppt/notesSlides/_rels/notesSlide507.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07.xml"/>
		</Relationships>
</file>

<file path=ppt/notesSlides/_rels/notesSlide508.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08.xml"/>
		</Relationships>
</file>

<file path=ppt/notesSlides/_rels/notesSlide509.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09.xml"/>
		</Relationships>
</file>

<file path=ppt/notesSlides/_rels/notesSlide510.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10.xml"/>
		</Relationships>
</file>

<file path=ppt/notesSlides/_rels/notesSlide511.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11.xml"/>
		</Relationships>
</file>

<file path=ppt/notesSlides/_rels/notesSlide512.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12.xml"/>
		</Relationships>
</file>

<file path=ppt/notesSlides/_rels/notesSlide513.xml.rels><?xml version="1.0" encoding="UTF-8" standalone="yes"?>
		<Relationships xmlns="http://schemas.openxmlformats.org/package/2006/relationships">
			<Relationship Id="rId1" Type="http://schemas.openxmlformats.org/officeDocument/2006/relationships/notesMaster" Target="../notesMasters/notesMaster1.xml"/>
			<Relationship Id="rId2" Type="http://schemas.openxmlformats.org/officeDocument/2006/relationships/slide" Target="../slides/slide513.xml"/>
		</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199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299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399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419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429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439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449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459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469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479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489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499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503</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504</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505</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506</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507</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508</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509</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510</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511</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512</a:t>
            </a:fld>
            <a:endParaRPr lang="en-US"/>
          </a:p>
        </p:txBody>
      </p:sp>
    </p:spTree>
    <p:extLst>
      <p:ext uri="{BB962C8B-B14F-4D97-AF65-F5344CB8AC3E}">
        <p14:creationId xmlns:p14="http://schemas.microsoft.com/office/powerpoint/2010/main" val="1024086991"/>
      </p:ext>
    </p:extLst>
  </p:cSld>
  <p:clrMapOvr>
    <a:masterClrMapping/>
  </p:clrMapOvr>
</p:notes>
</file>

<file path=ppt/notesSlides/notesSlide5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a:r>
            <a:endParaRPr lang="en-US" dirty="0"/>
          </a:p>
        </p:txBody>
      </p:sp>
      <p:sp>
        <p:nvSpPr>
          <p:cNvPr id="4" name="Slide Number Placeholder 3"/>
          <p:cNvSpPr>
            <a:spLocks noGrp="1"/>
          </p:cNvSpPr>
          <p:nvPr>
            <p:ph type="sldNum" sz="quarter" idx="10"/>
          </p:nvPr>
        </p:nvSpPr>
        <p:spPr/>
        <p:txBody>
          <a:bodyPr/>
          <a:lstStyle/>
          <a:p>
            <a:fld id="{F7021451-1387-4CA6-816F-3879F97B5CBC}" type="slidenum">
              <a:rPr lang="en-US"/>
              <a:t>513</a:t>
            </a:fld>
            <a:endParaRPr lang="en-US"/>
          </a:p>
        </p:txBody>
      </p:sp>
    </p:spTree>
    <p:extLst>
      <p:ext uri="{BB962C8B-B14F-4D97-AF65-F5344CB8AC3E}">
        <p14:creationId xmlns:p14="http://schemas.microsoft.com/office/powerpoint/2010/main" val="102408699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DEFAULT">
    <p:bg>
      <p:bgRef idx="1001">
        <a:schemeClr val="bg1"/>
      </p:bgRef>
    </p:bg>
    <p:spTree>
      <p:nvGrpSpPr>
        <p:cNvPr id="1" name=""/>
        <p:cNvGrpSpPr/>
        <p:nvPr/>
      </p:nvGrpSpPr>
      <p:grpSpPr>
        <a:xfrm>
          <a:off x="0" y="0"/>
          <a:ext cx="0" cy="0"/>
          <a:chOff x="0" y="0"/>
          <a:chExt cx="0" cy="0"/>
        </a:xfrm>
      </p:grpSpPr>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1000</a:t>
            </a:fld>
            <a:endParaRPr lang="en-US"/>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null</a:t>
            </a:fld>
            <a:endParaRPr lang="en-US"/>
          </a:p>
        </p:txBody>
      </p:sp>
    </p:spTree>
  </p:cSld>
  <p:clrMap bg1="lt1" tx1="dk1" bg2="lt2" tx2="dk2" accent1="accent1" accent2="accent2" accent3="accent3" accent4="accent4" accent5="accent5" accent6="accent6" hlink="hlink" folHlink="folHlink"/>
  <p:sldLayoutIdLst>
    <p:sldLayoutId id="2147483649" r:id="rId1"/>
  </p:sldLayoutIdLst>
  <p:hf sldNum="0"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brand_logo.png"/><Relationship Id="rId4" Type="http://schemas.openxmlformats.org/officeDocument/2006/relationships/image" Target="../media/brand_photo.png"/></Relationships>
</file>

<file path=ppt/slides/_rels/slide2.xml.rels><?xml version="1.0" encoding="UTF-8" standalone="yes"?>
<Relationships xmlns="http://schemas.openxmlformats.org/package/2006/relationships"><Relationship Id="rId1" Type="http://schemas.openxmlformats.org/officeDocument/2006/relationships/slide" Target="slide3.xml"/><Relationship Id="rId2" Type="http://schemas.openxmlformats.org/officeDocument/2006/relationships/slide" Target="slide68.xml"/><Relationship Id="rId3" Type="http://schemas.openxmlformats.org/officeDocument/2006/relationships/slide" Target="slide97.xml"/><Relationship Id="rId4" Type="http://schemas.openxmlformats.org/officeDocument/2006/relationships/slide" Target="slide201.xml"/><Relationship Id="rId5" Type="http://schemas.openxmlformats.org/officeDocument/2006/relationships/slide" Target="slide242.xml"/><Relationship Id="rId6" Type="http://schemas.openxmlformats.org/officeDocument/2006/relationships/slide" Target="slide310.xml"/><Relationship Id="rId7" Type="http://schemas.openxmlformats.org/officeDocument/2006/relationships/slide" Target="slide324.xml"/><Relationship Id="rId8" Type="http://schemas.openxmlformats.org/officeDocument/2006/relationships/slide" Target="slide353.xml"/><Relationship Id="rId9" Type="http://schemas.openxmlformats.org/officeDocument/2006/relationships/slide" Target="slide373.xml"/><Relationship Id="rId10" Type="http://schemas.openxmlformats.org/officeDocument/2006/relationships/slide" Target="slide447.xml"/><Relationship Id="rId11" Type="http://schemas.openxmlformats.org/officeDocument/2006/relationships/slide" Target="slide467.xml"/><Relationship Id="rId12" Type="http://schemas.openxmlformats.org/officeDocument/2006/relationships/slide" Target="slide475.xml"/><Relationship Id="rId13" Type="http://schemas.openxmlformats.org/officeDocument/2006/relationships/slide" Target="slide489.xml"/><Relationship Id="rId14" Type="http://schemas.openxmlformats.org/officeDocument/2006/relationships/slide" Target="slide494.xml"/><Relationship Id="rId15" Type="http://schemas.openxmlformats.org/officeDocument/2006/relationships/slideLayout" Target="../slideLayouts/slideLayout1.xml"/><Relationship Id="rId16"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xml"/><Relationship Id="rId3" Type="http://schemas.openxmlformats.org/officeDocument/2006/relationships/image" Target="../media/brand_logo.png"/><Relationship Id="rId4" Type="http://schemas.openxmlformats.org/officeDocument/2006/relationships/image" Target="../media/brand_photo.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xml"/><Relationship Id="rId3" Type="http://schemas.openxmlformats.org/officeDocument/2006/relationships/image" Target="../media/brand_photo.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xml"/><Relationship Id="rId3" Type="http://schemas.openxmlformats.org/officeDocument/2006/relationships/image" Target="../media/brand_photo.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xml"/><Relationship Id="rId3" Type="http://schemas.openxmlformats.org/officeDocument/2006/relationships/image" Target="../media/brand_photo.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xml"/><Relationship Id="rId3" Type="http://schemas.openxmlformats.org/officeDocument/2006/relationships/image" Target="../media/brand_photo.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xml"/><Relationship Id="rId3" Type="http://schemas.openxmlformats.org/officeDocument/2006/relationships/image" Target="../media/brand_photo.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xml"/><Relationship Id="rId3" Type="http://schemas.openxmlformats.org/officeDocument/2006/relationships/image" Target="../media/brand_photo.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xml"/><Relationship Id="rId3" Type="http://schemas.openxmlformats.org/officeDocument/2006/relationships/image" Target="../media/brand_photo.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xml"/><Relationship Id="rId3" Type="http://schemas.openxmlformats.org/officeDocument/2006/relationships/image" Target="../media/brand_photo.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xml"/><Relationship Id="rId3" Type="http://schemas.openxmlformats.org/officeDocument/2006/relationships/image" Target="../media/brand_photo.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xml"/><Relationship Id="rId3" Type="http://schemas.openxmlformats.org/officeDocument/2006/relationships/image" Target="../media/brand_photo.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xml"/><Relationship Id="rId3" Type="http://schemas.openxmlformats.org/officeDocument/2006/relationships/image" Target="../media/brand_photo.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xml"/><Relationship Id="rId3" Type="http://schemas.openxmlformats.org/officeDocument/2006/relationships/image" Target="../media/brand_photo.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xml"/><Relationship Id="rId3" Type="http://schemas.openxmlformats.org/officeDocument/2006/relationships/image" Target="../media/brand_photo.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xml"/><Relationship Id="rId3" Type="http://schemas.openxmlformats.org/officeDocument/2006/relationships/image" Target="../media/brand_photo.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xml"/><Relationship Id="rId3" Type="http://schemas.openxmlformats.org/officeDocument/2006/relationships/image" Target="../media/brand_photo.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xml"/><Relationship Id="rId3" Type="http://schemas.openxmlformats.org/officeDocument/2006/relationships/image" Target="../media/brand_photo.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xml"/><Relationship Id="rId3" Type="http://schemas.openxmlformats.org/officeDocument/2006/relationships/image" Target="../media/brand_photo.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xml"/><Relationship Id="rId3" Type="http://schemas.openxmlformats.org/officeDocument/2006/relationships/image" Target="../media/brand_photo.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xml"/><Relationship Id="rId3" Type="http://schemas.openxmlformats.org/officeDocument/2006/relationships/image" Target="../media/brand_photo.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xml"/><Relationship Id="rId3" Type="http://schemas.openxmlformats.org/officeDocument/2006/relationships/image" Target="../media/brand_photo.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xml"/><Relationship Id="rId3" Type="http://schemas.openxmlformats.org/officeDocument/2006/relationships/image" Target="../media/brand_photo.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xml"/><Relationship Id="rId3" Type="http://schemas.openxmlformats.org/officeDocument/2006/relationships/image" Target="../media/brand_photo.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xml"/><Relationship Id="rId3" Type="http://schemas.openxmlformats.org/officeDocument/2006/relationships/image" Target="../media/brand_photo.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xml"/><Relationship Id="rId3" Type="http://schemas.openxmlformats.org/officeDocument/2006/relationships/image" Target="../media/brand_photo.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xml"/><Relationship Id="rId3" Type="http://schemas.openxmlformats.org/officeDocument/2006/relationships/image" Target="../media/brand_photo.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xml"/><Relationship Id="rId3" Type="http://schemas.openxmlformats.org/officeDocument/2006/relationships/image" Target="../media/brand_photo.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xml"/><Relationship Id="rId3" Type="http://schemas.openxmlformats.org/officeDocument/2006/relationships/image" Target="../media/brand_photo.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xml"/><Relationship Id="rId3" Type="http://schemas.openxmlformats.org/officeDocument/2006/relationships/image" Target="../media/brand_photo.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xml"/><Relationship Id="rId3" Type="http://schemas.openxmlformats.org/officeDocument/2006/relationships/image" Target="../media/brand_photo.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xml"/><Relationship Id="rId3" Type="http://schemas.openxmlformats.org/officeDocument/2006/relationships/image" Target="../media/brand_photo.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xml"/><Relationship Id="rId3" Type="http://schemas.openxmlformats.org/officeDocument/2006/relationships/image" Target="../media/brand_photo.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xml"/><Relationship Id="rId3" Type="http://schemas.openxmlformats.org/officeDocument/2006/relationships/image" Target="../media/brand_photo.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xml"/><Relationship Id="rId3" Type="http://schemas.openxmlformats.org/officeDocument/2006/relationships/image" Target="../media/brand_photo.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xml"/><Relationship Id="rId3" Type="http://schemas.openxmlformats.org/officeDocument/2006/relationships/image" Target="../media/brand_photo.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xml"/><Relationship Id="rId3" Type="http://schemas.openxmlformats.org/officeDocument/2006/relationships/image" Target="../media/brand_photo.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xml"/><Relationship Id="rId3" Type="http://schemas.openxmlformats.org/officeDocument/2006/relationships/image" Target="../media/brand_photo.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xml"/><Relationship Id="rId3" Type="http://schemas.openxmlformats.org/officeDocument/2006/relationships/image" Target="../media/brand_photo.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xml"/><Relationship Id="rId3" Type="http://schemas.openxmlformats.org/officeDocument/2006/relationships/image" Target="../media/brand_photo.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xml"/><Relationship Id="rId3" Type="http://schemas.openxmlformats.org/officeDocument/2006/relationships/image" Target="../media/brand_photo.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xml"/><Relationship Id="rId3" Type="http://schemas.openxmlformats.org/officeDocument/2006/relationships/image" Target="../media/brand_photo.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xml"/><Relationship Id="rId3" Type="http://schemas.openxmlformats.org/officeDocument/2006/relationships/image" Target="../media/brand_photo.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xml"/><Relationship Id="rId3" Type="http://schemas.openxmlformats.org/officeDocument/2006/relationships/image" Target="../media/brand_photo.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xml"/><Relationship Id="rId3" Type="http://schemas.openxmlformats.org/officeDocument/2006/relationships/image" Target="../media/brand_photo.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xml"/><Relationship Id="rId3" Type="http://schemas.openxmlformats.org/officeDocument/2006/relationships/image" Target="../media/brand_photo.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xml"/><Relationship Id="rId3" Type="http://schemas.openxmlformats.org/officeDocument/2006/relationships/image" Target="../media/brand_photo.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xml"/><Relationship Id="rId3" Type="http://schemas.openxmlformats.org/officeDocument/2006/relationships/image" Target="../media/brand_photo.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xml"/><Relationship Id="rId3" Type="http://schemas.openxmlformats.org/officeDocument/2006/relationships/image" Target="../media/brand_photo.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xml"/><Relationship Id="rId3" Type="http://schemas.openxmlformats.org/officeDocument/2006/relationships/image" Target="../media/brand_photo.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2.xml"/><Relationship Id="rId3" Type="http://schemas.openxmlformats.org/officeDocument/2006/relationships/image" Target="../media/brand_photo.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3.xml"/><Relationship Id="rId3" Type="http://schemas.openxmlformats.org/officeDocument/2006/relationships/image" Target="../media/brand_photo.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4.xml"/><Relationship Id="rId3" Type="http://schemas.openxmlformats.org/officeDocument/2006/relationships/image" Target="../media/brand_photo.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5.xml"/><Relationship Id="rId3" Type="http://schemas.openxmlformats.org/officeDocument/2006/relationships/image" Target="../media/brand_photo.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6.xml"/><Relationship Id="rId3" Type="http://schemas.openxmlformats.org/officeDocument/2006/relationships/image" Target="../media/brand_photo.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7.xml"/><Relationship Id="rId3" Type="http://schemas.openxmlformats.org/officeDocument/2006/relationships/image" Target="../media/brand_photo.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8.xml"/><Relationship Id="rId3" Type="http://schemas.openxmlformats.org/officeDocument/2006/relationships/image" Target="../media/brand_photo.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9.xml"/><Relationship Id="rId3" Type="http://schemas.openxmlformats.org/officeDocument/2006/relationships/image" Target="../media/brand_photo.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0.xml"/><Relationship Id="rId3" Type="http://schemas.openxmlformats.org/officeDocument/2006/relationships/image" Target="../media/brand_photo.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1.xml"/><Relationship Id="rId3" Type="http://schemas.openxmlformats.org/officeDocument/2006/relationships/image" Target="../media/brand_photo.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2.xml"/><Relationship Id="rId3" Type="http://schemas.openxmlformats.org/officeDocument/2006/relationships/image" Target="../media/brand_photo.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3.xml"/><Relationship Id="rId3" Type="http://schemas.openxmlformats.org/officeDocument/2006/relationships/image" Target="../media/brand_photo.pn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4.xml"/><Relationship Id="rId3" Type="http://schemas.openxmlformats.org/officeDocument/2006/relationships/image" Target="../media/brand_photo.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5.xml"/><Relationship Id="rId3" Type="http://schemas.openxmlformats.org/officeDocument/2006/relationships/image" Target="../media/brand_photo.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6.xml"/><Relationship Id="rId3" Type="http://schemas.openxmlformats.org/officeDocument/2006/relationships/image" Target="../media/brand_photo.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8.xml"/><Relationship Id="rId3" Type="http://schemas.openxmlformats.org/officeDocument/2006/relationships/image" Target="../media/brand_logo.png"/><Relationship Id="rId4" Type="http://schemas.openxmlformats.org/officeDocument/2006/relationships/image" Target="../media/brand_photo.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9.xml"/><Relationship Id="rId3" Type="http://schemas.openxmlformats.org/officeDocument/2006/relationships/image" Target="../media/brand_photo.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0.xml"/><Relationship Id="rId3" Type="http://schemas.openxmlformats.org/officeDocument/2006/relationships/image" Target="../media/brand_photo.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1.xml"/><Relationship Id="rId3" Type="http://schemas.openxmlformats.org/officeDocument/2006/relationships/image" Target="../media/brand_photo.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2.xml"/><Relationship Id="rId3" Type="http://schemas.openxmlformats.org/officeDocument/2006/relationships/image" Target="../media/brand_photo.pn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3.xml"/><Relationship Id="rId3" Type="http://schemas.openxmlformats.org/officeDocument/2006/relationships/image" Target="../media/brand_photo.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4.xml"/><Relationship Id="rId3" Type="http://schemas.openxmlformats.org/officeDocument/2006/relationships/image" Target="../media/brand_photo.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5.xml"/><Relationship Id="rId3" Type="http://schemas.openxmlformats.org/officeDocument/2006/relationships/image" Target="../media/brand_photo.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6.xml"/><Relationship Id="rId3" Type="http://schemas.openxmlformats.org/officeDocument/2006/relationships/image" Target="../media/brand_photo.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7.xml"/><Relationship Id="rId3" Type="http://schemas.openxmlformats.org/officeDocument/2006/relationships/image" Target="../media/brand_photo.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8.xml"/><Relationship Id="rId3" Type="http://schemas.openxmlformats.org/officeDocument/2006/relationships/image" Target="../media/brand_photo.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9.xml"/><Relationship Id="rId3" Type="http://schemas.openxmlformats.org/officeDocument/2006/relationships/image" Target="../media/brand_photo.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0.xml"/><Relationship Id="rId3" Type="http://schemas.openxmlformats.org/officeDocument/2006/relationships/image" Target="../media/brand_photo.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1.xml"/><Relationship Id="rId3" Type="http://schemas.openxmlformats.org/officeDocument/2006/relationships/image" Target="../media/brand_photo.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2.xml"/><Relationship Id="rId3" Type="http://schemas.openxmlformats.org/officeDocument/2006/relationships/image" Target="../media/brand_photo.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3.xml"/><Relationship Id="rId3" Type="http://schemas.openxmlformats.org/officeDocument/2006/relationships/image" Target="../media/brand_photo.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4.xml"/><Relationship Id="rId3" Type="http://schemas.openxmlformats.org/officeDocument/2006/relationships/image" Target="../media/brand_photo.pn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5.xml"/><Relationship Id="rId3" Type="http://schemas.openxmlformats.org/officeDocument/2006/relationships/image" Target="../media/brand_photo.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6.xml"/><Relationship Id="rId3" Type="http://schemas.openxmlformats.org/officeDocument/2006/relationships/image" Target="../media/brand_photo.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7.xml"/><Relationship Id="rId3" Type="http://schemas.openxmlformats.org/officeDocument/2006/relationships/image" Target="../media/brand_photo.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8.xml"/><Relationship Id="rId3" Type="http://schemas.openxmlformats.org/officeDocument/2006/relationships/image" Target="../media/brand_photo.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9.xml"/><Relationship Id="rId3" Type="http://schemas.openxmlformats.org/officeDocument/2006/relationships/image" Target="../media/brand_photo.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0.xml"/><Relationship Id="rId3" Type="http://schemas.openxmlformats.org/officeDocument/2006/relationships/image" Target="../media/brand_photo.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1.xml"/><Relationship Id="rId3" Type="http://schemas.openxmlformats.org/officeDocument/2006/relationships/image" Target="../media/brand_photo.pn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2.xml"/><Relationship Id="rId3" Type="http://schemas.openxmlformats.org/officeDocument/2006/relationships/image" Target="../media/brand_photo.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3.xml"/><Relationship Id="rId3" Type="http://schemas.openxmlformats.org/officeDocument/2006/relationships/image" Target="../media/brand_photo.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4.xml"/><Relationship Id="rId3" Type="http://schemas.openxmlformats.org/officeDocument/2006/relationships/image" Target="../media/brand_photo.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5.xml"/><Relationship Id="rId3" Type="http://schemas.openxmlformats.org/officeDocument/2006/relationships/image" Target="../media/brand_photo.pn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7.xml"/><Relationship Id="rId3" Type="http://schemas.openxmlformats.org/officeDocument/2006/relationships/image" Target="../media/brand_logo.png"/><Relationship Id="rId4" Type="http://schemas.openxmlformats.org/officeDocument/2006/relationships/image" Target="../media/brand_photo.pn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8.xml"/><Relationship Id="rId3" Type="http://schemas.openxmlformats.org/officeDocument/2006/relationships/image" Target="../media/brand_photo.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9.xml"/><Relationship Id="rId3" Type="http://schemas.openxmlformats.org/officeDocument/2006/relationships/image" Target="../media/brand_photo.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0.xml"/><Relationship Id="rId3" Type="http://schemas.openxmlformats.org/officeDocument/2006/relationships/image" Target="../media/brand_photo.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1.xml"/><Relationship Id="rId3" Type="http://schemas.openxmlformats.org/officeDocument/2006/relationships/image" Target="../media/brand_photo.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2.xml"/><Relationship Id="rId3" Type="http://schemas.openxmlformats.org/officeDocument/2006/relationships/image" Target="../media/brand_photo.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3.xml"/><Relationship Id="rId3" Type="http://schemas.openxmlformats.org/officeDocument/2006/relationships/image" Target="../media/brand_photo.png"/></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4.xml"/><Relationship Id="rId3" Type="http://schemas.openxmlformats.org/officeDocument/2006/relationships/image" Target="../media/brand_photo.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5.xml"/><Relationship Id="rId3" Type="http://schemas.openxmlformats.org/officeDocument/2006/relationships/image" Target="../media/brand_photo.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6.xml"/><Relationship Id="rId3" Type="http://schemas.openxmlformats.org/officeDocument/2006/relationships/image" Target="../media/brand_photo.png"/></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7.xml"/><Relationship Id="rId3" Type="http://schemas.openxmlformats.org/officeDocument/2006/relationships/image" Target="../media/brand_photo.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8.xml"/><Relationship Id="rId3" Type="http://schemas.openxmlformats.org/officeDocument/2006/relationships/image" Target="../media/brand_photo.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9.xml"/><Relationship Id="rId3" Type="http://schemas.openxmlformats.org/officeDocument/2006/relationships/image" Target="../media/brand_photo.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0.xml"/><Relationship Id="rId3" Type="http://schemas.openxmlformats.org/officeDocument/2006/relationships/image" Target="../media/brand_photo.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1.xml"/><Relationship Id="rId3" Type="http://schemas.openxmlformats.org/officeDocument/2006/relationships/image" Target="../media/brand_photo.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2.xml"/><Relationship Id="rId3" Type="http://schemas.openxmlformats.org/officeDocument/2006/relationships/image" Target="../media/brand_photo.pn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3.xml"/><Relationship Id="rId3" Type="http://schemas.openxmlformats.org/officeDocument/2006/relationships/image" Target="../media/brand_photo.png"/></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4.xml"/><Relationship Id="rId3" Type="http://schemas.openxmlformats.org/officeDocument/2006/relationships/image" Target="../media/brand_photo.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5.xml"/><Relationship Id="rId3" Type="http://schemas.openxmlformats.org/officeDocument/2006/relationships/image" Target="../media/brand_photo.pn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6.xml"/><Relationship Id="rId3" Type="http://schemas.openxmlformats.org/officeDocument/2006/relationships/image" Target="../media/brand_photo.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7.xml"/><Relationship Id="rId3" Type="http://schemas.openxmlformats.org/officeDocument/2006/relationships/image" Target="../media/brand_photo.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8.xml"/><Relationship Id="rId3" Type="http://schemas.openxmlformats.org/officeDocument/2006/relationships/image" Target="../media/brand_photo.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9.xml"/><Relationship Id="rId3" Type="http://schemas.openxmlformats.org/officeDocument/2006/relationships/image" Target="../media/brand_photo.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0.xml"/><Relationship Id="rId3" Type="http://schemas.openxmlformats.org/officeDocument/2006/relationships/image" Target="../media/brand_photo.png"/></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1.xml"/><Relationship Id="rId3" Type="http://schemas.openxmlformats.org/officeDocument/2006/relationships/image" Target="../media/brand_photo.png"/></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2.xml"/><Relationship Id="rId3" Type="http://schemas.openxmlformats.org/officeDocument/2006/relationships/image" Target="../media/brand_photo.pn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3.xml"/><Relationship Id="rId3" Type="http://schemas.openxmlformats.org/officeDocument/2006/relationships/image" Target="../media/brand_photo.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4.xml"/><Relationship Id="rId3" Type="http://schemas.openxmlformats.org/officeDocument/2006/relationships/image" Target="../media/brand_photo.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5.xml"/><Relationship Id="rId3" Type="http://schemas.openxmlformats.org/officeDocument/2006/relationships/image" Target="../media/brand_photo.png"/></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6.xml"/><Relationship Id="rId3" Type="http://schemas.openxmlformats.org/officeDocument/2006/relationships/image" Target="../media/brand_photo.png"/></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7.xml"/><Relationship Id="rId3" Type="http://schemas.openxmlformats.org/officeDocument/2006/relationships/image" Target="../media/brand_photo.png"/></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8.xml"/><Relationship Id="rId3" Type="http://schemas.openxmlformats.org/officeDocument/2006/relationships/image" Target="../media/brand_photo.pn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9.xml"/><Relationship Id="rId3" Type="http://schemas.openxmlformats.org/officeDocument/2006/relationships/image" Target="../media/brand_photo.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0.xml"/><Relationship Id="rId3" Type="http://schemas.openxmlformats.org/officeDocument/2006/relationships/image" Target="../media/brand_photo.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1.xml"/><Relationship Id="rId3" Type="http://schemas.openxmlformats.org/officeDocument/2006/relationships/image" Target="../media/brand_photo.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2.xml"/><Relationship Id="rId3" Type="http://schemas.openxmlformats.org/officeDocument/2006/relationships/image" Target="../media/brand_photo.pn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3.xml"/><Relationship Id="rId3" Type="http://schemas.openxmlformats.org/officeDocument/2006/relationships/image" Target="../media/brand_photo.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4.xml"/><Relationship Id="rId3" Type="http://schemas.openxmlformats.org/officeDocument/2006/relationships/image" Target="../media/brand_photo.pn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5.xml"/><Relationship Id="rId3" Type="http://schemas.openxmlformats.org/officeDocument/2006/relationships/image" Target="../media/brand_photo.pn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6.xml"/><Relationship Id="rId3" Type="http://schemas.openxmlformats.org/officeDocument/2006/relationships/image" Target="../media/brand_photo.png"/></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7.xml"/><Relationship Id="rId3" Type="http://schemas.openxmlformats.org/officeDocument/2006/relationships/image" Target="../media/brand_photo.png"/></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8.xml"/><Relationship Id="rId3" Type="http://schemas.openxmlformats.org/officeDocument/2006/relationships/image" Target="../media/brand_photo.pn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9.xml"/><Relationship Id="rId3" Type="http://schemas.openxmlformats.org/officeDocument/2006/relationships/image" Target="../media/brand_photo.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0.xml"/><Relationship Id="rId3" Type="http://schemas.openxmlformats.org/officeDocument/2006/relationships/image" Target="../media/brand_photo.png"/></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1.xml"/><Relationship Id="rId3" Type="http://schemas.openxmlformats.org/officeDocument/2006/relationships/image" Target="../media/brand_photo.png"/></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2.xml"/><Relationship Id="rId3" Type="http://schemas.openxmlformats.org/officeDocument/2006/relationships/image" Target="../media/brand_photo.png"/></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3.xml"/><Relationship Id="rId3" Type="http://schemas.openxmlformats.org/officeDocument/2006/relationships/image" Target="../media/brand_photo.pn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4.xml"/><Relationship Id="rId3" Type="http://schemas.openxmlformats.org/officeDocument/2006/relationships/image" Target="../media/brand_photo.png"/></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5.xml"/><Relationship Id="rId3" Type="http://schemas.openxmlformats.org/officeDocument/2006/relationships/image" Target="../media/brand_photo.png"/></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6.xml"/><Relationship Id="rId3" Type="http://schemas.openxmlformats.org/officeDocument/2006/relationships/image" Target="../media/brand_photo.png"/></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7.xml"/><Relationship Id="rId3" Type="http://schemas.openxmlformats.org/officeDocument/2006/relationships/image" Target="../media/brand_photo.pn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8.xml"/><Relationship Id="rId3" Type="http://schemas.openxmlformats.org/officeDocument/2006/relationships/image" Target="../media/brand_photo.png"/></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9.xml"/><Relationship Id="rId3" Type="http://schemas.openxmlformats.org/officeDocument/2006/relationships/image" Target="../media/brand_photo.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0.xml"/><Relationship Id="rId3" Type="http://schemas.openxmlformats.org/officeDocument/2006/relationships/image" Target="../media/brand_photo.png"/></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1.xml"/><Relationship Id="rId3" Type="http://schemas.openxmlformats.org/officeDocument/2006/relationships/image" Target="../media/brand_photo.pn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2.xml"/><Relationship Id="rId3" Type="http://schemas.openxmlformats.org/officeDocument/2006/relationships/image" Target="../media/brand_photo.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3.xml"/><Relationship Id="rId3" Type="http://schemas.openxmlformats.org/officeDocument/2006/relationships/image" Target="../media/brand_photo.png"/></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4.xml"/><Relationship Id="rId3" Type="http://schemas.openxmlformats.org/officeDocument/2006/relationships/image" Target="../media/brand_photo.png"/></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5.xml"/><Relationship Id="rId3" Type="http://schemas.openxmlformats.org/officeDocument/2006/relationships/image" Target="../media/brand_photo.png"/></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6.xml"/><Relationship Id="rId3" Type="http://schemas.openxmlformats.org/officeDocument/2006/relationships/image" Target="../media/brand_photo.png"/></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7.xml"/><Relationship Id="rId3" Type="http://schemas.openxmlformats.org/officeDocument/2006/relationships/image" Target="../media/brand_photo.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8.xml"/><Relationship Id="rId3" Type="http://schemas.openxmlformats.org/officeDocument/2006/relationships/image" Target="../media/brand_photo.png"/></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9.xml"/><Relationship Id="rId3" Type="http://schemas.openxmlformats.org/officeDocument/2006/relationships/image" Target="../media/brand_photo.pn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0.xml"/><Relationship Id="rId3" Type="http://schemas.openxmlformats.org/officeDocument/2006/relationships/image" Target="../media/brand_photo.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1.xml"/><Relationship Id="rId3" Type="http://schemas.openxmlformats.org/officeDocument/2006/relationships/image" Target="../media/brand_photo.png"/></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2.xml"/><Relationship Id="rId3" Type="http://schemas.openxmlformats.org/officeDocument/2006/relationships/image" Target="../media/brand_photo.png"/></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3.xml"/><Relationship Id="rId3" Type="http://schemas.openxmlformats.org/officeDocument/2006/relationships/image" Target="../media/brand_photo.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4.xml"/><Relationship Id="rId3" Type="http://schemas.openxmlformats.org/officeDocument/2006/relationships/image" Target="../media/brand_photo.png"/></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5.xml"/><Relationship Id="rId3" Type="http://schemas.openxmlformats.org/officeDocument/2006/relationships/image" Target="../media/brand_photo.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6.xml"/><Relationship Id="rId3" Type="http://schemas.openxmlformats.org/officeDocument/2006/relationships/image" Target="../media/brand_photo.pn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7.xml"/><Relationship Id="rId3" Type="http://schemas.openxmlformats.org/officeDocument/2006/relationships/image" Target="../media/brand_photo.png"/></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8.xml"/><Relationship Id="rId3" Type="http://schemas.openxmlformats.org/officeDocument/2006/relationships/image" Target="../media/brand_photo.png"/></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9.xml"/><Relationship Id="rId3" Type="http://schemas.openxmlformats.org/officeDocument/2006/relationships/image" Target="../media/brand_photo.png"/></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0.xml"/><Relationship Id="rId3" Type="http://schemas.openxmlformats.org/officeDocument/2006/relationships/image" Target="../media/brand_photo.png"/></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1.xml"/><Relationship Id="rId3" Type="http://schemas.openxmlformats.org/officeDocument/2006/relationships/image" Target="../media/brand_photo.png"/></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2.xml"/><Relationship Id="rId3" Type="http://schemas.openxmlformats.org/officeDocument/2006/relationships/image" Target="../media/brand_photo.pn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3.xml"/><Relationship Id="rId3" Type="http://schemas.openxmlformats.org/officeDocument/2006/relationships/image" Target="../media/brand_photo.png"/></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4.xml"/><Relationship Id="rId3" Type="http://schemas.openxmlformats.org/officeDocument/2006/relationships/image" Target="../media/brand_photo.pn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5.xml"/><Relationship Id="rId3" Type="http://schemas.openxmlformats.org/officeDocument/2006/relationships/image" Target="../media/brand_photo.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6.xml"/><Relationship Id="rId3" Type="http://schemas.openxmlformats.org/officeDocument/2006/relationships/image" Target="../media/brand_photo.png"/></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7.xml"/><Relationship Id="rId3" Type="http://schemas.openxmlformats.org/officeDocument/2006/relationships/image" Target="../media/brand_photo.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8.xml"/><Relationship Id="rId3" Type="http://schemas.openxmlformats.org/officeDocument/2006/relationships/image" Target="../media/brand_photo.pn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9.xml"/><Relationship Id="rId3" Type="http://schemas.openxmlformats.org/officeDocument/2006/relationships/image" Target="../media/brand_photo.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0.xml"/><Relationship Id="rId3" Type="http://schemas.openxmlformats.org/officeDocument/2006/relationships/image" Target="../media/brand_photo.pn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1.xml"/><Relationship Id="rId3" Type="http://schemas.openxmlformats.org/officeDocument/2006/relationships/image" Target="../media/brand_photo.png"/></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2.xml"/><Relationship Id="rId3" Type="http://schemas.openxmlformats.org/officeDocument/2006/relationships/image" Target="../media/brand_photo.pn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3.xml"/><Relationship Id="rId3" Type="http://schemas.openxmlformats.org/officeDocument/2006/relationships/image" Target="../media/brand_photo.png"/></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4.xml"/><Relationship Id="rId3" Type="http://schemas.openxmlformats.org/officeDocument/2006/relationships/image" Target="../media/brand_photo.png"/></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5.xml"/><Relationship Id="rId3" Type="http://schemas.openxmlformats.org/officeDocument/2006/relationships/image" Target="../media/brand_photo.png"/></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6.xml"/><Relationship Id="rId3" Type="http://schemas.openxmlformats.org/officeDocument/2006/relationships/image" Target="../media/brand_photo.png"/></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7.xml"/><Relationship Id="rId3" Type="http://schemas.openxmlformats.org/officeDocument/2006/relationships/image" Target="../media/brand_photo.pn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8.xml"/><Relationship Id="rId3" Type="http://schemas.openxmlformats.org/officeDocument/2006/relationships/image" Target="../media/brand_photo.png"/></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9.xml"/><Relationship Id="rId3" Type="http://schemas.openxmlformats.org/officeDocument/2006/relationships/image" Target="../media/brand_photo.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0.xml"/><Relationship Id="rId3" Type="http://schemas.openxmlformats.org/officeDocument/2006/relationships/image" Target="../media/brand_photo.png"/></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1.xml"/><Relationship Id="rId3" Type="http://schemas.openxmlformats.org/officeDocument/2006/relationships/image" Target="../media/brand_photo.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2.xml"/><Relationship Id="rId3" Type="http://schemas.openxmlformats.org/officeDocument/2006/relationships/image" Target="../media/brand_photo.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3.xml"/><Relationship Id="rId3" Type="http://schemas.openxmlformats.org/officeDocument/2006/relationships/image" Target="../media/brand_photo.png"/></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4.xml"/><Relationship Id="rId3" Type="http://schemas.openxmlformats.org/officeDocument/2006/relationships/image" Target="../media/brand_photo.png"/></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5.xml"/><Relationship Id="rId3" Type="http://schemas.openxmlformats.org/officeDocument/2006/relationships/image" Target="../media/brand_photo.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6.xml"/><Relationship Id="rId3" Type="http://schemas.openxmlformats.org/officeDocument/2006/relationships/image" Target="../media/brand_photo.pn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7.xml"/><Relationship Id="rId3" Type="http://schemas.openxmlformats.org/officeDocument/2006/relationships/image" Target="../media/brand_photo.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8.xml"/><Relationship Id="rId3" Type="http://schemas.openxmlformats.org/officeDocument/2006/relationships/image" Target="../media/brand_photo.png"/></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9.xml"/><Relationship Id="rId3" Type="http://schemas.openxmlformats.org/officeDocument/2006/relationships/image" Target="../media/brand_photo.png"/></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0.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1.xml"/><Relationship Id="rId3" Type="http://schemas.openxmlformats.org/officeDocument/2006/relationships/image" Target="../media/brand_logo.png"/><Relationship Id="rId4" Type="http://schemas.openxmlformats.org/officeDocument/2006/relationships/image" Target="../media/brand_photo.pn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2.xml"/><Relationship Id="rId3" Type="http://schemas.openxmlformats.org/officeDocument/2006/relationships/image" Target="../media/brand_photo.png"/></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3.xml"/><Relationship Id="rId3" Type="http://schemas.openxmlformats.org/officeDocument/2006/relationships/image" Target="../media/brand_photo.png"/></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4.xml"/><Relationship Id="rId3" Type="http://schemas.openxmlformats.org/officeDocument/2006/relationships/image" Target="../media/brand_photo.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5.xml"/><Relationship Id="rId3" Type="http://schemas.openxmlformats.org/officeDocument/2006/relationships/image" Target="../media/brand_photo.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6.xml"/><Relationship Id="rId3" Type="http://schemas.openxmlformats.org/officeDocument/2006/relationships/image" Target="../media/brand_photo.pn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7.xml"/><Relationship Id="rId3" Type="http://schemas.openxmlformats.org/officeDocument/2006/relationships/image" Target="../media/brand_photo.png"/></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8.xml"/><Relationship Id="rId3" Type="http://schemas.openxmlformats.org/officeDocument/2006/relationships/image" Target="../media/brand_photo.pn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9.xml"/><Relationship Id="rId3" Type="http://schemas.openxmlformats.org/officeDocument/2006/relationships/image" Target="../media/brand_photo.png"/></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0.xml"/><Relationship Id="rId3" Type="http://schemas.openxmlformats.org/officeDocument/2006/relationships/image" Target="../media/brand_photo.png"/></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1.xml"/><Relationship Id="rId3" Type="http://schemas.openxmlformats.org/officeDocument/2006/relationships/image" Target="../media/brand_photo.png"/></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2.xml"/><Relationship Id="rId3" Type="http://schemas.openxmlformats.org/officeDocument/2006/relationships/image" Target="../media/brand_photo.pn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3.xml"/><Relationship Id="rId3" Type="http://schemas.openxmlformats.org/officeDocument/2006/relationships/image" Target="../media/brand_photo.png"/></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4.xml"/><Relationship Id="rId3" Type="http://schemas.openxmlformats.org/officeDocument/2006/relationships/image" Target="../media/brand_photo.png"/></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5.xml"/><Relationship Id="rId3" Type="http://schemas.openxmlformats.org/officeDocument/2006/relationships/image" Target="../media/brand_photo.png"/></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6.xml"/><Relationship Id="rId3" Type="http://schemas.openxmlformats.org/officeDocument/2006/relationships/image" Target="../media/brand_photo.png"/></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7.xml"/><Relationship Id="rId3" Type="http://schemas.openxmlformats.org/officeDocument/2006/relationships/image" Target="../media/brand_photo.pn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8.xml"/><Relationship Id="rId3" Type="http://schemas.openxmlformats.org/officeDocument/2006/relationships/image" Target="../media/brand_photo.png"/></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9.xml"/><Relationship Id="rId3" Type="http://schemas.openxmlformats.org/officeDocument/2006/relationships/image" Target="../media/brand_photo.png"/></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0.xml"/><Relationship Id="rId3" Type="http://schemas.openxmlformats.org/officeDocument/2006/relationships/image" Target="../media/brand_photo.png"/></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1.xml"/><Relationship Id="rId3" Type="http://schemas.openxmlformats.org/officeDocument/2006/relationships/image" Target="../media/brand_photo.pn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2.xml"/><Relationship Id="rId3" Type="http://schemas.openxmlformats.org/officeDocument/2006/relationships/image" Target="../media/brand_photo.png"/></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3.xml"/><Relationship Id="rId3" Type="http://schemas.openxmlformats.org/officeDocument/2006/relationships/image" Target="../media/brand_photo.png"/></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4.xml"/><Relationship Id="rId3" Type="http://schemas.openxmlformats.org/officeDocument/2006/relationships/image" Target="../media/brand_photo.png"/></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5.xml"/><Relationship Id="rId3" Type="http://schemas.openxmlformats.org/officeDocument/2006/relationships/image" Target="../media/brand_photo.png"/></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6.xml"/><Relationship Id="rId3" Type="http://schemas.openxmlformats.org/officeDocument/2006/relationships/image" Target="../media/brand_photo.pn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7.xml"/><Relationship Id="rId3" Type="http://schemas.openxmlformats.org/officeDocument/2006/relationships/image" Target="../media/brand_photo.png"/></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8.xml"/><Relationship Id="rId3" Type="http://schemas.openxmlformats.org/officeDocument/2006/relationships/image" Target="../media/brand_photo.png"/></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9.xml"/><Relationship Id="rId3" Type="http://schemas.openxmlformats.org/officeDocument/2006/relationships/image" Target="../media/brand_photo.pn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0.xml"/><Relationship Id="rId3" Type="http://schemas.openxmlformats.org/officeDocument/2006/relationships/image" Target="../media/brand_photo.png"/></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1.xml"/><Relationship Id="rId3" Type="http://schemas.openxmlformats.org/officeDocument/2006/relationships/image" Target="../media/brand_photo.png"/></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2.xml"/><Relationship Id="rId3" Type="http://schemas.openxmlformats.org/officeDocument/2006/relationships/image" Target="../media/brand_photo.png"/></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3.xml"/><Relationship Id="rId3" Type="http://schemas.openxmlformats.org/officeDocument/2006/relationships/image" Target="../media/brand_photo.png"/></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4.xml"/><Relationship Id="rId3" Type="http://schemas.openxmlformats.org/officeDocument/2006/relationships/image" Target="../media/brand_photo.png"/></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5.xml"/><Relationship Id="rId3" Type="http://schemas.openxmlformats.org/officeDocument/2006/relationships/image" Target="../media/brand_photo.png"/></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6.xml"/><Relationship Id="rId3" Type="http://schemas.openxmlformats.org/officeDocument/2006/relationships/image" Target="../media/brand_photo.png"/></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7.xml"/><Relationship Id="rId3" Type="http://schemas.openxmlformats.org/officeDocument/2006/relationships/image" Target="../media/brand_photo.png"/></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8.xml"/><Relationship Id="rId3" Type="http://schemas.openxmlformats.org/officeDocument/2006/relationships/image" Target="../media/brand_photo.pn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9.xml"/><Relationship Id="rId3" Type="http://schemas.openxmlformats.org/officeDocument/2006/relationships/image" Target="../media/brand_photo.png"/></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0.xml"/><Relationship Id="rId3" Type="http://schemas.openxmlformats.org/officeDocument/2006/relationships/image" Target="../media/brand_photo.png"/></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1.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2.xml"/><Relationship Id="rId3" Type="http://schemas.openxmlformats.org/officeDocument/2006/relationships/image" Target="../media/brand_logo.png"/><Relationship Id="rId4" Type="http://schemas.openxmlformats.org/officeDocument/2006/relationships/image" Target="../media/brand_photo.pn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3.xml"/><Relationship Id="rId3" Type="http://schemas.openxmlformats.org/officeDocument/2006/relationships/image" Target="../media/brand_photo.png"/></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4.xml"/><Relationship Id="rId3" Type="http://schemas.openxmlformats.org/officeDocument/2006/relationships/image" Target="../media/brand_photo.png"/></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5.xml"/><Relationship Id="rId3" Type="http://schemas.openxmlformats.org/officeDocument/2006/relationships/image" Target="../media/brand_photo.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6.xml"/><Relationship Id="rId3" Type="http://schemas.openxmlformats.org/officeDocument/2006/relationships/image" Target="../media/brand_photo.png"/></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7.xml"/><Relationship Id="rId3" Type="http://schemas.openxmlformats.org/officeDocument/2006/relationships/image" Target="../media/brand_photo.png"/></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8.xml"/><Relationship Id="rId3" Type="http://schemas.openxmlformats.org/officeDocument/2006/relationships/image" Target="../media/brand_photo.png"/></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9.xml"/><Relationship Id="rId3" Type="http://schemas.openxmlformats.org/officeDocument/2006/relationships/image" Target="../media/brand_photo.png"/></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0.xml"/><Relationship Id="rId3" Type="http://schemas.openxmlformats.org/officeDocument/2006/relationships/image" Target="../media/brand_photo.png"/></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1.xml"/><Relationship Id="rId3" Type="http://schemas.openxmlformats.org/officeDocument/2006/relationships/image" Target="../media/brand_photo.png"/></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2.xml"/><Relationship Id="rId3" Type="http://schemas.openxmlformats.org/officeDocument/2006/relationships/image" Target="../media/brand_photo.png"/></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3.xml"/><Relationship Id="rId3" Type="http://schemas.openxmlformats.org/officeDocument/2006/relationships/image" Target="../media/brand_photo.png"/></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4.xml"/><Relationship Id="rId3" Type="http://schemas.openxmlformats.org/officeDocument/2006/relationships/image" Target="../media/brand_photo.png"/></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5.xml"/><Relationship Id="rId3" Type="http://schemas.openxmlformats.org/officeDocument/2006/relationships/image" Target="../media/brand_photo.png"/></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6.xml"/><Relationship Id="rId3" Type="http://schemas.openxmlformats.org/officeDocument/2006/relationships/image" Target="../media/brand_photo.pn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7.xml"/><Relationship Id="rId3" Type="http://schemas.openxmlformats.org/officeDocument/2006/relationships/image" Target="../media/brand_photo.png"/></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8.xml"/><Relationship Id="rId3" Type="http://schemas.openxmlformats.org/officeDocument/2006/relationships/image" Target="../media/brand_photo.png"/></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9.xml"/><Relationship Id="rId3" Type="http://schemas.openxmlformats.org/officeDocument/2006/relationships/image" Target="../media/brand_photo.png"/></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0.xml"/><Relationship Id="rId3" Type="http://schemas.openxmlformats.org/officeDocument/2006/relationships/image" Target="../media/brand_photo.png"/></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1.xml"/><Relationship Id="rId3" Type="http://schemas.openxmlformats.org/officeDocument/2006/relationships/image" Target="../media/brand_photo.png"/></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2.xml"/><Relationship Id="rId3" Type="http://schemas.openxmlformats.org/officeDocument/2006/relationships/image" Target="../media/brand_photo.png"/></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3.xml"/><Relationship Id="rId3" Type="http://schemas.openxmlformats.org/officeDocument/2006/relationships/image" Target="../media/brand_photo.png"/></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4.xml"/><Relationship Id="rId3" Type="http://schemas.openxmlformats.org/officeDocument/2006/relationships/image" Target="../media/brand_photo.png"/></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5.xml"/><Relationship Id="rId3" Type="http://schemas.openxmlformats.org/officeDocument/2006/relationships/image" Target="../media/brand_photo.png"/></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6.xml"/><Relationship Id="rId3" Type="http://schemas.openxmlformats.org/officeDocument/2006/relationships/image" Target="../media/brand_photo.png"/></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7.xml"/><Relationship Id="rId3" Type="http://schemas.openxmlformats.org/officeDocument/2006/relationships/image" Target="../media/brand_photo.png"/></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8.xml"/><Relationship Id="rId3" Type="http://schemas.openxmlformats.org/officeDocument/2006/relationships/image" Target="../media/brand_photo.png"/></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9.xml"/><Relationship Id="rId3" Type="http://schemas.openxmlformats.org/officeDocument/2006/relationships/image" Target="../media/brand_photo.png"/></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0.xml"/><Relationship Id="rId3" Type="http://schemas.openxmlformats.org/officeDocument/2006/relationships/image" Target="../media/brand_photo.png"/></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1.xml"/><Relationship Id="rId3" Type="http://schemas.openxmlformats.org/officeDocument/2006/relationships/image" Target="../media/brand_photo.png"/></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2.xml"/><Relationship Id="rId3" Type="http://schemas.openxmlformats.org/officeDocument/2006/relationships/image" Target="../media/brand_photo.png"/></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3.xml"/><Relationship Id="rId3" Type="http://schemas.openxmlformats.org/officeDocument/2006/relationships/image" Target="../media/brand_photo.png"/></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4.xml"/><Relationship Id="rId3" Type="http://schemas.openxmlformats.org/officeDocument/2006/relationships/image" Target="../media/brand_photo.png"/></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5.xml"/><Relationship Id="rId3" Type="http://schemas.openxmlformats.org/officeDocument/2006/relationships/image" Target="../media/brand_photo.png"/></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6.xml"/><Relationship Id="rId3" Type="http://schemas.openxmlformats.org/officeDocument/2006/relationships/image" Target="../media/brand_photo.pn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7.xml"/><Relationship Id="rId3" Type="http://schemas.openxmlformats.org/officeDocument/2006/relationships/image" Target="../media/brand_photo.png"/></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8.xml"/><Relationship Id="rId3" Type="http://schemas.openxmlformats.org/officeDocument/2006/relationships/image" Target="../media/brand_photo.png"/></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9.xml"/><Relationship Id="rId3" Type="http://schemas.openxmlformats.org/officeDocument/2006/relationships/image" Target="../media/brand_photo.png"/></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0.xml"/><Relationship Id="rId3" Type="http://schemas.openxmlformats.org/officeDocument/2006/relationships/image" Target="../media/brand_photo.png"/></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1.xml"/><Relationship Id="rId3" Type="http://schemas.openxmlformats.org/officeDocument/2006/relationships/image" Target="../media/brand_photo.png"/></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2.xml"/><Relationship Id="rId3" Type="http://schemas.openxmlformats.org/officeDocument/2006/relationships/image" Target="../media/brand_photo.png"/></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3.xml"/><Relationship Id="rId3" Type="http://schemas.openxmlformats.org/officeDocument/2006/relationships/image" Target="../media/brand_photo.png"/></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4.xml"/><Relationship Id="rId3" Type="http://schemas.openxmlformats.org/officeDocument/2006/relationships/image" Target="../media/brand_photo.png"/></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5.xml"/><Relationship Id="rId3" Type="http://schemas.openxmlformats.org/officeDocument/2006/relationships/image" Target="../media/brand_photo.png"/></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6.xml"/><Relationship Id="rId3" Type="http://schemas.openxmlformats.org/officeDocument/2006/relationships/image" Target="../media/brand_photo.png"/></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7.xml"/><Relationship Id="rId3" Type="http://schemas.openxmlformats.org/officeDocument/2006/relationships/image" Target="../media/brand_photo.png"/></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8.xml"/><Relationship Id="rId3" Type="http://schemas.openxmlformats.org/officeDocument/2006/relationships/image" Target="../media/brand_photo.png"/></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9.xml"/><Relationship Id="rId3" Type="http://schemas.openxmlformats.org/officeDocument/2006/relationships/image" Target="../media/brand_photo.png"/></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0.xml"/><Relationship Id="rId3" Type="http://schemas.openxmlformats.org/officeDocument/2006/relationships/image" Target="../media/brand_photo.png"/></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1.xml"/><Relationship Id="rId3" Type="http://schemas.openxmlformats.org/officeDocument/2006/relationships/image" Target="../media/brand_photo.png"/></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2.xml"/><Relationship Id="rId3" Type="http://schemas.openxmlformats.org/officeDocument/2006/relationships/image" Target="../media/brand_photo.png"/></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3.xml"/><Relationship Id="rId3" Type="http://schemas.openxmlformats.org/officeDocument/2006/relationships/image" Target="../media/brand_photo.pn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4.xml"/><Relationship Id="rId3" Type="http://schemas.openxmlformats.org/officeDocument/2006/relationships/image" Target="../media/brand_photo.png"/></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5.xml"/><Relationship Id="rId3" Type="http://schemas.openxmlformats.org/officeDocument/2006/relationships/image" Target="../media/brand_photo.png"/></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6.xml"/><Relationship Id="rId3" Type="http://schemas.openxmlformats.org/officeDocument/2006/relationships/image" Target="../media/brand_photo.png"/></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7.xml"/><Relationship Id="rId3" Type="http://schemas.openxmlformats.org/officeDocument/2006/relationships/image" Target="../media/brand_photo.png"/></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8.xml"/><Relationship Id="rId3" Type="http://schemas.openxmlformats.org/officeDocument/2006/relationships/image" Target="../media/brand_photo.png"/></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9.xml"/><Relationship Id="rId3" Type="http://schemas.openxmlformats.org/officeDocument/2006/relationships/image" Target="../media/brand_photo.png"/></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0.xml"/><Relationship Id="rId3" Type="http://schemas.openxmlformats.org/officeDocument/2006/relationships/image" Target="../media/brand_photo.png"/></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1.xml"/><Relationship Id="rId3" Type="http://schemas.openxmlformats.org/officeDocument/2006/relationships/image" Target="../media/brand_photo.png"/></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2.xml"/><Relationship Id="rId3" Type="http://schemas.openxmlformats.org/officeDocument/2006/relationships/image" Target="../media/brand_photo.png"/></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3.xml"/><Relationship Id="rId3" Type="http://schemas.openxmlformats.org/officeDocument/2006/relationships/image" Target="../media/brand_photo.png"/></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4.xml"/><Relationship Id="rId3" Type="http://schemas.openxmlformats.org/officeDocument/2006/relationships/image" Target="../media/brand_photo.png"/></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5.xml"/><Relationship Id="rId3" Type="http://schemas.openxmlformats.org/officeDocument/2006/relationships/image" Target="../media/brand_photo.png"/></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6.xml"/><Relationship Id="rId3" Type="http://schemas.openxmlformats.org/officeDocument/2006/relationships/image" Target="../media/brand_photo.png"/></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7.xml"/><Relationship Id="rId3" Type="http://schemas.openxmlformats.org/officeDocument/2006/relationships/image" Target="../media/brand_photo.png"/></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8.xml"/><Relationship Id="rId3" Type="http://schemas.openxmlformats.org/officeDocument/2006/relationships/image" Target="../media/brand_photo.png"/></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9.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0.xml"/><Relationship Id="rId3" Type="http://schemas.openxmlformats.org/officeDocument/2006/relationships/image" Target="../media/brand_logo.png"/><Relationship Id="rId4" Type="http://schemas.openxmlformats.org/officeDocument/2006/relationships/image" Target="../media/brand_photo.png"/></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1.xml"/><Relationship Id="rId3" Type="http://schemas.openxmlformats.org/officeDocument/2006/relationships/image" Target="../media/brand_photo.png"/></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2.xml"/><Relationship Id="rId3" Type="http://schemas.openxmlformats.org/officeDocument/2006/relationships/image" Target="../media/brand_photo.png"/></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3.xml"/><Relationship Id="rId3" Type="http://schemas.openxmlformats.org/officeDocument/2006/relationships/image" Target="../media/brand_photo.png"/></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4.xml"/><Relationship Id="rId3" Type="http://schemas.openxmlformats.org/officeDocument/2006/relationships/image" Target="../media/brand_photo.png"/></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5.xml"/><Relationship Id="rId3" Type="http://schemas.openxmlformats.org/officeDocument/2006/relationships/image" Target="../media/brand_photo.png"/></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6.xml"/><Relationship Id="rId3" Type="http://schemas.openxmlformats.org/officeDocument/2006/relationships/image" Target="../media/brand_photo.png"/></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7.xml"/><Relationship Id="rId3" Type="http://schemas.openxmlformats.org/officeDocument/2006/relationships/image" Target="../media/brand_photo.png"/></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8.xml"/><Relationship Id="rId3" Type="http://schemas.openxmlformats.org/officeDocument/2006/relationships/image" Target="../media/brand_photo.png"/></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9.xml"/><Relationship Id="rId3" Type="http://schemas.openxmlformats.org/officeDocument/2006/relationships/image" Target="../media/brand_photo.png"/></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0.xml"/><Relationship Id="rId3" Type="http://schemas.openxmlformats.org/officeDocument/2006/relationships/image" Target="../media/brand_photo.png"/></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1.xml"/><Relationship Id="rId3" Type="http://schemas.openxmlformats.org/officeDocument/2006/relationships/image" Target="../media/brand_photo.png"/></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2.xml"/><Relationship Id="rId3" Type="http://schemas.openxmlformats.org/officeDocument/2006/relationships/image" Target="../media/brand_photo.png"/></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3.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4.xml"/><Relationship Id="rId3" Type="http://schemas.openxmlformats.org/officeDocument/2006/relationships/image" Target="../media/brand_logo.png"/><Relationship Id="rId4" Type="http://schemas.openxmlformats.org/officeDocument/2006/relationships/image" Target="../media/brand_photo.png"/></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5.xml"/><Relationship Id="rId3" Type="http://schemas.openxmlformats.org/officeDocument/2006/relationships/image" Target="../media/brand_photo.png"/></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6.xml"/><Relationship Id="rId3" Type="http://schemas.openxmlformats.org/officeDocument/2006/relationships/image" Target="../media/brand_photo.png"/></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7.xml"/><Relationship Id="rId3" Type="http://schemas.openxmlformats.org/officeDocument/2006/relationships/image" Target="../media/brand_photo.png"/></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8.xml"/><Relationship Id="rId3" Type="http://schemas.openxmlformats.org/officeDocument/2006/relationships/image" Target="../media/brand_photo.png"/></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9.xml"/><Relationship Id="rId3" Type="http://schemas.openxmlformats.org/officeDocument/2006/relationships/image" Target="../media/brand_photo.png"/></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0.xml"/><Relationship Id="rId3" Type="http://schemas.openxmlformats.org/officeDocument/2006/relationships/image" Target="../media/brand_photo.png"/></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1.xml"/><Relationship Id="rId3" Type="http://schemas.openxmlformats.org/officeDocument/2006/relationships/image" Target="../media/brand_photo.png"/></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2.xml"/><Relationship Id="rId3" Type="http://schemas.openxmlformats.org/officeDocument/2006/relationships/image" Target="../media/brand_photo.png"/></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3.xml"/><Relationship Id="rId3" Type="http://schemas.openxmlformats.org/officeDocument/2006/relationships/image" Target="../media/brand_photo.png"/></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4.xml"/><Relationship Id="rId3" Type="http://schemas.openxmlformats.org/officeDocument/2006/relationships/image" Target="../media/brand_photo.png"/></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5.xml"/><Relationship Id="rId3" Type="http://schemas.openxmlformats.org/officeDocument/2006/relationships/image" Target="../media/brand_photo.png"/></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6.xml"/><Relationship Id="rId3" Type="http://schemas.openxmlformats.org/officeDocument/2006/relationships/image" Target="../media/brand_photo.png"/></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7.xml"/><Relationship Id="rId3" Type="http://schemas.openxmlformats.org/officeDocument/2006/relationships/image" Target="../media/brand_photo.png"/></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8.xml"/><Relationship Id="rId3" Type="http://schemas.openxmlformats.org/officeDocument/2006/relationships/image" Target="../media/brand_photo.png"/></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9.xml"/><Relationship Id="rId3" Type="http://schemas.openxmlformats.org/officeDocument/2006/relationships/image" Target="../media/brand_photo.png"/></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0.xml"/><Relationship Id="rId3" Type="http://schemas.openxmlformats.org/officeDocument/2006/relationships/image" Target="../media/brand_photo.png"/></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1.xml"/><Relationship Id="rId3" Type="http://schemas.openxmlformats.org/officeDocument/2006/relationships/image" Target="../media/brand_photo.png"/></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2.xml"/><Relationship Id="rId3" Type="http://schemas.openxmlformats.org/officeDocument/2006/relationships/image" Target="../media/brand_photo.png"/></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3.xml"/><Relationship Id="rId3" Type="http://schemas.openxmlformats.org/officeDocument/2006/relationships/image" Target="../media/brand_photo.png"/></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4.xml"/><Relationship Id="rId3" Type="http://schemas.openxmlformats.org/officeDocument/2006/relationships/image" Target="../media/brand_photo.png"/></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5.xml"/><Relationship Id="rId3" Type="http://schemas.openxmlformats.org/officeDocument/2006/relationships/image" Target="../media/brand_photo.png"/></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6.xml"/><Relationship Id="rId3" Type="http://schemas.openxmlformats.org/officeDocument/2006/relationships/image" Target="../media/brand_photo.png"/></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7.xml"/><Relationship Id="rId3" Type="http://schemas.openxmlformats.org/officeDocument/2006/relationships/image" Target="../media/brand_photo.png"/></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8.xml"/><Relationship Id="rId3" Type="http://schemas.openxmlformats.org/officeDocument/2006/relationships/image" Target="../media/brand_photo.png"/></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9.xml"/><Relationship Id="rId3" Type="http://schemas.openxmlformats.org/officeDocument/2006/relationships/image" Target="../media/brand_photo.png"/></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0.xml"/><Relationship Id="rId3" Type="http://schemas.openxmlformats.org/officeDocument/2006/relationships/image" Target="../media/brand_photo.png"/></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1.xml"/><Relationship Id="rId3" Type="http://schemas.openxmlformats.org/officeDocument/2006/relationships/image" Target="../media/brand_photo.png"/></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2.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3.xml"/><Relationship Id="rId3" Type="http://schemas.openxmlformats.org/officeDocument/2006/relationships/image" Target="../media/brand_logo.png"/><Relationship Id="rId4" Type="http://schemas.openxmlformats.org/officeDocument/2006/relationships/image" Target="../media/brand_photo.png"/></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4.xml"/><Relationship Id="rId3" Type="http://schemas.openxmlformats.org/officeDocument/2006/relationships/image" Target="../media/brand_photo.png"/></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5.xml"/><Relationship Id="rId3" Type="http://schemas.openxmlformats.org/officeDocument/2006/relationships/image" Target="../media/brand_photo.png"/></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6.xml"/><Relationship Id="rId3" Type="http://schemas.openxmlformats.org/officeDocument/2006/relationships/image" Target="../media/brand_photo.png"/></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7.xml"/><Relationship Id="rId3" Type="http://schemas.openxmlformats.org/officeDocument/2006/relationships/image" Target="../media/brand_photo.png"/></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8.xml"/><Relationship Id="rId3" Type="http://schemas.openxmlformats.org/officeDocument/2006/relationships/image" Target="../media/brand_photo.png"/></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9.xml"/><Relationship Id="rId3" Type="http://schemas.openxmlformats.org/officeDocument/2006/relationships/image" Target="../media/brand_photo.png"/></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0.xml"/><Relationship Id="rId3" Type="http://schemas.openxmlformats.org/officeDocument/2006/relationships/image" Target="../media/brand_photo.png"/></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1.xml"/><Relationship Id="rId3" Type="http://schemas.openxmlformats.org/officeDocument/2006/relationships/image" Target="../media/brand_photo.png"/></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2.xml"/><Relationship Id="rId3" Type="http://schemas.openxmlformats.org/officeDocument/2006/relationships/image" Target="../media/brand_photo.png"/></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3.xml"/><Relationship Id="rId3" Type="http://schemas.openxmlformats.org/officeDocument/2006/relationships/image" Target="../media/brand_photo.png"/></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4.xml"/><Relationship Id="rId3" Type="http://schemas.openxmlformats.org/officeDocument/2006/relationships/image" Target="../media/brand_photo.png"/></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5.xml"/><Relationship Id="rId3" Type="http://schemas.openxmlformats.org/officeDocument/2006/relationships/image" Target="../media/brand_photo.png"/></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6.xml"/><Relationship Id="rId3" Type="http://schemas.openxmlformats.org/officeDocument/2006/relationships/image" Target="../media/brand_photo.png"/></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7.xml"/><Relationship Id="rId3" Type="http://schemas.openxmlformats.org/officeDocument/2006/relationships/image" Target="../media/brand_photo.png"/></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8.xml"/><Relationship Id="rId3" Type="http://schemas.openxmlformats.org/officeDocument/2006/relationships/image" Target="../media/brand_photo.png"/></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9.xml"/><Relationship Id="rId3" Type="http://schemas.openxmlformats.org/officeDocument/2006/relationships/image" Target="../media/brand_photo.png"/></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0.xml"/><Relationship Id="rId3" Type="http://schemas.openxmlformats.org/officeDocument/2006/relationships/image" Target="../media/brand_photo.png"/></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1.xml"/><Relationship Id="rId3" Type="http://schemas.openxmlformats.org/officeDocument/2006/relationships/image" Target="../media/brand_photo.png"/></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2.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3.xml"/><Relationship Id="rId3" Type="http://schemas.openxmlformats.org/officeDocument/2006/relationships/image" Target="../media/brand_logo.png"/><Relationship Id="rId4" Type="http://schemas.openxmlformats.org/officeDocument/2006/relationships/image" Target="../media/brand_photo.png"/></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4.xml"/><Relationship Id="rId3" Type="http://schemas.openxmlformats.org/officeDocument/2006/relationships/image" Target="../media/brand_photo.png"/></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5.xml"/><Relationship Id="rId3" Type="http://schemas.openxmlformats.org/officeDocument/2006/relationships/image" Target="../media/brand_photo.png"/></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6.xml"/><Relationship Id="rId3" Type="http://schemas.openxmlformats.org/officeDocument/2006/relationships/image" Target="../media/brand_photo.png"/></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7.xml"/><Relationship Id="rId3" Type="http://schemas.openxmlformats.org/officeDocument/2006/relationships/image" Target="../media/brand_photo.png"/></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8.xml"/><Relationship Id="rId3" Type="http://schemas.openxmlformats.org/officeDocument/2006/relationships/image" Target="../media/brand_photo.png"/></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9.xml"/><Relationship Id="rId3" Type="http://schemas.openxmlformats.org/officeDocument/2006/relationships/image" Target="../media/brand_photo.png"/></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0.xml"/><Relationship Id="rId3" Type="http://schemas.openxmlformats.org/officeDocument/2006/relationships/image" Target="../media/brand_photo.png"/></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1.xml"/><Relationship Id="rId3" Type="http://schemas.openxmlformats.org/officeDocument/2006/relationships/image" Target="../media/brand_photo.png"/></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2.xml"/><Relationship Id="rId3" Type="http://schemas.openxmlformats.org/officeDocument/2006/relationships/image" Target="../media/brand_photo.png"/></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3.xml"/><Relationship Id="rId3" Type="http://schemas.openxmlformats.org/officeDocument/2006/relationships/image" Target="../media/brand_photo.png"/></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4.xml"/><Relationship Id="rId3" Type="http://schemas.openxmlformats.org/officeDocument/2006/relationships/image" Target="../media/brand_photo.png"/></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5.xml"/><Relationship Id="rId3" Type="http://schemas.openxmlformats.org/officeDocument/2006/relationships/image" Target="../media/brand_photo.png"/></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6.xml"/><Relationship Id="rId3" Type="http://schemas.openxmlformats.org/officeDocument/2006/relationships/image" Target="../media/brand_photo.png"/></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7.xml"/><Relationship Id="rId3" Type="http://schemas.openxmlformats.org/officeDocument/2006/relationships/image" Target="../media/brand_photo.png"/></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8.xml"/><Relationship Id="rId3" Type="http://schemas.openxmlformats.org/officeDocument/2006/relationships/image" Target="../media/brand_photo.png"/></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9.xml"/><Relationship Id="rId3" Type="http://schemas.openxmlformats.org/officeDocument/2006/relationships/image" Target="../media/brand_photo.png"/></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0.xml"/><Relationship Id="rId3" Type="http://schemas.openxmlformats.org/officeDocument/2006/relationships/image" Target="../media/brand_photo.png"/></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1.xml"/><Relationship Id="rId3" Type="http://schemas.openxmlformats.org/officeDocument/2006/relationships/image" Target="../media/brand_photo.png"/></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2.xml"/><Relationship Id="rId3" Type="http://schemas.openxmlformats.org/officeDocument/2006/relationships/image" Target="../media/brand_photo.png"/></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3.xml"/><Relationship Id="rId3" Type="http://schemas.openxmlformats.org/officeDocument/2006/relationships/image" Target="../media/brand_photo.png"/></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4.xml"/><Relationship Id="rId3" Type="http://schemas.openxmlformats.org/officeDocument/2006/relationships/image" Target="../media/brand_photo.png"/></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5.xml"/><Relationship Id="rId3" Type="http://schemas.openxmlformats.org/officeDocument/2006/relationships/image" Target="../media/brand_photo.png"/></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6.xml"/><Relationship Id="rId3" Type="http://schemas.openxmlformats.org/officeDocument/2006/relationships/image" Target="../media/brand_photo.png"/></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7.xml"/><Relationship Id="rId3" Type="http://schemas.openxmlformats.org/officeDocument/2006/relationships/image" Target="../media/brand_photo.png"/></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8.xml"/><Relationship Id="rId3" Type="http://schemas.openxmlformats.org/officeDocument/2006/relationships/image" Target="../media/brand_photo.png"/></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9.xml"/><Relationship Id="rId3" Type="http://schemas.openxmlformats.org/officeDocument/2006/relationships/image" Target="../media/brand_photo.png"/></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0.xml"/><Relationship Id="rId3" Type="http://schemas.openxmlformats.org/officeDocument/2006/relationships/image" Target="../media/brand_photo.png"/></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1.xml"/><Relationship Id="rId3" Type="http://schemas.openxmlformats.org/officeDocument/2006/relationships/image" Target="../media/brand_photo.png"/></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2.xml"/><Relationship Id="rId3" Type="http://schemas.openxmlformats.org/officeDocument/2006/relationships/image" Target="../media/brand_photo.png"/></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3.xml"/><Relationship Id="rId3" Type="http://schemas.openxmlformats.org/officeDocument/2006/relationships/image" Target="../media/brand_photo.png"/></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4.xml"/><Relationship Id="rId3" Type="http://schemas.openxmlformats.org/officeDocument/2006/relationships/image" Target="../media/brand_photo.png"/></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5.xml"/><Relationship Id="rId3" Type="http://schemas.openxmlformats.org/officeDocument/2006/relationships/image" Target="../media/brand_photo.png"/></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6.xml"/><Relationship Id="rId3" Type="http://schemas.openxmlformats.org/officeDocument/2006/relationships/image" Target="../media/brand_photo.png"/></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7.xml"/><Relationship Id="rId3" Type="http://schemas.openxmlformats.org/officeDocument/2006/relationships/image" Target="../media/brand_photo.png"/></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8.xml"/><Relationship Id="rId3" Type="http://schemas.openxmlformats.org/officeDocument/2006/relationships/image" Target="../media/brand_photo.png"/></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9.xml"/><Relationship Id="rId3" Type="http://schemas.openxmlformats.org/officeDocument/2006/relationships/image" Target="../media/brand_photo.png"/></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0.xml"/><Relationship Id="rId3" Type="http://schemas.openxmlformats.org/officeDocument/2006/relationships/image" Target="../media/brand_photo.png"/></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1.xml"/><Relationship Id="rId3" Type="http://schemas.openxmlformats.org/officeDocument/2006/relationships/image" Target="../media/brand_photo.png"/></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2.xml"/><Relationship Id="rId3" Type="http://schemas.openxmlformats.org/officeDocument/2006/relationships/image" Target="../media/brand_photo.png"/></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3.xml"/><Relationship Id="rId3" Type="http://schemas.openxmlformats.org/officeDocument/2006/relationships/image" Target="../media/brand_photo.png"/></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4.xml"/><Relationship Id="rId3" Type="http://schemas.openxmlformats.org/officeDocument/2006/relationships/image" Target="../media/brand_photo.png"/></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5.xml"/><Relationship Id="rId3" Type="http://schemas.openxmlformats.org/officeDocument/2006/relationships/image" Target="../media/brand_photo.png"/></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6.xml"/><Relationship Id="rId3" Type="http://schemas.openxmlformats.org/officeDocument/2006/relationships/image" Target="../media/brand_photo.png"/></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7.xml"/><Relationship Id="rId3" Type="http://schemas.openxmlformats.org/officeDocument/2006/relationships/image" Target="../media/brand_photo.png"/></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8.xml"/><Relationship Id="rId3" Type="http://schemas.openxmlformats.org/officeDocument/2006/relationships/image" Target="../media/brand_photo.png"/></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9.xml"/><Relationship Id="rId3" Type="http://schemas.openxmlformats.org/officeDocument/2006/relationships/image" Target="../media/brand_photo.png"/></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0.xml"/><Relationship Id="rId3" Type="http://schemas.openxmlformats.org/officeDocument/2006/relationships/image" Target="../media/brand_photo.png"/></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1.xml"/><Relationship Id="rId3" Type="http://schemas.openxmlformats.org/officeDocument/2006/relationships/image" Target="../media/brand_photo.png"/></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2.xml"/><Relationship Id="rId3" Type="http://schemas.openxmlformats.org/officeDocument/2006/relationships/image" Target="../media/brand_photo.png"/></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3.xml"/><Relationship Id="rId3" Type="http://schemas.openxmlformats.org/officeDocument/2006/relationships/image" Target="../media/brand_photo.png"/></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4.xml"/><Relationship Id="rId3" Type="http://schemas.openxmlformats.org/officeDocument/2006/relationships/image" Target="../media/brand_photo.png"/></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5.xml"/><Relationship Id="rId3" Type="http://schemas.openxmlformats.org/officeDocument/2006/relationships/image" Target="../media/brand_photo.png"/></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6.xml"/><Relationship Id="rId3" Type="http://schemas.openxmlformats.org/officeDocument/2006/relationships/image" Target="../media/brand_photo.png"/></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7.xml"/><Relationship Id="rId3" Type="http://schemas.openxmlformats.org/officeDocument/2006/relationships/image" Target="../media/brand_photo.png"/></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8.xml"/><Relationship Id="rId3" Type="http://schemas.openxmlformats.org/officeDocument/2006/relationships/image" Target="../media/brand_photo.png"/></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9.xml"/><Relationship Id="rId3" Type="http://schemas.openxmlformats.org/officeDocument/2006/relationships/image" Target="../media/brand_photo.png"/></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0.xml"/><Relationship Id="rId3" Type="http://schemas.openxmlformats.org/officeDocument/2006/relationships/image" Target="../media/brand_photo.png"/></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1.xml"/><Relationship Id="rId3" Type="http://schemas.openxmlformats.org/officeDocument/2006/relationships/image" Target="../media/brand_photo.png"/></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2.xml"/><Relationship Id="rId3" Type="http://schemas.openxmlformats.org/officeDocument/2006/relationships/image" Target="../media/brand_photo.png"/></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3.xml"/><Relationship Id="rId3" Type="http://schemas.openxmlformats.org/officeDocument/2006/relationships/image" Target="../media/brand_photo.png"/></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4.xml"/><Relationship Id="rId3" Type="http://schemas.openxmlformats.org/officeDocument/2006/relationships/image" Target="../media/brand_photo.png"/></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5.xml"/><Relationship Id="rId3" Type="http://schemas.openxmlformats.org/officeDocument/2006/relationships/image" Target="../media/brand_photo.png"/></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6.xml"/><Relationship Id="rId3" Type="http://schemas.openxmlformats.org/officeDocument/2006/relationships/image" Target="../media/brand_photo.png"/></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7.xml"/><Relationship Id="rId3" Type="http://schemas.openxmlformats.org/officeDocument/2006/relationships/image" Target="../media/brand_photo.pn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8.xml"/><Relationship Id="rId3" Type="http://schemas.openxmlformats.org/officeDocument/2006/relationships/image" Target="../media/brand_photo.png"/></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9.xml"/><Relationship Id="rId3" Type="http://schemas.openxmlformats.org/officeDocument/2006/relationships/image" Target="../media/brand_photo.png"/></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0.xml"/><Relationship Id="rId3" Type="http://schemas.openxmlformats.org/officeDocument/2006/relationships/image" Target="../media/brand_photo.png"/></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1.xml"/><Relationship Id="rId3" Type="http://schemas.openxmlformats.org/officeDocument/2006/relationships/image" Target="../media/brand_photo.png"/></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2.xml"/><Relationship Id="rId3" Type="http://schemas.openxmlformats.org/officeDocument/2006/relationships/image" Target="../media/brand_photo.png"/></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3.xml"/><Relationship Id="rId3" Type="http://schemas.openxmlformats.org/officeDocument/2006/relationships/image" Target="../media/brand_photo.png"/></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4.xml"/><Relationship Id="rId3" Type="http://schemas.openxmlformats.org/officeDocument/2006/relationships/image" Target="../media/brand_photo.png"/></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5.xml"/><Relationship Id="rId3" Type="http://schemas.openxmlformats.org/officeDocument/2006/relationships/image" Target="../media/brand_photo.png"/></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6.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7.xml"/><Relationship Id="rId3" Type="http://schemas.openxmlformats.org/officeDocument/2006/relationships/image" Target="../media/brand_logo.png"/><Relationship Id="rId4" Type="http://schemas.openxmlformats.org/officeDocument/2006/relationships/image" Target="../media/brand_photo.png"/></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8.xml"/><Relationship Id="rId3" Type="http://schemas.openxmlformats.org/officeDocument/2006/relationships/image" Target="../media/brand_photo.png"/></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9.xml"/><Relationship Id="rId3" Type="http://schemas.openxmlformats.org/officeDocument/2006/relationships/image" Target="../media/brand_photo.png"/></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0.xml"/><Relationship Id="rId3" Type="http://schemas.openxmlformats.org/officeDocument/2006/relationships/image" Target="../media/brand_photo.png"/></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1.xml"/><Relationship Id="rId3" Type="http://schemas.openxmlformats.org/officeDocument/2006/relationships/image" Target="../media/brand_photo.png"/></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2.xml"/><Relationship Id="rId3" Type="http://schemas.openxmlformats.org/officeDocument/2006/relationships/image" Target="../media/brand_photo.png"/></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3.xml"/><Relationship Id="rId3" Type="http://schemas.openxmlformats.org/officeDocument/2006/relationships/image" Target="../media/brand_photo.png"/></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4.xml"/><Relationship Id="rId3" Type="http://schemas.openxmlformats.org/officeDocument/2006/relationships/image" Target="../media/brand_photo.png"/></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5.xml"/><Relationship Id="rId3" Type="http://schemas.openxmlformats.org/officeDocument/2006/relationships/image" Target="../media/brand_photo.png"/></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6.xml"/><Relationship Id="rId3" Type="http://schemas.openxmlformats.org/officeDocument/2006/relationships/image" Target="../media/brand_photo.png"/></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7.xml"/><Relationship Id="rId3" Type="http://schemas.openxmlformats.org/officeDocument/2006/relationships/image" Target="../media/brand_photo.png"/></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8.xml"/><Relationship Id="rId3" Type="http://schemas.openxmlformats.org/officeDocument/2006/relationships/image" Target="../media/brand_photo.png"/></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9.xml"/><Relationship Id="rId3" Type="http://schemas.openxmlformats.org/officeDocument/2006/relationships/image" Target="../media/brand_photo.png"/></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0.xml"/><Relationship Id="rId3" Type="http://schemas.openxmlformats.org/officeDocument/2006/relationships/image" Target="../media/brand_photo.png"/></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1.xml"/><Relationship Id="rId3" Type="http://schemas.openxmlformats.org/officeDocument/2006/relationships/image" Target="../media/brand_photo.png"/></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2.xml"/><Relationship Id="rId3" Type="http://schemas.openxmlformats.org/officeDocument/2006/relationships/image" Target="../media/brand_photo.png"/></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3.xml"/><Relationship Id="rId3" Type="http://schemas.openxmlformats.org/officeDocument/2006/relationships/image" Target="../media/brand_photo.png"/></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4.xml"/><Relationship Id="rId3" Type="http://schemas.openxmlformats.org/officeDocument/2006/relationships/image" Target="../media/brand_photo.png"/></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5.xml"/><Relationship Id="rId3" Type="http://schemas.openxmlformats.org/officeDocument/2006/relationships/image" Target="../media/brand_photo.png"/></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6.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7.xml"/><Relationship Id="rId3" Type="http://schemas.openxmlformats.org/officeDocument/2006/relationships/image" Target="../media/brand_logo.png"/><Relationship Id="rId4" Type="http://schemas.openxmlformats.org/officeDocument/2006/relationships/image" Target="../media/brand_photo.png"/></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8.xml"/><Relationship Id="rId3" Type="http://schemas.openxmlformats.org/officeDocument/2006/relationships/image" Target="../media/brand_photo.png"/></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9.xml"/><Relationship Id="rId3" Type="http://schemas.openxmlformats.org/officeDocument/2006/relationships/image" Target="../media/brand_photo.png"/></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0.xml"/><Relationship Id="rId3" Type="http://schemas.openxmlformats.org/officeDocument/2006/relationships/image" Target="../media/brand_photo.png"/></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1.xml"/><Relationship Id="rId3" Type="http://schemas.openxmlformats.org/officeDocument/2006/relationships/image" Target="../media/brand_photo.png"/></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2.xml"/><Relationship Id="rId3" Type="http://schemas.openxmlformats.org/officeDocument/2006/relationships/image" Target="../media/brand_photo.png"/></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3.xml"/><Relationship Id="rId3" Type="http://schemas.openxmlformats.org/officeDocument/2006/relationships/image" Target="../media/brand_photo.png"/></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4.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5.xml"/><Relationship Id="rId3" Type="http://schemas.openxmlformats.org/officeDocument/2006/relationships/image" Target="../media/brand_logo.png"/><Relationship Id="rId4" Type="http://schemas.openxmlformats.org/officeDocument/2006/relationships/image" Target="../media/brand_photo.png"/></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6.xml"/><Relationship Id="rId3" Type="http://schemas.openxmlformats.org/officeDocument/2006/relationships/image" Target="../media/brand_photo.png"/></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7.xml"/><Relationship Id="rId3" Type="http://schemas.openxmlformats.org/officeDocument/2006/relationships/image" Target="../media/brand_photo.png"/></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8.xml"/><Relationship Id="rId3" Type="http://schemas.openxmlformats.org/officeDocument/2006/relationships/image" Target="../media/brand_photo.png"/></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9.xml"/><Relationship Id="rId3" Type="http://schemas.openxmlformats.org/officeDocument/2006/relationships/image" Target="../media/brand_photo.png"/></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0.xml"/><Relationship Id="rId3" Type="http://schemas.openxmlformats.org/officeDocument/2006/relationships/image" Target="../media/brand_photo.png"/></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1.xml"/><Relationship Id="rId3" Type="http://schemas.openxmlformats.org/officeDocument/2006/relationships/image" Target="../media/brand_photo.png"/></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2.xml"/><Relationship Id="rId3" Type="http://schemas.openxmlformats.org/officeDocument/2006/relationships/image" Target="../media/brand_photo.png"/></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3.xml"/><Relationship Id="rId3" Type="http://schemas.openxmlformats.org/officeDocument/2006/relationships/image" Target="../media/brand_photo.png"/></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4.xml"/><Relationship Id="rId3" Type="http://schemas.openxmlformats.org/officeDocument/2006/relationships/image" Target="../media/brand_photo.png"/></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5.xml"/><Relationship Id="rId3" Type="http://schemas.openxmlformats.org/officeDocument/2006/relationships/image" Target="../media/brand_photo.png"/></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6.xml"/><Relationship Id="rId3" Type="http://schemas.openxmlformats.org/officeDocument/2006/relationships/image" Target="../media/brand_photo.png"/></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7.xml"/><Relationship Id="rId3" Type="http://schemas.openxmlformats.org/officeDocument/2006/relationships/image" Target="../media/brand_photo.png"/></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8.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9.xml"/><Relationship Id="rId3" Type="http://schemas.openxmlformats.org/officeDocument/2006/relationships/image" Target="../media/brand_logo.png"/><Relationship Id="rId4" Type="http://schemas.openxmlformats.org/officeDocument/2006/relationships/image" Target="../media/brand_photo.png"/></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0.xml"/><Relationship Id="rId3" Type="http://schemas.openxmlformats.org/officeDocument/2006/relationships/image" Target="../media/brand_photo.png"/></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1.xml"/><Relationship Id="rId3" Type="http://schemas.openxmlformats.org/officeDocument/2006/relationships/image" Target="../media/brand_photo.png"/></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2.xml"/><Relationship Id="rId3" Type="http://schemas.openxmlformats.org/officeDocument/2006/relationships/image" Target="../media/brand_photo.png"/></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3.xm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4.xml"/><Relationship Id="rId3" Type="http://schemas.openxmlformats.org/officeDocument/2006/relationships/image" Target="../media/brand_logo.png"/><Relationship Id="rId4" Type="http://schemas.openxmlformats.org/officeDocument/2006/relationships/image" Target="../media/brand_photo.png"/></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5.xml"/><Relationship Id="rId3" Type="http://schemas.openxmlformats.org/officeDocument/2006/relationships/image" Target="../media/brand_photo.png"/></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6.xml"/><Relationship Id="rId3" Type="http://schemas.openxmlformats.org/officeDocument/2006/relationships/image" Target="../media/brand_photo.png"/></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7.xml"/><Relationship Id="rId3" Type="http://schemas.openxmlformats.org/officeDocument/2006/relationships/image" Target="../media/brand_photo.png"/></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8.xml"/><Relationship Id="rId3" Type="http://schemas.openxmlformats.org/officeDocument/2006/relationships/image" Target="../media/brand_photo.png"/></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9.xml"/><Relationship Id="rId3" Type="http://schemas.openxmlformats.org/officeDocument/2006/relationships/image" Target="../media/brand_photo.png"/></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0.xml"/><Relationship Id="rId3" Type="http://schemas.openxmlformats.org/officeDocument/2006/relationships/image" Target="../media/brand_photo.png"/></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1.xml"/><Relationship Id="rId3" Type="http://schemas.openxmlformats.org/officeDocument/2006/relationships/image" Target="../media/brand_photo.png"/></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2.xml"/><Relationship Id="rId3" Type="http://schemas.openxmlformats.org/officeDocument/2006/relationships/image" Target="../media/brand_photo.png"/></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3.xml"/><Relationship Id="rId3" Type="http://schemas.openxmlformats.org/officeDocument/2006/relationships/image" Target="../media/brand_photo.png"/></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4.xml"/><Relationship Id="rId3" Type="http://schemas.openxmlformats.org/officeDocument/2006/relationships/image" Target="../media/brand_photo.png"/></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5.xml"/><Relationship Id="rId3" Type="http://schemas.openxmlformats.org/officeDocument/2006/relationships/image" Target="../media/brand_photo.png"/></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6.xml"/><Relationship Id="rId3" Type="http://schemas.openxmlformats.org/officeDocument/2006/relationships/image" Target="../media/brand_photo.png"/></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7.xml"/><Relationship Id="rId3" Type="http://schemas.openxmlformats.org/officeDocument/2006/relationships/image" Target="../media/brand_photo.png"/></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8.xml"/><Relationship Id="rId3" Type="http://schemas.openxmlformats.org/officeDocument/2006/relationships/image" Target="../media/brand_photo.png"/></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9.xml"/><Relationship Id="rId3" Type="http://schemas.openxmlformats.org/officeDocument/2006/relationships/image" Target="../media/brand_photo.png"/></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0.xml"/><Relationship Id="rId3" Type="http://schemas.openxmlformats.org/officeDocument/2006/relationships/image" Target="../media/brand_photo.png"/></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1.xml"/><Relationship Id="rId3" Type="http://schemas.openxmlformats.org/officeDocument/2006/relationships/image" Target="../media/brand_photo.png"/></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2.xml"/><Relationship Id="rId3" Type="http://schemas.openxmlformats.org/officeDocument/2006/relationships/image" Target="../media/brand_photo.png"/></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3.xml"/><Relationship Id="rId3" Type="http://schemas.openxmlformats.org/officeDocument/2006/relationships/image" Target="../media/brand_photo.png"/><Relationship Id="rId4" Type="http://schemas.openxmlformats.org/officeDocument/2006/relationships/image" Target="../media/brand_logo.png"/></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brand_image-1002-1.png"/><Relationship Id="rId3" Type="http://schemas.openxmlformats.org/officeDocument/2006/relationships/hyperlink" Target="https://4ab.in/government-jobs/" TargetMode="External"/><Relationship Id="rId4" Type="http://schemas.openxmlformats.org/officeDocument/2006/relationships/hyperlink" Target="https://4ab.in/government-jobs/" TargetMode="External"/><Relationship Id="rId5" Type="http://schemas.openxmlformats.org/officeDocument/2006/relationships/hyperlink" Target="https://4ab.in/government-jobs/" TargetMode="External"/><Relationship Id="rId6" Type="http://schemas.openxmlformats.org/officeDocument/2006/relationships/hyperlink" Target="https://4ab.in/government-jobs/exams/" TargetMode="External"/><Relationship Id="rId7" Type="http://schemas.openxmlformats.org/officeDocument/2006/relationships/hyperlink" Target="https://4ab.in/government-jobs/chemistry/" TargetMode="External"/><Relationship Id="rId8" Type="http://schemas.openxmlformats.org/officeDocument/2006/relationships/hyperlink" Target="https://4ab.in/government-jobs/blog/" TargetMode="External"/><Relationship Id="rId9" Type="http://schemas.openxmlformats.org/officeDocument/2006/relationships/hyperlink" Target="https://4ab.in/government-jobs/" TargetMode="External"/><Relationship Id="rId10" Type="http://schemas.openxmlformats.org/officeDocument/2006/relationships/hyperlink" Target="https://4ab.in/government-jobs/" TargetMode="External"/><Relationship Id="rId11" Type="http://schemas.openxmlformats.org/officeDocument/2006/relationships/hyperlink" Target="https://4ab.in/examination-news/latest/" TargetMode="External"/><Relationship Id="rId12" Type="http://schemas.openxmlformats.org/officeDocument/2006/relationships/hyperlink" Target="https://4ab.in/examination-news/calendar/" TargetMode="External"/><Relationship Id="rId13" Type="http://schemas.openxmlformats.org/officeDocument/2006/relationships/hyperlink" Target="https://4ab.in/examination-news/latest/?e=admit-card" TargetMode="External"/><Relationship Id="rId14" Type="http://schemas.openxmlformats.org/officeDocument/2006/relationships/hyperlink" Target="https://4ab.in/examination-news/latest/?e=result" TargetMode="External"/><Relationship Id="rId15" Type="http://schemas.openxmlformats.org/officeDocument/2006/relationships/hyperlink" Target="https://4ab.in/examination-news/tier/ug/" TargetMode="External"/><Relationship Id="rId16" Type="http://schemas.openxmlformats.org/officeDocument/2006/relationships/hyperlink" Target="https://4ab.in/examination-news/tier/pg/" TargetMode="External"/><Relationship Id="rId17" Type="http://schemas.openxmlformats.org/officeDocument/2006/relationships/hyperlink" Target="https://4ab.in/examination-news/tier/research/" TargetMode="External"/><Relationship Id="rId18" Type="http://schemas.openxmlformats.org/officeDocument/2006/relationships/hyperlink" Target="https://4ab.in/examination-news/tier/school/" TargetMode="External"/><Relationship Id="rId19" Type="http://schemas.openxmlformats.org/officeDocument/2006/relationships/hyperlink" Target="https://4ab.in/examination-news/blog/" TargetMode="External"/><Relationship Id="rId20" Type="http://schemas.openxmlformats.org/officeDocument/2006/relationships/hyperlink" Target="https://4ab.in/examination-news/" TargetMode="External"/><Relationship Id="rId21" Type="http://schemas.openxmlformats.org/officeDocument/2006/relationships/hyperlink" Target="https://4ab.in/examination-news/" TargetMode="External"/><Relationship Id="rId22" Type="http://schemas.openxmlformats.org/officeDocument/2006/relationships/hyperlink" Target="https://4ab.in/educators/" TargetMode="External"/><Relationship Id="rId23" Type="http://schemas.openxmlformats.org/officeDocument/2006/relationships/image" Target="../media/brand_image-3-1.png"/><Relationship Id="rId24" Type="http://schemas.openxmlformats.org/officeDocument/2006/relationships/image" Target="../media/brand_image-3-2.png"/><Relationship Id="rId25" Type="http://schemas.openxmlformats.org/officeDocument/2006/relationships/image" Target="../media/brand_image-3-2.png"/><Relationship Id="rId26" Type="http://schemas.openxmlformats.org/officeDocument/2006/relationships/image" Target="../media/brand_image-3-2.png"/><Relationship Id="rId27" Type="http://schemas.openxmlformats.org/officeDocument/2006/relationships/image" Target="../media/brand_image-3-2.png"/><Relationship Id="rId28" Type="http://schemas.openxmlformats.org/officeDocument/2006/relationships/image" Target="../media/brand_image-3-2.png"/><Relationship Id="rId29" Type="http://schemas.openxmlformats.org/officeDocument/2006/relationships/image" Target="../media/brand_image-3-2.png"/><Relationship Id="rId30" Type="http://schemas.openxmlformats.org/officeDocument/2006/relationships/image" Target="../media/brand_image-3-8.png"/><Relationship Id="rId31" Type="http://schemas.openxmlformats.org/officeDocument/2006/relationships/image" Target="../media/brand_image-3-2.png"/><Relationship Id="rId32" Type="http://schemas.openxmlformats.org/officeDocument/2006/relationships/image" Target="../media/brand_image-3-10.png"/><Relationship Id="rId33" Type="http://schemas.openxmlformats.org/officeDocument/2006/relationships/image" Target="../media/brand_image-3-2.png"/><Relationship Id="rId34" Type="http://schemas.openxmlformats.org/officeDocument/2006/relationships/image" Target="../media/brand_image-3-2.png"/><Relationship Id="rId35" Type="http://schemas.openxmlformats.org/officeDocument/2006/relationships/image" Target="../media/brand_image-3-2.png"/><Relationship Id="rId36" Type="http://schemas.openxmlformats.org/officeDocument/2006/relationships/image" Target="../media/brand_image-3-2.png"/><Relationship Id="rId37" Type="http://schemas.openxmlformats.org/officeDocument/2006/relationships/image" Target="../media/brand_image-3-2.png"/><Relationship Id="rId38" Type="http://schemas.openxmlformats.org/officeDocument/2006/relationships/image" Target="../media/brand_image-3-2.png"/><Relationship Id="rId39" Type="http://schemas.openxmlformats.org/officeDocument/2006/relationships/image" Target="../media/brand_image-3-2.png"/><Relationship Id="rId40" Type="http://schemas.openxmlformats.org/officeDocument/2006/relationships/image" Target="../media/brand_image-3-2.png"/><Relationship Id="rId41" Type="http://schemas.openxmlformats.org/officeDocument/2006/relationships/image" Target="../media/brand_image-3-2.png"/><Relationship Id="rId42" Type="http://schemas.openxmlformats.org/officeDocument/2006/relationships/image" Target="../media/brand_image-3-20.png"/><Relationship Id="rId43" Type="http://schemas.openxmlformats.org/officeDocument/2006/relationships/image" Target="../media/brand_image-3-2.png"/><Relationship Id="rId44" Type="http://schemas.openxmlformats.org/officeDocument/2006/relationships/image" Target="../media/brand_image-3-2.png"/></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brand_image-1002-1.png"/><Relationship Id="rId3" Type="http://schemas.openxmlformats.org/officeDocument/2006/relationships/hyperlink" Target="https://4ab.in/educators/chemistry-question-bank/" TargetMode="External"/><Relationship Id="rId4" Type="http://schemas.openxmlformats.org/officeDocument/2006/relationships/hyperlink" Target="https://4ab.in/educators/search/" TargetMode="External"/><Relationship Id="rId5" Type="http://schemas.openxmlformats.org/officeDocument/2006/relationships/hyperlink" Target="https://4ab.in/educators/topic/" TargetMode="External"/><Relationship Id="rId6" Type="http://schemas.openxmlformats.org/officeDocument/2006/relationships/hyperlink" Target="https://4ab.in/educators/?m=qb" TargetMode="External"/><Relationship Id="rId7" Type="http://schemas.openxmlformats.org/officeDocument/2006/relationships/hyperlink" Target="https://4ab.in/educators/chemistry-question-bank/#docs" TargetMode="External"/><Relationship Id="rId8" Type="http://schemas.openxmlformats.org/officeDocument/2006/relationships/hyperlink" Target="https://4ab.in/educators/chemistry-community/" TargetMode="External"/><Relationship Id="rId9" Type="http://schemas.openxmlformats.org/officeDocument/2006/relationships/hyperlink" Target="https://4ab.in/educators/analyse/" TargetMode="External"/><Relationship Id="rId10" Type="http://schemas.openxmlformats.org/officeDocument/2006/relationships/hyperlink" Target="https://4ab.in/educators/?m=qb" TargetMode="External"/><Relationship Id="rId11" Type="http://schemas.openxmlformats.org/officeDocument/2006/relationships/hyperlink" Target="https://4ab.in/educators/" TargetMode="External"/><Relationship Id="rId12" Type="http://schemas.openxmlformats.org/officeDocument/2006/relationships/image" Target="../media/brand_image-4-1.png"/><Relationship Id="rId13" Type="http://schemas.openxmlformats.org/officeDocument/2006/relationships/image" Target="../media/brand_image-4-2.png"/><Relationship Id="rId14" Type="http://schemas.openxmlformats.org/officeDocument/2006/relationships/image" Target="../media/brand_image-4-2.png"/><Relationship Id="rId15" Type="http://schemas.openxmlformats.org/officeDocument/2006/relationships/image" Target="../media/brand_image-4-2.png"/><Relationship Id="rId16" Type="http://schemas.openxmlformats.org/officeDocument/2006/relationships/image" Target="../media/brand_image-4-5.png"/><Relationship Id="rId17" Type="http://schemas.openxmlformats.org/officeDocument/2006/relationships/image" Target="../media/brand_image-4-2.png"/><Relationship Id="rId18" Type="http://schemas.openxmlformats.org/officeDocument/2006/relationships/image" Target="../media/brand_image-4-7.png"/><Relationship Id="rId19" Type="http://schemas.openxmlformats.org/officeDocument/2006/relationships/image" Target="../media/brand_image-4-8.png"/><Relationship Id="rId20" Type="http://schemas.openxmlformats.org/officeDocument/2006/relationships/image" Target="../media/brand_image-4-2.png"/><Relationship Id="rId21" Type="http://schemas.openxmlformats.org/officeDocument/2006/relationships/image" Target="../media/brand_image-4-10.png"/><Relationship Id="rId22" Type="http://schemas.openxmlformats.org/officeDocument/2006/relationships/image" Target="../media/brand_image-4-2.png"/><Relationship Id="rId23" Type="http://schemas.openxmlformats.org/officeDocument/2006/relationships/image" Target="../media/brand_image-4-12.png"/><Relationship Id="rId24" Type="http://schemas.openxmlformats.org/officeDocument/2006/relationships/image" Target="../media/brand_image-4-2.png"/><Relationship Id="rId25" Type="http://schemas.openxmlformats.org/officeDocument/2006/relationships/image" Target="../media/brand_image-4-14.png"/><Relationship Id="rId26" Type="http://schemas.openxmlformats.org/officeDocument/2006/relationships/image" Target="../media/brand_image-4-15.png"/><Relationship Id="rId27" Type="http://schemas.openxmlformats.org/officeDocument/2006/relationships/image" Target="../media/brand_image-4-2.png"/></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brand_image-1002-1.png"/><Relationship Id="rId3" Type="http://schemas.openxmlformats.org/officeDocument/2006/relationships/hyperlink" Target="https://4ab.in/educators/" TargetMode="External"/><Relationship Id="rId4" Type="http://schemas.openxmlformats.org/officeDocument/2006/relationships/hyperlink" Target="https://4ab.in/educators/" TargetMode="External"/><Relationship Id="rId5" Type="http://schemas.openxmlformats.org/officeDocument/2006/relationships/image" Target="../media/brand_image-5-1.png"/><Relationship Id="rId6" Type="http://schemas.openxmlformats.org/officeDocument/2006/relationships/image" Target="../media/brand_image-5-2.png"/><Relationship Id="rId7" Type="http://schemas.openxmlformats.org/officeDocument/2006/relationships/image" Target="../media/brand_image-5-3.png"/><Relationship Id="rId8" Type="http://schemas.openxmlformats.org/officeDocument/2006/relationships/image" Target="../media/brand_image-5-4.png"/><Relationship Id="rId9" Type="http://schemas.openxmlformats.org/officeDocument/2006/relationships/image" Target="../media/brand_image-5-5.png"/><Relationship Id="rId10" Type="http://schemas.openxmlformats.org/officeDocument/2006/relationships/image" Target="../media/brand_image-5-6.png"/><Relationship Id="rId11" Type="http://schemas.openxmlformats.org/officeDocument/2006/relationships/image" Target="../media/brand_image-5-7.png"/></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brand_image-1003-1.png"/><Relationship Id="rId3" Type="http://schemas.openxmlformats.org/officeDocument/2006/relationships/hyperlink" Target="https://4ab.in/molecular-symmetry/" TargetMode="External"/><Relationship Id="rId4" Type="http://schemas.openxmlformats.org/officeDocument/2006/relationships/hyperlink" Target="https://4ab.in/molecular-symmetry/" TargetMode="External"/><Relationship Id="rId5" Type="http://schemas.openxmlformats.org/officeDocument/2006/relationships/hyperlink" Target="https://4ab.in/molecular-point-groups/" TargetMode="External"/><Relationship Id="rId6" Type="http://schemas.openxmlformats.org/officeDocument/2006/relationships/hyperlink" Target="https://4ab.in/molecular-point-groups/" TargetMode="External"/><Relationship Id="rId7" Type="http://schemas.openxmlformats.org/officeDocument/2006/relationships/hyperlink" Target="https://4ab.in/crystal-structure/" TargetMode="External"/><Relationship Id="rId8" Type="http://schemas.openxmlformats.org/officeDocument/2006/relationships/hyperlink" Target="https://4ab.in/crystal-structure/" TargetMode="External"/><Relationship Id="rId9" Type="http://schemas.openxmlformats.org/officeDocument/2006/relationships/hyperlink" Target="https://4ab.in/crystal-space-groups/" TargetMode="External"/><Relationship Id="rId10" Type="http://schemas.openxmlformats.org/officeDocument/2006/relationships/hyperlink" Target="https://4ab.in/crystal-space-groups/" TargetMode="External"/><Relationship Id="rId11" Type="http://schemas.openxmlformats.org/officeDocument/2006/relationships/hyperlink" Target="https://4ab.in/educators/" TargetMode="External"/><Relationship Id="rId12" Type="http://schemas.openxmlformats.org/officeDocument/2006/relationships/image" Target="../media/brand_image-6-1.png"/><Relationship Id="rId13" Type="http://schemas.openxmlformats.org/officeDocument/2006/relationships/image" Target="../media/brand_image-6-2.png"/><Relationship Id="rId14" Type="http://schemas.openxmlformats.org/officeDocument/2006/relationships/image" Target="../media/brand_image-6-3.png"/><Relationship Id="rId15" Type="http://schemas.openxmlformats.org/officeDocument/2006/relationships/image" Target="../media/brand_image-6-4.png"/><Relationship Id="rId16" Type="http://schemas.openxmlformats.org/officeDocument/2006/relationships/image" Target="../media/brand_image-6-5.png"/><Relationship Id="rId17" Type="http://schemas.openxmlformats.org/officeDocument/2006/relationships/image" Target="../media/brand_image-6-3.png"/><Relationship Id="rId18" Type="http://schemas.openxmlformats.org/officeDocument/2006/relationships/image" Target="../media/brand_image-6-7.png"/><Relationship Id="rId19" Type="http://schemas.openxmlformats.org/officeDocument/2006/relationships/image" Target="../media/brand_image-6-8.png"/><Relationship Id="rId20" Type="http://schemas.openxmlformats.org/officeDocument/2006/relationships/image" Target="../media/brand_image-6-3.png"/><Relationship Id="rId21" Type="http://schemas.openxmlformats.org/officeDocument/2006/relationships/image" Target="../media/brand_image-6-10.png"/><Relationship Id="rId22" Type="http://schemas.openxmlformats.org/officeDocument/2006/relationships/image" Target="../media/brand_image-6-11.png"/><Relationship Id="rId23" Type="http://schemas.openxmlformats.org/officeDocument/2006/relationships/image" Target="../media/brand_image-6-3.png"/><Relationship Id="rId24" Type="http://schemas.openxmlformats.org/officeDocument/2006/relationships/image" Target="../media/brand_image-6-3.png"/></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image" Target="../media/brand_image-1003-1.png"/><Relationship Id="rId3" Type="http://schemas.openxmlformats.org/officeDocument/2006/relationships/hyperlink" Target="https://4ab.in/periodic-table/" TargetMode="External"/><Relationship Id="rId4" Type="http://schemas.openxmlformats.org/officeDocument/2006/relationships/hyperlink" Target="https://4ab.in/periodic-table/" TargetMode="External"/><Relationship Id="rId5" Type="http://schemas.openxmlformats.org/officeDocument/2006/relationships/hyperlink" Target="https://4ab.in/chemistry-calculator/" TargetMode="External"/><Relationship Id="rId6" Type="http://schemas.openxmlformats.org/officeDocument/2006/relationships/hyperlink" Target="https://4ab.in/chemistry-calculator/" TargetMode="External"/><Relationship Id="rId7" Type="http://schemas.openxmlformats.org/officeDocument/2006/relationships/hyperlink" Target="https://4ab.in/chemistry-typing/" TargetMode="External"/><Relationship Id="rId8" Type="http://schemas.openxmlformats.org/officeDocument/2006/relationships/hyperlink" Target="https://4ab.in/chemistry-typing/" TargetMode="External"/><Relationship Id="rId9" Type="http://schemas.openxmlformats.org/officeDocument/2006/relationships/hyperlink" Target="https://4ab.in/educators/draw/" TargetMode="External"/><Relationship Id="rId10" Type="http://schemas.openxmlformats.org/officeDocument/2006/relationships/hyperlink" Target="https://4ab.in/educators/draw/" TargetMode="External"/><Relationship Id="rId11" Type="http://schemas.openxmlformats.org/officeDocument/2006/relationships/hyperlink" Target="https://4ab.in/educators/" TargetMode="External"/><Relationship Id="rId12" Type="http://schemas.openxmlformats.org/officeDocument/2006/relationships/image" Target="../media/brand_image-7-1.png"/><Relationship Id="rId13" Type="http://schemas.openxmlformats.org/officeDocument/2006/relationships/image" Target="../media/brand_image-7-2.png"/><Relationship Id="rId14" Type="http://schemas.openxmlformats.org/officeDocument/2006/relationships/image" Target="../media/brand_image-7-3.png"/><Relationship Id="rId15" Type="http://schemas.openxmlformats.org/officeDocument/2006/relationships/image" Target="../media/brand_image-7-4.png"/><Relationship Id="rId16" Type="http://schemas.openxmlformats.org/officeDocument/2006/relationships/image" Target="../media/brand_image-7-5.png"/><Relationship Id="rId17" Type="http://schemas.openxmlformats.org/officeDocument/2006/relationships/image" Target="../media/brand_image-7-3.png"/><Relationship Id="rId18" Type="http://schemas.openxmlformats.org/officeDocument/2006/relationships/image" Target="../media/brand_image-7-7.png"/><Relationship Id="rId19" Type="http://schemas.openxmlformats.org/officeDocument/2006/relationships/image" Target="../media/brand_image-7-8.png"/><Relationship Id="rId20" Type="http://schemas.openxmlformats.org/officeDocument/2006/relationships/image" Target="../media/brand_image-7-3.png"/><Relationship Id="rId21" Type="http://schemas.openxmlformats.org/officeDocument/2006/relationships/image" Target="../media/brand_image-7-10.png"/><Relationship Id="rId22" Type="http://schemas.openxmlformats.org/officeDocument/2006/relationships/image" Target="../media/brand_image-7-11.png"/><Relationship Id="rId23" Type="http://schemas.openxmlformats.org/officeDocument/2006/relationships/image" Target="../media/brand_image-7-3.png"/><Relationship Id="rId24" Type="http://schemas.openxmlformats.org/officeDocument/2006/relationships/image" Target="../media/brand_image-7-3.png"/></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hyperlink" Target="tel:+919212142427" TargetMode="External"/><Relationship Id="rId3" Type="http://schemas.openxmlformats.org/officeDocument/2006/relationships/hyperlink" Target="https://4ab.in/educators/" TargetMode="External"/><Relationship Id="rId4" Type="http://schemas.openxmlformats.org/officeDocument/2006/relationships/hyperlink" Target="https://4ab.in/educators/" TargetMode="External"/><Relationship Id="rId5" Type="http://schemas.openxmlformats.org/officeDocument/2006/relationships/image" Target="../media/brand_image-8-1.png"/><Relationship Id="rId6" Type="http://schemas.openxmlformats.org/officeDocument/2006/relationships/image" Target="../media/brand_image-8-2.png"/><Relationship Id="rId7" Type="http://schemas.openxmlformats.org/officeDocument/2006/relationships/image" Target="../media/brand_image-8-2.png"/><Relationship Id="rId8" Type="http://schemas.openxmlformats.org/officeDocument/2006/relationships/image" Target="../media/brand_image-8-4.png"/><Relationship Id="rId9" Type="http://schemas.openxmlformats.org/officeDocument/2006/relationships/image" Target="../media/brand_brand_photo.png"/></Relationships>
</file>

<file path=ppt/slides/slide1.xml><?xml version="1.0" encoding="utf-8"?>
<p:sld xmlns:a="http://schemas.openxmlformats.org/drawingml/2006/main" xmlns:r="http://schemas.openxmlformats.org/officeDocument/2006/relationships" xmlns:p="http://schemas.openxmlformats.org/presentationml/2006/main">
  <p:cSld name="Slide 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6858000" y="0"/>
            <a:ext cx="2286000" cy="5143500"/>
          </a:xfrm>
          <a:prstGeom prst="rect">
            <a:avLst/>
          </a:prstGeom>
          <a:solidFill>
            <a:srgbClr val="1E3A5F"/>
          </a:solidFill>
          <a:ln w="12700">
            <a:solidFill>
              <a:srgbClr val="1E3A5F"/>
            </a:solidFill>
            <a:prstDash val="solid"/>
          </a:ln>
        </p:spPr>
      </p:sp>
      <p:sp>
        <p:nvSpPr>
          <p:cNvPr id="7" name="Text 5"/>
          <p:cNvSpPr/>
          <p:nvPr/>
        </p:nvSpPr>
        <p:spPr>
          <a:xfrm>
            <a:off x="502920" y="502920"/>
            <a:ext cx="603504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ABC CHEMISTRY</a:t>
            </a:r>
            <a:endParaRPr lang="en-US" sz="1400" dirty="0"/>
          </a:p>
        </p:txBody>
      </p:sp>
      <p:sp>
        <p:nvSpPr>
          <p:cNvPr id="8" name="Text 6"/>
          <p:cNvSpPr/>
          <p:nvPr/>
        </p:nvSpPr>
        <p:spPr>
          <a:xfrm>
            <a:off x="502920" y="868680"/>
            <a:ext cx="6035040" cy="292608"/>
          </a:xfrm>
          <a:prstGeom prst="rect">
            <a:avLst/>
          </a:prstGeom>
          <a:noFill/>
          <a:ln/>
        </p:spPr>
        <p:txBody>
          <a:bodyPr wrap="square" lIns="0" tIns="0" rIns="0" bIns="0" rtlCol="0" anchor="ctr"/>
          <a:lstStyle/>
          <a:p>
            <a:pPr algn="l" indent="0" marL="0">
              <a:buNone/>
            </a:pPr>
            <a:r>
              <a:rPr lang="en-US" sz="1150" dirty="0">
                <a:solidFill>
                  <a:srgbClr val="5A6B82"/>
                </a:solidFill>
                <a:latin typeface="Arial" pitchFamily="34" charset="0"/>
                <a:ea typeface="Arial" pitchFamily="34" charset="-122"/>
                <a:cs typeface="Arial" pitchFamily="34" charset="-120"/>
              </a:rPr>
              <a:t>Mr. Aniket Bhardwaj  ·  15+ Years Mentorship</a:t>
            </a:r>
            <a:endParaRPr lang="en-US" sz="1150" dirty="0"/>
          </a:p>
        </p:txBody>
      </p:sp>
      <p:sp>
        <p:nvSpPr>
          <p:cNvPr id="9" name="Shape 7"/>
          <p:cNvSpPr/>
          <p:nvPr/>
        </p:nvSpPr>
        <p:spPr>
          <a:xfrm>
            <a:off x="521208" y="1371600"/>
            <a:ext cx="1554480" cy="45720"/>
          </a:xfrm>
          <a:prstGeom prst="rect">
            <a:avLst/>
          </a:prstGeom>
          <a:solidFill>
            <a:srgbClr val="D4A017"/>
          </a:solidFill>
          <a:ln w="12700">
            <a:solidFill>
              <a:srgbClr val="D4A017"/>
            </a:solidFill>
            <a:prstDash val="solid"/>
          </a:ln>
        </p:spPr>
      </p:sp>
      <p:sp>
        <p:nvSpPr>
          <p:cNvPr id="10" name="Text 8"/>
          <p:cNvSpPr/>
          <p:nvPr/>
        </p:nvSpPr>
        <p:spPr>
          <a:xfrm>
            <a:off x="502920" y="1517904"/>
            <a:ext cx="6217920" cy="658368"/>
          </a:xfrm>
          <a:prstGeom prst="rect">
            <a:avLst/>
          </a:prstGeom>
          <a:noFill/>
          <a:ln/>
        </p:spPr>
        <p:txBody>
          <a:bodyPr wrap="square" lIns="0" tIns="0" rIns="0" bIns="0" rtlCol="0" anchor="ctr"/>
          <a:lstStyle/>
          <a:p>
            <a:pPr algn="l" indent="0" marL="0">
              <a:buNone/>
            </a:pPr>
            <a:r>
              <a:rPr lang="en-US" sz="2730" b="1" dirty="0">
                <a:solidFill>
                  <a:srgbClr val="1B2A41"/>
                </a:solidFill>
                <a:latin typeface="Georgia" pitchFamily="34" charset="0"/>
                <a:ea typeface="Georgia" pitchFamily="34" charset="-122"/>
                <a:cs typeface="Georgia" pitchFamily="34" charset="-120"/>
              </a:rPr>
              <a:t>Coordination Chemistry</a:t>
            </a:r>
            <a:endParaRPr lang="en-US" sz="2730" dirty="0"/>
          </a:p>
        </p:txBody>
      </p:sp>
      <p:sp>
        <p:nvSpPr>
          <p:cNvPr id="11" name="Text 9"/>
          <p:cNvSpPr/>
          <p:nvPr/>
        </p:nvSpPr>
        <p:spPr>
          <a:xfrm>
            <a:off x="502920" y="2212848"/>
            <a:ext cx="6217920" cy="384048"/>
          </a:xfrm>
          <a:prstGeom prst="rect">
            <a:avLst/>
          </a:prstGeom>
          <a:noFill/>
          <a:ln/>
        </p:spPr>
        <p:txBody>
          <a:bodyPr wrap="square" lIns="0" tIns="0" rIns="0" bIns="0" rtlCol="0" anchor="ctr"/>
          <a:lstStyle/>
          <a:p>
            <a:pPr algn="l" indent="0" marL="0">
              <a:buNone/>
            </a:pPr>
            <a:r>
              <a:rPr lang="en-US" sz="1700" b="1" dirty="0">
                <a:solidFill>
                  <a:srgbClr val="1E3A5F"/>
                </a:solidFill>
                <a:latin typeface="Arial" pitchFamily="34" charset="0"/>
                <a:ea typeface="Arial" pitchFamily="34" charset="-122"/>
                <a:cs typeface="Arial" pitchFamily="34" charset="-120"/>
              </a:rPr>
              <a:t>Premium CSIR-NET PYQ Book</a:t>
            </a:r>
            <a:endParaRPr lang="en-US" sz="1700" dirty="0"/>
          </a:p>
        </p:txBody>
      </p:sp>
      <p:sp>
        <p:nvSpPr>
          <p:cNvPr id="12" name="Text 10"/>
          <p:cNvSpPr/>
          <p:nvPr/>
        </p:nvSpPr>
        <p:spPr>
          <a:xfrm>
            <a:off x="502920" y="2596896"/>
            <a:ext cx="6217920" cy="310896"/>
          </a:xfrm>
          <a:prstGeom prst="rect">
            <a:avLst/>
          </a:prstGeom>
          <a:noFill/>
          <a:ln/>
        </p:spPr>
        <p:txBody>
          <a:bodyPr wrap="square" lIns="0" tIns="0" rIns="0" bIns="0" rtlCol="0" anchor="ctr"/>
          <a:lstStyle/>
          <a:p>
            <a:pPr algn="l" indent="0" marL="0">
              <a:buNone/>
            </a:pPr>
            <a:r>
              <a:rPr lang="en-US" sz="1200" dirty="0">
                <a:solidFill>
                  <a:srgbClr val="5A6B82"/>
                </a:solidFill>
                <a:latin typeface="Arial" pitchFamily="34" charset="0"/>
                <a:ea typeface="Arial" pitchFamily="34" charset="-122"/>
                <a:cs typeface="Arial" pitchFamily="34" charset="-120"/>
              </a:rPr>
              <a:t>161 Previous-Year Questions · Fully Solved with Distractor Analysis</a:t>
            </a:r>
            <a:endParaRPr lang="en-US" sz="1200" dirty="0"/>
          </a:p>
        </p:txBody>
      </p:sp>
      <p:sp>
        <p:nvSpPr>
          <p:cNvPr id="13" name="Shape 11"/>
          <p:cNvSpPr/>
          <p:nvPr/>
        </p:nvSpPr>
        <p:spPr>
          <a:xfrm>
            <a:off x="502920" y="3108960"/>
            <a:ext cx="1371600" cy="365760"/>
          </a:xfrm>
          <a:prstGeom prst="roundRect">
            <a:avLst>
              <a:gd name="adj" fmla="val 15000"/>
            </a:avLst>
          </a:prstGeom>
          <a:solidFill>
            <a:srgbClr val="E8F0F8"/>
          </a:solidFill>
          <a:ln w="9525">
            <a:solidFill>
              <a:srgbClr val="1E3A5F"/>
            </a:solidFill>
            <a:prstDash val="solid"/>
          </a:ln>
        </p:spPr>
      </p:sp>
      <p:sp>
        <p:nvSpPr>
          <p:cNvPr id="14" name="Text 12"/>
          <p:cNvSpPr/>
          <p:nvPr/>
        </p:nvSpPr>
        <p:spPr>
          <a:xfrm>
            <a:off x="502920" y="3108960"/>
            <a:ext cx="1371600" cy="365760"/>
          </a:xfrm>
          <a:prstGeom prst="rect">
            <a:avLst/>
          </a:prstGeom>
          <a:noFill/>
          <a:ln/>
        </p:spPr>
        <p:txBody>
          <a:bodyPr wrap="square" lIns="0" tIns="0" rIns="0" bIns="0" rtlCol="0" anchor="ctr"/>
          <a:lstStyle/>
          <a:p>
            <a:pPr algn="ctr" indent="0" marL="0">
              <a:buNone/>
            </a:pPr>
            <a:r>
              <a:rPr lang="en-US" sz="950" b="1" dirty="0">
                <a:solidFill>
                  <a:srgbClr val="1E3A5F"/>
                </a:solidFill>
                <a:latin typeface="Arial" pitchFamily="34" charset="0"/>
                <a:ea typeface="Arial" pitchFamily="34" charset="-122"/>
                <a:cs typeface="Arial" pitchFamily="34" charset="-120"/>
              </a:rPr>
              <a:t>3-Slide Solutions</a:t>
            </a:r>
            <a:endParaRPr lang="en-US" sz="950" dirty="0"/>
          </a:p>
        </p:txBody>
      </p:sp>
      <p:sp>
        <p:nvSpPr>
          <p:cNvPr id="15" name="Shape 13"/>
          <p:cNvSpPr/>
          <p:nvPr/>
        </p:nvSpPr>
        <p:spPr>
          <a:xfrm>
            <a:off x="2020824" y="3108960"/>
            <a:ext cx="1371600" cy="365760"/>
          </a:xfrm>
          <a:prstGeom prst="roundRect">
            <a:avLst>
              <a:gd name="adj" fmla="val 15000"/>
            </a:avLst>
          </a:prstGeom>
          <a:solidFill>
            <a:srgbClr val="FBEDEC"/>
          </a:solidFill>
          <a:ln w="9525">
            <a:solidFill>
              <a:srgbClr val="B83A36"/>
            </a:solidFill>
            <a:prstDash val="solid"/>
          </a:ln>
        </p:spPr>
      </p:sp>
      <p:sp>
        <p:nvSpPr>
          <p:cNvPr id="16" name="Text 14"/>
          <p:cNvSpPr/>
          <p:nvPr/>
        </p:nvSpPr>
        <p:spPr>
          <a:xfrm>
            <a:off x="2020824" y="3108960"/>
            <a:ext cx="1371600" cy="365760"/>
          </a:xfrm>
          <a:prstGeom prst="rect">
            <a:avLst/>
          </a:prstGeom>
          <a:noFill/>
          <a:ln/>
        </p:spPr>
        <p:txBody>
          <a:bodyPr wrap="square" lIns="0" tIns="0" rIns="0" bIns="0" rtlCol="0" anchor="ctr"/>
          <a:lstStyle/>
          <a:p>
            <a:pPr algn="ctr" indent="0" marL="0">
              <a:buNone/>
            </a:pPr>
            <a:r>
              <a:rPr lang="en-US" sz="950" b="1" dirty="0">
                <a:solidFill>
                  <a:srgbClr val="B83A36"/>
                </a:solidFill>
                <a:latin typeface="Arial" pitchFamily="34" charset="0"/>
                <a:ea typeface="Arial" pitchFamily="34" charset="-122"/>
                <a:cs typeface="Arial" pitchFamily="34" charset="-120"/>
              </a:rPr>
              <a:t>Distractor Analysis</a:t>
            </a:r>
            <a:endParaRPr lang="en-US" sz="950" dirty="0"/>
          </a:p>
        </p:txBody>
      </p:sp>
      <p:sp>
        <p:nvSpPr>
          <p:cNvPr id="17" name="Shape 15"/>
          <p:cNvSpPr/>
          <p:nvPr/>
        </p:nvSpPr>
        <p:spPr>
          <a:xfrm>
            <a:off x="3538728" y="3108960"/>
            <a:ext cx="1371600" cy="365760"/>
          </a:xfrm>
          <a:prstGeom prst="roundRect">
            <a:avLst>
              <a:gd name="adj" fmla="val 15000"/>
            </a:avLst>
          </a:prstGeom>
          <a:solidFill>
            <a:srgbClr val="FBF1DE"/>
          </a:solidFill>
          <a:ln w="9525">
            <a:solidFill>
              <a:srgbClr val="C9821B"/>
            </a:solidFill>
            <a:prstDash val="solid"/>
          </a:ln>
        </p:spPr>
      </p:sp>
      <p:sp>
        <p:nvSpPr>
          <p:cNvPr id="18" name="Text 16"/>
          <p:cNvSpPr/>
          <p:nvPr/>
        </p:nvSpPr>
        <p:spPr>
          <a:xfrm>
            <a:off x="3538728" y="3108960"/>
            <a:ext cx="1371600" cy="365760"/>
          </a:xfrm>
          <a:prstGeom prst="rect">
            <a:avLst/>
          </a:prstGeom>
          <a:noFill/>
          <a:ln/>
        </p:spPr>
        <p:txBody>
          <a:bodyPr wrap="square" lIns="0" tIns="0" rIns="0" bIns="0" rtlCol="0" anchor="ctr"/>
          <a:lstStyle/>
          <a:p>
            <a:pPr algn="ctr" indent="0" marL="0">
              <a:buNone/>
            </a:pPr>
            <a:r>
              <a:rPr lang="en-US" sz="950" b="1" dirty="0">
                <a:solidFill>
                  <a:srgbClr val="C9821B"/>
                </a:solidFill>
                <a:latin typeface="Arial" pitchFamily="34" charset="0"/>
                <a:ea typeface="Arial" pitchFamily="34" charset="-122"/>
                <a:cs typeface="Arial" pitchFamily="34" charset="-120"/>
              </a:rPr>
              <a:t>Exam Tricks</a:t>
            </a:r>
            <a:endParaRPr lang="en-US" sz="950" dirty="0"/>
          </a:p>
        </p:txBody>
      </p:sp>
      <p:sp>
        <p:nvSpPr>
          <p:cNvPr id="19" name="Shape 17"/>
          <p:cNvSpPr/>
          <p:nvPr/>
        </p:nvSpPr>
        <p:spPr>
          <a:xfrm>
            <a:off x="5056632" y="3108960"/>
            <a:ext cx="1371600" cy="365760"/>
          </a:xfrm>
          <a:prstGeom prst="roundRect">
            <a:avLst>
              <a:gd name="adj" fmla="val 15000"/>
            </a:avLst>
          </a:prstGeom>
          <a:solidFill>
            <a:srgbClr val="F0EAFA"/>
          </a:solidFill>
          <a:ln w="9525">
            <a:solidFill>
              <a:srgbClr val="6E45B8"/>
            </a:solidFill>
            <a:prstDash val="solid"/>
          </a:ln>
        </p:spPr>
      </p:sp>
      <p:sp>
        <p:nvSpPr>
          <p:cNvPr id="20" name="Text 18"/>
          <p:cNvSpPr/>
          <p:nvPr/>
        </p:nvSpPr>
        <p:spPr>
          <a:xfrm>
            <a:off x="5056632" y="3108960"/>
            <a:ext cx="1371600" cy="365760"/>
          </a:xfrm>
          <a:prstGeom prst="rect">
            <a:avLst/>
          </a:prstGeom>
          <a:noFill/>
          <a:ln/>
        </p:spPr>
        <p:txBody>
          <a:bodyPr wrap="square" lIns="0" tIns="0" rIns="0" bIns="0" rtlCol="0" anchor="ctr"/>
          <a:lstStyle/>
          <a:p>
            <a:pPr algn="ctr" indent="0" marL="0">
              <a:buNone/>
            </a:pPr>
            <a:r>
              <a:rPr lang="en-US" sz="950" b="1" dirty="0">
                <a:solidFill>
                  <a:srgbClr val="6E45B8"/>
                </a:solidFill>
                <a:latin typeface="Arial" pitchFamily="34" charset="0"/>
                <a:ea typeface="Arial" pitchFamily="34" charset="-122"/>
                <a:cs typeface="Arial" pitchFamily="34" charset="-120"/>
              </a:rPr>
              <a:t>Revision Sheets</a:t>
            </a:r>
            <a:endParaRPr lang="en-US" sz="950" dirty="0"/>
          </a:p>
        </p:txBody>
      </p:sp>
      <p:sp>
        <p:nvSpPr>
          <p:cNvPr id="21" name="Text 19"/>
          <p:cNvSpPr/>
          <p:nvPr/>
        </p:nvSpPr>
        <p:spPr>
          <a:xfrm>
            <a:off x="502920" y="3703320"/>
            <a:ext cx="6217920" cy="292608"/>
          </a:xfrm>
          <a:prstGeom prst="rect">
            <a:avLst/>
          </a:prstGeom>
          <a:noFill/>
          <a:ln/>
        </p:spPr>
        <p:txBody>
          <a:bodyPr wrap="square" lIns="0" tIns="0" rIns="0" bIns="0" rtlCol="0" anchor="ctr"/>
          <a:lstStyle/>
          <a:p>
            <a:pPr algn="l" indent="0" marL="0">
              <a:buNone/>
            </a:pPr>
            <a:r>
              <a:rPr lang="en-US" sz="1100" i="1" dirty="0">
                <a:solidFill>
                  <a:srgbClr val="5A6B82"/>
                </a:solidFill>
                <a:latin typeface="Arial" pitchFamily="34" charset="0"/>
                <a:ea typeface="Arial" pitchFamily="34" charset="-122"/>
                <a:cs typeface="Arial" pitchFamily="34" charset="-120"/>
              </a:rPr>
              <a:t>CSIR-NET  ·  GATE  ·  IIT-JAM  —  14 Topics, taught in sequence</a:t>
            </a:r>
            <a:endParaRPr lang="en-US" sz="1100" dirty="0"/>
          </a:p>
        </p:txBody>
      </p:sp>
      <p:sp>
        <p:nvSpPr>
          <p:cNvPr id="22" name="Shape 20"/>
          <p:cNvSpPr/>
          <p:nvPr/>
        </p:nvSpPr>
        <p:spPr>
          <a:xfrm>
            <a:off x="502920" y="4480560"/>
            <a:ext cx="6035040" cy="0"/>
          </a:xfrm>
          <a:prstGeom prst="line">
            <a:avLst/>
          </a:prstGeom>
          <a:noFill/>
          <a:ln w="12700">
            <a:solidFill>
              <a:srgbClr val="E3E9F2"/>
            </a:solidFill>
            <a:prstDash val="solid"/>
          </a:ln>
        </p:spPr>
      </p:sp>
      <p:sp>
        <p:nvSpPr>
          <p:cNvPr id="23" name="Text 21"/>
          <p:cNvSpPr/>
          <p:nvPr/>
        </p:nvSpPr>
        <p:spPr>
          <a:xfrm>
            <a:off x="502920" y="4553712"/>
            <a:ext cx="6583680" cy="310896"/>
          </a:xfrm>
          <a:prstGeom prst="rect">
            <a:avLst/>
          </a:prstGeom>
          <a:noFill/>
          <a:ln/>
        </p:spPr>
        <p:txBody>
          <a:bodyPr wrap="square" lIns="0" tIns="0" rIns="0" bIns="0" rtlCol="0" anchor="ctr"/>
          <a:lstStyle/>
          <a:p>
            <a:pPr algn="l" indent="0" marL="0">
              <a:buNone/>
            </a:pPr>
            <a:r>
              <a:rPr lang="en-US" sz="1250" b="1" dirty="0">
                <a:solidFill>
                  <a:srgbClr val="1E3A5F"/>
                </a:solidFill>
                <a:latin typeface="Arial" pitchFamily="34" charset="0"/>
                <a:ea typeface="Arial" pitchFamily="34" charset="-122"/>
                <a:cs typeface="Arial" pitchFamily="34" charset="-120"/>
              </a:rPr>
              <a:t>( Mr. Aniket Bhardwaj By ABC Chemistry )  ·  www.abcchemistry.com  ·  9212142427</a:t>
            </a:r>
            <a:endParaRPr lang="en-US" sz="1250" dirty="0"/>
          </a:p>
        </p:txBody>
      </p:sp>
      <p:pic>
        <p:nvPicPr>
          <p:cNvPr id="24" name="ABC Chemistry logo" descr="ABC Chemistry logo"/>
          <p:cNvPicPr>
            <a:picLocks noChangeAspect="1"/>
          </p:cNvPicPr>
          <p:nvPr/>
        </p:nvPicPr>
        <p:blipFill>
          <a:blip r:embed="rId3"/>
          <a:stretch>
            <a:fillRect/>
          </a:stretch>
        </p:blipFill>
        <p:spPr>
          <a:xfrm>
            <a:off x="7269480" y="411480"/>
            <a:ext cx="1463040" cy="1463040"/>
          </a:xfrm>
          <a:prstGeom prst="rect">
            <a:avLst/>
          </a:prstGeom>
        </p:spPr>
      </p:pic>
      <p:pic>
        <p:nvPicPr>
          <p:cNvPr id="25" name="Mr. Aniket Bhardwaj" descr="Mr. Aniket Bhardwaj"/>
          <p:cNvPicPr>
            <a:picLocks noChangeAspect="1"/>
          </p:cNvPicPr>
          <p:nvPr/>
        </p:nvPicPr>
        <p:blipFill>
          <a:blip r:embed="rId4"/>
          <a:stretch>
            <a:fillRect/>
          </a:stretch>
        </p:blipFill>
        <p:spPr>
          <a:xfrm>
            <a:off x="7269480" y="2240280"/>
            <a:ext cx="1463040" cy="1463040"/>
          </a:xfrm>
          <a:prstGeom prst="rect">
            <a:avLst/>
          </a:prstGeom>
        </p:spPr>
      </p:pic>
      <p:sp>
        <p:nvSpPr>
          <p:cNvPr id="26" name="Brand handle"/>
          <p:cNvSpPr txBox="1"/>
          <p:nvPr/>
        </p:nvSpPr>
        <p:spPr>
          <a:xfrm>
            <a:off x="6949440" y="3840480"/>
            <a:ext cx="2103120" cy="274320"/>
          </a:xfrm>
          <a:prstGeom prst="rect">
            <a:avLst/>
          </a:prstGeom>
          <a:noFill/>
        </p:spPr>
        <p:txBody>
          <a:bodyPr wrap="square" lIns="0" rIns="0" tIns="0" bIns="0" anchor="ctr">
            <a:normAutofit/>
          </a:bodyPr>
          <a:lstStyle/>
          <a:p>
            <a:pPr algn="ctr"/>
            <a:r>
              <a:rPr lang="en-US" sz="1050" b="1" dirty="0">
                <a:solidFill>
                  <a:srgbClr val="FFFFFF"/>
                </a:solidFill>
                <a:latin typeface="Arial"/>
              </a:rPr>
              <a:t>Mr. Aniket Bhardwaj</a:t>
            </a:r>
          </a:p>
        </p:txBody>
      </p:sp>
      <p:sp>
        <p:nvSpPr>
          <p:cNvPr id="27" name="Brand handle"/>
          <p:cNvSpPr txBox="1"/>
          <p:nvPr/>
        </p:nvSpPr>
        <p:spPr>
          <a:xfrm>
            <a:off x="6949440" y="4114800"/>
            <a:ext cx="2103120" cy="274320"/>
          </a:xfrm>
          <a:prstGeom prst="rect">
            <a:avLst/>
          </a:prstGeom>
          <a:noFill/>
        </p:spPr>
        <p:txBody>
          <a:bodyPr wrap="square" lIns="0" rIns="0" tIns="0" bIns="0" anchor="ctr">
            <a:normAutofit/>
          </a:bodyPr>
          <a:lstStyle/>
          <a:p>
            <a:pPr algn="ctr"/>
            <a:r>
              <a:rPr lang="en-US" sz="1050" b="1" dirty="0">
                <a:solidFill>
                  <a:srgbClr val="E9BD6A"/>
                </a:solidFill>
                <a:latin typeface="Arial"/>
              </a:rPr>
              <a:t>@abcchemistry24</a:t>
            </a:r>
          </a:p>
        </p:txBody>
      </p:sp>
      <p:sp>
        <p:nvSpPr>
          <p:cNvPr id="28" name="Brand handle"/>
          <p:cNvSpPr txBox="1"/>
          <p:nvPr/>
        </p:nvSpPr>
        <p:spPr>
          <a:xfrm>
            <a:off x="6949440" y="4389120"/>
            <a:ext cx="2103120" cy="274320"/>
          </a:xfrm>
          <a:prstGeom prst="rect">
            <a:avLst/>
          </a:prstGeom>
          <a:noFill/>
        </p:spPr>
        <p:txBody>
          <a:bodyPr wrap="square" lIns="0" rIns="0" tIns="0" bIns="0" anchor="ctr">
            <a:normAutofit/>
          </a:bodyPr>
          <a:lstStyle/>
          <a:p>
            <a:pPr algn="ctr"/>
            <a:r>
              <a:rPr lang="en-US" sz="800" b="0" dirty="0">
                <a:solidFill>
                  <a:srgbClr val="B9C4E6"/>
                </a:solidFill>
                <a:latin typeface="Arial"/>
              </a:rPr>
              <a:t>Instagram · YouTube · Facebook</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name="Slide 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40080"/>
          </a:xfrm>
          <a:prstGeom prst="rect">
            <a:avLst/>
          </a:prstGeom>
          <a:solidFill>
            <a:srgbClr val="1E3A5F"/>
          </a:solidFill>
          <a:ln w="12700">
            <a:solidFill>
              <a:srgbClr val="1E3A5F"/>
            </a:solidFill>
            <a:prstDash val="solid"/>
          </a:ln>
        </p:spPr>
      </p:sp>
      <p:sp>
        <p:nvSpPr>
          <p:cNvPr id="3" name="Shape 1"/>
          <p:cNvSpPr/>
          <p:nvPr/>
        </p:nvSpPr>
        <p:spPr>
          <a:xfrm>
            <a:off x="0" y="0"/>
            <a:ext cx="109728" cy="640080"/>
          </a:xfrm>
          <a:prstGeom prst="rect">
            <a:avLst/>
          </a:prstGeom>
          <a:solidFill>
            <a:srgbClr val="D4A017"/>
          </a:solidFill>
          <a:ln w="12700">
            <a:solidFill>
              <a:srgbClr val="D4A017"/>
            </a:solidFill>
            <a:prstDash val="solid"/>
          </a:ln>
        </p:spPr>
      </p:sp>
      <p:sp>
        <p:nvSpPr>
          <p:cNvPr id="4" name="Text 2"/>
          <p:cNvSpPr/>
          <p:nvPr/>
        </p:nvSpPr>
        <p:spPr>
          <a:xfrm>
            <a:off x="274320" y="0"/>
            <a:ext cx="5486400" cy="640080"/>
          </a:xfrm>
          <a:prstGeom prst="rect">
            <a:avLst/>
          </a:prstGeom>
          <a:noFill/>
          <a:ln/>
        </p:spPr>
        <p:txBody>
          <a:bodyPr wrap="square" lIns="0" tIns="0" rIns="0" bIns="0" rtlCol="0" anchor="ctr"/>
          <a:lstStyle/>
          <a:p>
            <a:pPr algn="l" indent="0" marL="0">
              <a:buNone/>
            </a:pPr>
            <a:r>
              <a:rPr lang="en-US" sz="1900" b="1" dirty="0">
                <a:solidFill>
                  <a:srgbClr val="FFFFFF"/>
                </a:solidFill>
                <a:latin typeface="Georgia" pitchFamily="34" charset="0"/>
                <a:ea typeface="Georgia" pitchFamily="34" charset="-122"/>
                <a:cs typeface="Georgia" pitchFamily="34" charset="-120"/>
              </a:rPr>
              <a:t>Course Contents</a:t>
            </a:r>
            <a:endParaRPr lang="en-US" sz="1900" dirty="0"/>
          </a:p>
        </p:txBody>
      </p:sp>
      <p:sp>
        <p:nvSpPr>
          <p:cNvPr id="5" name="Text 3"/>
          <p:cNvSpPr/>
          <p:nvPr/>
        </p:nvSpPr>
        <p:spPr>
          <a:xfrm>
            <a:off x="4572000" y="0"/>
            <a:ext cx="4297680" cy="640080"/>
          </a:xfrm>
          <a:prstGeom prst="rect">
            <a:avLst/>
          </a:prstGeom>
          <a:noFill/>
          <a:ln/>
        </p:spPr>
        <p:txBody>
          <a:bodyPr wrap="square" lIns="0" tIns="0" rIns="0" bIns="0" rtlCol="0" anchor="ctr"/>
          <a:lstStyle/>
          <a:p>
            <a:pPr algn="r" indent="0" marL="0">
              <a:buNone/>
            </a:pPr>
            <a:r>
              <a:rPr lang="en-US" sz="1050" dirty="0">
                <a:solidFill>
                  <a:srgbClr val="C9D7E6"/>
                </a:solidFill>
                <a:latin typeface="Arial" pitchFamily="34" charset="0"/>
                <a:ea typeface="Arial" pitchFamily="34" charset="-122"/>
                <a:cs typeface="Arial" pitchFamily="34" charset="-120"/>
              </a:rPr>
              <a:t>14 Topics · 161 PYQs · tap a topic to jump</a:t>
            </a:r>
            <a:endParaRPr lang="en-US" sz="1050" dirty="0"/>
          </a:p>
        </p:txBody>
      </p:sp>
      <p:sp>
        <p:nvSpPr>
          <p:cNvPr id="6" name="Shape 4"/>
          <p:cNvSpPr/>
          <p:nvPr/>
        </p:nvSpPr>
        <p:spPr>
          <a:xfrm>
            <a:off x="274320" y="768096"/>
            <a:ext cx="4279392" cy="480060"/>
          </a:xfrm>
          <a:prstGeom prst="roundRect">
            <a:avLst>
              <a:gd name="adj" fmla="val 7619"/>
            </a:avLst>
          </a:prstGeom>
          <a:solidFill>
            <a:srgbClr val="F8FAFD"/>
          </a:solidFill>
          <a:ln w="12700">
            <a:solidFill>
              <a:srgbClr val="E3E9F2"/>
            </a:solidFill>
            <a:prstDash val="solid"/>
          </a:ln>
        </p:spPr>
      </p:sp>
      <p:sp>
        <p:nvSpPr>
          <p:cNvPr id="7" name="Shape 5"/>
          <p:cNvSpPr/>
          <p:nvPr/>
        </p:nvSpPr>
        <p:spPr>
          <a:xfrm>
            <a:off x="347472" y="859536"/>
            <a:ext cx="310896" cy="310896"/>
          </a:xfrm>
          <a:prstGeom prst="roundRect">
            <a:avLst>
              <a:gd name="adj" fmla="val 11765"/>
            </a:avLst>
          </a:prstGeom>
          <a:solidFill>
            <a:srgbClr val="F0EAFA"/>
          </a:solidFill>
          <a:ln w="9525">
            <a:solidFill>
              <a:srgbClr val="6E45B8"/>
            </a:solidFill>
            <a:prstDash val="solid"/>
          </a:ln>
        </p:spPr>
      </p:sp>
      <p:sp>
        <p:nvSpPr>
          <p:cNvPr id="8" name="Text 6"/>
          <p:cNvSpPr/>
          <p:nvPr/>
        </p:nvSpPr>
        <p:spPr>
          <a:xfrm>
            <a:off x="347472" y="8595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1</a:t>
            </a:r>
            <a:endParaRPr lang="en-US" sz="1100" dirty="0"/>
          </a:p>
        </p:txBody>
      </p:sp>
      <p:sp>
        <p:nvSpPr>
          <p:cNvPr id="9" name="Text 7">
            <a:hlinkClick r:id="rId1" tooltip="Go to Atomic Term Symbols &amp; Microstates" action="ppaction://hlinksldjump"/>
          </p:cNvPr>
          <p:cNvSpPr/>
          <p:nvPr/>
        </p:nvSpPr>
        <p:spPr>
          <a:xfrm>
            <a:off x="731520" y="8229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1" action="ppaction://hlinksldjump" tooltip="Go to Atomic Term Symbols &amp; Microstates">
                  <a:extLst>
                    <a:ext uri="{A12FA001-AC4F-418D-AE19-62706E023703}">
                      <ahyp:hlinkClr xmlns:ahyp="http://schemas.microsoft.com/office/drawing/2018/hyperlinkcolor" val="tx"/>
                    </a:ext>
                  </a:extLst>
                </a:hlinkClick>
              </a:rPr>
              <a:t>Atomic Term Symbols &amp; Microstates</a:t>
            </a:r>
            <a:endParaRPr lang="en-US" sz="1000" dirty="0"/>
          </a:p>
        </p:txBody>
      </p:sp>
      <p:sp>
        <p:nvSpPr>
          <p:cNvPr id="10" name="Text 8"/>
          <p:cNvSpPr/>
          <p:nvPr/>
        </p:nvSpPr>
        <p:spPr>
          <a:xfrm>
            <a:off x="731520" y="10424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21 Qs</a:t>
            </a:r>
            <a:pPr algn="l" indent="0" marL="0">
              <a:buNone/>
            </a:pPr>
            <a:r>
              <a:rPr lang="en-US" sz="850" dirty="0">
                <a:solidFill>
                  <a:srgbClr val="127A4F"/>
                </a:solidFill>
                <a:latin typeface="Arial" pitchFamily="34" charset="0"/>
                <a:ea typeface="Arial" pitchFamily="34" charset="-122"/>
                <a:cs typeface="Arial" pitchFamily="34" charset="-120"/>
              </a:rPr>
              <a:t>   E 11</a:t>
            </a:r>
            <a:pPr algn="l" indent="0" marL="0">
              <a:buNone/>
            </a:pPr>
            <a:r>
              <a:rPr lang="en-US" sz="850" dirty="0">
                <a:solidFill>
                  <a:srgbClr val="C9821B"/>
                </a:solidFill>
                <a:latin typeface="Arial" pitchFamily="34" charset="0"/>
                <a:ea typeface="Arial" pitchFamily="34" charset="-122"/>
                <a:cs typeface="Arial" pitchFamily="34" charset="-120"/>
              </a:rPr>
              <a:t> · M 6</a:t>
            </a:r>
            <a:pPr algn="l" indent="0" marL="0">
              <a:buNone/>
            </a:pPr>
            <a:r>
              <a:rPr lang="en-US" sz="850" dirty="0">
                <a:solidFill>
                  <a:srgbClr val="B83A36"/>
                </a:solidFill>
                <a:latin typeface="Arial" pitchFamily="34" charset="0"/>
                <a:ea typeface="Arial" pitchFamily="34" charset="-122"/>
                <a:cs typeface="Arial" pitchFamily="34" charset="-120"/>
              </a:rPr>
              <a:t> · H 4</a:t>
            </a:r>
            <a:endParaRPr lang="en-US" sz="850" dirty="0"/>
          </a:p>
        </p:txBody>
      </p:sp>
      <p:sp>
        <p:nvSpPr>
          <p:cNvPr id="11" name="Text 9"/>
          <p:cNvSpPr/>
          <p:nvPr/>
        </p:nvSpPr>
        <p:spPr>
          <a:xfrm>
            <a:off x="3822192" y="8229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13%</a:t>
            </a:r>
            <a:endParaRPr lang="en-US" sz="1000" dirty="0"/>
          </a:p>
        </p:txBody>
      </p:sp>
      <p:sp>
        <p:nvSpPr>
          <p:cNvPr id="12" name="Shape 10"/>
          <p:cNvSpPr/>
          <p:nvPr/>
        </p:nvSpPr>
        <p:spPr>
          <a:xfrm>
            <a:off x="3840480" y="1042416"/>
            <a:ext cx="566928" cy="91440"/>
          </a:xfrm>
          <a:prstGeom prst="roundRect">
            <a:avLst>
              <a:gd name="adj" fmla="val 30000"/>
            </a:avLst>
          </a:prstGeom>
          <a:solidFill>
            <a:srgbClr val="E3E9F2"/>
          </a:solidFill>
          <a:ln w="12700">
            <a:solidFill>
              <a:srgbClr val="E3E9F2"/>
            </a:solidFill>
            <a:prstDash val="solid"/>
          </a:ln>
        </p:spPr>
      </p:sp>
      <p:sp>
        <p:nvSpPr>
          <p:cNvPr id="13" name="Shape 11"/>
          <p:cNvSpPr/>
          <p:nvPr/>
        </p:nvSpPr>
        <p:spPr>
          <a:xfrm>
            <a:off x="3840480" y="1042416"/>
            <a:ext cx="350161" cy="91440"/>
          </a:xfrm>
          <a:prstGeom prst="roundRect">
            <a:avLst>
              <a:gd name="adj" fmla="val 30000"/>
            </a:avLst>
          </a:prstGeom>
          <a:solidFill>
            <a:srgbClr val="1C8A7C"/>
          </a:solidFill>
          <a:ln w="12700">
            <a:solidFill>
              <a:srgbClr val="1C8A7C"/>
            </a:solidFill>
            <a:prstDash val="solid"/>
          </a:ln>
        </p:spPr>
      </p:sp>
      <p:sp>
        <p:nvSpPr>
          <p:cNvPr id="14" name="Shape 12"/>
          <p:cNvSpPr/>
          <p:nvPr/>
        </p:nvSpPr>
        <p:spPr>
          <a:xfrm>
            <a:off x="4590288" y="768096"/>
            <a:ext cx="4279392" cy="480060"/>
          </a:xfrm>
          <a:prstGeom prst="roundRect">
            <a:avLst>
              <a:gd name="adj" fmla="val 7619"/>
            </a:avLst>
          </a:prstGeom>
          <a:solidFill>
            <a:srgbClr val="F8FAFD"/>
          </a:solidFill>
          <a:ln w="12700">
            <a:solidFill>
              <a:srgbClr val="E3E9F2"/>
            </a:solidFill>
            <a:prstDash val="solid"/>
          </a:ln>
        </p:spPr>
      </p:sp>
      <p:sp>
        <p:nvSpPr>
          <p:cNvPr id="15" name="Shape 13"/>
          <p:cNvSpPr/>
          <p:nvPr/>
        </p:nvSpPr>
        <p:spPr>
          <a:xfrm>
            <a:off x="4663440" y="859536"/>
            <a:ext cx="310896" cy="310896"/>
          </a:xfrm>
          <a:prstGeom prst="roundRect">
            <a:avLst>
              <a:gd name="adj" fmla="val 11765"/>
            </a:avLst>
          </a:prstGeom>
          <a:solidFill>
            <a:srgbClr val="F0EAFA"/>
          </a:solidFill>
          <a:ln w="9525">
            <a:solidFill>
              <a:srgbClr val="6E45B8"/>
            </a:solidFill>
            <a:prstDash val="solid"/>
          </a:ln>
        </p:spPr>
      </p:sp>
      <p:sp>
        <p:nvSpPr>
          <p:cNvPr id="16" name="Text 14"/>
          <p:cNvSpPr/>
          <p:nvPr/>
        </p:nvSpPr>
        <p:spPr>
          <a:xfrm>
            <a:off x="4663440" y="8595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2</a:t>
            </a:r>
            <a:endParaRPr lang="en-US" sz="1100" dirty="0"/>
          </a:p>
        </p:txBody>
      </p:sp>
      <p:sp>
        <p:nvSpPr>
          <p:cNvPr id="17" name="Text 15">
            <a:hlinkClick r:id="rId2" tooltip="Go to Crystal Field Theory &amp; Geometry" action="ppaction://hlinksldjump"/>
          </p:cNvPr>
          <p:cNvSpPr/>
          <p:nvPr/>
        </p:nvSpPr>
        <p:spPr>
          <a:xfrm>
            <a:off x="5047488" y="8229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2" action="ppaction://hlinksldjump" tooltip="Go to Crystal Field Theory &amp; Geometry">
                  <a:extLst>
                    <a:ext uri="{A12FA001-AC4F-418D-AE19-62706E023703}">
                      <ahyp:hlinkClr xmlns:ahyp="http://schemas.microsoft.com/office/drawing/2018/hyperlinkcolor" val="tx"/>
                    </a:ext>
                  </a:extLst>
                </a:hlinkClick>
              </a:rPr>
              <a:t>Crystal Field Theory &amp; Geometry</a:t>
            </a:r>
            <a:endParaRPr lang="en-US" sz="1000" dirty="0"/>
          </a:p>
        </p:txBody>
      </p:sp>
      <p:sp>
        <p:nvSpPr>
          <p:cNvPr id="18" name="Text 16"/>
          <p:cNvSpPr/>
          <p:nvPr/>
        </p:nvSpPr>
        <p:spPr>
          <a:xfrm>
            <a:off x="5047488" y="10424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9 Qs</a:t>
            </a:r>
            <a:pPr algn="l" indent="0" marL="0">
              <a:buNone/>
            </a:pPr>
            <a:r>
              <a:rPr lang="en-US" sz="850" dirty="0">
                <a:solidFill>
                  <a:srgbClr val="127A4F"/>
                </a:solidFill>
                <a:latin typeface="Arial" pitchFamily="34" charset="0"/>
                <a:ea typeface="Arial" pitchFamily="34" charset="-122"/>
                <a:cs typeface="Arial" pitchFamily="34" charset="-120"/>
              </a:rPr>
              <a:t>   E 8</a:t>
            </a:r>
            <a:pPr algn="l" indent="0" marL="0">
              <a:buNone/>
            </a:pPr>
            <a:r>
              <a:rPr lang="en-US" sz="850" dirty="0">
                <a:solidFill>
                  <a:srgbClr val="C9821B"/>
                </a:solidFill>
                <a:latin typeface="Arial" pitchFamily="34" charset="0"/>
                <a:ea typeface="Arial" pitchFamily="34" charset="-122"/>
                <a:cs typeface="Arial" pitchFamily="34" charset="-120"/>
              </a:rPr>
              <a:t> · M 1</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19" name="Text 17"/>
          <p:cNvSpPr/>
          <p:nvPr/>
        </p:nvSpPr>
        <p:spPr>
          <a:xfrm>
            <a:off x="8138160" y="8229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6%</a:t>
            </a:r>
            <a:endParaRPr lang="en-US" sz="1000" dirty="0"/>
          </a:p>
        </p:txBody>
      </p:sp>
      <p:sp>
        <p:nvSpPr>
          <p:cNvPr id="20" name="Shape 18"/>
          <p:cNvSpPr/>
          <p:nvPr/>
        </p:nvSpPr>
        <p:spPr>
          <a:xfrm>
            <a:off x="8156448" y="1042416"/>
            <a:ext cx="566928" cy="91440"/>
          </a:xfrm>
          <a:prstGeom prst="roundRect">
            <a:avLst>
              <a:gd name="adj" fmla="val 30000"/>
            </a:avLst>
          </a:prstGeom>
          <a:solidFill>
            <a:srgbClr val="E3E9F2"/>
          </a:solidFill>
          <a:ln w="12700">
            <a:solidFill>
              <a:srgbClr val="E3E9F2"/>
            </a:solidFill>
            <a:prstDash val="solid"/>
          </a:ln>
        </p:spPr>
      </p:sp>
      <p:sp>
        <p:nvSpPr>
          <p:cNvPr id="21" name="Shape 19"/>
          <p:cNvSpPr/>
          <p:nvPr/>
        </p:nvSpPr>
        <p:spPr>
          <a:xfrm>
            <a:off x="8156448" y="1042416"/>
            <a:ext cx="150069" cy="91440"/>
          </a:xfrm>
          <a:prstGeom prst="roundRect">
            <a:avLst>
              <a:gd name="adj" fmla="val 30000"/>
            </a:avLst>
          </a:prstGeom>
          <a:solidFill>
            <a:srgbClr val="1C8A7C"/>
          </a:solidFill>
          <a:ln w="12700">
            <a:solidFill>
              <a:srgbClr val="1C8A7C"/>
            </a:solidFill>
            <a:prstDash val="solid"/>
          </a:ln>
        </p:spPr>
      </p:sp>
      <p:sp>
        <p:nvSpPr>
          <p:cNvPr id="22" name="Shape 20"/>
          <p:cNvSpPr/>
          <p:nvPr/>
        </p:nvSpPr>
        <p:spPr>
          <a:xfrm>
            <a:off x="274320" y="1339596"/>
            <a:ext cx="4279392" cy="480060"/>
          </a:xfrm>
          <a:prstGeom prst="roundRect">
            <a:avLst>
              <a:gd name="adj" fmla="val 7619"/>
            </a:avLst>
          </a:prstGeom>
          <a:solidFill>
            <a:srgbClr val="F8FAFD"/>
          </a:solidFill>
          <a:ln w="12700">
            <a:solidFill>
              <a:srgbClr val="E3E9F2"/>
            </a:solidFill>
            <a:prstDash val="solid"/>
          </a:ln>
        </p:spPr>
      </p:sp>
      <p:sp>
        <p:nvSpPr>
          <p:cNvPr id="23" name="Shape 21"/>
          <p:cNvSpPr/>
          <p:nvPr/>
        </p:nvSpPr>
        <p:spPr>
          <a:xfrm>
            <a:off x="347472" y="1431036"/>
            <a:ext cx="310896" cy="310896"/>
          </a:xfrm>
          <a:prstGeom prst="roundRect">
            <a:avLst>
              <a:gd name="adj" fmla="val 11765"/>
            </a:avLst>
          </a:prstGeom>
          <a:solidFill>
            <a:srgbClr val="F0EAFA"/>
          </a:solidFill>
          <a:ln w="9525">
            <a:solidFill>
              <a:srgbClr val="6E45B8"/>
            </a:solidFill>
            <a:prstDash val="solid"/>
          </a:ln>
        </p:spPr>
      </p:sp>
      <p:sp>
        <p:nvSpPr>
          <p:cNvPr id="24" name="Text 22"/>
          <p:cNvSpPr/>
          <p:nvPr/>
        </p:nvSpPr>
        <p:spPr>
          <a:xfrm>
            <a:off x="347472" y="14310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3</a:t>
            </a:r>
            <a:endParaRPr lang="en-US" sz="1100" dirty="0"/>
          </a:p>
        </p:txBody>
      </p:sp>
      <p:sp>
        <p:nvSpPr>
          <p:cNvPr id="25" name="Text 23">
            <a:hlinkClick r:id="rId3" tooltip="Go to Electronic Spectra &amp; Selection Rules" action="ppaction://hlinksldjump"/>
          </p:cNvPr>
          <p:cNvSpPr/>
          <p:nvPr/>
        </p:nvSpPr>
        <p:spPr>
          <a:xfrm>
            <a:off x="731520" y="13944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3" action="ppaction://hlinksldjump" tooltip="Go to Electronic Spectra &amp; Selection Rules">
                  <a:extLst>
                    <a:ext uri="{A12FA001-AC4F-418D-AE19-62706E023703}">
                      <ahyp:hlinkClr xmlns:ahyp="http://schemas.microsoft.com/office/drawing/2018/hyperlinkcolor" val="tx"/>
                    </a:ext>
                  </a:extLst>
                </a:hlinkClick>
              </a:rPr>
              <a:t>Electronic Spectra &amp; Selection Rules</a:t>
            </a:r>
            <a:endParaRPr lang="en-US" sz="1000" dirty="0"/>
          </a:p>
        </p:txBody>
      </p:sp>
      <p:sp>
        <p:nvSpPr>
          <p:cNvPr id="26" name="Text 24"/>
          <p:cNvSpPr/>
          <p:nvPr/>
        </p:nvSpPr>
        <p:spPr>
          <a:xfrm>
            <a:off x="731520" y="16139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34 Qs</a:t>
            </a:r>
            <a:pPr algn="l" indent="0" marL="0">
              <a:buNone/>
            </a:pPr>
            <a:r>
              <a:rPr lang="en-US" sz="850" dirty="0">
                <a:solidFill>
                  <a:srgbClr val="127A4F"/>
                </a:solidFill>
                <a:latin typeface="Arial" pitchFamily="34" charset="0"/>
                <a:ea typeface="Arial" pitchFamily="34" charset="-122"/>
                <a:cs typeface="Arial" pitchFamily="34" charset="-120"/>
              </a:rPr>
              <a:t>   E 20</a:t>
            </a:r>
            <a:pPr algn="l" indent="0" marL="0">
              <a:buNone/>
            </a:pPr>
            <a:r>
              <a:rPr lang="en-US" sz="850" dirty="0">
                <a:solidFill>
                  <a:srgbClr val="C9821B"/>
                </a:solidFill>
                <a:latin typeface="Arial" pitchFamily="34" charset="0"/>
                <a:ea typeface="Arial" pitchFamily="34" charset="-122"/>
                <a:cs typeface="Arial" pitchFamily="34" charset="-120"/>
              </a:rPr>
              <a:t> · M 13</a:t>
            </a:r>
            <a:pPr algn="l" indent="0" marL="0">
              <a:buNone/>
            </a:pPr>
            <a:r>
              <a:rPr lang="en-US" sz="850" dirty="0">
                <a:solidFill>
                  <a:srgbClr val="B83A36"/>
                </a:solidFill>
                <a:latin typeface="Arial" pitchFamily="34" charset="0"/>
                <a:ea typeface="Arial" pitchFamily="34" charset="-122"/>
                <a:cs typeface="Arial" pitchFamily="34" charset="-120"/>
              </a:rPr>
              <a:t> · H 1</a:t>
            </a:r>
            <a:endParaRPr lang="en-US" sz="850" dirty="0"/>
          </a:p>
        </p:txBody>
      </p:sp>
      <p:sp>
        <p:nvSpPr>
          <p:cNvPr id="27" name="Text 25"/>
          <p:cNvSpPr/>
          <p:nvPr/>
        </p:nvSpPr>
        <p:spPr>
          <a:xfrm>
            <a:off x="3822192" y="13944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21%</a:t>
            </a:r>
            <a:endParaRPr lang="en-US" sz="1000" dirty="0"/>
          </a:p>
        </p:txBody>
      </p:sp>
      <p:sp>
        <p:nvSpPr>
          <p:cNvPr id="28" name="Shape 26"/>
          <p:cNvSpPr/>
          <p:nvPr/>
        </p:nvSpPr>
        <p:spPr>
          <a:xfrm>
            <a:off x="3840480" y="1613916"/>
            <a:ext cx="566928" cy="91440"/>
          </a:xfrm>
          <a:prstGeom prst="roundRect">
            <a:avLst>
              <a:gd name="adj" fmla="val 30000"/>
            </a:avLst>
          </a:prstGeom>
          <a:solidFill>
            <a:srgbClr val="E3E9F2"/>
          </a:solidFill>
          <a:ln w="12700">
            <a:solidFill>
              <a:srgbClr val="E3E9F2"/>
            </a:solidFill>
            <a:prstDash val="solid"/>
          </a:ln>
        </p:spPr>
      </p:sp>
      <p:sp>
        <p:nvSpPr>
          <p:cNvPr id="29" name="Shape 27"/>
          <p:cNvSpPr/>
          <p:nvPr/>
        </p:nvSpPr>
        <p:spPr>
          <a:xfrm>
            <a:off x="3840480" y="1613916"/>
            <a:ext cx="566928" cy="91440"/>
          </a:xfrm>
          <a:prstGeom prst="roundRect">
            <a:avLst>
              <a:gd name="adj" fmla="val 30000"/>
            </a:avLst>
          </a:prstGeom>
          <a:solidFill>
            <a:srgbClr val="1C8A7C"/>
          </a:solidFill>
          <a:ln w="12700">
            <a:solidFill>
              <a:srgbClr val="1C8A7C"/>
            </a:solidFill>
            <a:prstDash val="solid"/>
          </a:ln>
        </p:spPr>
      </p:sp>
      <p:sp>
        <p:nvSpPr>
          <p:cNvPr id="30" name="Shape 28"/>
          <p:cNvSpPr/>
          <p:nvPr/>
        </p:nvSpPr>
        <p:spPr>
          <a:xfrm>
            <a:off x="4590288" y="1339596"/>
            <a:ext cx="4279392" cy="480060"/>
          </a:xfrm>
          <a:prstGeom prst="roundRect">
            <a:avLst>
              <a:gd name="adj" fmla="val 7619"/>
            </a:avLst>
          </a:prstGeom>
          <a:solidFill>
            <a:srgbClr val="F8FAFD"/>
          </a:solidFill>
          <a:ln w="12700">
            <a:solidFill>
              <a:srgbClr val="E3E9F2"/>
            </a:solidFill>
            <a:prstDash val="solid"/>
          </a:ln>
        </p:spPr>
      </p:sp>
      <p:sp>
        <p:nvSpPr>
          <p:cNvPr id="31" name="Shape 29"/>
          <p:cNvSpPr/>
          <p:nvPr/>
        </p:nvSpPr>
        <p:spPr>
          <a:xfrm>
            <a:off x="4663440" y="1431036"/>
            <a:ext cx="310896" cy="310896"/>
          </a:xfrm>
          <a:prstGeom prst="roundRect">
            <a:avLst>
              <a:gd name="adj" fmla="val 11765"/>
            </a:avLst>
          </a:prstGeom>
          <a:solidFill>
            <a:srgbClr val="F0EAFA"/>
          </a:solidFill>
          <a:ln w="9525">
            <a:solidFill>
              <a:srgbClr val="6E45B8"/>
            </a:solidFill>
            <a:prstDash val="solid"/>
          </a:ln>
        </p:spPr>
      </p:sp>
      <p:sp>
        <p:nvSpPr>
          <p:cNvPr id="32" name="Text 30"/>
          <p:cNvSpPr/>
          <p:nvPr/>
        </p:nvSpPr>
        <p:spPr>
          <a:xfrm>
            <a:off x="4663440" y="14310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4</a:t>
            </a:r>
            <a:endParaRPr lang="en-US" sz="1100" dirty="0"/>
          </a:p>
        </p:txBody>
      </p:sp>
      <p:sp>
        <p:nvSpPr>
          <p:cNvPr id="33" name="Text 31">
            <a:hlinkClick r:id="rId4" tooltip="Go to Charge Transfer &amp; Nephelauxetic Effect" action="ppaction://hlinksldjump"/>
          </p:cNvPr>
          <p:cNvSpPr/>
          <p:nvPr/>
        </p:nvSpPr>
        <p:spPr>
          <a:xfrm>
            <a:off x="5047488" y="13944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4" action="ppaction://hlinksldjump" tooltip="Go to Charge Transfer &amp; Nephelauxetic Effect">
                  <a:extLst>
                    <a:ext uri="{A12FA001-AC4F-418D-AE19-62706E023703}">
                      <ahyp:hlinkClr xmlns:ahyp="http://schemas.microsoft.com/office/drawing/2018/hyperlinkcolor" val="tx"/>
                    </a:ext>
                  </a:extLst>
                </a:hlinkClick>
              </a:rPr>
              <a:t>Charge Transfer &amp; Nephelauxetic Effect</a:t>
            </a:r>
            <a:endParaRPr lang="en-US" sz="1000" dirty="0"/>
          </a:p>
        </p:txBody>
      </p:sp>
      <p:sp>
        <p:nvSpPr>
          <p:cNvPr id="34" name="Text 32"/>
          <p:cNvSpPr/>
          <p:nvPr/>
        </p:nvSpPr>
        <p:spPr>
          <a:xfrm>
            <a:off x="5047488" y="16139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13 Qs</a:t>
            </a:r>
            <a:pPr algn="l" indent="0" marL="0">
              <a:buNone/>
            </a:pPr>
            <a:r>
              <a:rPr lang="en-US" sz="850" dirty="0">
                <a:solidFill>
                  <a:srgbClr val="127A4F"/>
                </a:solidFill>
                <a:latin typeface="Arial" pitchFamily="34" charset="0"/>
                <a:ea typeface="Arial" pitchFamily="34" charset="-122"/>
                <a:cs typeface="Arial" pitchFamily="34" charset="-120"/>
              </a:rPr>
              <a:t>   E 12</a:t>
            </a:r>
            <a:pPr algn="l" indent="0" marL="0">
              <a:buNone/>
            </a:pPr>
            <a:r>
              <a:rPr lang="en-US" sz="850" dirty="0">
                <a:solidFill>
                  <a:srgbClr val="C9821B"/>
                </a:solidFill>
                <a:latin typeface="Arial" pitchFamily="34" charset="0"/>
                <a:ea typeface="Arial" pitchFamily="34" charset="-122"/>
                <a:cs typeface="Arial" pitchFamily="34" charset="-120"/>
              </a:rPr>
              <a:t> · M 1</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35" name="Text 33"/>
          <p:cNvSpPr/>
          <p:nvPr/>
        </p:nvSpPr>
        <p:spPr>
          <a:xfrm>
            <a:off x="8138160" y="13944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8%</a:t>
            </a:r>
            <a:endParaRPr lang="en-US" sz="1000" dirty="0"/>
          </a:p>
        </p:txBody>
      </p:sp>
      <p:sp>
        <p:nvSpPr>
          <p:cNvPr id="36" name="Shape 34"/>
          <p:cNvSpPr/>
          <p:nvPr/>
        </p:nvSpPr>
        <p:spPr>
          <a:xfrm>
            <a:off x="8156448" y="1613916"/>
            <a:ext cx="566928" cy="91440"/>
          </a:xfrm>
          <a:prstGeom prst="roundRect">
            <a:avLst>
              <a:gd name="adj" fmla="val 30000"/>
            </a:avLst>
          </a:prstGeom>
          <a:solidFill>
            <a:srgbClr val="E3E9F2"/>
          </a:solidFill>
          <a:ln w="12700">
            <a:solidFill>
              <a:srgbClr val="E3E9F2"/>
            </a:solidFill>
            <a:prstDash val="solid"/>
          </a:ln>
        </p:spPr>
      </p:sp>
      <p:sp>
        <p:nvSpPr>
          <p:cNvPr id="37" name="Shape 35"/>
          <p:cNvSpPr/>
          <p:nvPr/>
        </p:nvSpPr>
        <p:spPr>
          <a:xfrm>
            <a:off x="8156448" y="1613916"/>
            <a:ext cx="216767" cy="91440"/>
          </a:xfrm>
          <a:prstGeom prst="roundRect">
            <a:avLst>
              <a:gd name="adj" fmla="val 30000"/>
            </a:avLst>
          </a:prstGeom>
          <a:solidFill>
            <a:srgbClr val="1C8A7C"/>
          </a:solidFill>
          <a:ln w="12700">
            <a:solidFill>
              <a:srgbClr val="1C8A7C"/>
            </a:solidFill>
            <a:prstDash val="solid"/>
          </a:ln>
        </p:spPr>
      </p:sp>
      <p:sp>
        <p:nvSpPr>
          <p:cNvPr id="38" name="Shape 36"/>
          <p:cNvSpPr/>
          <p:nvPr/>
        </p:nvSpPr>
        <p:spPr>
          <a:xfrm>
            <a:off x="274320" y="1911096"/>
            <a:ext cx="4279392" cy="480060"/>
          </a:xfrm>
          <a:prstGeom prst="roundRect">
            <a:avLst>
              <a:gd name="adj" fmla="val 7619"/>
            </a:avLst>
          </a:prstGeom>
          <a:solidFill>
            <a:srgbClr val="F8FAFD"/>
          </a:solidFill>
          <a:ln w="12700">
            <a:solidFill>
              <a:srgbClr val="E3E9F2"/>
            </a:solidFill>
            <a:prstDash val="solid"/>
          </a:ln>
        </p:spPr>
      </p:sp>
      <p:sp>
        <p:nvSpPr>
          <p:cNvPr id="39" name="Shape 37"/>
          <p:cNvSpPr/>
          <p:nvPr/>
        </p:nvSpPr>
        <p:spPr>
          <a:xfrm>
            <a:off x="347472" y="2002536"/>
            <a:ext cx="310896" cy="310896"/>
          </a:xfrm>
          <a:prstGeom prst="roundRect">
            <a:avLst>
              <a:gd name="adj" fmla="val 11765"/>
            </a:avLst>
          </a:prstGeom>
          <a:solidFill>
            <a:srgbClr val="F0EAFA"/>
          </a:solidFill>
          <a:ln w="9525">
            <a:solidFill>
              <a:srgbClr val="6E45B8"/>
            </a:solidFill>
            <a:prstDash val="solid"/>
          </a:ln>
        </p:spPr>
      </p:sp>
      <p:sp>
        <p:nvSpPr>
          <p:cNvPr id="40" name="Text 38"/>
          <p:cNvSpPr/>
          <p:nvPr/>
        </p:nvSpPr>
        <p:spPr>
          <a:xfrm>
            <a:off x="347472" y="20025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5</a:t>
            </a:r>
            <a:endParaRPr lang="en-US" sz="1100" dirty="0"/>
          </a:p>
        </p:txBody>
      </p:sp>
      <p:sp>
        <p:nvSpPr>
          <p:cNvPr id="41" name="Text 39">
            <a:hlinkClick r:id="rId5" tooltip="Go to Magnetic Properties" action="ppaction://hlinksldjump"/>
          </p:cNvPr>
          <p:cNvSpPr/>
          <p:nvPr/>
        </p:nvSpPr>
        <p:spPr>
          <a:xfrm>
            <a:off x="731520" y="19659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5" action="ppaction://hlinksldjump" tooltip="Go to Magnetic Properties">
                  <a:extLst>
                    <a:ext uri="{A12FA001-AC4F-418D-AE19-62706E023703}">
                      <ahyp:hlinkClr xmlns:ahyp="http://schemas.microsoft.com/office/drawing/2018/hyperlinkcolor" val="tx"/>
                    </a:ext>
                  </a:extLst>
                </a:hlinkClick>
              </a:rPr>
              <a:t>Magnetic Properties</a:t>
            </a:r>
            <a:endParaRPr lang="en-US" sz="1000" dirty="0"/>
          </a:p>
        </p:txBody>
      </p:sp>
      <p:sp>
        <p:nvSpPr>
          <p:cNvPr id="42" name="Text 40"/>
          <p:cNvSpPr/>
          <p:nvPr/>
        </p:nvSpPr>
        <p:spPr>
          <a:xfrm>
            <a:off x="731520" y="21854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22 Qs</a:t>
            </a:r>
            <a:pPr algn="l" indent="0" marL="0">
              <a:buNone/>
            </a:pPr>
            <a:r>
              <a:rPr lang="en-US" sz="850" dirty="0">
                <a:solidFill>
                  <a:srgbClr val="127A4F"/>
                </a:solidFill>
                <a:latin typeface="Arial" pitchFamily="34" charset="0"/>
                <a:ea typeface="Arial" pitchFamily="34" charset="-122"/>
                <a:cs typeface="Arial" pitchFamily="34" charset="-120"/>
              </a:rPr>
              <a:t>   E 16</a:t>
            </a:r>
            <a:pPr algn="l" indent="0" marL="0">
              <a:buNone/>
            </a:pPr>
            <a:r>
              <a:rPr lang="en-US" sz="850" dirty="0">
                <a:solidFill>
                  <a:srgbClr val="C9821B"/>
                </a:solidFill>
                <a:latin typeface="Arial" pitchFamily="34" charset="0"/>
                <a:ea typeface="Arial" pitchFamily="34" charset="-122"/>
                <a:cs typeface="Arial" pitchFamily="34" charset="-120"/>
              </a:rPr>
              <a:t> · M 6</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43" name="Text 41"/>
          <p:cNvSpPr/>
          <p:nvPr/>
        </p:nvSpPr>
        <p:spPr>
          <a:xfrm>
            <a:off x="3822192" y="19659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14%</a:t>
            </a:r>
            <a:endParaRPr lang="en-US" sz="1000" dirty="0"/>
          </a:p>
        </p:txBody>
      </p:sp>
      <p:sp>
        <p:nvSpPr>
          <p:cNvPr id="44" name="Shape 42"/>
          <p:cNvSpPr/>
          <p:nvPr/>
        </p:nvSpPr>
        <p:spPr>
          <a:xfrm>
            <a:off x="3840480" y="2185416"/>
            <a:ext cx="566928" cy="91440"/>
          </a:xfrm>
          <a:prstGeom prst="roundRect">
            <a:avLst>
              <a:gd name="adj" fmla="val 30000"/>
            </a:avLst>
          </a:prstGeom>
          <a:solidFill>
            <a:srgbClr val="E3E9F2"/>
          </a:solidFill>
          <a:ln w="12700">
            <a:solidFill>
              <a:srgbClr val="E3E9F2"/>
            </a:solidFill>
            <a:prstDash val="solid"/>
          </a:ln>
        </p:spPr>
      </p:sp>
      <p:sp>
        <p:nvSpPr>
          <p:cNvPr id="45" name="Shape 43"/>
          <p:cNvSpPr/>
          <p:nvPr/>
        </p:nvSpPr>
        <p:spPr>
          <a:xfrm>
            <a:off x="3840480" y="2185416"/>
            <a:ext cx="366836" cy="91440"/>
          </a:xfrm>
          <a:prstGeom prst="roundRect">
            <a:avLst>
              <a:gd name="adj" fmla="val 30000"/>
            </a:avLst>
          </a:prstGeom>
          <a:solidFill>
            <a:srgbClr val="1C8A7C"/>
          </a:solidFill>
          <a:ln w="12700">
            <a:solidFill>
              <a:srgbClr val="1C8A7C"/>
            </a:solidFill>
            <a:prstDash val="solid"/>
          </a:ln>
        </p:spPr>
      </p:sp>
      <p:sp>
        <p:nvSpPr>
          <p:cNvPr id="46" name="Shape 44"/>
          <p:cNvSpPr/>
          <p:nvPr/>
        </p:nvSpPr>
        <p:spPr>
          <a:xfrm>
            <a:off x="4590288" y="1911096"/>
            <a:ext cx="4279392" cy="480060"/>
          </a:xfrm>
          <a:prstGeom prst="roundRect">
            <a:avLst>
              <a:gd name="adj" fmla="val 7619"/>
            </a:avLst>
          </a:prstGeom>
          <a:solidFill>
            <a:srgbClr val="F8FAFD"/>
          </a:solidFill>
          <a:ln w="12700">
            <a:solidFill>
              <a:srgbClr val="E3E9F2"/>
            </a:solidFill>
            <a:prstDash val="solid"/>
          </a:ln>
        </p:spPr>
      </p:sp>
      <p:sp>
        <p:nvSpPr>
          <p:cNvPr id="47" name="Shape 45"/>
          <p:cNvSpPr/>
          <p:nvPr/>
        </p:nvSpPr>
        <p:spPr>
          <a:xfrm>
            <a:off x="4663440" y="2002536"/>
            <a:ext cx="310896" cy="310896"/>
          </a:xfrm>
          <a:prstGeom prst="roundRect">
            <a:avLst>
              <a:gd name="adj" fmla="val 11765"/>
            </a:avLst>
          </a:prstGeom>
          <a:solidFill>
            <a:srgbClr val="F0EAFA"/>
          </a:solidFill>
          <a:ln w="9525">
            <a:solidFill>
              <a:srgbClr val="6E45B8"/>
            </a:solidFill>
            <a:prstDash val="solid"/>
          </a:ln>
        </p:spPr>
      </p:sp>
      <p:sp>
        <p:nvSpPr>
          <p:cNvPr id="48" name="Text 46"/>
          <p:cNvSpPr/>
          <p:nvPr/>
        </p:nvSpPr>
        <p:spPr>
          <a:xfrm>
            <a:off x="4663440" y="20025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6</a:t>
            </a:r>
            <a:endParaRPr lang="en-US" sz="1100" dirty="0"/>
          </a:p>
        </p:txBody>
      </p:sp>
      <p:sp>
        <p:nvSpPr>
          <p:cNvPr id="49" name="Text 47">
            <a:hlinkClick r:id="rId6" tooltip="Go to Jahn-Teller Distortion" action="ppaction://hlinksldjump"/>
          </p:cNvPr>
          <p:cNvSpPr/>
          <p:nvPr/>
        </p:nvSpPr>
        <p:spPr>
          <a:xfrm>
            <a:off x="5047488" y="19659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6" action="ppaction://hlinksldjump" tooltip="Go to Jahn-Teller Distortion">
                  <a:extLst>
                    <a:ext uri="{A12FA001-AC4F-418D-AE19-62706E023703}">
                      <ahyp:hlinkClr xmlns:ahyp="http://schemas.microsoft.com/office/drawing/2018/hyperlinkcolor" val="tx"/>
                    </a:ext>
                  </a:extLst>
                </a:hlinkClick>
              </a:rPr>
              <a:t>Jahn-Teller Distortion</a:t>
            </a:r>
            <a:endParaRPr lang="en-US" sz="1000" dirty="0"/>
          </a:p>
        </p:txBody>
      </p:sp>
      <p:sp>
        <p:nvSpPr>
          <p:cNvPr id="50" name="Text 48"/>
          <p:cNvSpPr/>
          <p:nvPr/>
        </p:nvSpPr>
        <p:spPr>
          <a:xfrm>
            <a:off x="5047488" y="21854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4 Qs</a:t>
            </a:r>
            <a:pPr algn="l" indent="0" marL="0">
              <a:buNone/>
            </a:pPr>
            <a:r>
              <a:rPr lang="en-US" sz="850" dirty="0">
                <a:solidFill>
                  <a:srgbClr val="127A4F"/>
                </a:solidFill>
                <a:latin typeface="Arial" pitchFamily="34" charset="0"/>
                <a:ea typeface="Arial" pitchFamily="34" charset="-122"/>
                <a:cs typeface="Arial" pitchFamily="34" charset="-120"/>
              </a:rPr>
              <a:t>   E 1</a:t>
            </a:r>
            <a:pPr algn="l" indent="0" marL="0">
              <a:buNone/>
            </a:pPr>
            <a:r>
              <a:rPr lang="en-US" sz="850" dirty="0">
                <a:solidFill>
                  <a:srgbClr val="C9821B"/>
                </a:solidFill>
                <a:latin typeface="Arial" pitchFamily="34" charset="0"/>
                <a:ea typeface="Arial" pitchFamily="34" charset="-122"/>
                <a:cs typeface="Arial" pitchFamily="34" charset="-120"/>
              </a:rPr>
              <a:t> · M 3</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51" name="Text 49"/>
          <p:cNvSpPr/>
          <p:nvPr/>
        </p:nvSpPr>
        <p:spPr>
          <a:xfrm>
            <a:off x="8138160" y="19659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2%</a:t>
            </a:r>
            <a:endParaRPr lang="en-US" sz="1000" dirty="0"/>
          </a:p>
        </p:txBody>
      </p:sp>
      <p:sp>
        <p:nvSpPr>
          <p:cNvPr id="52" name="Shape 50"/>
          <p:cNvSpPr/>
          <p:nvPr/>
        </p:nvSpPr>
        <p:spPr>
          <a:xfrm>
            <a:off x="8156448" y="2185416"/>
            <a:ext cx="566928" cy="91440"/>
          </a:xfrm>
          <a:prstGeom prst="roundRect">
            <a:avLst>
              <a:gd name="adj" fmla="val 30000"/>
            </a:avLst>
          </a:prstGeom>
          <a:solidFill>
            <a:srgbClr val="E3E9F2"/>
          </a:solidFill>
          <a:ln w="12700">
            <a:solidFill>
              <a:srgbClr val="E3E9F2"/>
            </a:solidFill>
            <a:prstDash val="solid"/>
          </a:ln>
        </p:spPr>
      </p:sp>
      <p:sp>
        <p:nvSpPr>
          <p:cNvPr id="53" name="Shape 51"/>
          <p:cNvSpPr/>
          <p:nvPr/>
        </p:nvSpPr>
        <p:spPr>
          <a:xfrm>
            <a:off x="8156448" y="2185416"/>
            <a:ext cx="66697" cy="91440"/>
          </a:xfrm>
          <a:prstGeom prst="roundRect">
            <a:avLst>
              <a:gd name="adj" fmla="val 41129"/>
            </a:avLst>
          </a:prstGeom>
          <a:solidFill>
            <a:srgbClr val="1C8A7C"/>
          </a:solidFill>
          <a:ln w="12700">
            <a:solidFill>
              <a:srgbClr val="1C8A7C"/>
            </a:solidFill>
            <a:prstDash val="solid"/>
          </a:ln>
        </p:spPr>
      </p:sp>
      <p:sp>
        <p:nvSpPr>
          <p:cNvPr id="54" name="Shape 52"/>
          <p:cNvSpPr/>
          <p:nvPr/>
        </p:nvSpPr>
        <p:spPr>
          <a:xfrm>
            <a:off x="274320" y="2482596"/>
            <a:ext cx="4279392" cy="480060"/>
          </a:xfrm>
          <a:prstGeom prst="roundRect">
            <a:avLst>
              <a:gd name="adj" fmla="val 7619"/>
            </a:avLst>
          </a:prstGeom>
          <a:solidFill>
            <a:srgbClr val="F8FAFD"/>
          </a:solidFill>
          <a:ln w="12700">
            <a:solidFill>
              <a:srgbClr val="E3E9F2"/>
            </a:solidFill>
            <a:prstDash val="solid"/>
          </a:ln>
        </p:spPr>
      </p:sp>
      <p:sp>
        <p:nvSpPr>
          <p:cNvPr id="55" name="Shape 53"/>
          <p:cNvSpPr/>
          <p:nvPr/>
        </p:nvSpPr>
        <p:spPr>
          <a:xfrm>
            <a:off x="347472" y="2574036"/>
            <a:ext cx="310896" cy="310896"/>
          </a:xfrm>
          <a:prstGeom prst="roundRect">
            <a:avLst>
              <a:gd name="adj" fmla="val 11765"/>
            </a:avLst>
          </a:prstGeom>
          <a:solidFill>
            <a:srgbClr val="F0EAFA"/>
          </a:solidFill>
          <a:ln w="9525">
            <a:solidFill>
              <a:srgbClr val="6E45B8"/>
            </a:solidFill>
            <a:prstDash val="solid"/>
          </a:ln>
        </p:spPr>
      </p:sp>
      <p:sp>
        <p:nvSpPr>
          <p:cNvPr id="56" name="Text 54"/>
          <p:cNvSpPr/>
          <p:nvPr/>
        </p:nvSpPr>
        <p:spPr>
          <a:xfrm>
            <a:off x="347472" y="25740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7</a:t>
            </a:r>
            <a:endParaRPr lang="en-US" sz="1100" dirty="0"/>
          </a:p>
        </p:txBody>
      </p:sp>
      <p:sp>
        <p:nvSpPr>
          <p:cNvPr id="57" name="Text 55">
            <a:hlinkClick r:id="rId7" tooltip="Go to Bonding, Ligands &amp; π-Acidity" action="ppaction://hlinksldjump"/>
          </p:cNvPr>
          <p:cNvSpPr/>
          <p:nvPr/>
        </p:nvSpPr>
        <p:spPr>
          <a:xfrm>
            <a:off x="731520" y="25374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7" action="ppaction://hlinksldjump" tooltip="Go to Bonding, Ligands &amp; π-Acidity">
                  <a:extLst>
                    <a:ext uri="{A12FA001-AC4F-418D-AE19-62706E023703}">
                      <ahyp:hlinkClr xmlns:ahyp="http://schemas.microsoft.com/office/drawing/2018/hyperlinkcolor" val="tx"/>
                    </a:ext>
                  </a:extLst>
                </a:hlinkClick>
              </a:rPr>
              <a:t>Bonding, Ligands &amp; π-Acidity</a:t>
            </a:r>
            <a:endParaRPr lang="en-US" sz="1000" dirty="0"/>
          </a:p>
        </p:txBody>
      </p:sp>
      <p:sp>
        <p:nvSpPr>
          <p:cNvPr id="58" name="Text 56"/>
          <p:cNvSpPr/>
          <p:nvPr/>
        </p:nvSpPr>
        <p:spPr>
          <a:xfrm>
            <a:off x="731520" y="27569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9 Qs</a:t>
            </a:r>
            <a:pPr algn="l" indent="0" marL="0">
              <a:buNone/>
            </a:pPr>
            <a:r>
              <a:rPr lang="en-US" sz="850" dirty="0">
                <a:solidFill>
                  <a:srgbClr val="127A4F"/>
                </a:solidFill>
                <a:latin typeface="Arial" pitchFamily="34" charset="0"/>
                <a:ea typeface="Arial" pitchFamily="34" charset="-122"/>
                <a:cs typeface="Arial" pitchFamily="34" charset="-120"/>
              </a:rPr>
              <a:t>   E 7</a:t>
            </a:r>
            <a:pPr algn="l" indent="0" marL="0">
              <a:buNone/>
            </a:pPr>
            <a:r>
              <a:rPr lang="en-US" sz="850" dirty="0">
                <a:solidFill>
                  <a:srgbClr val="C9821B"/>
                </a:solidFill>
                <a:latin typeface="Arial" pitchFamily="34" charset="0"/>
                <a:ea typeface="Arial" pitchFamily="34" charset="-122"/>
                <a:cs typeface="Arial" pitchFamily="34" charset="-120"/>
              </a:rPr>
              <a:t> · M 2</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59" name="Text 57"/>
          <p:cNvSpPr/>
          <p:nvPr/>
        </p:nvSpPr>
        <p:spPr>
          <a:xfrm>
            <a:off x="3822192" y="25374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6%</a:t>
            </a:r>
            <a:endParaRPr lang="en-US" sz="1000" dirty="0"/>
          </a:p>
        </p:txBody>
      </p:sp>
      <p:sp>
        <p:nvSpPr>
          <p:cNvPr id="60" name="Shape 58"/>
          <p:cNvSpPr/>
          <p:nvPr/>
        </p:nvSpPr>
        <p:spPr>
          <a:xfrm>
            <a:off x="3840480" y="2756916"/>
            <a:ext cx="566928" cy="91440"/>
          </a:xfrm>
          <a:prstGeom prst="roundRect">
            <a:avLst>
              <a:gd name="adj" fmla="val 30000"/>
            </a:avLst>
          </a:prstGeom>
          <a:solidFill>
            <a:srgbClr val="E3E9F2"/>
          </a:solidFill>
          <a:ln w="12700">
            <a:solidFill>
              <a:srgbClr val="E3E9F2"/>
            </a:solidFill>
            <a:prstDash val="solid"/>
          </a:ln>
        </p:spPr>
      </p:sp>
      <p:sp>
        <p:nvSpPr>
          <p:cNvPr id="61" name="Shape 59"/>
          <p:cNvSpPr/>
          <p:nvPr/>
        </p:nvSpPr>
        <p:spPr>
          <a:xfrm>
            <a:off x="3840480" y="2756916"/>
            <a:ext cx="150069" cy="91440"/>
          </a:xfrm>
          <a:prstGeom prst="roundRect">
            <a:avLst>
              <a:gd name="adj" fmla="val 30000"/>
            </a:avLst>
          </a:prstGeom>
          <a:solidFill>
            <a:srgbClr val="1C8A7C"/>
          </a:solidFill>
          <a:ln w="12700">
            <a:solidFill>
              <a:srgbClr val="1C8A7C"/>
            </a:solidFill>
            <a:prstDash val="solid"/>
          </a:ln>
        </p:spPr>
      </p:sp>
      <p:sp>
        <p:nvSpPr>
          <p:cNvPr id="62" name="Shape 60"/>
          <p:cNvSpPr/>
          <p:nvPr/>
        </p:nvSpPr>
        <p:spPr>
          <a:xfrm>
            <a:off x="4590288" y="2482596"/>
            <a:ext cx="4279392" cy="480060"/>
          </a:xfrm>
          <a:prstGeom prst="roundRect">
            <a:avLst>
              <a:gd name="adj" fmla="val 7619"/>
            </a:avLst>
          </a:prstGeom>
          <a:solidFill>
            <a:srgbClr val="F8FAFD"/>
          </a:solidFill>
          <a:ln w="12700">
            <a:solidFill>
              <a:srgbClr val="E3E9F2"/>
            </a:solidFill>
            <a:prstDash val="solid"/>
          </a:ln>
        </p:spPr>
      </p:sp>
      <p:sp>
        <p:nvSpPr>
          <p:cNvPr id="63" name="Shape 61"/>
          <p:cNvSpPr/>
          <p:nvPr/>
        </p:nvSpPr>
        <p:spPr>
          <a:xfrm>
            <a:off x="4663440" y="2574036"/>
            <a:ext cx="310896" cy="310896"/>
          </a:xfrm>
          <a:prstGeom prst="roundRect">
            <a:avLst>
              <a:gd name="adj" fmla="val 11765"/>
            </a:avLst>
          </a:prstGeom>
          <a:solidFill>
            <a:srgbClr val="F0EAFA"/>
          </a:solidFill>
          <a:ln w="9525">
            <a:solidFill>
              <a:srgbClr val="6E45B8"/>
            </a:solidFill>
            <a:prstDash val="solid"/>
          </a:ln>
        </p:spPr>
      </p:sp>
      <p:sp>
        <p:nvSpPr>
          <p:cNvPr id="64" name="Text 62"/>
          <p:cNvSpPr/>
          <p:nvPr/>
        </p:nvSpPr>
        <p:spPr>
          <a:xfrm>
            <a:off x="4663440" y="25740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8</a:t>
            </a:r>
            <a:endParaRPr lang="en-US" sz="1100" dirty="0"/>
          </a:p>
        </p:txBody>
      </p:sp>
      <p:sp>
        <p:nvSpPr>
          <p:cNvPr id="65" name="Text 63">
            <a:hlinkClick r:id="rId8" tooltip="Go to Isomerism" action="ppaction://hlinksldjump"/>
          </p:cNvPr>
          <p:cNvSpPr/>
          <p:nvPr/>
        </p:nvSpPr>
        <p:spPr>
          <a:xfrm>
            <a:off x="5047488" y="25374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8" action="ppaction://hlinksldjump" tooltip="Go to Isomerism">
                  <a:extLst>
                    <a:ext uri="{A12FA001-AC4F-418D-AE19-62706E023703}">
                      <ahyp:hlinkClr xmlns:ahyp="http://schemas.microsoft.com/office/drawing/2018/hyperlinkcolor" val="tx"/>
                    </a:ext>
                  </a:extLst>
                </a:hlinkClick>
              </a:rPr>
              <a:t>Isomerism</a:t>
            </a:r>
            <a:endParaRPr lang="en-US" sz="1000" dirty="0"/>
          </a:p>
        </p:txBody>
      </p:sp>
      <p:sp>
        <p:nvSpPr>
          <p:cNvPr id="66" name="Text 64"/>
          <p:cNvSpPr/>
          <p:nvPr/>
        </p:nvSpPr>
        <p:spPr>
          <a:xfrm>
            <a:off x="5047488" y="27569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6 Qs</a:t>
            </a:r>
            <a:pPr algn="l" indent="0" marL="0">
              <a:buNone/>
            </a:pPr>
            <a:r>
              <a:rPr lang="en-US" sz="850" dirty="0">
                <a:solidFill>
                  <a:srgbClr val="127A4F"/>
                </a:solidFill>
                <a:latin typeface="Arial" pitchFamily="34" charset="0"/>
                <a:ea typeface="Arial" pitchFamily="34" charset="-122"/>
                <a:cs typeface="Arial" pitchFamily="34" charset="-120"/>
              </a:rPr>
              <a:t>   E 5</a:t>
            </a:r>
            <a:pPr algn="l" indent="0" marL="0">
              <a:buNone/>
            </a:pPr>
            <a:r>
              <a:rPr lang="en-US" sz="850" dirty="0">
                <a:solidFill>
                  <a:srgbClr val="C9821B"/>
                </a:solidFill>
                <a:latin typeface="Arial" pitchFamily="34" charset="0"/>
                <a:ea typeface="Arial" pitchFamily="34" charset="-122"/>
                <a:cs typeface="Arial" pitchFamily="34" charset="-120"/>
              </a:rPr>
              <a:t> · M 1</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67" name="Text 65"/>
          <p:cNvSpPr/>
          <p:nvPr/>
        </p:nvSpPr>
        <p:spPr>
          <a:xfrm>
            <a:off x="8138160" y="25374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4%</a:t>
            </a:r>
            <a:endParaRPr lang="en-US" sz="1000" dirty="0"/>
          </a:p>
        </p:txBody>
      </p:sp>
      <p:sp>
        <p:nvSpPr>
          <p:cNvPr id="68" name="Shape 66"/>
          <p:cNvSpPr/>
          <p:nvPr/>
        </p:nvSpPr>
        <p:spPr>
          <a:xfrm>
            <a:off x="8156448" y="2756916"/>
            <a:ext cx="566928" cy="91440"/>
          </a:xfrm>
          <a:prstGeom prst="roundRect">
            <a:avLst>
              <a:gd name="adj" fmla="val 30000"/>
            </a:avLst>
          </a:prstGeom>
          <a:solidFill>
            <a:srgbClr val="E3E9F2"/>
          </a:solidFill>
          <a:ln w="12700">
            <a:solidFill>
              <a:srgbClr val="E3E9F2"/>
            </a:solidFill>
            <a:prstDash val="solid"/>
          </a:ln>
        </p:spPr>
      </p:sp>
      <p:sp>
        <p:nvSpPr>
          <p:cNvPr id="69" name="Shape 67"/>
          <p:cNvSpPr/>
          <p:nvPr/>
        </p:nvSpPr>
        <p:spPr>
          <a:xfrm>
            <a:off x="8156448" y="2756916"/>
            <a:ext cx="100046" cy="91440"/>
          </a:xfrm>
          <a:prstGeom prst="roundRect">
            <a:avLst>
              <a:gd name="adj" fmla="val 30000"/>
            </a:avLst>
          </a:prstGeom>
          <a:solidFill>
            <a:srgbClr val="1C8A7C"/>
          </a:solidFill>
          <a:ln w="12700">
            <a:solidFill>
              <a:srgbClr val="1C8A7C"/>
            </a:solidFill>
            <a:prstDash val="solid"/>
          </a:ln>
        </p:spPr>
      </p:sp>
      <p:sp>
        <p:nvSpPr>
          <p:cNvPr id="70" name="Shape 68"/>
          <p:cNvSpPr/>
          <p:nvPr/>
        </p:nvSpPr>
        <p:spPr>
          <a:xfrm>
            <a:off x="274320" y="3054096"/>
            <a:ext cx="4279392" cy="480060"/>
          </a:xfrm>
          <a:prstGeom prst="roundRect">
            <a:avLst>
              <a:gd name="adj" fmla="val 7619"/>
            </a:avLst>
          </a:prstGeom>
          <a:solidFill>
            <a:srgbClr val="F8FAFD"/>
          </a:solidFill>
          <a:ln w="12700">
            <a:solidFill>
              <a:srgbClr val="E3E9F2"/>
            </a:solidFill>
            <a:prstDash val="solid"/>
          </a:ln>
        </p:spPr>
      </p:sp>
      <p:sp>
        <p:nvSpPr>
          <p:cNvPr id="71" name="Shape 69"/>
          <p:cNvSpPr/>
          <p:nvPr/>
        </p:nvSpPr>
        <p:spPr>
          <a:xfrm>
            <a:off x="347472" y="3145536"/>
            <a:ext cx="310896" cy="310896"/>
          </a:xfrm>
          <a:prstGeom prst="roundRect">
            <a:avLst>
              <a:gd name="adj" fmla="val 11765"/>
            </a:avLst>
          </a:prstGeom>
          <a:solidFill>
            <a:srgbClr val="F0EAFA"/>
          </a:solidFill>
          <a:ln w="9525">
            <a:solidFill>
              <a:srgbClr val="6E45B8"/>
            </a:solidFill>
            <a:prstDash val="solid"/>
          </a:ln>
        </p:spPr>
      </p:sp>
      <p:sp>
        <p:nvSpPr>
          <p:cNvPr id="72" name="Text 70"/>
          <p:cNvSpPr/>
          <p:nvPr/>
        </p:nvSpPr>
        <p:spPr>
          <a:xfrm>
            <a:off x="347472" y="31455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9</a:t>
            </a:r>
            <a:endParaRPr lang="en-US" sz="1100" dirty="0"/>
          </a:p>
        </p:txBody>
      </p:sp>
      <p:sp>
        <p:nvSpPr>
          <p:cNvPr id="73" name="Text 71">
            <a:hlinkClick r:id="rId9" tooltip="Go to Reaction Mechanisms &amp; Kinetics" action="ppaction://hlinksldjump"/>
          </p:cNvPr>
          <p:cNvSpPr/>
          <p:nvPr/>
        </p:nvSpPr>
        <p:spPr>
          <a:xfrm>
            <a:off x="731520" y="31089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9" action="ppaction://hlinksldjump" tooltip="Go to Reaction Mechanisms &amp; Kinetics">
                  <a:extLst>
                    <a:ext uri="{A12FA001-AC4F-418D-AE19-62706E023703}">
                      <ahyp:hlinkClr xmlns:ahyp="http://schemas.microsoft.com/office/drawing/2018/hyperlinkcolor" val="tx"/>
                    </a:ext>
                  </a:extLst>
                </a:hlinkClick>
              </a:rPr>
              <a:t>Reaction Mechanisms &amp; Kinetics</a:t>
            </a:r>
            <a:endParaRPr lang="en-US" sz="1000" dirty="0"/>
          </a:p>
        </p:txBody>
      </p:sp>
      <p:sp>
        <p:nvSpPr>
          <p:cNvPr id="74" name="Text 72"/>
          <p:cNvSpPr/>
          <p:nvPr/>
        </p:nvSpPr>
        <p:spPr>
          <a:xfrm>
            <a:off x="731520" y="33284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24 Qs</a:t>
            </a:r>
            <a:pPr algn="l" indent="0" marL="0">
              <a:buNone/>
            </a:pPr>
            <a:r>
              <a:rPr lang="en-US" sz="850" dirty="0">
                <a:solidFill>
                  <a:srgbClr val="127A4F"/>
                </a:solidFill>
                <a:latin typeface="Arial" pitchFamily="34" charset="0"/>
                <a:ea typeface="Arial" pitchFamily="34" charset="-122"/>
                <a:cs typeface="Arial" pitchFamily="34" charset="-120"/>
              </a:rPr>
              <a:t>   E 18</a:t>
            </a:r>
            <a:pPr algn="l" indent="0" marL="0">
              <a:buNone/>
            </a:pPr>
            <a:r>
              <a:rPr lang="en-US" sz="850" dirty="0">
                <a:solidFill>
                  <a:srgbClr val="C9821B"/>
                </a:solidFill>
                <a:latin typeface="Arial" pitchFamily="34" charset="0"/>
                <a:ea typeface="Arial" pitchFamily="34" charset="-122"/>
                <a:cs typeface="Arial" pitchFamily="34" charset="-120"/>
              </a:rPr>
              <a:t> · M 4</a:t>
            </a:r>
            <a:pPr algn="l" indent="0" marL="0">
              <a:buNone/>
            </a:pPr>
            <a:r>
              <a:rPr lang="en-US" sz="850" dirty="0">
                <a:solidFill>
                  <a:srgbClr val="B83A36"/>
                </a:solidFill>
                <a:latin typeface="Arial" pitchFamily="34" charset="0"/>
                <a:ea typeface="Arial" pitchFamily="34" charset="-122"/>
                <a:cs typeface="Arial" pitchFamily="34" charset="-120"/>
              </a:rPr>
              <a:t> · H 2</a:t>
            </a:r>
            <a:endParaRPr lang="en-US" sz="850" dirty="0"/>
          </a:p>
        </p:txBody>
      </p:sp>
      <p:sp>
        <p:nvSpPr>
          <p:cNvPr id="75" name="Text 73"/>
          <p:cNvSpPr/>
          <p:nvPr/>
        </p:nvSpPr>
        <p:spPr>
          <a:xfrm>
            <a:off x="3822192" y="31089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15%</a:t>
            </a:r>
            <a:endParaRPr lang="en-US" sz="1000" dirty="0"/>
          </a:p>
        </p:txBody>
      </p:sp>
      <p:sp>
        <p:nvSpPr>
          <p:cNvPr id="76" name="Shape 74"/>
          <p:cNvSpPr/>
          <p:nvPr/>
        </p:nvSpPr>
        <p:spPr>
          <a:xfrm>
            <a:off x="3840480" y="3328416"/>
            <a:ext cx="566928" cy="91440"/>
          </a:xfrm>
          <a:prstGeom prst="roundRect">
            <a:avLst>
              <a:gd name="adj" fmla="val 30000"/>
            </a:avLst>
          </a:prstGeom>
          <a:solidFill>
            <a:srgbClr val="E3E9F2"/>
          </a:solidFill>
          <a:ln w="12700">
            <a:solidFill>
              <a:srgbClr val="E3E9F2"/>
            </a:solidFill>
            <a:prstDash val="solid"/>
          </a:ln>
        </p:spPr>
      </p:sp>
      <p:sp>
        <p:nvSpPr>
          <p:cNvPr id="77" name="Shape 75"/>
          <p:cNvSpPr/>
          <p:nvPr/>
        </p:nvSpPr>
        <p:spPr>
          <a:xfrm>
            <a:off x="3840480" y="3328416"/>
            <a:ext cx="400184" cy="91440"/>
          </a:xfrm>
          <a:prstGeom prst="roundRect">
            <a:avLst>
              <a:gd name="adj" fmla="val 30000"/>
            </a:avLst>
          </a:prstGeom>
          <a:solidFill>
            <a:srgbClr val="1C8A7C"/>
          </a:solidFill>
          <a:ln w="12700">
            <a:solidFill>
              <a:srgbClr val="1C8A7C"/>
            </a:solidFill>
            <a:prstDash val="solid"/>
          </a:ln>
        </p:spPr>
      </p:sp>
      <p:sp>
        <p:nvSpPr>
          <p:cNvPr id="78" name="Shape 76"/>
          <p:cNvSpPr/>
          <p:nvPr/>
        </p:nvSpPr>
        <p:spPr>
          <a:xfrm>
            <a:off x="4590288" y="3054096"/>
            <a:ext cx="4279392" cy="480060"/>
          </a:xfrm>
          <a:prstGeom prst="roundRect">
            <a:avLst>
              <a:gd name="adj" fmla="val 7619"/>
            </a:avLst>
          </a:prstGeom>
          <a:solidFill>
            <a:srgbClr val="F8FAFD"/>
          </a:solidFill>
          <a:ln w="12700">
            <a:solidFill>
              <a:srgbClr val="E3E9F2"/>
            </a:solidFill>
            <a:prstDash val="solid"/>
          </a:ln>
        </p:spPr>
      </p:sp>
      <p:sp>
        <p:nvSpPr>
          <p:cNvPr id="79" name="Shape 77"/>
          <p:cNvSpPr/>
          <p:nvPr/>
        </p:nvSpPr>
        <p:spPr>
          <a:xfrm>
            <a:off x="4663440" y="3145536"/>
            <a:ext cx="310896" cy="310896"/>
          </a:xfrm>
          <a:prstGeom prst="roundRect">
            <a:avLst>
              <a:gd name="adj" fmla="val 11765"/>
            </a:avLst>
          </a:prstGeom>
          <a:solidFill>
            <a:srgbClr val="F0EAFA"/>
          </a:solidFill>
          <a:ln w="9525">
            <a:solidFill>
              <a:srgbClr val="6E45B8"/>
            </a:solidFill>
            <a:prstDash val="solid"/>
          </a:ln>
        </p:spPr>
      </p:sp>
      <p:sp>
        <p:nvSpPr>
          <p:cNvPr id="80" name="Text 78"/>
          <p:cNvSpPr/>
          <p:nvPr/>
        </p:nvSpPr>
        <p:spPr>
          <a:xfrm>
            <a:off x="4663440" y="31455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10</a:t>
            </a:r>
            <a:endParaRPr lang="en-US" sz="1100" dirty="0"/>
          </a:p>
        </p:txBody>
      </p:sp>
      <p:sp>
        <p:nvSpPr>
          <p:cNvPr id="81" name="Text 79">
            <a:hlinkClick r:id="rId10" tooltip="Go to Electron Transfer Reactions" action="ppaction://hlinksldjump"/>
          </p:cNvPr>
          <p:cNvSpPr/>
          <p:nvPr/>
        </p:nvSpPr>
        <p:spPr>
          <a:xfrm>
            <a:off x="5047488" y="31089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10" action="ppaction://hlinksldjump" tooltip="Go to Electron Transfer Reactions">
                  <a:extLst>
                    <a:ext uri="{A12FA001-AC4F-418D-AE19-62706E023703}">
                      <ahyp:hlinkClr xmlns:ahyp="http://schemas.microsoft.com/office/drawing/2018/hyperlinkcolor" val="tx"/>
                    </a:ext>
                  </a:extLst>
                </a:hlinkClick>
              </a:rPr>
              <a:t>Electron Transfer Reactions</a:t>
            </a:r>
            <a:endParaRPr lang="en-US" sz="1000" dirty="0"/>
          </a:p>
        </p:txBody>
      </p:sp>
      <p:sp>
        <p:nvSpPr>
          <p:cNvPr id="82" name="Text 80"/>
          <p:cNvSpPr/>
          <p:nvPr/>
        </p:nvSpPr>
        <p:spPr>
          <a:xfrm>
            <a:off x="5047488" y="33284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6 Qs</a:t>
            </a:r>
            <a:pPr algn="l" indent="0" marL="0">
              <a:buNone/>
            </a:pPr>
            <a:r>
              <a:rPr lang="en-US" sz="850" dirty="0">
                <a:solidFill>
                  <a:srgbClr val="127A4F"/>
                </a:solidFill>
                <a:latin typeface="Arial" pitchFamily="34" charset="0"/>
                <a:ea typeface="Arial" pitchFamily="34" charset="-122"/>
                <a:cs typeface="Arial" pitchFamily="34" charset="-120"/>
              </a:rPr>
              <a:t>   E 2</a:t>
            </a:r>
            <a:pPr algn="l" indent="0" marL="0">
              <a:buNone/>
            </a:pPr>
            <a:r>
              <a:rPr lang="en-US" sz="850" dirty="0">
                <a:solidFill>
                  <a:srgbClr val="C9821B"/>
                </a:solidFill>
                <a:latin typeface="Arial" pitchFamily="34" charset="0"/>
                <a:ea typeface="Arial" pitchFamily="34" charset="-122"/>
                <a:cs typeface="Arial" pitchFamily="34" charset="-120"/>
              </a:rPr>
              <a:t> · M 3</a:t>
            </a:r>
            <a:pPr algn="l" indent="0" marL="0">
              <a:buNone/>
            </a:pPr>
            <a:r>
              <a:rPr lang="en-US" sz="850" dirty="0">
                <a:solidFill>
                  <a:srgbClr val="B83A36"/>
                </a:solidFill>
                <a:latin typeface="Arial" pitchFamily="34" charset="0"/>
                <a:ea typeface="Arial" pitchFamily="34" charset="-122"/>
                <a:cs typeface="Arial" pitchFamily="34" charset="-120"/>
              </a:rPr>
              <a:t> · H 1</a:t>
            </a:r>
            <a:endParaRPr lang="en-US" sz="850" dirty="0"/>
          </a:p>
        </p:txBody>
      </p:sp>
      <p:sp>
        <p:nvSpPr>
          <p:cNvPr id="83" name="Text 81"/>
          <p:cNvSpPr/>
          <p:nvPr/>
        </p:nvSpPr>
        <p:spPr>
          <a:xfrm>
            <a:off x="8138160" y="31089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4%</a:t>
            </a:r>
            <a:endParaRPr lang="en-US" sz="1000" dirty="0"/>
          </a:p>
        </p:txBody>
      </p:sp>
      <p:sp>
        <p:nvSpPr>
          <p:cNvPr id="84" name="Shape 82"/>
          <p:cNvSpPr/>
          <p:nvPr/>
        </p:nvSpPr>
        <p:spPr>
          <a:xfrm>
            <a:off x="8156448" y="3328416"/>
            <a:ext cx="566928" cy="91440"/>
          </a:xfrm>
          <a:prstGeom prst="roundRect">
            <a:avLst>
              <a:gd name="adj" fmla="val 30000"/>
            </a:avLst>
          </a:prstGeom>
          <a:solidFill>
            <a:srgbClr val="E3E9F2"/>
          </a:solidFill>
          <a:ln w="12700">
            <a:solidFill>
              <a:srgbClr val="E3E9F2"/>
            </a:solidFill>
            <a:prstDash val="solid"/>
          </a:ln>
        </p:spPr>
      </p:sp>
      <p:sp>
        <p:nvSpPr>
          <p:cNvPr id="85" name="Shape 83"/>
          <p:cNvSpPr/>
          <p:nvPr/>
        </p:nvSpPr>
        <p:spPr>
          <a:xfrm>
            <a:off x="8156448" y="3328416"/>
            <a:ext cx="100046" cy="91440"/>
          </a:xfrm>
          <a:prstGeom prst="roundRect">
            <a:avLst>
              <a:gd name="adj" fmla="val 30000"/>
            </a:avLst>
          </a:prstGeom>
          <a:solidFill>
            <a:srgbClr val="1C8A7C"/>
          </a:solidFill>
          <a:ln w="12700">
            <a:solidFill>
              <a:srgbClr val="1C8A7C"/>
            </a:solidFill>
            <a:prstDash val="solid"/>
          </a:ln>
        </p:spPr>
      </p:sp>
      <p:sp>
        <p:nvSpPr>
          <p:cNvPr id="86" name="Shape 84"/>
          <p:cNvSpPr/>
          <p:nvPr/>
        </p:nvSpPr>
        <p:spPr>
          <a:xfrm>
            <a:off x="274320" y="3625596"/>
            <a:ext cx="4279392" cy="480060"/>
          </a:xfrm>
          <a:prstGeom prst="roundRect">
            <a:avLst>
              <a:gd name="adj" fmla="val 7619"/>
            </a:avLst>
          </a:prstGeom>
          <a:solidFill>
            <a:srgbClr val="F8FAFD"/>
          </a:solidFill>
          <a:ln w="12700">
            <a:solidFill>
              <a:srgbClr val="E3E9F2"/>
            </a:solidFill>
            <a:prstDash val="solid"/>
          </a:ln>
        </p:spPr>
      </p:sp>
      <p:sp>
        <p:nvSpPr>
          <p:cNvPr id="87" name="Shape 85"/>
          <p:cNvSpPr/>
          <p:nvPr/>
        </p:nvSpPr>
        <p:spPr>
          <a:xfrm>
            <a:off x="347472" y="3717036"/>
            <a:ext cx="310896" cy="310896"/>
          </a:xfrm>
          <a:prstGeom prst="roundRect">
            <a:avLst>
              <a:gd name="adj" fmla="val 11765"/>
            </a:avLst>
          </a:prstGeom>
          <a:solidFill>
            <a:srgbClr val="F0EAFA"/>
          </a:solidFill>
          <a:ln w="9525">
            <a:solidFill>
              <a:srgbClr val="6E45B8"/>
            </a:solidFill>
            <a:prstDash val="solid"/>
          </a:ln>
        </p:spPr>
      </p:sp>
      <p:sp>
        <p:nvSpPr>
          <p:cNvPr id="88" name="Text 86"/>
          <p:cNvSpPr/>
          <p:nvPr/>
        </p:nvSpPr>
        <p:spPr>
          <a:xfrm>
            <a:off x="347472" y="37170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11</a:t>
            </a:r>
            <a:endParaRPr lang="en-US" sz="1100" dirty="0"/>
          </a:p>
        </p:txBody>
      </p:sp>
      <p:sp>
        <p:nvSpPr>
          <p:cNvPr id="89" name="Text 87">
            <a:hlinkClick r:id="rId11" tooltip="Go to Chelate Effect &amp; Stability" action="ppaction://hlinksldjump"/>
          </p:cNvPr>
          <p:cNvSpPr/>
          <p:nvPr/>
        </p:nvSpPr>
        <p:spPr>
          <a:xfrm>
            <a:off x="731520" y="36804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11" action="ppaction://hlinksldjump" tooltip="Go to Chelate Effect &amp; Stability">
                  <a:extLst>
                    <a:ext uri="{A12FA001-AC4F-418D-AE19-62706E023703}">
                      <ahyp:hlinkClr xmlns:ahyp="http://schemas.microsoft.com/office/drawing/2018/hyperlinkcolor" val="tx"/>
                    </a:ext>
                  </a:extLst>
                </a:hlinkClick>
              </a:rPr>
              <a:t>Chelate Effect &amp; Stability</a:t>
            </a:r>
            <a:endParaRPr lang="en-US" sz="1000" dirty="0"/>
          </a:p>
        </p:txBody>
      </p:sp>
      <p:sp>
        <p:nvSpPr>
          <p:cNvPr id="90" name="Text 88"/>
          <p:cNvSpPr/>
          <p:nvPr/>
        </p:nvSpPr>
        <p:spPr>
          <a:xfrm>
            <a:off x="731520" y="38999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2 Qs</a:t>
            </a:r>
            <a:pPr algn="l" indent="0" marL="0">
              <a:buNone/>
            </a:pPr>
            <a:r>
              <a:rPr lang="en-US" sz="850" dirty="0">
                <a:solidFill>
                  <a:srgbClr val="127A4F"/>
                </a:solidFill>
                <a:latin typeface="Arial" pitchFamily="34" charset="0"/>
                <a:ea typeface="Arial" pitchFamily="34" charset="-122"/>
                <a:cs typeface="Arial" pitchFamily="34" charset="-120"/>
              </a:rPr>
              <a:t>   E 2</a:t>
            </a:r>
            <a:pPr algn="l" indent="0" marL="0">
              <a:buNone/>
            </a:pPr>
            <a:r>
              <a:rPr lang="en-US" sz="850" dirty="0">
                <a:solidFill>
                  <a:srgbClr val="C9821B"/>
                </a:solidFill>
                <a:latin typeface="Arial" pitchFamily="34" charset="0"/>
                <a:ea typeface="Arial" pitchFamily="34" charset="-122"/>
                <a:cs typeface="Arial" pitchFamily="34" charset="-120"/>
              </a:rPr>
              <a:t> · M 0</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91" name="Text 89"/>
          <p:cNvSpPr/>
          <p:nvPr/>
        </p:nvSpPr>
        <p:spPr>
          <a:xfrm>
            <a:off x="3822192" y="36804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1%</a:t>
            </a:r>
            <a:endParaRPr lang="en-US" sz="1000" dirty="0"/>
          </a:p>
        </p:txBody>
      </p:sp>
      <p:sp>
        <p:nvSpPr>
          <p:cNvPr id="92" name="Shape 90"/>
          <p:cNvSpPr/>
          <p:nvPr/>
        </p:nvSpPr>
        <p:spPr>
          <a:xfrm>
            <a:off x="3840480" y="3899916"/>
            <a:ext cx="566928" cy="91440"/>
          </a:xfrm>
          <a:prstGeom prst="roundRect">
            <a:avLst>
              <a:gd name="adj" fmla="val 30000"/>
            </a:avLst>
          </a:prstGeom>
          <a:solidFill>
            <a:srgbClr val="E3E9F2"/>
          </a:solidFill>
          <a:ln w="12700">
            <a:solidFill>
              <a:srgbClr val="E3E9F2"/>
            </a:solidFill>
            <a:prstDash val="solid"/>
          </a:ln>
        </p:spPr>
      </p:sp>
      <p:sp>
        <p:nvSpPr>
          <p:cNvPr id="93" name="Shape 91"/>
          <p:cNvSpPr/>
          <p:nvPr/>
        </p:nvSpPr>
        <p:spPr>
          <a:xfrm>
            <a:off x="3840480" y="3899916"/>
            <a:ext cx="54864" cy="91440"/>
          </a:xfrm>
          <a:prstGeom prst="roundRect">
            <a:avLst>
              <a:gd name="adj" fmla="val 50000"/>
            </a:avLst>
          </a:prstGeom>
          <a:solidFill>
            <a:srgbClr val="1C8A7C"/>
          </a:solidFill>
          <a:ln w="12700">
            <a:solidFill>
              <a:srgbClr val="1C8A7C"/>
            </a:solidFill>
            <a:prstDash val="solid"/>
          </a:ln>
        </p:spPr>
      </p:sp>
      <p:sp>
        <p:nvSpPr>
          <p:cNvPr id="94" name="Shape 92"/>
          <p:cNvSpPr/>
          <p:nvPr/>
        </p:nvSpPr>
        <p:spPr>
          <a:xfrm>
            <a:off x="4590288" y="3625596"/>
            <a:ext cx="4279392" cy="480060"/>
          </a:xfrm>
          <a:prstGeom prst="roundRect">
            <a:avLst>
              <a:gd name="adj" fmla="val 7619"/>
            </a:avLst>
          </a:prstGeom>
          <a:solidFill>
            <a:srgbClr val="F8FAFD"/>
          </a:solidFill>
          <a:ln w="12700">
            <a:solidFill>
              <a:srgbClr val="E3E9F2"/>
            </a:solidFill>
            <a:prstDash val="solid"/>
          </a:ln>
        </p:spPr>
      </p:sp>
      <p:sp>
        <p:nvSpPr>
          <p:cNvPr id="95" name="Shape 93"/>
          <p:cNvSpPr/>
          <p:nvPr/>
        </p:nvSpPr>
        <p:spPr>
          <a:xfrm>
            <a:off x="4663440" y="3717036"/>
            <a:ext cx="310896" cy="310896"/>
          </a:xfrm>
          <a:prstGeom prst="roundRect">
            <a:avLst>
              <a:gd name="adj" fmla="val 11765"/>
            </a:avLst>
          </a:prstGeom>
          <a:solidFill>
            <a:srgbClr val="F0EAFA"/>
          </a:solidFill>
          <a:ln w="9525">
            <a:solidFill>
              <a:srgbClr val="6E45B8"/>
            </a:solidFill>
            <a:prstDash val="solid"/>
          </a:ln>
        </p:spPr>
      </p:sp>
      <p:sp>
        <p:nvSpPr>
          <p:cNvPr id="96" name="Text 94"/>
          <p:cNvSpPr/>
          <p:nvPr/>
        </p:nvSpPr>
        <p:spPr>
          <a:xfrm>
            <a:off x="4663440" y="37170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12</a:t>
            </a:r>
            <a:endParaRPr lang="en-US" sz="1100" dirty="0"/>
          </a:p>
        </p:txBody>
      </p:sp>
      <p:sp>
        <p:nvSpPr>
          <p:cNvPr id="97" name="Text 95">
            <a:hlinkClick r:id="rId12" tooltip="Go to Solid State &amp; Spinel Structures" action="ppaction://hlinksldjump"/>
          </p:cNvPr>
          <p:cNvSpPr/>
          <p:nvPr/>
        </p:nvSpPr>
        <p:spPr>
          <a:xfrm>
            <a:off x="5047488" y="36804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12" action="ppaction://hlinksldjump" tooltip="Go to Solid State &amp; Spinel Structures">
                  <a:extLst>
                    <a:ext uri="{A12FA001-AC4F-418D-AE19-62706E023703}">
                      <ahyp:hlinkClr xmlns:ahyp="http://schemas.microsoft.com/office/drawing/2018/hyperlinkcolor" val="tx"/>
                    </a:ext>
                  </a:extLst>
                </a:hlinkClick>
              </a:rPr>
              <a:t>Solid State &amp; Spinel Structures</a:t>
            </a:r>
            <a:endParaRPr lang="en-US" sz="1000" dirty="0"/>
          </a:p>
        </p:txBody>
      </p:sp>
      <p:sp>
        <p:nvSpPr>
          <p:cNvPr id="98" name="Text 96"/>
          <p:cNvSpPr/>
          <p:nvPr/>
        </p:nvSpPr>
        <p:spPr>
          <a:xfrm>
            <a:off x="5047488" y="38999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4 Qs</a:t>
            </a:r>
            <a:pPr algn="l" indent="0" marL="0">
              <a:buNone/>
            </a:pPr>
            <a:r>
              <a:rPr lang="en-US" sz="850" dirty="0">
                <a:solidFill>
                  <a:srgbClr val="127A4F"/>
                </a:solidFill>
                <a:latin typeface="Arial" pitchFamily="34" charset="0"/>
                <a:ea typeface="Arial" pitchFamily="34" charset="-122"/>
                <a:cs typeface="Arial" pitchFamily="34" charset="-120"/>
              </a:rPr>
              <a:t>   E 2</a:t>
            </a:r>
            <a:pPr algn="l" indent="0" marL="0">
              <a:buNone/>
            </a:pPr>
            <a:r>
              <a:rPr lang="en-US" sz="850" dirty="0">
                <a:solidFill>
                  <a:srgbClr val="C9821B"/>
                </a:solidFill>
                <a:latin typeface="Arial" pitchFamily="34" charset="0"/>
                <a:ea typeface="Arial" pitchFamily="34" charset="-122"/>
                <a:cs typeface="Arial" pitchFamily="34" charset="-120"/>
              </a:rPr>
              <a:t> · M 2</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99" name="Text 97"/>
          <p:cNvSpPr/>
          <p:nvPr/>
        </p:nvSpPr>
        <p:spPr>
          <a:xfrm>
            <a:off x="8138160" y="36804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2%</a:t>
            </a:r>
            <a:endParaRPr lang="en-US" sz="1000" dirty="0"/>
          </a:p>
        </p:txBody>
      </p:sp>
      <p:sp>
        <p:nvSpPr>
          <p:cNvPr id="100" name="Shape 98"/>
          <p:cNvSpPr/>
          <p:nvPr/>
        </p:nvSpPr>
        <p:spPr>
          <a:xfrm>
            <a:off x="8156448" y="3899916"/>
            <a:ext cx="566928" cy="91440"/>
          </a:xfrm>
          <a:prstGeom prst="roundRect">
            <a:avLst>
              <a:gd name="adj" fmla="val 30000"/>
            </a:avLst>
          </a:prstGeom>
          <a:solidFill>
            <a:srgbClr val="E3E9F2"/>
          </a:solidFill>
          <a:ln w="12700">
            <a:solidFill>
              <a:srgbClr val="E3E9F2"/>
            </a:solidFill>
            <a:prstDash val="solid"/>
          </a:ln>
        </p:spPr>
      </p:sp>
      <p:sp>
        <p:nvSpPr>
          <p:cNvPr id="101" name="Shape 99"/>
          <p:cNvSpPr/>
          <p:nvPr/>
        </p:nvSpPr>
        <p:spPr>
          <a:xfrm>
            <a:off x="8156448" y="3899916"/>
            <a:ext cx="66697" cy="91440"/>
          </a:xfrm>
          <a:prstGeom prst="roundRect">
            <a:avLst>
              <a:gd name="adj" fmla="val 41129"/>
            </a:avLst>
          </a:prstGeom>
          <a:solidFill>
            <a:srgbClr val="1C8A7C"/>
          </a:solidFill>
          <a:ln w="12700">
            <a:solidFill>
              <a:srgbClr val="1C8A7C"/>
            </a:solidFill>
            <a:prstDash val="solid"/>
          </a:ln>
        </p:spPr>
      </p:sp>
      <p:sp>
        <p:nvSpPr>
          <p:cNvPr id="102" name="Shape 100"/>
          <p:cNvSpPr/>
          <p:nvPr/>
        </p:nvSpPr>
        <p:spPr>
          <a:xfrm>
            <a:off x="274320" y="4197096"/>
            <a:ext cx="4279392" cy="480060"/>
          </a:xfrm>
          <a:prstGeom prst="roundRect">
            <a:avLst>
              <a:gd name="adj" fmla="val 7619"/>
            </a:avLst>
          </a:prstGeom>
          <a:solidFill>
            <a:srgbClr val="F8FAFD"/>
          </a:solidFill>
          <a:ln w="12700">
            <a:solidFill>
              <a:srgbClr val="E3E9F2"/>
            </a:solidFill>
            <a:prstDash val="solid"/>
          </a:ln>
        </p:spPr>
      </p:sp>
      <p:sp>
        <p:nvSpPr>
          <p:cNvPr id="103" name="Shape 101"/>
          <p:cNvSpPr/>
          <p:nvPr/>
        </p:nvSpPr>
        <p:spPr>
          <a:xfrm>
            <a:off x="347472" y="4288536"/>
            <a:ext cx="310896" cy="310896"/>
          </a:xfrm>
          <a:prstGeom prst="roundRect">
            <a:avLst>
              <a:gd name="adj" fmla="val 11765"/>
            </a:avLst>
          </a:prstGeom>
          <a:solidFill>
            <a:srgbClr val="F0EAFA"/>
          </a:solidFill>
          <a:ln w="9525">
            <a:solidFill>
              <a:srgbClr val="6E45B8"/>
            </a:solidFill>
            <a:prstDash val="solid"/>
          </a:ln>
        </p:spPr>
      </p:sp>
      <p:sp>
        <p:nvSpPr>
          <p:cNvPr id="104" name="Text 102"/>
          <p:cNvSpPr/>
          <p:nvPr/>
        </p:nvSpPr>
        <p:spPr>
          <a:xfrm>
            <a:off x="347472" y="42885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13</a:t>
            </a:r>
            <a:endParaRPr lang="en-US" sz="1100" dirty="0"/>
          </a:p>
        </p:txBody>
      </p:sp>
      <p:sp>
        <p:nvSpPr>
          <p:cNvPr id="105" name="Text 103">
            <a:hlinkClick r:id="rId13" tooltip="Go to Metal Clusters &amp; M–M Bonding" action="ppaction://hlinksldjump"/>
          </p:cNvPr>
          <p:cNvSpPr/>
          <p:nvPr/>
        </p:nvSpPr>
        <p:spPr>
          <a:xfrm>
            <a:off x="731520" y="42519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13" action="ppaction://hlinksldjump" tooltip="Go to Metal Clusters &amp; M–M Bonding">
                  <a:extLst>
                    <a:ext uri="{A12FA001-AC4F-418D-AE19-62706E023703}">
                      <ahyp:hlinkClr xmlns:ahyp="http://schemas.microsoft.com/office/drawing/2018/hyperlinkcolor" val="tx"/>
                    </a:ext>
                  </a:extLst>
                </a:hlinkClick>
              </a:rPr>
              <a:t>Metal Clusters &amp; M–M Bonding</a:t>
            </a:r>
            <a:endParaRPr lang="en-US" sz="1000" dirty="0"/>
          </a:p>
        </p:txBody>
      </p:sp>
      <p:sp>
        <p:nvSpPr>
          <p:cNvPr id="106" name="Text 104"/>
          <p:cNvSpPr/>
          <p:nvPr/>
        </p:nvSpPr>
        <p:spPr>
          <a:xfrm>
            <a:off x="731520" y="44714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1 Qs</a:t>
            </a:r>
            <a:pPr algn="l" indent="0" marL="0">
              <a:buNone/>
            </a:pPr>
            <a:r>
              <a:rPr lang="en-US" sz="850" dirty="0">
                <a:solidFill>
                  <a:srgbClr val="127A4F"/>
                </a:solidFill>
                <a:latin typeface="Arial" pitchFamily="34" charset="0"/>
                <a:ea typeface="Arial" pitchFamily="34" charset="-122"/>
                <a:cs typeface="Arial" pitchFamily="34" charset="-120"/>
              </a:rPr>
              <a:t>   E 1</a:t>
            </a:r>
            <a:pPr algn="l" indent="0" marL="0">
              <a:buNone/>
            </a:pPr>
            <a:r>
              <a:rPr lang="en-US" sz="850" dirty="0">
                <a:solidFill>
                  <a:srgbClr val="C9821B"/>
                </a:solidFill>
                <a:latin typeface="Arial" pitchFamily="34" charset="0"/>
                <a:ea typeface="Arial" pitchFamily="34" charset="-122"/>
                <a:cs typeface="Arial" pitchFamily="34" charset="-120"/>
              </a:rPr>
              <a:t> · M 0</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107" name="Text 105"/>
          <p:cNvSpPr/>
          <p:nvPr/>
        </p:nvSpPr>
        <p:spPr>
          <a:xfrm>
            <a:off x="3822192" y="42519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1%</a:t>
            </a:r>
            <a:endParaRPr lang="en-US" sz="1000" dirty="0"/>
          </a:p>
        </p:txBody>
      </p:sp>
      <p:sp>
        <p:nvSpPr>
          <p:cNvPr id="108" name="Shape 106"/>
          <p:cNvSpPr/>
          <p:nvPr/>
        </p:nvSpPr>
        <p:spPr>
          <a:xfrm>
            <a:off x="3840480" y="4471416"/>
            <a:ext cx="566928" cy="91440"/>
          </a:xfrm>
          <a:prstGeom prst="roundRect">
            <a:avLst>
              <a:gd name="adj" fmla="val 30000"/>
            </a:avLst>
          </a:prstGeom>
          <a:solidFill>
            <a:srgbClr val="E3E9F2"/>
          </a:solidFill>
          <a:ln w="12700">
            <a:solidFill>
              <a:srgbClr val="E3E9F2"/>
            </a:solidFill>
            <a:prstDash val="solid"/>
          </a:ln>
        </p:spPr>
      </p:sp>
      <p:sp>
        <p:nvSpPr>
          <p:cNvPr id="109" name="Shape 107"/>
          <p:cNvSpPr/>
          <p:nvPr/>
        </p:nvSpPr>
        <p:spPr>
          <a:xfrm>
            <a:off x="3840480" y="4471416"/>
            <a:ext cx="54864" cy="91440"/>
          </a:xfrm>
          <a:prstGeom prst="roundRect">
            <a:avLst>
              <a:gd name="adj" fmla="val 50000"/>
            </a:avLst>
          </a:prstGeom>
          <a:solidFill>
            <a:srgbClr val="1C8A7C"/>
          </a:solidFill>
          <a:ln w="12700">
            <a:solidFill>
              <a:srgbClr val="1C8A7C"/>
            </a:solidFill>
            <a:prstDash val="solid"/>
          </a:ln>
        </p:spPr>
      </p:sp>
      <p:sp>
        <p:nvSpPr>
          <p:cNvPr id="110" name="Shape 108"/>
          <p:cNvSpPr/>
          <p:nvPr/>
        </p:nvSpPr>
        <p:spPr>
          <a:xfrm>
            <a:off x="4590288" y="4197096"/>
            <a:ext cx="4279392" cy="480060"/>
          </a:xfrm>
          <a:prstGeom prst="roundRect">
            <a:avLst>
              <a:gd name="adj" fmla="val 7619"/>
            </a:avLst>
          </a:prstGeom>
          <a:solidFill>
            <a:srgbClr val="F8FAFD"/>
          </a:solidFill>
          <a:ln w="12700">
            <a:solidFill>
              <a:srgbClr val="E3E9F2"/>
            </a:solidFill>
            <a:prstDash val="solid"/>
          </a:ln>
        </p:spPr>
      </p:sp>
      <p:sp>
        <p:nvSpPr>
          <p:cNvPr id="111" name="Shape 109"/>
          <p:cNvSpPr/>
          <p:nvPr/>
        </p:nvSpPr>
        <p:spPr>
          <a:xfrm>
            <a:off x="4663440" y="4288536"/>
            <a:ext cx="310896" cy="310896"/>
          </a:xfrm>
          <a:prstGeom prst="roundRect">
            <a:avLst>
              <a:gd name="adj" fmla="val 11765"/>
            </a:avLst>
          </a:prstGeom>
          <a:solidFill>
            <a:srgbClr val="F0EAFA"/>
          </a:solidFill>
          <a:ln w="9525">
            <a:solidFill>
              <a:srgbClr val="6E45B8"/>
            </a:solidFill>
            <a:prstDash val="solid"/>
          </a:ln>
        </p:spPr>
      </p:sp>
      <p:sp>
        <p:nvSpPr>
          <p:cNvPr id="112" name="Text 110"/>
          <p:cNvSpPr/>
          <p:nvPr/>
        </p:nvSpPr>
        <p:spPr>
          <a:xfrm>
            <a:off x="4663440" y="4288536"/>
            <a:ext cx="310896" cy="310896"/>
          </a:xfrm>
          <a:prstGeom prst="rect">
            <a:avLst/>
          </a:prstGeom>
          <a:noFill/>
          <a:ln/>
        </p:spPr>
        <p:txBody>
          <a:bodyPr wrap="square" lIns="0" tIns="0" rIns="0" bIns="0" rtlCol="0" anchor="ctr"/>
          <a:lstStyle/>
          <a:p>
            <a:pPr algn="ctr" indent="0" marL="0">
              <a:buNone/>
            </a:pPr>
            <a:r>
              <a:rPr lang="en-US" sz="1100" b="1" dirty="0">
                <a:solidFill>
                  <a:srgbClr val="6E45B8"/>
                </a:solidFill>
                <a:latin typeface="Arial" pitchFamily="34" charset="0"/>
                <a:ea typeface="Arial" pitchFamily="34" charset="-122"/>
                <a:cs typeface="Arial" pitchFamily="34" charset="-120"/>
              </a:rPr>
              <a:t>14</a:t>
            </a:r>
            <a:endParaRPr lang="en-US" sz="1100" dirty="0"/>
          </a:p>
        </p:txBody>
      </p:sp>
      <p:sp>
        <p:nvSpPr>
          <p:cNvPr id="113" name="Text 111">
            <a:hlinkClick r:id="rId14" tooltip="Go to Coordination Chemistry – General" action="ppaction://hlinksldjump"/>
          </p:cNvPr>
          <p:cNvSpPr/>
          <p:nvPr/>
        </p:nvSpPr>
        <p:spPr>
          <a:xfrm>
            <a:off x="5047488" y="4251960"/>
            <a:ext cx="3044952" cy="237744"/>
          </a:xfrm>
          <a:prstGeom prst="rect">
            <a:avLst/>
          </a:prstGeom>
          <a:noFill/>
          <a:ln/>
        </p:spPr>
        <p:txBody>
          <a:bodyPr wrap="square" lIns="0" tIns="0" rIns="0" bIns="0" rtlCol="0" anchor="ctr"/>
          <a:lstStyle/>
          <a:p>
            <a:pPr algn="l" indent="0" marL="0">
              <a:buNone/>
            </a:pPr>
            <a:r>
              <a:rPr lang="en-US" sz="1000" b="1" u="sng" dirty="0">
                <a:solidFill>
                  <a:srgbClr val="1B2A41"/>
                </a:solidFill>
                <a:latin typeface="Arial" pitchFamily="34" charset="0"/>
                <a:ea typeface="Arial" pitchFamily="34" charset="-122"/>
                <a:cs typeface="Arial" pitchFamily="34" charset="-120"/>
                <a:hlinkClick r:id="rId14" action="ppaction://hlinksldjump" tooltip="Go to Coordination Chemistry – General">
                  <a:extLst>
                    <a:ext uri="{A12FA001-AC4F-418D-AE19-62706E023703}">
                      <ahyp:hlinkClr xmlns:ahyp="http://schemas.microsoft.com/office/drawing/2018/hyperlinkcolor" val="tx"/>
                    </a:ext>
                  </a:extLst>
                </a:hlinkClick>
              </a:rPr>
              <a:t>Coordination Chemistry – General</a:t>
            </a:r>
            <a:endParaRPr lang="en-US" sz="1000" dirty="0"/>
          </a:p>
        </p:txBody>
      </p:sp>
      <p:sp>
        <p:nvSpPr>
          <p:cNvPr id="114" name="Text 112"/>
          <p:cNvSpPr/>
          <p:nvPr/>
        </p:nvSpPr>
        <p:spPr>
          <a:xfrm>
            <a:off x="5047488" y="4471416"/>
            <a:ext cx="3044952" cy="182880"/>
          </a:xfrm>
          <a:prstGeom prst="rect">
            <a:avLst/>
          </a:prstGeom>
          <a:noFill/>
          <a:ln/>
        </p:spPr>
        <p:txBody>
          <a:bodyPr wrap="square" lIns="0" tIns="0" rIns="0" bIns="0" rtlCol="0" anchor="ctr"/>
          <a:lstStyle/>
          <a:p>
            <a:pPr algn="l" indent="0" marL="0">
              <a:buNone/>
            </a:pPr>
            <a:r>
              <a:rPr lang="en-US" sz="850" b="1" dirty="0">
                <a:solidFill>
                  <a:srgbClr val="1E3A5F"/>
                </a:solidFill>
                <a:latin typeface="Arial" pitchFamily="34" charset="0"/>
                <a:ea typeface="Arial" pitchFamily="34" charset="-122"/>
                <a:cs typeface="Arial" pitchFamily="34" charset="-120"/>
              </a:rPr>
              <a:t>6 Qs</a:t>
            </a:r>
            <a:pPr algn="l" indent="0" marL="0">
              <a:buNone/>
            </a:pPr>
            <a:r>
              <a:rPr lang="en-US" sz="850" dirty="0">
                <a:solidFill>
                  <a:srgbClr val="127A4F"/>
                </a:solidFill>
                <a:latin typeface="Arial" pitchFamily="34" charset="0"/>
                <a:ea typeface="Arial" pitchFamily="34" charset="-122"/>
                <a:cs typeface="Arial" pitchFamily="34" charset="-120"/>
              </a:rPr>
              <a:t>   E 6</a:t>
            </a:r>
            <a:pPr algn="l" indent="0" marL="0">
              <a:buNone/>
            </a:pPr>
            <a:r>
              <a:rPr lang="en-US" sz="850" dirty="0">
                <a:solidFill>
                  <a:srgbClr val="C9821B"/>
                </a:solidFill>
                <a:latin typeface="Arial" pitchFamily="34" charset="0"/>
                <a:ea typeface="Arial" pitchFamily="34" charset="-122"/>
                <a:cs typeface="Arial" pitchFamily="34" charset="-120"/>
              </a:rPr>
              <a:t> · M 0</a:t>
            </a:r>
            <a:pPr algn="l" indent="0" marL="0">
              <a:buNone/>
            </a:pPr>
            <a:r>
              <a:rPr lang="en-US" sz="850" dirty="0">
                <a:solidFill>
                  <a:srgbClr val="B83A36"/>
                </a:solidFill>
                <a:latin typeface="Arial" pitchFamily="34" charset="0"/>
                <a:ea typeface="Arial" pitchFamily="34" charset="-122"/>
                <a:cs typeface="Arial" pitchFamily="34" charset="-120"/>
              </a:rPr>
              <a:t> · H 0</a:t>
            </a:r>
            <a:endParaRPr lang="en-US" sz="850" dirty="0"/>
          </a:p>
        </p:txBody>
      </p:sp>
      <p:sp>
        <p:nvSpPr>
          <p:cNvPr id="115" name="Text 113"/>
          <p:cNvSpPr/>
          <p:nvPr/>
        </p:nvSpPr>
        <p:spPr>
          <a:xfrm>
            <a:off x="8138160" y="4251960"/>
            <a:ext cx="603504" cy="182880"/>
          </a:xfrm>
          <a:prstGeom prst="rect">
            <a:avLst/>
          </a:prstGeom>
          <a:noFill/>
          <a:ln/>
        </p:spPr>
        <p:txBody>
          <a:bodyPr wrap="square" lIns="0" tIns="0" rIns="0" bIns="0" rtlCol="0" anchor="ctr"/>
          <a:lstStyle/>
          <a:p>
            <a:pPr algn="ctr" indent="0" marL="0">
              <a:buNone/>
            </a:pPr>
            <a:r>
              <a:rPr lang="en-US" sz="1000" b="1" dirty="0">
                <a:solidFill>
                  <a:srgbClr val="1C8A7C"/>
                </a:solidFill>
                <a:latin typeface="Arial" pitchFamily="34" charset="0"/>
                <a:ea typeface="Arial" pitchFamily="34" charset="-122"/>
                <a:cs typeface="Arial" pitchFamily="34" charset="-120"/>
              </a:rPr>
              <a:t>4%</a:t>
            </a:r>
            <a:endParaRPr lang="en-US" sz="1000" dirty="0"/>
          </a:p>
        </p:txBody>
      </p:sp>
      <p:sp>
        <p:nvSpPr>
          <p:cNvPr id="116" name="Shape 114"/>
          <p:cNvSpPr/>
          <p:nvPr/>
        </p:nvSpPr>
        <p:spPr>
          <a:xfrm>
            <a:off x="8156448" y="4471416"/>
            <a:ext cx="566928" cy="91440"/>
          </a:xfrm>
          <a:prstGeom prst="roundRect">
            <a:avLst>
              <a:gd name="adj" fmla="val 30000"/>
            </a:avLst>
          </a:prstGeom>
          <a:solidFill>
            <a:srgbClr val="E3E9F2"/>
          </a:solidFill>
          <a:ln w="12700">
            <a:solidFill>
              <a:srgbClr val="E3E9F2"/>
            </a:solidFill>
            <a:prstDash val="solid"/>
          </a:ln>
        </p:spPr>
      </p:sp>
      <p:sp>
        <p:nvSpPr>
          <p:cNvPr id="117" name="Shape 115"/>
          <p:cNvSpPr/>
          <p:nvPr/>
        </p:nvSpPr>
        <p:spPr>
          <a:xfrm>
            <a:off x="8156448" y="4471416"/>
            <a:ext cx="100046" cy="91440"/>
          </a:xfrm>
          <a:prstGeom prst="roundRect">
            <a:avLst>
              <a:gd name="adj" fmla="val 30000"/>
            </a:avLst>
          </a:prstGeom>
          <a:solidFill>
            <a:srgbClr val="1C8A7C"/>
          </a:solidFill>
          <a:ln w="12700">
            <a:solidFill>
              <a:srgbClr val="1C8A7C"/>
            </a:solidFill>
            <a:prstDash val="solid"/>
          </a:ln>
        </p:spPr>
      </p:sp>
      <p:sp>
        <p:nvSpPr>
          <p:cNvPr id="118" name="Text 116"/>
          <p:cNvSpPr/>
          <p:nvPr/>
        </p:nvSpPr>
        <p:spPr>
          <a:xfrm>
            <a:off x="274320" y="4736592"/>
            <a:ext cx="8595360" cy="256032"/>
          </a:xfrm>
          <a:prstGeom prst="rect">
            <a:avLst/>
          </a:prstGeom>
          <a:noFill/>
          <a:ln/>
        </p:spPr>
        <p:txBody>
          <a:bodyPr wrap="square" lIns="0" tIns="0" rIns="0" bIns="0" rtlCol="0" anchor="ctr"/>
          <a:lstStyle/>
          <a:p>
            <a:pPr algn="l" indent="0" marL="0">
              <a:buNone/>
            </a:pPr>
            <a:r>
              <a:rPr lang="en-US" sz="900" b="1" dirty="0">
                <a:solidFill>
                  <a:srgbClr val="1B2A41"/>
                </a:solidFill>
                <a:latin typeface="Arial" pitchFamily="34" charset="0"/>
                <a:ea typeface="Arial" pitchFamily="34" charset="-122"/>
                <a:cs typeface="Arial" pitchFamily="34" charset="-120"/>
              </a:rPr>
              <a:t>Legend:  </a:t>
            </a:r>
            <a:pPr algn="l" indent="0" marL="0">
              <a:buNone/>
            </a:pPr>
            <a:r>
              <a:rPr lang="en-US" sz="900" b="1" dirty="0">
                <a:solidFill>
                  <a:srgbClr val="127A4F"/>
                </a:solidFill>
                <a:latin typeface="Arial" pitchFamily="34" charset="0"/>
                <a:ea typeface="Arial" pitchFamily="34" charset="-122"/>
                <a:cs typeface="Arial" pitchFamily="34" charset="-120"/>
              </a:rPr>
              <a:t>E </a:t>
            </a:r>
            <a:pPr algn="l" indent="0" marL="0">
              <a:buNone/>
            </a:pPr>
            <a:r>
              <a:rPr lang="en-US" sz="900" dirty="0">
                <a:solidFill>
                  <a:srgbClr val="5A6B82"/>
                </a:solidFill>
                <a:latin typeface="Arial" pitchFamily="34" charset="0"/>
                <a:ea typeface="Arial" pitchFamily="34" charset="-122"/>
                <a:cs typeface="Arial" pitchFamily="34" charset="-120"/>
              </a:rPr>
              <a:t>Easy   </a:t>
            </a:r>
            <a:pPr algn="l" indent="0" marL="0">
              <a:buNone/>
            </a:pPr>
            <a:r>
              <a:rPr lang="en-US" sz="900" b="1" dirty="0">
                <a:solidFill>
                  <a:srgbClr val="C9821B"/>
                </a:solidFill>
                <a:latin typeface="Arial" pitchFamily="34" charset="0"/>
                <a:ea typeface="Arial" pitchFamily="34" charset="-122"/>
                <a:cs typeface="Arial" pitchFamily="34" charset="-120"/>
              </a:rPr>
              <a:t>M </a:t>
            </a:r>
            <a:pPr algn="l" indent="0" marL="0">
              <a:buNone/>
            </a:pPr>
            <a:r>
              <a:rPr lang="en-US" sz="900" dirty="0">
                <a:solidFill>
                  <a:srgbClr val="5A6B82"/>
                </a:solidFill>
                <a:latin typeface="Arial" pitchFamily="34" charset="0"/>
                <a:ea typeface="Arial" pitchFamily="34" charset="-122"/>
                <a:cs typeface="Arial" pitchFamily="34" charset="-120"/>
              </a:rPr>
              <a:t>Medium   </a:t>
            </a:r>
            <a:pPr algn="l" indent="0" marL="0">
              <a:buNone/>
            </a:pPr>
            <a:r>
              <a:rPr lang="en-US" sz="900" b="1" dirty="0">
                <a:solidFill>
                  <a:srgbClr val="B83A36"/>
                </a:solidFill>
                <a:latin typeface="Arial" pitchFamily="34" charset="0"/>
                <a:ea typeface="Arial" pitchFamily="34" charset="-122"/>
                <a:cs typeface="Arial" pitchFamily="34" charset="-120"/>
              </a:rPr>
              <a:t>H </a:t>
            </a:r>
            <a:pPr algn="l" indent="0" marL="0">
              <a:buNone/>
            </a:pPr>
            <a:r>
              <a:rPr lang="en-US" sz="900" dirty="0">
                <a:solidFill>
                  <a:srgbClr val="5A6B82"/>
                </a:solidFill>
                <a:latin typeface="Arial" pitchFamily="34" charset="0"/>
                <a:ea typeface="Arial" pitchFamily="34" charset="-122"/>
                <a:cs typeface="Arial" pitchFamily="34" charset="-120"/>
              </a:rPr>
              <a:t>Hard   ·   </a:t>
            </a:r>
            <a:pPr algn="l" indent="0" marL="0">
              <a:buNone/>
            </a:pPr>
            <a:r>
              <a:rPr lang="en-US" sz="900" b="1" dirty="0">
                <a:solidFill>
                  <a:srgbClr val="1C8A7C"/>
                </a:solidFill>
                <a:latin typeface="Arial" pitchFamily="34" charset="0"/>
                <a:ea typeface="Arial" pitchFamily="34" charset="-122"/>
                <a:cs typeface="Arial" pitchFamily="34" charset="-120"/>
              </a:rPr>
              <a:t>% </a:t>
            </a:r>
            <a:pPr algn="l" indent="0" marL="0">
              <a:buNone/>
            </a:pPr>
            <a:r>
              <a:rPr lang="en-US" sz="900" dirty="0">
                <a:solidFill>
                  <a:srgbClr val="5A6B82"/>
                </a:solidFill>
                <a:latin typeface="Arial" pitchFamily="34" charset="0"/>
                <a:ea typeface="Arial" pitchFamily="34" charset="-122"/>
                <a:cs typeface="Arial" pitchFamily="34" charset="-120"/>
              </a:rPr>
              <a:t>= exam weightage (share of the chapter)</a:t>
            </a:r>
            <a:endParaRPr lang="en-US" sz="900" dirty="0"/>
          </a:p>
        </p:txBody>
      </p:sp>
      <p:sp>
        <p:nvSpPr>
          <p:cNvPr id="119" name="Shape 117"/>
          <p:cNvSpPr/>
          <p:nvPr/>
        </p:nvSpPr>
        <p:spPr>
          <a:xfrm>
            <a:off x="274320" y="4992624"/>
            <a:ext cx="8595360" cy="0"/>
          </a:xfrm>
          <a:prstGeom prst="line">
            <a:avLst/>
          </a:prstGeom>
          <a:noFill/>
          <a:ln w="12700">
            <a:solidFill>
              <a:srgbClr val="E3E9F2"/>
            </a:solidFill>
            <a:prstDash val="solid"/>
          </a:ln>
        </p:spPr>
      </p:sp>
      <p:sp>
        <p:nvSpPr>
          <p:cNvPr id="120" name="Brand handle"/>
          <p:cNvSpPr txBox="1"/>
          <p:nvPr/>
        </p:nvSpPr>
        <p:spPr>
          <a:xfrm>
            <a:off x="274320" y="4846320"/>
            <a:ext cx="5943600" cy="237744"/>
          </a:xfrm>
          <a:prstGeom prst="rect">
            <a:avLst/>
          </a:prstGeom>
          <a:noFill/>
        </p:spPr>
        <p:txBody>
          <a:bodyPr wrap="square" lIns="0" rIns="0" tIns="0" bIns="0" anchor="ctr">
            <a:normAutofit/>
          </a:bodyPr>
          <a:lstStyle/>
          <a:p>
            <a:pPr algn="l"/>
            <a:r>
              <a:rPr lang="en-US" sz="900" b="1" dirty="0">
                <a:solidFill>
                  <a:srgbClr val="1B2A41"/>
                </a:solidFill>
                <a:latin typeface="Arial"/>
              </a:rPr>
              <a:t>( Mr. Aniket Bhardwaj By ABC Chemistry )</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name="Slide 3">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1</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Atomic Term Symbols &amp; Microstates</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21 questions   ·   Easy 11  |  Medium 6  |  Hard 4   ·   PYQ frequency: Very High</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name="Slide 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term symbol of a molecule with electronic configuration: (1σg)</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(1σu)</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(2σg)</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(2σu)</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(1πu)</a:t>
            </a:r>
            <a:pPr algn="l" indent="0" marL="0">
              <a:buNone/>
            </a:pPr>
            <a:r>
              <a:rPr lang="en-US" sz="1250" b="1" baseline="-40000" dirty="0">
                <a:solidFill>
                  <a:srgbClr val="1B2A41"/>
                </a:solidFill>
                <a:latin typeface="Georgia" pitchFamily="34" charset="0"/>
                <a:ea typeface="Georgia" pitchFamily="34" charset="-122"/>
                <a:cs typeface="Georgia" pitchFamily="34" charset="-120"/>
              </a:rPr>
              <a:t>1</a:t>
            </a:r>
            <a:pPr algn="l" indent="0" marL="0">
              <a:buNone/>
            </a:pPr>
            <a:r>
              <a:rPr lang="en-US" sz="1250" b="1" dirty="0">
                <a:solidFill>
                  <a:srgbClr val="1B2A41"/>
                </a:solidFill>
                <a:latin typeface="Georgia" pitchFamily="34" charset="0"/>
                <a:ea typeface="Georgia" pitchFamily="34" charset="-122"/>
                <a:cs typeface="Georgia" pitchFamily="34" charset="-120"/>
              </a:rPr>
              <a:t> (1πu)</a:t>
            </a:r>
            <a:pPr algn="l" indent="0" marL="0">
              <a:buNone/>
            </a:pPr>
            <a:r>
              <a:rPr lang="en-US" sz="1250" b="1" baseline="-40000" dirty="0">
                <a:solidFill>
                  <a:srgbClr val="1B2A41"/>
                </a:solidFill>
                <a:latin typeface="Georgia" pitchFamily="34" charset="0"/>
                <a:ea typeface="Georgia" pitchFamily="34" charset="-122"/>
                <a:cs typeface="Georgia" pitchFamily="34" charset="-120"/>
              </a:rPr>
              <a:t>1</a:t>
            </a:r>
            <a:pPr algn="l" indent="0" marL="0">
              <a:buNone/>
            </a:pPr>
            <a:r>
              <a:rPr lang="en-US" sz="1250" b="1" dirty="0">
                <a:solidFill>
                  <a:srgbClr val="1B2A41"/>
                </a:solidFill>
                <a:latin typeface="Georgia" pitchFamily="34" charset="0"/>
                <a:ea typeface="Georgia" pitchFamily="34" charset="-122"/>
                <a:cs typeface="Georgia" pitchFamily="34" charset="-120"/>
              </a:rPr>
              <a:t>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g</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g</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g</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g</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a:t>
            </a:fld>
            <a:endParaRPr lang="en-US"/>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name="Slide 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Σ</a:t>
            </a:r>
            <a:pPr algn="l" indent="0" marL="0">
              <a:buNone/>
            </a:pPr>
            <a:r>
              <a:rPr lang="en-US" sz="1250" baseline="3000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g</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term symbol only valence shell is considered.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Term symbol 2s+1 Lg/u +/- S = ½+½ =1 , 2s+1= 3 L= 1x(1)</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1x(-1) = 0 , the term symbol is Σ When molecular orbital is π , 2s+1= 3 give negative sign to distinguish Σ terms g and u are used for molecules which have COS present , u*u =g</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Σ</a:t>
            </a:r>
            <a:pPr algn="l" indent="0" marL="0">
              <a:buNone/>
            </a:pPr>
            <a:r>
              <a:rPr lang="en-US" sz="900" b="1" baseline="30000"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g</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a:t>
            </a:fld>
            <a:endParaRPr lang="en-US"/>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name="Slide 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Σ</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g</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Σ requires paired spins (singlet), but the two π electrons are unpaired (triplet), so multiplicity must be 3 not 1.</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Σ</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g</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multiplicity is 3 (triplet), not 1; the spin part is wrong.</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Σ</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g</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half-filled degenerate π* with parallel spins gives the (−) Σ term, not (+).</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a:t>
            </a:fld>
            <a:endParaRPr lang="en-US"/>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name="Slide 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possible J values for </a:t>
            </a:r>
            <a:pPr algn="l" indent="0" marL="0">
              <a:buNone/>
            </a:pPr>
            <a:r>
              <a:rPr lang="en-US" sz="1150" b="1" baseline="30000" dirty="0">
                <a:solidFill>
                  <a:srgbClr val="1B2A41"/>
                </a:solidFill>
                <a:latin typeface="Georgia" pitchFamily="34" charset="0"/>
                <a:ea typeface="Georgia" pitchFamily="34" charset="-122"/>
                <a:cs typeface="Georgia" pitchFamily="34" charset="-120"/>
              </a:rPr>
              <a:t>3</a:t>
            </a:r>
            <a:pPr algn="l" indent="0" marL="0">
              <a:buNone/>
            </a:pPr>
            <a:r>
              <a:rPr lang="en-US" sz="1150" b="1" dirty="0">
                <a:solidFill>
                  <a:srgbClr val="1B2A41"/>
                </a:solidFill>
                <a:latin typeface="Georgia" pitchFamily="34" charset="0"/>
                <a:ea typeface="Georgia" pitchFamily="34" charset="-122"/>
                <a:cs typeface="Georgia" pitchFamily="34" charset="-120"/>
              </a:rPr>
              <a:t>D term symbol are</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5</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a:t>
            </a:fld>
            <a:endParaRPr lang="en-US"/>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name="Slide 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D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S+1 = 3,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S=2, S=1 S=1, L=2 For term, S, P, D, F Value of L= 0, 1, 2, 3 J can have values from [L+S].....[ L-S] |‬2+1|‬..... |‬2-1|‬ 3 2 1 Possible J Values are : 3</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a:t>
            </a:fld>
            <a:endParaRPr lang="en-US"/>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name="Slide 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D gives J = 3,2,1, i.e. three J values, not just two.</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are 3 J levels (3,2,1), not 4.</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5</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are 3 J levels (3,2,1), not 5.</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a:t>
            </a:fld>
            <a:endParaRPr lang="en-US"/>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name="Slide 1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term symbol for the ground state of nitrogen atoms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P</a:t>
            </a:r>
            <a:pPr algn="l" indent="0" marL="0">
              <a:buNone/>
            </a:pPr>
            <a:r>
              <a:rPr lang="en-US" sz="850" baseline="-40000" dirty="0">
                <a:solidFill>
                  <a:srgbClr val="1B2A41"/>
                </a:solidFill>
                <a:latin typeface="Arial" pitchFamily="34" charset="0"/>
                <a:ea typeface="Arial" pitchFamily="34" charset="-122"/>
                <a:cs typeface="Arial" pitchFamily="34" charset="-120"/>
              </a:rPr>
              <a:t>0</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P</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P</a:t>
            </a:r>
            <a:pPr algn="l" indent="0" marL="0">
              <a:buNone/>
            </a:pPr>
            <a:r>
              <a:rPr lang="en-US" sz="850" baseline="-40000" dirty="0">
                <a:solidFill>
                  <a:srgbClr val="1B2A41"/>
                </a:solidFill>
                <a:latin typeface="Arial" pitchFamily="34" charset="0"/>
                <a:ea typeface="Arial" pitchFamily="34" charset="-122"/>
                <a:cs typeface="Arial" pitchFamily="34" charset="-120"/>
              </a:rPr>
              <a:t>1</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S</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a:t>
            </a:fld>
            <a:endParaRPr lang="en-US"/>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name="Slide 1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baseline="3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S</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 1s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2s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2p</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L=1+ 0 -1= 0 s=3/2 2s+1=2x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/2+1=4 J=(L+S).... (L-S)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=|0+3/2|.... |0-3/2|= 3/2 Therefore, Ground state term = S Term symbol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baseline="3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S</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a:t>
            </a:fld>
            <a:endParaRPr lang="en-US"/>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name="Slide 1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P</a:t>
            </a:r>
            <a:pPr algn="l" indent="0" marL="0">
              <a:buNone/>
            </a:pPr>
            <a:r>
              <a:rPr lang="en-US" sz="1050" b="1" baseline="-40000" dirty="0">
                <a:solidFill>
                  <a:srgbClr val="1B2A41"/>
                </a:solidFill>
                <a:latin typeface="Arial" pitchFamily="34" charset="0"/>
                <a:ea typeface="Arial" pitchFamily="34" charset="-122"/>
                <a:cs typeface="Arial" pitchFamily="34" charset="-120"/>
              </a:rPr>
              <a:t>0</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P</a:t>
            </a:r>
            <a:pPr algn="l" indent="0" marL="0">
              <a:buNone/>
            </a:pPr>
            <a:r>
              <a:rPr lang="en-US" sz="1050" baseline="-40000" dirty="0">
                <a:solidFill>
                  <a:srgbClr val="5A6B82"/>
                </a:solidFill>
                <a:latin typeface="Arial" pitchFamily="34" charset="0"/>
                <a:ea typeface="Arial" pitchFamily="34" charset="-122"/>
                <a:cs typeface="Arial" pitchFamily="34" charset="-120"/>
              </a:rPr>
              <a:t>0</a:t>
            </a:r>
            <a:pPr algn="l" indent="0" marL="0">
              <a:buNone/>
            </a:pPr>
            <a:r>
              <a:rPr lang="en-US" sz="1050" dirty="0">
                <a:solidFill>
                  <a:srgbClr val="5A6B82"/>
                </a:solidFill>
                <a:latin typeface="Arial" pitchFamily="34" charset="0"/>
                <a:ea typeface="Arial" pitchFamily="34" charset="-122"/>
                <a:cs typeface="Arial" pitchFamily="34" charset="-120"/>
              </a:rPr>
              <a:t> has the wrong L and multiplicity; ground p</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has L=0 (S term), not P.</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P</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P needs L=1, but the half-filled p</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ground term has L=0.</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P</a:t>
            </a:r>
            <a:pPr algn="l" indent="0" marL="0">
              <a:buNone/>
            </a:pPr>
            <a:r>
              <a:rPr lang="en-US" sz="1050" b="1" baseline="-40000" dirty="0">
                <a:solidFill>
                  <a:srgbClr val="1B2A41"/>
                </a:solidFill>
                <a:latin typeface="Arial" pitchFamily="34" charset="0"/>
                <a:ea typeface="Arial" pitchFamily="34" charset="-122"/>
                <a:cs typeface="Arial" pitchFamily="34" charset="-120"/>
              </a:rPr>
              <a:t>1</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P has multiplicity 2 (should be 4) and L=1 (should be 0).</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a:t>
            </a:fld>
            <a:endParaRPr lang="en-US"/>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name="Slide 1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22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correct d-electron configuration showing spin-orbit coupling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eg</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3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eg</a:t>
            </a:r>
            <a:pPr algn="l" indent="0" marL="0">
              <a:buNone/>
            </a:pPr>
            <a:r>
              <a:rPr lang="en-US" sz="850" baseline="30000" dirty="0">
                <a:solidFill>
                  <a:srgbClr val="1B2A41"/>
                </a:solidFill>
                <a:latin typeface="Arial" pitchFamily="34" charset="0"/>
                <a:ea typeface="Arial" pitchFamily="34" charset="-122"/>
                <a:cs typeface="Arial" pitchFamily="34" charset="-120"/>
              </a:rPr>
              <a:t>0</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eg</a:t>
            </a:r>
            <a:pPr algn="l" indent="0" marL="0">
              <a:buNone/>
            </a:pPr>
            <a:r>
              <a:rPr lang="en-US" sz="850" baseline="30000" dirty="0">
                <a:solidFill>
                  <a:srgbClr val="1B2A41"/>
                </a:solidFill>
                <a:latin typeface="Arial" pitchFamily="34" charset="0"/>
                <a:ea typeface="Arial" pitchFamily="34" charset="-122"/>
                <a:cs typeface="Arial" pitchFamily="34" charset="-120"/>
              </a:rPr>
              <a:t>0</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eg</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a:t>
            </a:fld>
            <a:endParaRPr lang="en-US"/>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name="Slide 1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22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t</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g</a:t>
            </a:r>
            <a:pPr algn="l" indent="0" marL="0">
              <a:buNone/>
            </a:pPr>
            <a:r>
              <a:rPr lang="en-US" sz="1250" baseline="3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 eg</a:t>
            </a:r>
            <a:pPr algn="l" indent="0" marL="0">
              <a:buNone/>
            </a:pPr>
            <a:r>
              <a:rPr lang="en-US" sz="1250" baseline="30000" dirty="0">
                <a:solidFill>
                  <a:srgbClr val="1B2A41"/>
                </a:solidFill>
                <a:latin typeface="Arial" pitchFamily="34" charset="0"/>
                <a:ea typeface="Arial" pitchFamily="34" charset="-122"/>
                <a:cs typeface="Arial" pitchFamily="34" charset="-120"/>
              </a:rPr>
              <a:t>0</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Spin-orbit coupling of d-electrons takes place in which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orbitals are unsymmetrically filled.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t</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g</a:t>
            </a:r>
            <a:pPr algn="l" indent="0" marL="0">
              <a:buNone/>
            </a:pPr>
            <a:r>
              <a:rPr lang="en-US" sz="900" b="1" baseline="3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 eg</a:t>
            </a:r>
            <a:pPr algn="l" indent="0" marL="0">
              <a:buNone/>
            </a:pPr>
            <a:r>
              <a:rPr lang="en-US" sz="900" b="1" baseline="30000" dirty="0">
                <a:solidFill>
                  <a:srgbClr val="1B2A41"/>
                </a:solidFill>
                <a:latin typeface="Arial" pitchFamily="34" charset="0"/>
                <a:ea typeface="Arial" pitchFamily="34" charset="-122"/>
                <a:cs typeface="Arial" pitchFamily="34" charset="-120"/>
              </a:rPr>
              <a:t>0</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a:t>
            </a:fld>
            <a:endParaRPr lang="en-US"/>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name="Slide 1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22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eg</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eg</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(an HS d</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-type) has a symmetric eg</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and weaker spin-orbit effect than 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eg</a:t>
            </a:r>
            <a:pPr algn="l" indent="0" marL="0">
              <a:buNone/>
            </a:pPr>
            <a:r>
              <a:rPr lang="en-US" sz="1050" baseline="30000" dirty="0">
                <a:solidFill>
                  <a:srgbClr val="5A6B82"/>
                </a:solidFill>
                <a:latin typeface="Arial" pitchFamily="34" charset="0"/>
                <a:ea typeface="Arial" pitchFamily="34" charset="-122"/>
                <a:cs typeface="Arial" pitchFamily="34" charset="-120"/>
              </a:rPr>
              <a:t>0</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3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 eg</a:t>
            </a:r>
            <a:pPr algn="l" indent="0" marL="0">
              <a:buNone/>
            </a:pPr>
            <a:r>
              <a:rPr lang="en-US" sz="1050" b="1" baseline="30000" dirty="0">
                <a:solidFill>
                  <a:srgbClr val="1B2A41"/>
                </a:solidFill>
                <a:latin typeface="Arial" pitchFamily="34" charset="0"/>
                <a:ea typeface="Arial" pitchFamily="34" charset="-122"/>
                <a:cs typeface="Arial" pitchFamily="34" charset="-120"/>
              </a:rPr>
              <a:t>0</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eg</a:t>
            </a:r>
            <a:pPr algn="l" indent="0" marL="0">
              <a:buNone/>
            </a:pPr>
            <a:r>
              <a:rPr lang="en-US" sz="1050" baseline="30000" dirty="0">
                <a:solidFill>
                  <a:srgbClr val="5A6B82"/>
                </a:solidFill>
                <a:latin typeface="Arial" pitchFamily="34" charset="0"/>
                <a:ea typeface="Arial" pitchFamily="34" charset="-122"/>
                <a:cs typeface="Arial" pitchFamily="34" charset="-120"/>
              </a:rPr>
              <a:t>0</a:t>
            </a:r>
            <a:pPr algn="l" indent="0" marL="0">
              <a:buNone/>
            </a:pPr>
            <a:r>
              <a:rPr lang="en-US" sz="1050" dirty="0">
                <a:solidFill>
                  <a:srgbClr val="5A6B82"/>
                </a:solidFill>
                <a:latin typeface="Arial" pitchFamily="34" charset="0"/>
                <a:ea typeface="Arial" pitchFamily="34" charset="-122"/>
                <a:cs typeface="Arial" pitchFamily="34" charset="-120"/>
              </a:rPr>
              <a:t> is a filled, symmetric 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 orbital angular momentum quenched, no spin-orbit coupling.</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eg</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eg</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(half-filled symmetric) gives essentially zero orbital contribution.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a:t>
            </a:fld>
            <a:endParaRPr lang="en-US"/>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name="Slide 1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25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Q25</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The number of microstates for d</a:t>
            </a:r>
            <a:pPr algn="l" indent="0" marL="0">
              <a:buNone/>
            </a:pPr>
            <a:r>
              <a:rPr lang="en-US" sz="1100" b="1" baseline="30000" dirty="0">
                <a:solidFill>
                  <a:srgbClr val="1B2A41"/>
                </a:solidFill>
                <a:latin typeface="Georgia" pitchFamily="34" charset="0"/>
                <a:ea typeface="Georgia" pitchFamily="34" charset="-122"/>
                <a:cs typeface="Georgia" pitchFamily="34" charset="-120"/>
              </a:rPr>
              <a:t>5</a:t>
            </a:r>
            <a:pPr algn="l" indent="0" marL="0">
              <a:buNone/>
            </a:pPr>
            <a:r>
              <a:rPr lang="en-US" sz="1100" b="1" dirty="0">
                <a:solidFill>
                  <a:srgbClr val="1B2A41"/>
                </a:solidFill>
                <a:latin typeface="Georgia" pitchFamily="34" charset="0"/>
                <a:ea typeface="Georgia" pitchFamily="34" charset="-122"/>
                <a:cs typeface="Georgia" pitchFamily="34" charset="-120"/>
              </a:rPr>
              <a:t> electron configuration is:</a:t>
            </a:r>
            <a:endParaRPr lang="en-US" sz="110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21×6</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14×63</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7×62</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28×63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a:t>
            </a:fld>
            <a:endParaRPr lang="en-US"/>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name="Slide 1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25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7×62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We know that number of microstates= N!(LN)! For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r= 5, l=2 Therefore, n = 2(2l+1)= 2(2x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+1) = 10 OP! Number of microstates = = 252 = 7×6W Q!×Q!</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7×62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a:t>
            </a:fld>
            <a:endParaRPr lang="en-US"/>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name="Slide 1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25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21×6</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21×6</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is far larger than C(10,5)=252; this miscounts the combinations.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14×63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14×6</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 252; incorrect arithmetic for d</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 microstates.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28×63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28×6</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overshoots 252; not the correct microstate count.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a:t>
            </a:fld>
            <a:endParaRPr lang="en-US"/>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name="Slide 1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36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Q36</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One of the excited states of Ti has the electric configuration [Ar]4s</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3d</a:t>
            </a:r>
            <a:pPr algn="l" indent="0" marL="0">
              <a:buNone/>
            </a:pPr>
            <a:r>
              <a:rPr lang="en-US" sz="1250" b="1" baseline="30000" dirty="0">
                <a:solidFill>
                  <a:srgbClr val="1B2A41"/>
                </a:solidFill>
                <a:latin typeface="Georgia" pitchFamily="34" charset="0"/>
                <a:ea typeface="Georgia" pitchFamily="34" charset="-122"/>
                <a:cs typeface="Georgia" pitchFamily="34" charset="-120"/>
              </a:rPr>
              <a:t>1</a:t>
            </a:r>
            <a:pPr algn="l" indent="0" marL="0">
              <a:buNone/>
            </a:pPr>
            <a:r>
              <a:rPr lang="en-US" sz="1250" b="1" dirty="0">
                <a:solidFill>
                  <a:srgbClr val="1B2A41"/>
                </a:solidFill>
                <a:latin typeface="Georgia" pitchFamily="34" charset="0"/>
                <a:ea typeface="Georgia" pitchFamily="34" charset="-122"/>
                <a:cs typeface="Georgia" pitchFamily="34" charset="-120"/>
              </a:rPr>
              <a:t> 4p</a:t>
            </a:r>
            <a:pPr algn="l" indent="0" marL="0">
              <a:buNone/>
            </a:pPr>
            <a:r>
              <a:rPr lang="en-US" sz="1250" b="1" baseline="30000" dirty="0">
                <a:solidFill>
                  <a:srgbClr val="1B2A41"/>
                </a:solidFill>
                <a:latin typeface="Georgia" pitchFamily="34" charset="0"/>
                <a:ea typeface="Georgia" pitchFamily="34" charset="-122"/>
                <a:cs typeface="Georgia" pitchFamily="34" charset="-120"/>
              </a:rPr>
              <a:t>1</a:t>
            </a:r>
            <a:pPr algn="l" indent="0" marL="0">
              <a:buNone/>
            </a:pPr>
            <a:r>
              <a:rPr lang="en-US" sz="1250" b="1" dirty="0">
                <a:solidFill>
                  <a:srgbClr val="1B2A41"/>
                </a:solidFill>
                <a:latin typeface="Georgia" pitchFamily="34" charset="0"/>
                <a:ea typeface="Georgia" pitchFamily="34" charset="-122"/>
                <a:cs typeface="Georgia" pitchFamily="34" charset="-120"/>
              </a:rPr>
              <a:t>. The number of microstates with zero total spin (S) for this configuration is</a:t>
            </a:r>
            <a:endParaRPr lang="en-US" sz="125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9</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15</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27</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60</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a:t>
            </a:fld>
            <a:endParaRPr lang="en-US"/>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name="Slide 2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36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15</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Configuration [Ar]4s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4p</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the open shells are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4p</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(4s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closed).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total spin S = 0, the two electrons must be paired (opposite spins).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3d electron: 5 possible mₗ values; 4p electron: 3 possible mₗ values.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Number of S = 0 microstates = 5 × 3 = 15.</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15</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a:t>
            </a:fld>
            <a:endParaRPr lang="en-US"/>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name="Slide 2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36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9</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9 undercounts; the d(5)×p(3) paired combinations give 15 singlet microstates.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27</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27 counts all spin combinations, not just the S=0 (paired) ones.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60</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60 is the full microstate count for the configuration, not the S=0 subset.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a:t>
            </a:fld>
            <a:endParaRPr lang="en-US"/>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name="Slide 2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40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Q40</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Mulliken symbols for the spectroscopic states arising from the free-ion term F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 Eg</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 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u</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 A</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a:t>
            </a:fld>
            <a:endParaRPr lang="en-US"/>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name="Slide 2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40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T</a:t>
            </a:r>
            <a:pPr algn="l" indent="0" marL="0">
              <a:buNone/>
            </a:pPr>
            <a:r>
              <a:rPr lang="en-US" sz="1250" baseline="-40000" dirty="0">
                <a:solidFill>
                  <a:srgbClr val="1B2A41"/>
                </a:solidFill>
                <a:latin typeface="Arial" pitchFamily="34" charset="0"/>
                <a:ea typeface="Arial" pitchFamily="34" charset="-122"/>
                <a:cs typeface="Arial" pitchFamily="34" charset="-120"/>
              </a:rPr>
              <a:t>1</a:t>
            </a:r>
            <a:pPr algn="l" indent="0" marL="0">
              <a:buNone/>
            </a:pPr>
            <a:r>
              <a:rPr lang="en-US" sz="1250" dirty="0">
                <a:solidFill>
                  <a:srgbClr val="1B2A41"/>
                </a:solidFill>
                <a:latin typeface="Arial" pitchFamily="34" charset="0"/>
                <a:ea typeface="Arial" pitchFamily="34" charset="-122"/>
                <a:cs typeface="Arial" pitchFamily="34" charset="-120"/>
              </a:rPr>
              <a:t>g +T</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g + A</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g</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mulliken symbols for the spectroscopic states arising from free ion term F are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 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T</a:t>
            </a:r>
            <a:pPr algn="l" indent="0" marL="0">
              <a:buNone/>
            </a:pPr>
            <a:r>
              <a:rPr lang="en-US" sz="900" b="1" baseline="-40000" dirty="0">
                <a:solidFill>
                  <a:srgbClr val="1B2A41"/>
                </a:solidFill>
                <a:latin typeface="Arial" pitchFamily="34" charset="0"/>
                <a:ea typeface="Arial" pitchFamily="34" charset="-122"/>
                <a:cs typeface="Arial" pitchFamily="34" charset="-120"/>
              </a:rPr>
              <a:t>1</a:t>
            </a:r>
            <a:pPr algn="l" indent="0" marL="0">
              <a:buNone/>
            </a:pPr>
            <a:r>
              <a:rPr lang="en-US" sz="900" b="1" dirty="0">
                <a:solidFill>
                  <a:srgbClr val="1B2A41"/>
                </a:solidFill>
                <a:latin typeface="Arial" pitchFamily="34" charset="0"/>
                <a:ea typeface="Arial" pitchFamily="34" charset="-122"/>
                <a:cs typeface="Arial" pitchFamily="34" charset="-120"/>
              </a:rPr>
              <a:t>g +T</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g + A</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g</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a:t>
            </a:fld>
            <a:endParaRPr lang="en-US"/>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name="Slide 2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40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 Eg</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 splits into three terms in Oh (A</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g+T</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 not two.</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 +T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 T</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u</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u is ungerade; the F-derived terms are all gerade (A</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T</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 +T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+T</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 is not among the F-term components; the set is A</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g+T</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a:t>
            </a:fld>
            <a:endParaRPr lang="en-US"/>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name="Slide 2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49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Q49</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For an electronic configuration of two non-equivalent π electrons [π</a:t>
            </a:r>
            <a:pPr algn="l" indent="0" marL="0">
              <a:buNone/>
            </a:pPr>
            <a:r>
              <a:rPr lang="en-US" sz="1100" b="1" baseline="30000" dirty="0">
                <a:solidFill>
                  <a:srgbClr val="1B2A41"/>
                </a:solidFill>
                <a:latin typeface="Georgia" pitchFamily="34" charset="0"/>
                <a:ea typeface="Georgia" pitchFamily="34" charset="-122"/>
                <a:cs typeface="Georgia" pitchFamily="34" charset="-120"/>
              </a:rPr>
              <a:t>1</a:t>
            </a:r>
            <a:pPr algn="l" indent="0" marL="0">
              <a:buNone/>
            </a:pPr>
            <a:r>
              <a:rPr lang="en-US" sz="1100" b="1" dirty="0">
                <a:solidFill>
                  <a:srgbClr val="1B2A41"/>
                </a:solidFill>
                <a:latin typeface="Georgia" pitchFamily="34" charset="0"/>
                <a:ea typeface="Georgia" pitchFamily="34" charset="-122"/>
                <a:cs typeface="Georgia" pitchFamily="34" charset="-120"/>
              </a:rPr>
              <a:t>, π</a:t>
            </a:r>
            <a:pPr algn="l" indent="0" marL="0">
              <a:buNone/>
            </a:pPr>
            <a:r>
              <a:rPr lang="en-US" sz="1100" b="1" baseline="30000" dirty="0">
                <a:solidFill>
                  <a:srgbClr val="1B2A41"/>
                </a:solidFill>
                <a:latin typeface="Georgia" pitchFamily="34" charset="0"/>
                <a:ea typeface="Georgia" pitchFamily="34" charset="-122"/>
                <a:cs typeface="Georgia" pitchFamily="34" charset="-120"/>
              </a:rPr>
              <a:t>1</a:t>
            </a:r>
            <a:pPr algn="l" indent="0" marL="0">
              <a:buNone/>
            </a:pPr>
            <a:r>
              <a:rPr lang="en-US" sz="1100" b="1" dirty="0">
                <a:solidFill>
                  <a:srgbClr val="1B2A41"/>
                </a:solidFill>
                <a:latin typeface="Georgia" pitchFamily="34" charset="0"/>
                <a:ea typeface="Georgia" pitchFamily="34" charset="-122"/>
                <a:cs typeface="Georgia" pitchFamily="34" charset="-120"/>
              </a:rPr>
              <a:t>], which of the following terms is not possible?</a:t>
            </a:r>
            <a:endParaRPr lang="en-US" sz="11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Σ</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Σ</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Δ</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Φ</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a:t>
            </a:fld>
            <a:endParaRPr lang="en-US"/>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name="Slide 2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49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Φ</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two non-equivalent π-electrons [π1, π1] ϕ is not possible.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Φ</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a:t>
            </a:fld>
            <a:endParaRPr lang="en-US"/>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name="Slide 2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49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Σ</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Σ is a valid term for [π</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,π</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(Λ=0 singlet), so it IS possible.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Σ</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Σ is allowed (Λ=0 triplet), so it is a possible term.</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Δ</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Δ is allowed (Λ=2 triplet), so it is possible; only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Φ is impossible.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a:t>
            </a:fld>
            <a:endParaRPr lang="en-US"/>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name="Slide 2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59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Q59</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term symbol that is </a:t>
            </a:r>
            <a:pPr algn="l" indent="0" marL="0">
              <a:buNone/>
            </a:pPr>
            <a:r>
              <a:rPr lang="en-US" sz="1250" b="1" dirty="0">
                <a:solidFill>
                  <a:srgbClr val="C9821B"/>
                </a:solidFill>
                <a:latin typeface="Georgia" pitchFamily="34" charset="0"/>
                <a:ea typeface="Georgia" pitchFamily="34" charset="-122"/>
                <a:cs typeface="Georgia" pitchFamily="34" charset="-120"/>
              </a:rPr>
              <a:t>NOT</a:t>
            </a:r>
            <a:pPr algn="l" indent="0" marL="0">
              <a:buNone/>
            </a:pPr>
            <a:r>
              <a:rPr lang="en-US" sz="1250" b="1" dirty="0">
                <a:solidFill>
                  <a:srgbClr val="1B2A41"/>
                </a:solidFill>
                <a:latin typeface="Georgia" pitchFamily="34" charset="0"/>
                <a:ea typeface="Georgia" pitchFamily="34" charset="-122"/>
                <a:cs typeface="Georgia" pitchFamily="34" charset="-120"/>
              </a:rPr>
              <a:t> allowed for the np</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configuration is 1</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D</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P</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S</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a:t>
            </a:fld>
            <a:endParaRPr lang="en-US"/>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name="Slide 2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59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np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configurations (microstates)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configuration (IV) violets the Pauli's Principle, Hence term symbol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D is not possible.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a:t>
            </a:fld>
            <a:endParaRPr lang="en-US"/>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name="Slide 3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59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 bare 'D' is not a complete term symbol and </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D/</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D possibility must be checked against Pauli.</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P</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P is an allowed p</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term (it is in fact the ground term).</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S is an allowed p</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term; only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D is forbidden by the Pauli principle.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a:t>
            </a:fld>
            <a:endParaRPr lang="en-US"/>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name="Slide 3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65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Q65</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S and L values for 15N atom respectively, are</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1/2 and 1</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1/2 and 0</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 and 0</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3/2 and 0</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a:t>
            </a:fld>
            <a:endParaRPr lang="en-US"/>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name="Slide 3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65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3/2 and 0</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N=1s 2s 2p L= +1 0 -1 S= 1/2+1/2+1/2=3/2 L=+1+0-1=0</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3/2 and 0</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a:t>
            </a:fld>
            <a:endParaRPr lang="en-US"/>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name="Slide 3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65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1/2 and 1</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for p</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a:t>
            </a:r>
            <a:pPr algn="l" indent="0" marL="0">
              <a:buNone/>
            </a:pPr>
            <a:r>
              <a:rPr lang="en-US" sz="1050" baseline="30000" dirty="0">
                <a:solidFill>
                  <a:srgbClr val="5A6B82"/>
                </a:solidFill>
                <a:latin typeface="Arial" pitchFamily="34" charset="0"/>
                <a:ea typeface="Arial" pitchFamily="34" charset="-122"/>
                <a:cs typeface="Arial" pitchFamily="34" charset="-120"/>
              </a:rPr>
              <a:t>15</a:t>
            </a:r>
            <a:pPr algn="l" indent="0" marL="0">
              <a:buNone/>
            </a:pPr>
            <a:r>
              <a:rPr lang="en-US" sz="1050" dirty="0">
                <a:solidFill>
                  <a:srgbClr val="5A6B82"/>
                </a:solidFill>
                <a:latin typeface="Arial" pitchFamily="34" charset="0"/>
                <a:ea typeface="Arial" pitchFamily="34" charset="-122"/>
                <a:cs typeface="Arial" pitchFamily="34" charset="-120"/>
              </a:rPr>
              <a:t>N), S=3/2 not 1/2, and L=0 not 1.</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1/2 and 0</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S is 3/2 (three parallel spins), not 1/2.</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 and 0</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S is 3/2, not 1; L is correctly 0 but the spin is wrong.</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a:t>
            </a:fld>
            <a:endParaRPr lang="en-US"/>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name="Slide 3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70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Q70</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The configuration [Ne]2p</a:t>
            </a:r>
            <a:pPr algn="l" indent="0" marL="0">
              <a:buNone/>
            </a:pPr>
            <a:r>
              <a:rPr lang="en-US" sz="1050" b="1" baseline="30000" dirty="0">
                <a:solidFill>
                  <a:srgbClr val="1B2A41"/>
                </a:solidFill>
                <a:latin typeface="Georgia" pitchFamily="34" charset="0"/>
                <a:ea typeface="Georgia" pitchFamily="34" charset="-122"/>
                <a:cs typeface="Georgia" pitchFamily="34" charset="-120"/>
              </a:rPr>
              <a:t>1</a:t>
            </a:r>
            <a:pPr algn="l" indent="0" marL="0">
              <a:buNone/>
            </a:pPr>
            <a:r>
              <a:rPr lang="en-US" sz="1050" b="1" dirty="0">
                <a:solidFill>
                  <a:srgbClr val="1B2A41"/>
                </a:solidFill>
                <a:latin typeface="Georgia" pitchFamily="34" charset="0"/>
                <a:ea typeface="Georgia" pitchFamily="34" charset="-122"/>
                <a:cs typeface="Georgia" pitchFamily="34" charset="-120"/>
              </a:rPr>
              <a:t> 3p</a:t>
            </a:r>
            <a:pPr algn="l" indent="0" marL="0">
              <a:buNone/>
            </a:pPr>
            <a:r>
              <a:rPr lang="en-US" sz="1050" b="1" baseline="30000" dirty="0">
                <a:solidFill>
                  <a:srgbClr val="1B2A41"/>
                </a:solidFill>
                <a:latin typeface="Georgia" pitchFamily="34" charset="0"/>
                <a:ea typeface="Georgia" pitchFamily="34" charset="-122"/>
                <a:cs typeface="Georgia" pitchFamily="34" charset="-120"/>
              </a:rPr>
              <a:t>1</a:t>
            </a:r>
            <a:pPr algn="l" indent="0" marL="0">
              <a:buNone/>
            </a:pPr>
            <a:r>
              <a:rPr lang="en-US" sz="1050" b="1" dirty="0">
                <a:solidFill>
                  <a:srgbClr val="1B2A41"/>
                </a:solidFill>
                <a:latin typeface="Georgia" pitchFamily="34" charset="0"/>
                <a:ea typeface="Georgia" pitchFamily="34" charset="-122"/>
                <a:cs typeface="Georgia" pitchFamily="34" charset="-120"/>
              </a:rPr>
              <a:t> has a </a:t>
            </a:r>
            <a:pPr algn="l" indent="0" marL="0">
              <a:buNone/>
            </a:pPr>
            <a:r>
              <a:rPr lang="en-US" sz="1050" b="1" baseline="3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D term. Its levels are 3 3</a:t>
            </a:r>
            <a:endParaRPr lang="en-US" sz="10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/2 , D</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/2,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/2,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1</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D</a:t>
            </a:r>
            <a:pPr algn="l" indent="0" marL="0">
              <a:buNone/>
            </a:pPr>
            <a:r>
              <a:rPr lang="en-US" sz="850" baseline="-40000" dirty="0">
                <a:solidFill>
                  <a:srgbClr val="1B2A41"/>
                </a:solidFill>
                <a:latin typeface="Arial" pitchFamily="34" charset="0"/>
                <a:ea typeface="Arial" pitchFamily="34" charset="-122"/>
                <a:cs typeface="Arial" pitchFamily="34" charset="-120"/>
              </a:rPr>
              <a:t>0</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a:t>
            </a:fld>
            <a:endParaRPr lang="en-US"/>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name="Slide 3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70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D</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D</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D</a:t>
            </a:r>
            <a:pPr algn="l" indent="0" marL="0">
              <a:buNone/>
            </a:pPr>
            <a:r>
              <a:rPr lang="en-US" sz="1250" baseline="-40000" dirty="0">
                <a:solidFill>
                  <a:srgbClr val="1B2A41"/>
                </a:solidFill>
                <a:latin typeface="Arial" pitchFamily="34" charset="0"/>
                <a:ea typeface="Arial" pitchFamily="34" charset="-122"/>
                <a:cs typeface="Arial" pitchFamily="34" charset="-120"/>
              </a:rPr>
              <a:t>1</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[Ne]2p</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3p</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2s+1=3; 2s=2; s=1 For, D, L=2 J=|L+s|..... |L-s|=|2+1|... |2-1|= 3,2,1 Levels for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D are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D</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D</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D</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D</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D</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D</a:t>
            </a:r>
            <a:pPr algn="l" indent="0" marL="0">
              <a:buNone/>
            </a:pPr>
            <a:r>
              <a:rPr lang="en-US" sz="900" b="1" baseline="-40000" dirty="0">
                <a:solidFill>
                  <a:srgbClr val="1B2A41"/>
                </a:solidFill>
                <a:latin typeface="Arial" pitchFamily="34" charset="0"/>
                <a:ea typeface="Arial" pitchFamily="34" charset="-122"/>
                <a:cs typeface="Arial" pitchFamily="34" charset="-120"/>
              </a:rPr>
              <a:t>1</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a:t>
            </a:fld>
            <a:endParaRPr lang="en-US"/>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name="Slide 3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70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/2 , D</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incomplete/garbled term symbols;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D gives J=3,2,1.</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D</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/2,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D</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/2,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D</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these half-integer J values are for an odd-electron term;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D has integer J=3,2,1.</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D</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D</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D</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D</a:t>
            </a:r>
            <a:pPr algn="l" indent="0" marL="0">
              <a:buNone/>
            </a:pPr>
            <a:r>
              <a:rPr lang="en-US" sz="1050" b="1" baseline="-40000" dirty="0">
                <a:solidFill>
                  <a:srgbClr val="1B2A41"/>
                </a:solidFill>
                <a:latin typeface="Arial" pitchFamily="34" charset="0"/>
                <a:ea typeface="Arial" pitchFamily="34" charset="-122"/>
                <a:cs typeface="Arial" pitchFamily="34" charset="-120"/>
              </a:rPr>
              <a:t>0</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D has only J=3,2,1 (three levels); J=0 is not allowed for L=2,S=1.</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a:t>
            </a:fld>
            <a:endParaRPr lang="en-US"/>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name="Slide 3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71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Q71</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The spin-only magnetic moment and the spectroscopic ground state term symbol of manganese center in [MnF</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a:t>
            </a:r>
            <a:pPr algn="l" indent="0" marL="0">
              <a:buNone/>
            </a:pPr>
            <a:r>
              <a:rPr lang="en-US" sz="1300" b="1" baseline="30000" dirty="0">
                <a:solidFill>
                  <a:srgbClr val="1B2A41"/>
                </a:solidFill>
                <a:latin typeface="Georgia" pitchFamily="34" charset="0"/>
                <a:ea typeface="Georgia" pitchFamily="34" charset="-122"/>
                <a:cs typeface="Georgia" pitchFamily="34" charset="-120"/>
              </a:rPr>
              <a:t>3-</a:t>
            </a:r>
            <a:pPr algn="l" indent="0" marL="0">
              <a:buNone/>
            </a:pPr>
            <a:r>
              <a:rPr lang="en-US" sz="1300" b="1" dirty="0">
                <a:solidFill>
                  <a:srgbClr val="1B2A41"/>
                </a:solidFill>
                <a:latin typeface="Georgia" pitchFamily="34" charset="0"/>
                <a:ea typeface="Georgia" pitchFamily="34" charset="-122"/>
                <a:cs typeface="Georgia" pitchFamily="34" charset="-120"/>
              </a:rPr>
              <a:t> ion respectively, are</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4.9 BM and </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D</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4.9 BM and </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F</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3.9 BM and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D</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4.9 BM and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F</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a:t>
            </a:fld>
            <a:endParaRPr lang="en-US"/>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name="Slide 3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4.9 BM and </a:t>
            </a:r>
            <a:pPr algn="l" indent="0" marL="0">
              <a:buNone/>
            </a:pPr>
            <a:r>
              <a:rPr lang="en-US" sz="1250" baseline="3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[MnF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Mn</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𝒕32g 𝒆𝟏g (HS)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𝜇 = 4 4 + 2 = 24 = 4.9 S =2 →2s+1 = 2×2+1=5 L=2→D Ground state term symbol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4.9 BM and </a:t>
            </a:r>
            <a:pPr algn="l" indent="0" marL="0">
              <a:buNone/>
            </a:pPr>
            <a:r>
              <a:rPr lang="en-US" sz="900" b="1" baseline="3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a:t>
            </a:fld>
            <a:endParaRPr lang="en-US"/>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name="Slide 3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4.9 BM and </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F</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ground term of HS d</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 is </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D... actually </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S→</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 </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F is the d</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/d</a:t>
            </a:r>
            <a:pPr algn="l" indent="0" marL="0">
              <a:buNone/>
            </a:pPr>
            <a:r>
              <a:rPr lang="en-US" sz="1050" baseline="30000" dirty="0">
                <a:solidFill>
                  <a:srgbClr val="5A6B82"/>
                </a:solidFill>
                <a:latin typeface="Arial" pitchFamily="34" charset="0"/>
                <a:ea typeface="Arial" pitchFamily="34" charset="-122"/>
                <a:cs typeface="Arial" pitchFamily="34" charset="-120"/>
              </a:rPr>
              <a:t>7</a:t>
            </a:r>
            <a:pPr algn="l" indent="0" marL="0">
              <a:buNone/>
            </a:pPr>
            <a:r>
              <a:rPr lang="en-US" sz="1050" dirty="0">
                <a:solidFill>
                  <a:srgbClr val="5A6B82"/>
                </a:solidFill>
                <a:latin typeface="Arial" pitchFamily="34" charset="0"/>
                <a:ea typeface="Arial" pitchFamily="34" charset="-122"/>
                <a:cs typeface="Arial" pitchFamily="34" charset="-120"/>
              </a:rPr>
              <a:t> free-ion term, not d</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3.9 BM and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μ for 5 unpaired electrons is 5.9 BM, not 3.9 BM.</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4.9 BM and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F</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F is not the d</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 ground term and 4.9 BM corresponds to 4 unpaired, not 5.</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a:t>
            </a:fld>
            <a:endParaRPr lang="en-US"/>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name="Slide 4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76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Q76</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a:t>
            </a:r>
            <a:pPr algn="l" indent="0" marL="0">
              <a:buNone/>
            </a:pPr>
            <a:r>
              <a:rPr lang="en-US" sz="1250" b="1" dirty="0">
                <a:solidFill>
                  <a:srgbClr val="C9821B"/>
                </a:solidFill>
                <a:latin typeface="Georgia" pitchFamily="34" charset="0"/>
                <a:ea typeface="Georgia" pitchFamily="34" charset="-122"/>
                <a:cs typeface="Georgia" pitchFamily="34" charset="-120"/>
              </a:rPr>
              <a:t>lowest</a:t>
            </a:r>
            <a:pPr algn="l" indent="0" marL="0">
              <a:buNone/>
            </a:pPr>
            <a:r>
              <a:rPr lang="en-US" sz="1250" b="1" dirty="0">
                <a:solidFill>
                  <a:srgbClr val="1B2A41"/>
                </a:solidFill>
                <a:latin typeface="Georgia" pitchFamily="34" charset="0"/>
                <a:ea typeface="Georgia" pitchFamily="34" charset="-122"/>
                <a:cs typeface="Georgia" pitchFamily="34" charset="-120"/>
              </a:rPr>
              <a:t> energy-state of an atom with electronic configuration ns</a:t>
            </a:r>
            <a:pPr algn="l" indent="0" marL="0">
              <a:buNone/>
            </a:pPr>
            <a:r>
              <a:rPr lang="en-US" sz="1250" b="1" baseline="-40000" dirty="0">
                <a:solidFill>
                  <a:srgbClr val="1B2A41"/>
                </a:solidFill>
                <a:latin typeface="Georgia" pitchFamily="34" charset="0"/>
                <a:ea typeface="Georgia" pitchFamily="34" charset="-122"/>
                <a:cs typeface="Georgia" pitchFamily="34" charset="-120"/>
              </a:rPr>
              <a:t>1</a:t>
            </a:r>
            <a:pPr algn="l" indent="0" marL="0">
              <a:buNone/>
            </a:pPr>
            <a:r>
              <a:rPr lang="en-US" sz="1250" b="1" dirty="0">
                <a:solidFill>
                  <a:srgbClr val="1B2A41"/>
                </a:solidFill>
                <a:latin typeface="Georgia" pitchFamily="34" charset="0"/>
                <a:ea typeface="Georgia" pitchFamily="34" charset="-122"/>
                <a:cs typeface="Georgia" pitchFamily="34" charset="-120"/>
              </a:rPr>
              <a:t>np</a:t>
            </a:r>
            <a:pPr algn="l" indent="0" marL="0">
              <a:buNone/>
            </a:pPr>
            <a:r>
              <a:rPr lang="en-US" sz="1250" b="1" baseline="-40000" dirty="0">
                <a:solidFill>
                  <a:srgbClr val="1B2A41"/>
                </a:solidFill>
                <a:latin typeface="Georgia" pitchFamily="34" charset="0"/>
                <a:ea typeface="Georgia" pitchFamily="34" charset="-122"/>
                <a:cs typeface="Georgia" pitchFamily="34" charset="-120"/>
              </a:rPr>
              <a:t>1</a:t>
            </a:r>
            <a:pPr algn="l" indent="0" marL="0">
              <a:buNone/>
            </a:pPr>
            <a:r>
              <a:rPr lang="en-US" sz="1250" b="1" dirty="0">
                <a:solidFill>
                  <a:srgbClr val="1B2A41"/>
                </a:solidFill>
                <a:latin typeface="Georgia" pitchFamily="34" charset="0"/>
                <a:ea typeface="Georgia" pitchFamily="34" charset="-122"/>
                <a:cs typeface="Georgia" pitchFamily="34" charset="-120"/>
              </a:rPr>
              <a:t> has the term symbol</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P</a:t>
            </a:r>
            <a:pPr algn="l" indent="0" marL="0">
              <a:buNone/>
            </a:pPr>
            <a:r>
              <a:rPr lang="en-US" sz="850" baseline="-40000" dirty="0">
                <a:solidFill>
                  <a:srgbClr val="1B2A41"/>
                </a:solidFill>
                <a:latin typeface="Arial" pitchFamily="34" charset="0"/>
                <a:ea typeface="Arial" pitchFamily="34" charset="-122"/>
                <a:cs typeface="Arial" pitchFamily="34" charset="-120"/>
              </a:rPr>
              <a:t>1</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P</a:t>
            </a:r>
            <a:pPr algn="l" indent="0" marL="0">
              <a:buNone/>
            </a:pPr>
            <a:r>
              <a:rPr lang="en-US" sz="850" baseline="-40000" dirty="0">
                <a:solidFill>
                  <a:srgbClr val="1B2A41"/>
                </a:solidFill>
                <a:latin typeface="Arial" pitchFamily="34" charset="0"/>
                <a:ea typeface="Arial" pitchFamily="34" charset="-122"/>
                <a:cs typeface="Arial" pitchFamily="34" charset="-120"/>
              </a:rPr>
              <a:t>1</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P</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P</a:t>
            </a:r>
            <a:pPr algn="l" indent="0" marL="0">
              <a:buNone/>
            </a:pPr>
            <a:r>
              <a:rPr lang="en-US" sz="850" baseline="-40000" dirty="0">
                <a:solidFill>
                  <a:srgbClr val="1B2A41"/>
                </a:solidFill>
                <a:latin typeface="Arial" pitchFamily="34" charset="0"/>
                <a:ea typeface="Arial" pitchFamily="34" charset="-122"/>
                <a:cs typeface="Arial" pitchFamily="34" charset="-120"/>
              </a:rPr>
              <a:t>0</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a:t>
            </a:fld>
            <a:endParaRPr lang="en-US"/>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name="Slide 4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76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P</a:t>
            </a:r>
            <a:pPr algn="l" indent="0" marL="0">
              <a:buNone/>
            </a:pPr>
            <a:r>
              <a:rPr lang="en-US" sz="1250" baseline="-40000" dirty="0">
                <a:solidFill>
                  <a:srgbClr val="1B2A41"/>
                </a:solidFill>
                <a:latin typeface="Arial" pitchFamily="34" charset="0"/>
                <a:ea typeface="Arial" pitchFamily="34" charset="-122"/>
                <a:cs typeface="Arial" pitchFamily="34" charset="-120"/>
              </a:rPr>
              <a:t>0</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ns</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L=1 ≡ 𝑃 S=1 hence,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S+1=3 For J value, if orbital is less than half filled than J=|L-S|=|1-1|=0 Hence,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0</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P</a:t>
            </a:r>
            <a:pPr algn="l" indent="0" marL="0">
              <a:buNone/>
            </a:pPr>
            <a:r>
              <a:rPr lang="en-US" sz="900" b="1" baseline="-40000" dirty="0">
                <a:solidFill>
                  <a:srgbClr val="1B2A41"/>
                </a:solidFill>
                <a:latin typeface="Arial" pitchFamily="34" charset="0"/>
                <a:ea typeface="Arial" pitchFamily="34" charset="-122"/>
                <a:cs typeface="Arial" pitchFamily="34" charset="-120"/>
              </a:rPr>
              <a:t>0</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a:t>
            </a:fld>
            <a:endParaRPr lang="en-US"/>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name="Slide 4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76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P</a:t>
            </a:r>
            <a:pPr algn="l" indent="0" marL="0">
              <a:buNone/>
            </a:pPr>
            <a:r>
              <a:rPr lang="en-US" sz="1050" b="1" baseline="-40000" dirty="0">
                <a:solidFill>
                  <a:srgbClr val="1B2A41"/>
                </a:solidFill>
                <a:latin typeface="Arial" pitchFamily="34" charset="0"/>
                <a:ea typeface="Arial" pitchFamily="34" charset="-122"/>
                <a:cs typeface="Arial" pitchFamily="34" charset="-120"/>
              </a:rPr>
              <a:t>1</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for less-than-half-filled, the ground level is the lowest J;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P</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is not lowest.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P</a:t>
            </a:r>
            <a:pPr algn="l" indent="0" marL="0">
              <a:buNone/>
            </a:pPr>
            <a:r>
              <a:rPr lang="en-US" sz="1050" b="1" baseline="-40000" dirty="0">
                <a:solidFill>
                  <a:srgbClr val="1B2A41"/>
                </a:solidFill>
                <a:latin typeface="Arial" pitchFamily="34" charset="0"/>
                <a:ea typeface="Arial" pitchFamily="34" charset="-122"/>
                <a:cs typeface="Arial" pitchFamily="34" charset="-120"/>
              </a:rPr>
              <a:t>1</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P</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is a singlet; Hund's rule makes the triplet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P lower.</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P</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P</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the highest J of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P; the ground level is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P</a:t>
            </a:r>
            <a:pPr algn="l" indent="0" marL="0">
              <a:buNone/>
            </a:pPr>
            <a:r>
              <a:rPr lang="en-US" sz="1050" baseline="-40000" dirty="0">
                <a:solidFill>
                  <a:srgbClr val="5A6B82"/>
                </a:solidFill>
                <a:latin typeface="Arial" pitchFamily="34" charset="0"/>
                <a:ea typeface="Arial" pitchFamily="34" charset="-122"/>
                <a:cs typeface="Arial" pitchFamily="34" charset="-120"/>
              </a:rPr>
              <a:t>0</a:t>
            </a:r>
            <a:pPr algn="l" indent="0" marL="0">
              <a:buNone/>
            </a:pPr>
            <a:r>
              <a:rPr lang="en-US" sz="1050" dirty="0">
                <a:solidFill>
                  <a:srgbClr val="5A6B82"/>
                </a:solidFill>
                <a:latin typeface="Arial" pitchFamily="34" charset="0"/>
                <a:ea typeface="Arial" pitchFamily="34" charset="-122"/>
                <a:cs typeface="Arial" pitchFamily="34" charset="-120"/>
              </a:rPr>
              <a:t> for s</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p</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a:t>
            </a:fld>
            <a:endParaRPr lang="en-US"/>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name="Slide 4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80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Q80</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term symbol for the first excited state of Be with the electronic configuration 1s</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2s</a:t>
            </a:r>
            <a:pPr algn="l" indent="0" marL="0">
              <a:buNone/>
            </a:pPr>
            <a:r>
              <a:rPr lang="en-US" sz="1250" b="1" baseline="30000" dirty="0">
                <a:solidFill>
                  <a:srgbClr val="1B2A41"/>
                </a:solidFill>
                <a:latin typeface="Georgia" pitchFamily="34" charset="0"/>
                <a:ea typeface="Georgia" pitchFamily="34" charset="-122"/>
                <a:cs typeface="Georgia" pitchFamily="34" charset="-120"/>
              </a:rPr>
              <a:t>1</a:t>
            </a:r>
            <a:pPr algn="l" indent="0" marL="0">
              <a:buNone/>
            </a:pPr>
            <a:r>
              <a:rPr lang="en-US" sz="1250" b="1" dirty="0">
                <a:solidFill>
                  <a:srgbClr val="1B2A41"/>
                </a:solidFill>
                <a:latin typeface="Georgia" pitchFamily="34" charset="0"/>
                <a:ea typeface="Georgia" pitchFamily="34" charset="-122"/>
                <a:cs typeface="Georgia" pitchFamily="34" charset="-120"/>
              </a:rPr>
              <a:t> 3s</a:t>
            </a:r>
            <a:pPr algn="l" indent="0" marL="0">
              <a:buNone/>
            </a:pPr>
            <a:r>
              <a:rPr lang="en-US" sz="1250" b="1" baseline="30000" dirty="0">
                <a:solidFill>
                  <a:srgbClr val="1B2A41"/>
                </a:solidFill>
                <a:latin typeface="Georgia" pitchFamily="34" charset="0"/>
                <a:ea typeface="Georgia" pitchFamily="34" charset="-122"/>
                <a:cs typeface="Georgia" pitchFamily="34" charset="-120"/>
              </a:rPr>
              <a:t>1</a:t>
            </a:r>
            <a:pPr algn="l" indent="0" marL="0">
              <a:buNone/>
            </a:pPr>
            <a:r>
              <a:rPr lang="en-US" sz="1250" b="1" dirty="0">
                <a:solidFill>
                  <a:srgbClr val="1B2A41"/>
                </a:solidFill>
                <a:latin typeface="Georgia" pitchFamily="34" charset="0"/>
                <a:ea typeface="Georgia" pitchFamily="34" charset="-122"/>
                <a:cs typeface="Georgia" pitchFamily="34" charset="-120"/>
              </a:rPr>
              <a:t>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S</a:t>
            </a:r>
            <a:pPr algn="l" indent="0" marL="0">
              <a:buNone/>
            </a:pPr>
            <a:r>
              <a:rPr lang="en-US" sz="850" baseline="-40000" dirty="0">
                <a:solidFill>
                  <a:srgbClr val="1B2A41"/>
                </a:solidFill>
                <a:latin typeface="Arial" pitchFamily="34" charset="0"/>
                <a:ea typeface="Arial" pitchFamily="34" charset="-122"/>
                <a:cs typeface="Arial" pitchFamily="34" charset="-120"/>
              </a:rPr>
              <a:t>1</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S</a:t>
            </a:r>
            <a:pPr algn="l" indent="0" marL="0">
              <a:buNone/>
            </a:pPr>
            <a:r>
              <a:rPr lang="en-US" sz="850" baseline="-40000" dirty="0">
                <a:solidFill>
                  <a:srgbClr val="1B2A41"/>
                </a:solidFill>
                <a:latin typeface="Arial" pitchFamily="34" charset="0"/>
                <a:ea typeface="Arial" pitchFamily="34" charset="-122"/>
                <a:cs typeface="Arial" pitchFamily="34" charset="-120"/>
              </a:rPr>
              <a:t>0</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S</a:t>
            </a:r>
            <a:pPr algn="l" indent="0" marL="0">
              <a:buNone/>
            </a:pPr>
            <a:r>
              <a:rPr lang="en-US" sz="850" baseline="-40000" dirty="0">
                <a:solidFill>
                  <a:srgbClr val="1B2A41"/>
                </a:solidFill>
                <a:latin typeface="Arial" pitchFamily="34" charset="0"/>
                <a:ea typeface="Arial" pitchFamily="34" charset="-122"/>
                <a:cs typeface="Arial" pitchFamily="34" charset="-120"/>
              </a:rPr>
              <a:t>0</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S</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a:t>
            </a:fld>
            <a:endParaRPr lang="en-US"/>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name="Slide 4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80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S</a:t>
            </a:r>
            <a:pPr algn="l" indent="0" marL="0">
              <a:buNone/>
            </a:pPr>
            <a:r>
              <a:rPr lang="en-US" sz="1250" baseline="-40000" dirty="0">
                <a:solidFill>
                  <a:srgbClr val="1B2A41"/>
                </a:solidFill>
                <a:latin typeface="Arial" pitchFamily="34" charset="0"/>
                <a:ea typeface="Arial" pitchFamily="34" charset="-122"/>
                <a:cs typeface="Arial" pitchFamily="34" charset="-120"/>
              </a:rPr>
              <a:t>1</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Taking the valence shell configuration Be 2s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3s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s=1/2+1/2 =1 Multiplicity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S+1= 2x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+1=3 L= 0+0= 0 , S term J= (L+S) = (0+1) = 1 Hence, terms is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S</a:t>
            </a:r>
            <a:pPr algn="l" indent="0" marL="0">
              <a:buNone/>
            </a:pPr>
            <a:r>
              <a:rPr lang="en-US" sz="900" b="1" baseline="-40000" dirty="0">
                <a:solidFill>
                  <a:srgbClr val="1B2A41"/>
                </a:solidFill>
                <a:latin typeface="Arial" pitchFamily="34" charset="0"/>
                <a:ea typeface="Arial" pitchFamily="34" charset="-122"/>
                <a:cs typeface="Arial" pitchFamily="34" charset="-120"/>
              </a:rPr>
              <a:t>1</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a:t>
            </a:fld>
            <a:endParaRPr lang="en-US"/>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name="Slide 4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80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S</a:t>
            </a:r>
            <a:pPr algn="l" indent="0" marL="0">
              <a:buNone/>
            </a:pPr>
            <a:r>
              <a:rPr lang="en-US" sz="1050" b="1" baseline="-40000" dirty="0">
                <a:solidFill>
                  <a:srgbClr val="1B2A41"/>
                </a:solidFill>
                <a:latin typeface="Arial" pitchFamily="34" charset="0"/>
                <a:ea typeface="Arial" pitchFamily="34" charset="-122"/>
                <a:cs typeface="Arial" pitchFamily="34" charset="-120"/>
              </a:rPr>
              <a:t>0</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S has J=1 only (L=0,S=1), so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S</a:t>
            </a:r>
            <a:pPr algn="l" indent="0" marL="0">
              <a:buNone/>
            </a:pPr>
            <a:r>
              <a:rPr lang="en-US" sz="1050" baseline="-40000" dirty="0">
                <a:solidFill>
                  <a:srgbClr val="5A6B82"/>
                </a:solidFill>
                <a:latin typeface="Arial" pitchFamily="34" charset="0"/>
                <a:ea typeface="Arial" pitchFamily="34" charset="-122"/>
                <a:cs typeface="Arial" pitchFamily="34" charset="-120"/>
              </a:rPr>
              <a:t>0</a:t>
            </a:r>
            <a:pPr algn="l" indent="0" marL="0">
              <a:buNone/>
            </a:pPr>
            <a:r>
              <a:rPr lang="en-US" sz="1050" dirty="0">
                <a:solidFill>
                  <a:srgbClr val="5A6B82"/>
                </a:solidFill>
                <a:latin typeface="Arial" pitchFamily="34" charset="0"/>
                <a:ea typeface="Arial" pitchFamily="34" charset="-122"/>
                <a:cs typeface="Arial" pitchFamily="34" charset="-120"/>
              </a:rPr>
              <a:t> is not a valid level.</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S</a:t>
            </a:r>
            <a:pPr algn="l" indent="0" marL="0">
              <a:buNone/>
            </a:pPr>
            <a:r>
              <a:rPr lang="en-US" sz="1050" b="1" baseline="-40000" dirty="0">
                <a:solidFill>
                  <a:srgbClr val="1B2A41"/>
                </a:solidFill>
                <a:latin typeface="Arial" pitchFamily="34" charset="0"/>
                <a:ea typeface="Arial" pitchFamily="34" charset="-122"/>
                <a:cs typeface="Arial" pitchFamily="34" charset="-120"/>
              </a:rPr>
              <a:t>0</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first excited state is the triplet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S</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not the singlet </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S</a:t>
            </a:r>
            <a:pPr algn="l" indent="0" marL="0">
              <a:buNone/>
            </a:pPr>
            <a:r>
              <a:rPr lang="en-US" sz="1050" baseline="-40000" dirty="0">
                <a:solidFill>
                  <a:srgbClr val="5A6B82"/>
                </a:solidFill>
                <a:latin typeface="Arial" pitchFamily="34" charset="0"/>
                <a:ea typeface="Arial" pitchFamily="34" charset="-122"/>
                <a:cs typeface="Arial" pitchFamily="34" charset="-120"/>
              </a:rPr>
              <a:t>0</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S</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S</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a doublet (one electron), not the two-electron 1s</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2s</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3s</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triplet state.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a:t>
            </a:fld>
            <a:endParaRPr lang="en-US"/>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name="Slide 4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91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Q91</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Possible term symbol(s) of the excited states of Na atom with the electronic configuration [1s</a:t>
            </a:r>
            <a:pPr algn="l" indent="0" marL="0">
              <a:buNone/>
            </a:pPr>
            <a:r>
              <a:rPr lang="en-US" sz="1150" b="1" baseline="3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 2s</a:t>
            </a:r>
            <a:pPr algn="l" indent="0" marL="0">
              <a:buNone/>
            </a:pPr>
            <a:r>
              <a:rPr lang="en-US" sz="1150" b="1" baseline="3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 2p</a:t>
            </a:r>
            <a:pPr algn="l" indent="0" marL="0">
              <a:buNone/>
            </a:pPr>
            <a:r>
              <a:rPr lang="en-US" sz="1150" b="1" baseline="30000" dirty="0">
                <a:solidFill>
                  <a:srgbClr val="1B2A41"/>
                </a:solidFill>
                <a:latin typeface="Georgia" pitchFamily="34" charset="0"/>
                <a:ea typeface="Georgia" pitchFamily="34" charset="-122"/>
                <a:cs typeface="Georgia" pitchFamily="34" charset="-120"/>
              </a:rPr>
              <a:t>6</a:t>
            </a:r>
            <a:pPr algn="l" indent="0" marL="0">
              <a:buNone/>
            </a:pPr>
            <a:r>
              <a:rPr lang="en-US" sz="1150" b="1" dirty="0">
                <a:solidFill>
                  <a:srgbClr val="1B2A41"/>
                </a:solidFill>
                <a:latin typeface="Georgia" pitchFamily="34" charset="0"/>
                <a:ea typeface="Georgia" pitchFamily="34" charset="-122"/>
                <a:cs typeface="Georgia" pitchFamily="34" charset="-120"/>
              </a:rPr>
              <a:t> 3p</a:t>
            </a:r>
            <a:pPr algn="l" indent="0" marL="0">
              <a:buNone/>
            </a:pPr>
            <a:r>
              <a:rPr lang="en-US" sz="1150" b="1" baseline="30000" dirty="0">
                <a:solidFill>
                  <a:srgbClr val="1B2A41"/>
                </a:solidFill>
                <a:latin typeface="Georgia" pitchFamily="34" charset="0"/>
                <a:ea typeface="Georgia" pitchFamily="34" charset="-122"/>
                <a:cs typeface="Georgia" pitchFamily="34" charset="-120"/>
              </a:rPr>
              <a:t>1</a:t>
            </a:r>
            <a:pPr algn="l" indent="0" marL="0">
              <a:buNone/>
            </a:pPr>
            <a:r>
              <a:rPr lang="en-US" sz="1150" b="1" dirty="0">
                <a:solidFill>
                  <a:srgbClr val="1B2A41"/>
                </a:solidFill>
                <a:latin typeface="Georgia" pitchFamily="34" charset="0"/>
                <a:ea typeface="Georgia" pitchFamily="34" charset="-122"/>
                <a:cs typeface="Georgia" pitchFamily="34" charset="-120"/>
              </a:rPr>
              <a:t>] is/are</a:t>
            </a:r>
            <a:endParaRPr lang="en-US" sz="11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S</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/2 and </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S</a:t>
            </a:r>
            <a:pPr algn="l" indent="0" marL="0">
              <a:buNone/>
            </a:pPr>
            <a:r>
              <a:rPr lang="en-US" sz="850" baseline="-40000" dirty="0">
                <a:solidFill>
                  <a:srgbClr val="1B2A41"/>
                </a:solidFill>
                <a:latin typeface="Arial" pitchFamily="34" charset="0"/>
                <a:ea typeface="Arial" pitchFamily="34" charset="-122"/>
                <a:cs typeface="Arial" pitchFamily="34" charset="-120"/>
              </a:rPr>
              <a:t>0</a:t>
            </a:r>
            <a:pPr algn="l" indent="0" marL="0">
              <a:buNone/>
            </a:pPr>
            <a:r>
              <a:rPr lang="en-US" sz="850" dirty="0">
                <a:solidFill>
                  <a:srgbClr val="1B2A41"/>
                </a:solidFill>
                <a:latin typeface="Arial" pitchFamily="34" charset="0"/>
                <a:ea typeface="Arial" pitchFamily="34" charset="-122"/>
                <a:cs typeface="Arial" pitchFamily="34" charset="-120"/>
              </a:rPr>
              <a:t> and </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P</a:t>
            </a:r>
            <a:pPr algn="l" indent="0" marL="0">
              <a:buNone/>
            </a:pPr>
            <a:r>
              <a:rPr lang="en-US" sz="850" baseline="-40000" dirty="0">
                <a:solidFill>
                  <a:srgbClr val="1B2A41"/>
                </a:solidFill>
                <a:latin typeface="Arial" pitchFamily="34" charset="0"/>
                <a:ea typeface="Arial" pitchFamily="34" charset="-122"/>
                <a:cs typeface="Arial" pitchFamily="34" charset="-120"/>
              </a:rPr>
              <a:t>1</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P</a:t>
            </a:r>
            <a:pPr algn="l" indent="0" marL="0">
              <a:buNone/>
            </a:pPr>
            <a:r>
              <a:rPr lang="en-US" sz="850" baseline="-40000" dirty="0">
                <a:solidFill>
                  <a:srgbClr val="1B2A41"/>
                </a:solidFill>
                <a:latin typeface="Arial" pitchFamily="34" charset="0"/>
                <a:ea typeface="Arial" pitchFamily="34" charset="-122"/>
                <a:cs typeface="Arial" pitchFamily="34" charset="-120"/>
              </a:rPr>
              <a:t>0</a:t>
            </a:r>
            <a:pPr algn="l" indent="0" marL="0">
              <a:buNone/>
            </a:pPr>
            <a:r>
              <a:rPr lang="en-US" sz="850" dirty="0">
                <a:solidFill>
                  <a:srgbClr val="1B2A41"/>
                </a:solidFill>
                <a:latin typeface="Arial" pitchFamily="34" charset="0"/>
                <a:ea typeface="Arial" pitchFamily="34" charset="-122"/>
                <a:cs typeface="Arial" pitchFamily="34" charset="-120"/>
              </a:rPr>
              <a:t> and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P</a:t>
            </a:r>
            <a:pPr algn="l" indent="0" marL="0">
              <a:buNone/>
            </a:pPr>
            <a:r>
              <a:rPr lang="en-US" sz="850" baseline="-40000" dirty="0">
                <a:solidFill>
                  <a:srgbClr val="1B2A41"/>
                </a:solidFill>
                <a:latin typeface="Arial" pitchFamily="34" charset="0"/>
                <a:ea typeface="Arial" pitchFamily="34" charset="-122"/>
                <a:cs typeface="Arial" pitchFamily="34" charset="-120"/>
              </a:rPr>
              <a:t>1</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a:t>
            </a:fld>
            <a:endParaRPr lang="en-US"/>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name="Slide 4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P</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/2 and </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P</a:t>
            </a:r>
            <a:pPr algn="l" indent="0" marL="0">
              <a:buNone/>
            </a:pPr>
            <a:r>
              <a:rPr lang="en-US" sz="1250" baseline="-40000" dirty="0">
                <a:solidFill>
                  <a:srgbClr val="1B2A41"/>
                </a:solidFill>
                <a:latin typeface="Arial" pitchFamily="34" charset="0"/>
                <a:ea typeface="Arial" pitchFamily="34" charset="-122"/>
                <a:cs typeface="Arial" pitchFamily="34" charset="-120"/>
              </a:rPr>
              <a:t>1</a:t>
            </a:r>
            <a:pPr algn="l" indent="0" marL="0">
              <a:buNone/>
            </a:pPr>
            <a:r>
              <a:rPr lang="en-US" sz="125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[1s</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3p</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]2s+1=2× + 1 = 2 J=|l+s|..... |l-s| =|1+½|.....|1-½| = 3/2 1/2 Term symbol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2 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P</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/2 and </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P</a:t>
            </a:r>
            <a:pPr algn="l" indent="0" marL="0">
              <a:buNone/>
            </a:pPr>
            <a:r>
              <a:rPr lang="en-US" sz="900" b="1" baseline="-40000" dirty="0">
                <a:solidFill>
                  <a:srgbClr val="1B2A41"/>
                </a:solidFill>
                <a:latin typeface="Arial" pitchFamily="34" charset="0"/>
                <a:ea typeface="Arial" pitchFamily="34" charset="-122"/>
                <a:cs typeface="Arial" pitchFamily="34" charset="-120"/>
              </a:rPr>
              <a:t>1</a:t>
            </a:r>
            <a:pPr algn="l" indent="0" marL="0">
              <a:buNone/>
            </a:pPr>
            <a:r>
              <a:rPr lang="en-US" sz="900" b="1"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a:t>
            </a:fld>
            <a:endParaRPr lang="en-US"/>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name="Slide 4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S</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 single </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S</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cannot arise from a p</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excited state; that requires an s electron, and both J levels are needed.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S</a:t>
            </a:r>
            <a:pPr algn="l" indent="0" marL="0">
              <a:buNone/>
            </a:pPr>
            <a:r>
              <a:rPr lang="en-US" sz="1050" b="1" baseline="-40000" dirty="0">
                <a:solidFill>
                  <a:srgbClr val="1B2A41"/>
                </a:solidFill>
                <a:latin typeface="Arial" pitchFamily="34" charset="0"/>
                <a:ea typeface="Arial" pitchFamily="34" charset="-122"/>
                <a:cs typeface="Arial" pitchFamily="34" charset="-120"/>
              </a:rPr>
              <a:t>0</a:t>
            </a:r>
            <a:pPr algn="l" indent="0" marL="0">
              <a:buNone/>
            </a:pPr>
            <a:r>
              <a:rPr lang="en-US" sz="1050" b="1" dirty="0">
                <a:solidFill>
                  <a:srgbClr val="1B2A41"/>
                </a:solidFill>
                <a:latin typeface="Arial" pitchFamily="34" charset="0"/>
                <a:ea typeface="Arial" pitchFamily="34" charset="-122"/>
                <a:cs typeface="Arial" pitchFamily="34" charset="-120"/>
              </a:rPr>
              <a:t> and </a:t>
            </a:r>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P</a:t>
            </a:r>
            <a:pPr algn="l" indent="0" marL="0">
              <a:buNone/>
            </a:pPr>
            <a:r>
              <a:rPr lang="en-US" sz="1050" b="1" baseline="-40000" dirty="0">
                <a:solidFill>
                  <a:srgbClr val="1B2A41"/>
                </a:solidFill>
                <a:latin typeface="Arial" pitchFamily="34" charset="0"/>
                <a:ea typeface="Arial" pitchFamily="34" charset="-122"/>
                <a:cs typeface="Arial" pitchFamily="34" charset="-120"/>
              </a:rPr>
              <a:t>1</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S/</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P are singlets; one p electron gives a doublet (</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P).</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P</a:t>
            </a:r>
            <a:pPr algn="l" indent="0" marL="0">
              <a:buNone/>
            </a:pPr>
            <a:r>
              <a:rPr lang="en-US" sz="1050" b="1" baseline="-40000" dirty="0">
                <a:solidFill>
                  <a:srgbClr val="1B2A41"/>
                </a:solidFill>
                <a:latin typeface="Arial" pitchFamily="34" charset="0"/>
                <a:ea typeface="Arial" pitchFamily="34" charset="-122"/>
                <a:cs typeface="Arial" pitchFamily="34" charset="-120"/>
              </a:rPr>
              <a:t>0</a:t>
            </a:r>
            <a:pPr algn="l" indent="0" marL="0">
              <a:buNone/>
            </a:pPr>
            <a:r>
              <a:rPr lang="en-US" sz="1050" b="1" dirty="0">
                <a:solidFill>
                  <a:srgbClr val="1B2A41"/>
                </a:solidFill>
                <a:latin typeface="Arial" pitchFamily="34" charset="0"/>
                <a:ea typeface="Arial" pitchFamily="34" charset="-122"/>
                <a:cs typeface="Arial" pitchFamily="34" charset="-120"/>
              </a:rPr>
              <a:t> and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P</a:t>
            </a:r>
            <a:pPr algn="l" indent="0" marL="0">
              <a:buNone/>
            </a:pPr>
            <a:r>
              <a:rPr lang="en-US" sz="1050" b="1" baseline="-40000" dirty="0">
                <a:solidFill>
                  <a:srgbClr val="1B2A41"/>
                </a:solidFill>
                <a:latin typeface="Arial" pitchFamily="34" charset="0"/>
                <a:ea typeface="Arial" pitchFamily="34" charset="-122"/>
                <a:cs typeface="Arial" pitchFamily="34" charset="-120"/>
              </a:rPr>
              <a:t>1</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P terms are triplets; a single 3p electron gives only the doublet </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P.</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a:t>
            </a:fld>
            <a:endParaRPr lang="en-US"/>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name="Slide 4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94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Q94</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number of microstates present in </a:t>
            </a:r>
            <a:pPr algn="l" indent="0" marL="0">
              <a:buNone/>
            </a:pPr>
            <a:r>
              <a:rPr lang="en-US" sz="1150" b="1" baseline="30000" dirty="0">
                <a:solidFill>
                  <a:srgbClr val="1B2A41"/>
                </a:solidFill>
                <a:latin typeface="Georgia" pitchFamily="34" charset="0"/>
                <a:ea typeface="Georgia" pitchFamily="34" charset="-122"/>
                <a:cs typeface="Georgia" pitchFamily="34" charset="-120"/>
              </a:rPr>
              <a:t>3</a:t>
            </a:r>
            <a:pPr algn="l" indent="0" marL="0">
              <a:buNone/>
            </a:pPr>
            <a:r>
              <a:rPr lang="en-US" sz="1150" b="1" dirty="0">
                <a:solidFill>
                  <a:srgbClr val="1B2A41"/>
                </a:solidFill>
                <a:latin typeface="Georgia" pitchFamily="34" charset="0"/>
                <a:ea typeface="Georgia" pitchFamily="34" charset="-122"/>
                <a:cs typeface="Georgia" pitchFamily="34" charset="-120"/>
              </a:rPr>
              <a:t>F-term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21</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9</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28</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49</a:t>
            </a:fld>
            <a:endParaRPr lang="en-US"/>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name="Slide 5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94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21</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Number of microstate in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F is calculated as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 + 1) (2L+1)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F, L=3.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Hence, (3) (2x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+1) =21</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21</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50</a:t>
            </a:fld>
            <a:endParaRPr lang="en-US"/>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name="Slide 5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94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3 is far too small; degeneracy of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F = (</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S+1)(2L+1)=21.</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9</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9 undercounts; the correct microstate count is 21.</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28</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28 is the microstate count of a different term;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F has 21.</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51</a:t>
            </a:fld>
            <a:endParaRPr lang="en-US"/>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name="Slide 5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96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Q96</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a:t>
            </a:r>
            <a:pPr algn="l" indent="0" marL="0">
              <a:buNone/>
            </a:pPr>
            <a:r>
              <a:rPr lang="en-US" sz="1150" b="1" dirty="0">
                <a:solidFill>
                  <a:srgbClr val="C9821B"/>
                </a:solidFill>
                <a:latin typeface="Georgia" pitchFamily="34" charset="0"/>
                <a:ea typeface="Georgia" pitchFamily="34" charset="-122"/>
                <a:cs typeface="Georgia" pitchFamily="34" charset="-120"/>
              </a:rPr>
              <a:t>lowest</a:t>
            </a:r>
            <a:pPr algn="l" indent="0" marL="0">
              <a:buNone/>
            </a:pPr>
            <a:r>
              <a:rPr lang="en-US" sz="1150" b="1" dirty="0">
                <a:solidFill>
                  <a:srgbClr val="1B2A41"/>
                </a:solidFill>
                <a:latin typeface="Georgia" pitchFamily="34" charset="0"/>
                <a:ea typeface="Georgia" pitchFamily="34" charset="-122"/>
                <a:cs typeface="Georgia" pitchFamily="34" charset="-120"/>
              </a:rPr>
              <a:t> energy term for the d</a:t>
            </a:r>
            <a:pPr algn="l" indent="0" marL="0">
              <a:buNone/>
            </a:pPr>
            <a:r>
              <a:rPr lang="en-US" sz="1150" b="1" baseline="30000" dirty="0">
                <a:solidFill>
                  <a:srgbClr val="1B2A41"/>
                </a:solidFill>
                <a:latin typeface="Georgia" pitchFamily="34" charset="0"/>
                <a:ea typeface="Georgia" pitchFamily="34" charset="-122"/>
                <a:cs typeface="Georgia" pitchFamily="34" charset="-120"/>
              </a:rPr>
              <a:t>6</a:t>
            </a:r>
            <a:pPr algn="l" indent="0" marL="0">
              <a:buNone/>
            </a:pPr>
            <a:r>
              <a:rPr lang="en-US" sz="1150" b="1" dirty="0">
                <a:solidFill>
                  <a:srgbClr val="1B2A41"/>
                </a:solidFill>
                <a:latin typeface="Georgia" pitchFamily="34" charset="0"/>
                <a:ea typeface="Georgia" pitchFamily="34" charset="-122"/>
                <a:cs typeface="Georgia" pitchFamily="34" charset="-120"/>
              </a:rPr>
              <a:t> configuration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D</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D</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P</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52</a:t>
            </a:fld>
            <a:endParaRPr lang="en-US"/>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name="Slide 5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96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baseline="3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D</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L= ΣML = 5-3 = 2 = D S=2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S+1=5 Hence, lowest energy form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baseline="3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53</a:t>
            </a:fld>
            <a:endParaRPr lang="en-US"/>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name="Slide 5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96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D is a doublet; the d</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 ground term must maximise spin (quintet) → </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P</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P is a singlet, far above the high-spin </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D ground term.</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D is a singlet; Hund's rule selects the quintet </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D as lowest.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54</a:t>
            </a:fld>
            <a:endParaRPr lang="en-US"/>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name="Slide 5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108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Q108</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The spectroscopic ground state term symbols for the octahedral aqua complexes of Mn(II), Cr(III) and Cu(II), respectively, are 2 4 2</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 , F and D</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S, </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F and </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D</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H , </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H and </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D</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S, </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F and </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55</a:t>
            </a:fld>
            <a:endParaRPr lang="en-US"/>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name="Slide 5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108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baseline="3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S, </a:t>
            </a:r>
            <a:pPr algn="l" indent="0" marL="0">
              <a:buNone/>
            </a:pPr>
            <a:r>
              <a:rPr lang="en-US" sz="1250" baseline="3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F and </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 is a weak ligand, No pairing occurs.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S=5/2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S+1=6 L=0→ S Term Ground state term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 Cr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L= 3→F Term S= 3/2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S+1=2x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/2+1=4 Ground state term→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F Cu</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 ΣML = 2 →D S=1/2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S+1=2 Ground state term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baseline="3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S, </a:t>
            </a:r>
            <a:pPr algn="l" indent="0" marL="0">
              <a:buNone/>
            </a:pPr>
            <a:r>
              <a:rPr lang="en-US" sz="900" b="1" baseline="3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F and </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56</a:t>
            </a:fld>
            <a:endParaRPr lang="en-US"/>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name="Slide 5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108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 , F and 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bare 'H, F, D' are not full term symbols and lack multiplicities.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H , </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H and </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H/</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H multiplicities are incorrect for d</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 (Mn</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and d</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 (Fe</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which give </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S, </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F and </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third term should be </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D (Co</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LS d</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 has </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 but free-ion d</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 ); </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P is incorrect for the set.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57</a:t>
            </a:fld>
            <a:endParaRPr lang="en-US"/>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name="Slide 5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129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Q129</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a:t>
            </a:r>
            <a:pPr algn="l" indent="0" marL="0">
              <a:buNone/>
            </a:pPr>
            <a:r>
              <a:rPr lang="en-US" sz="1250" b="1" dirty="0">
                <a:solidFill>
                  <a:srgbClr val="C9821B"/>
                </a:solidFill>
                <a:latin typeface="Georgia" pitchFamily="34" charset="0"/>
                <a:ea typeface="Georgia" pitchFamily="34" charset="-122"/>
                <a:cs typeface="Georgia" pitchFamily="34" charset="-120"/>
              </a:rPr>
              <a:t>lowest</a:t>
            </a:r>
            <a:pPr algn="l" indent="0" marL="0">
              <a:buNone/>
            </a:pPr>
            <a:r>
              <a:rPr lang="en-US" sz="1250" b="1" dirty="0">
                <a:solidFill>
                  <a:srgbClr val="1B2A41"/>
                </a:solidFill>
                <a:latin typeface="Georgia" pitchFamily="34" charset="0"/>
                <a:ea typeface="Georgia" pitchFamily="34" charset="-122"/>
                <a:cs typeface="Georgia" pitchFamily="34" charset="-120"/>
              </a:rPr>
              <a:t> energy state of a 1s</a:t>
            </a:r>
            <a:pPr algn="l" indent="0" marL="0">
              <a:buNone/>
            </a:pPr>
            <a:r>
              <a:rPr lang="en-US" sz="1250" b="1" baseline="30000" dirty="0">
                <a:solidFill>
                  <a:srgbClr val="1B2A41"/>
                </a:solidFill>
                <a:latin typeface="Georgia" pitchFamily="34" charset="0"/>
                <a:ea typeface="Georgia" pitchFamily="34" charset="-122"/>
                <a:cs typeface="Georgia" pitchFamily="34" charset="-120"/>
              </a:rPr>
              <a:t>1</a:t>
            </a:r>
            <a:pPr algn="l" indent="0" marL="0">
              <a:buNone/>
            </a:pPr>
            <a:r>
              <a:rPr lang="en-US" sz="1250" b="1" dirty="0">
                <a:solidFill>
                  <a:srgbClr val="1B2A41"/>
                </a:solidFill>
                <a:latin typeface="Georgia" pitchFamily="34" charset="0"/>
                <a:ea typeface="Georgia" pitchFamily="34" charset="-122"/>
                <a:cs typeface="Georgia" pitchFamily="34" charset="-120"/>
              </a:rPr>
              <a:t> 2s</a:t>
            </a:r>
            <a:pPr algn="l" indent="0" marL="0">
              <a:buNone/>
            </a:pPr>
            <a:r>
              <a:rPr lang="en-US" sz="1250" b="1" baseline="30000" dirty="0">
                <a:solidFill>
                  <a:srgbClr val="1B2A41"/>
                </a:solidFill>
                <a:latin typeface="Georgia" pitchFamily="34" charset="0"/>
                <a:ea typeface="Georgia" pitchFamily="34" charset="-122"/>
                <a:cs typeface="Georgia" pitchFamily="34" charset="-120"/>
              </a:rPr>
              <a:t>1</a:t>
            </a:r>
            <a:pPr algn="l" indent="0" marL="0">
              <a:buNone/>
            </a:pPr>
            <a:r>
              <a:rPr lang="en-US" sz="1250" b="1" dirty="0">
                <a:solidFill>
                  <a:srgbClr val="1B2A41"/>
                </a:solidFill>
                <a:latin typeface="Georgia" pitchFamily="34" charset="0"/>
                <a:ea typeface="Georgia" pitchFamily="34" charset="-122"/>
                <a:cs typeface="Georgia" pitchFamily="34" charset="-120"/>
              </a:rPr>
              <a:t> electronic configuration, according to Hund's rule,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S</a:t>
            </a:r>
            <a:pPr algn="l" indent="0" marL="0">
              <a:buNone/>
            </a:pPr>
            <a:r>
              <a:rPr lang="en-US" sz="850" baseline="-40000" dirty="0">
                <a:solidFill>
                  <a:srgbClr val="1B2A41"/>
                </a:solidFill>
                <a:latin typeface="Arial" pitchFamily="34" charset="0"/>
                <a:ea typeface="Arial" pitchFamily="34" charset="-122"/>
                <a:cs typeface="Arial" pitchFamily="34" charset="-120"/>
              </a:rPr>
              <a:t>0</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S</a:t>
            </a:r>
            <a:pPr algn="l" indent="0" marL="0">
              <a:buNone/>
            </a:pPr>
            <a:r>
              <a:rPr lang="en-US" sz="850" baseline="-40000" dirty="0">
                <a:solidFill>
                  <a:srgbClr val="1B2A41"/>
                </a:solidFill>
                <a:latin typeface="Arial" pitchFamily="34" charset="0"/>
                <a:ea typeface="Arial" pitchFamily="34" charset="-122"/>
                <a:cs typeface="Arial" pitchFamily="34" charset="-120"/>
              </a:rPr>
              <a:t>0</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S</a:t>
            </a:r>
            <a:pPr algn="l" indent="0" marL="0">
              <a:buNone/>
            </a:pPr>
            <a:r>
              <a:rPr lang="en-US" sz="850" baseline="-40000" dirty="0">
                <a:solidFill>
                  <a:srgbClr val="1B2A41"/>
                </a:solidFill>
                <a:latin typeface="Arial" pitchFamily="34" charset="0"/>
                <a:ea typeface="Arial" pitchFamily="34" charset="-122"/>
                <a:cs typeface="Arial" pitchFamily="34" charset="-120"/>
              </a:rPr>
              <a:t>1</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S</a:t>
            </a:r>
            <a:pPr algn="l" indent="0" marL="0">
              <a:buNone/>
            </a:pPr>
            <a:r>
              <a:rPr lang="en-US" sz="850" baseline="-40000" dirty="0">
                <a:solidFill>
                  <a:srgbClr val="1B2A41"/>
                </a:solidFill>
                <a:latin typeface="Arial" pitchFamily="34" charset="0"/>
                <a:ea typeface="Arial" pitchFamily="34" charset="-122"/>
                <a:cs typeface="Arial" pitchFamily="34" charset="-120"/>
              </a:rPr>
              <a:t>1</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58</a:t>
            </a:fld>
            <a:endParaRPr lang="en-US"/>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name="Slide 5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129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S</a:t>
            </a:r>
            <a:pPr algn="l" indent="0" marL="0">
              <a:buNone/>
            </a:pPr>
            <a:r>
              <a:rPr lang="en-US" sz="1250" baseline="-40000" dirty="0">
                <a:solidFill>
                  <a:srgbClr val="1B2A41"/>
                </a:solidFill>
                <a:latin typeface="Arial" pitchFamily="34" charset="0"/>
                <a:ea typeface="Arial" pitchFamily="34" charset="-122"/>
                <a:cs typeface="Arial" pitchFamily="34" charset="-120"/>
              </a:rPr>
              <a:t>1</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S=1/2+1/2=1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S+1= 2x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+1=3 J=|l+s|...|l - s| = |1+0|...|1-0| =1 l=0 → S (term)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S</a:t>
            </a:r>
            <a:pPr algn="l" indent="0" marL="0">
              <a:buNone/>
            </a:pPr>
            <a:r>
              <a:rPr lang="en-US" sz="900" b="1" baseline="-40000" dirty="0">
                <a:solidFill>
                  <a:srgbClr val="1B2A41"/>
                </a:solidFill>
                <a:latin typeface="Arial" pitchFamily="34" charset="0"/>
                <a:ea typeface="Arial" pitchFamily="34" charset="-122"/>
                <a:cs typeface="Arial" pitchFamily="34" charset="-120"/>
              </a:rPr>
              <a:t>1</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59</a:t>
            </a:fld>
            <a:endParaRPr lang="en-US"/>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name="Slide 6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129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S</a:t>
            </a:r>
            <a:pPr algn="l" indent="0" marL="0">
              <a:buNone/>
            </a:pPr>
            <a:r>
              <a:rPr lang="en-US" sz="1050" b="1" baseline="-40000" dirty="0">
                <a:solidFill>
                  <a:srgbClr val="1B2A41"/>
                </a:solidFill>
                <a:latin typeface="Arial" pitchFamily="34" charset="0"/>
                <a:ea typeface="Arial" pitchFamily="34" charset="-122"/>
                <a:cs typeface="Arial" pitchFamily="34" charset="-120"/>
              </a:rPr>
              <a:t>0</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S has J=1 only, so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S</a:t>
            </a:r>
            <a:pPr algn="l" indent="0" marL="0">
              <a:buNone/>
            </a:pPr>
            <a:r>
              <a:rPr lang="en-US" sz="1050" baseline="-40000" dirty="0">
                <a:solidFill>
                  <a:srgbClr val="5A6B82"/>
                </a:solidFill>
                <a:latin typeface="Arial" pitchFamily="34" charset="0"/>
                <a:ea typeface="Arial" pitchFamily="34" charset="-122"/>
                <a:cs typeface="Arial" pitchFamily="34" charset="-120"/>
              </a:rPr>
              <a:t>0</a:t>
            </a:r>
            <a:pPr algn="l" indent="0" marL="0">
              <a:buNone/>
            </a:pPr>
            <a:r>
              <a:rPr lang="en-US" sz="1050" dirty="0">
                <a:solidFill>
                  <a:srgbClr val="5A6B82"/>
                </a:solidFill>
                <a:latin typeface="Arial" pitchFamily="34" charset="0"/>
                <a:ea typeface="Arial" pitchFamily="34" charset="-122"/>
                <a:cs typeface="Arial" pitchFamily="34" charset="-120"/>
              </a:rPr>
              <a:t> is not a valid level.</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S</a:t>
            </a:r>
            <a:pPr algn="l" indent="0" marL="0">
              <a:buNone/>
            </a:pPr>
            <a:r>
              <a:rPr lang="en-US" sz="1050" b="1" baseline="-40000" dirty="0">
                <a:solidFill>
                  <a:srgbClr val="1B2A41"/>
                </a:solidFill>
                <a:latin typeface="Arial" pitchFamily="34" charset="0"/>
                <a:ea typeface="Arial" pitchFamily="34" charset="-122"/>
                <a:cs typeface="Arial" pitchFamily="34" charset="-120"/>
              </a:rPr>
              <a:t>0</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lowest state is the triplet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S</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(Hund), not the singlet </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S</a:t>
            </a:r>
            <a:pPr algn="l" indent="0" marL="0">
              <a:buNone/>
            </a:pPr>
            <a:r>
              <a:rPr lang="en-US" sz="1050" baseline="-40000" dirty="0">
                <a:solidFill>
                  <a:srgbClr val="5A6B82"/>
                </a:solidFill>
                <a:latin typeface="Arial" pitchFamily="34" charset="0"/>
                <a:ea typeface="Arial" pitchFamily="34" charset="-122"/>
                <a:cs typeface="Arial" pitchFamily="34" charset="-120"/>
              </a:rPr>
              <a:t>0</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S</a:t>
            </a:r>
            <a:pPr algn="l" indent="0" marL="0">
              <a:buNone/>
            </a:pPr>
            <a:r>
              <a:rPr lang="en-US" sz="1050" b="1" baseline="-40000" dirty="0">
                <a:solidFill>
                  <a:srgbClr val="1B2A41"/>
                </a:solidFill>
                <a:latin typeface="Arial" pitchFamily="34" charset="0"/>
                <a:ea typeface="Arial" pitchFamily="34" charset="-122"/>
                <a:cs typeface="Arial" pitchFamily="34" charset="-120"/>
              </a:rPr>
              <a:t>1</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S</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is not a valid term (singlet S must be J=0); the ground excited state is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S</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60</a:t>
            </a:fld>
            <a:endParaRPr lang="en-US"/>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name="Slide 6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156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Q156</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For the d</a:t>
            </a:r>
            <a:pPr algn="l" indent="0" marL="0">
              <a:buNone/>
            </a:pPr>
            <a:r>
              <a:rPr lang="en-US" sz="1250" b="1" baseline="3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electron configuration, the ground state term symbol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F</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F</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F</a:t>
            </a:r>
            <a:pPr algn="l" indent="0" marL="0">
              <a:buNone/>
            </a:pPr>
            <a:r>
              <a:rPr lang="en-US" sz="850" baseline="-40000" dirty="0">
                <a:solidFill>
                  <a:srgbClr val="1B2A41"/>
                </a:solidFill>
                <a:latin typeface="Arial" pitchFamily="34" charset="0"/>
                <a:ea typeface="Arial" pitchFamily="34" charset="-122"/>
                <a:cs typeface="Arial" pitchFamily="34" charset="-120"/>
              </a:rPr>
              <a:t>7</a:t>
            </a:r>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F</a:t>
            </a:r>
            <a:pPr algn="l" indent="0" marL="0">
              <a:buNone/>
            </a:pPr>
            <a:r>
              <a:rPr lang="en-US" sz="850" baseline="-40000" dirty="0">
                <a:solidFill>
                  <a:srgbClr val="1B2A41"/>
                </a:solidFill>
                <a:latin typeface="Arial" pitchFamily="34" charset="0"/>
                <a:ea typeface="Arial" pitchFamily="34" charset="-122"/>
                <a:cs typeface="Arial" pitchFamily="34" charset="-120"/>
              </a:rPr>
              <a:t>9</a:t>
            </a:r>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61</a:t>
            </a:fld>
            <a:endParaRPr lang="en-US"/>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name="Slide 6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156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baseline="3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F</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d -electronic configuration: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L=2+1+0 = 3 i.e. ‘F’ S= 3 x 1/2 = 3/2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S+1 = 2 x 3/2 + 1 = 4 J = less than half filled= L-S= 3-3/2 = 3/2 Thus, ground state term is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S+1LJ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baseline="3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F</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62</a:t>
            </a:fld>
            <a:endParaRPr lang="en-US"/>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name="Slide 6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156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F</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for d</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(&lt;half filled) the ground level is the lowest J, but </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F</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not a valid J for L=3,S=3/2.</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F</a:t>
            </a:r>
            <a:pPr algn="l" indent="0" marL="0">
              <a:buNone/>
            </a:pPr>
            <a:r>
              <a:rPr lang="en-US" sz="1050" b="1" baseline="-40000" dirty="0">
                <a:solidFill>
                  <a:srgbClr val="1B2A41"/>
                </a:solidFill>
                <a:latin typeface="Arial" pitchFamily="34" charset="0"/>
                <a:ea typeface="Arial" pitchFamily="34" charset="-122"/>
                <a:cs typeface="Arial" pitchFamily="34" charset="-120"/>
              </a:rPr>
              <a:t>7</a:t>
            </a:r>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F</a:t>
            </a:r>
            <a:pPr algn="l" indent="0" marL="0">
              <a:buNone/>
            </a:pPr>
            <a:r>
              <a:rPr lang="en-US" sz="1050" baseline="-40000" dirty="0">
                <a:solidFill>
                  <a:srgbClr val="5A6B82"/>
                </a:solidFill>
                <a:latin typeface="Arial" pitchFamily="34" charset="0"/>
                <a:ea typeface="Arial" pitchFamily="34" charset="-122"/>
                <a:cs typeface="Arial" pitchFamily="34" charset="-120"/>
              </a:rPr>
              <a:t>7</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a higher J level; the ground level is the lowest, </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F</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F</a:t>
            </a:r>
            <a:pPr algn="l" indent="0" marL="0">
              <a:buNone/>
            </a:pPr>
            <a:r>
              <a:rPr lang="en-US" sz="1050" b="1" baseline="-40000" dirty="0">
                <a:solidFill>
                  <a:srgbClr val="1B2A41"/>
                </a:solidFill>
                <a:latin typeface="Arial" pitchFamily="34" charset="0"/>
                <a:ea typeface="Arial" pitchFamily="34" charset="-122"/>
                <a:cs typeface="Arial" pitchFamily="34" charset="-120"/>
              </a:rPr>
              <a:t>9</a:t>
            </a:r>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F</a:t>
            </a:r>
            <a:pPr algn="l" indent="0" marL="0">
              <a:buNone/>
            </a:pPr>
            <a:r>
              <a:rPr lang="en-US" sz="1050" baseline="-40000" dirty="0">
                <a:solidFill>
                  <a:srgbClr val="5A6B82"/>
                </a:solidFill>
                <a:latin typeface="Arial" pitchFamily="34" charset="0"/>
                <a:ea typeface="Arial" pitchFamily="34" charset="-122"/>
                <a:cs typeface="Arial" pitchFamily="34" charset="-120"/>
              </a:rPr>
              <a:t>9</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the highest J; for less-than-half-filled d</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the ground level is </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F</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63</a:t>
            </a:fld>
            <a:endParaRPr lang="en-US"/>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name="Slide 6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161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Q161</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term symbol for the ground state of dinitrogen cation radical (N</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a:t>
            </a:r>
            <a:pPr algn="l" indent="0" marL="0">
              <a:buNone/>
            </a:pPr>
            <a:r>
              <a:rPr lang="en-US" sz="1250" b="1" dirty="0">
                <a:solidFill>
                  <a:srgbClr val="1B2A41"/>
                </a:solidFill>
                <a:latin typeface="Georgia" pitchFamily="34" charset="0"/>
                <a:ea typeface="Georgia" pitchFamily="34" charset="-122"/>
                <a:cs typeface="Georgia" pitchFamily="34" charset="-120"/>
              </a:rPr>
              <a:t>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π</a:t>
            </a:r>
            <a:pPr algn="l" indent="0" marL="0">
              <a:buNone/>
            </a:pPr>
            <a:r>
              <a:rPr lang="en-US" sz="850" baseline="-40000" dirty="0">
                <a:solidFill>
                  <a:srgbClr val="1B2A41"/>
                </a:solidFill>
                <a:latin typeface="Arial" pitchFamily="34" charset="0"/>
                <a:ea typeface="Arial" pitchFamily="34" charset="-122"/>
                <a:cs typeface="Arial" pitchFamily="34" charset="-120"/>
              </a:rPr>
              <a:t>u</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u</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π</a:t>
            </a:r>
            <a:pPr algn="l" indent="0" marL="0">
              <a:buNone/>
            </a:pPr>
            <a:r>
              <a:rPr lang="en-US" sz="850" baseline="-40000" dirty="0">
                <a:solidFill>
                  <a:srgbClr val="1B2A41"/>
                </a:solidFill>
                <a:latin typeface="Arial" pitchFamily="34" charset="0"/>
                <a:ea typeface="Arial" pitchFamily="34" charset="-122"/>
                <a:cs typeface="Arial" pitchFamily="34" charset="-120"/>
              </a:rPr>
              <a:t>g</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g</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Russell–Saunders coupling, Hund's rules, microstate counting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 is king, L is queen, J obeys the half-filled rule.” Microstates = ⁽</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ˡ</a:t>
            </a:r>
            <a:pPr algn="l" indent="0" marL="0">
              <a:buNone/>
            </a:pPr>
            <a:r>
              <a:rPr lang="en-US" sz="850" i="1" baseline="30000" dirty="0">
                <a:solidFill>
                  <a:srgbClr val="5A6B82"/>
                </a:solidFill>
                <a:latin typeface="Arial" pitchFamily="34" charset="0"/>
                <a:ea typeface="Arial" pitchFamily="34" charset="-122"/>
                <a:cs typeface="Arial" pitchFamily="34" charset="-120"/>
              </a:rPr>
              <a:t>+1</a:t>
            </a:r>
            <a:pPr algn="l" indent="0" marL="0">
              <a:buNone/>
            </a:pPr>
            <a:r>
              <a:rPr lang="en-US" sz="850" i="1" dirty="0">
                <a:solidFill>
                  <a:srgbClr val="5A6B82"/>
                </a:solidFill>
                <a:latin typeface="Arial" pitchFamily="34" charset="0"/>
                <a:ea typeface="Arial" pitchFamily="34" charset="-122"/>
                <a:cs typeface="Arial" pitchFamily="34" charset="-120"/>
              </a:rPr>
              <a:t>⁾⁾C</a:t>
            </a:r>
            <a:pPr algn="l" indent="0" marL="0">
              <a:buNone/>
            </a:pPr>
            <a:r>
              <a:rPr lang="en-US" sz="850" i="1" baseline="-40000" dirty="0">
                <a:solidFill>
                  <a:srgbClr val="5A6B82"/>
                </a:solidFill>
                <a:latin typeface="Arial" pitchFamily="34" charset="0"/>
                <a:ea typeface="Arial" pitchFamily="34" charset="-122"/>
                <a:cs typeface="Arial" pitchFamily="34" charset="-120"/>
              </a:rPr>
              <a:t>n</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64</a:t>
            </a:fld>
            <a:endParaRPr lang="en-US"/>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name="Slide 6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Σ</a:t>
            </a:r>
            <a:pPr algn="l" indent="0" marL="0">
              <a:buNone/>
            </a:pPr>
            <a:r>
              <a:rPr lang="en-US" sz="1250" baseline="3000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g</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A term symbol </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ˢ</a:t>
            </a:r>
            <a:pPr algn="l" indent="0" marL="0">
              <a:buNone/>
            </a:pPr>
            <a:r>
              <a:rPr lang="en-US" sz="1000" baseline="30000" dirty="0">
                <a:solidFill>
                  <a:srgbClr val="1B2A41"/>
                </a:solidFill>
                <a:latin typeface="Arial" pitchFamily="34" charset="0"/>
                <a:ea typeface="Arial" pitchFamily="34" charset="-122"/>
                <a:cs typeface="Arial" pitchFamily="34" charset="-120"/>
              </a:rPr>
              <a:t>+1</a:t>
            </a:r>
            <a:pPr algn="l" indent="0" marL="0">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σ 1s σ 1s* σ22s σ22s* π22px = π22py σ12pz 2 2 σ12pz = gerade Λ = 0 i.e. Σ S=½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S+1 = 2 × 1/2 + 1 = 2 As σ12pz orbital is symmetric, (+) is used.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Thus, term symbol of N</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Λ. 2 . g/u = Σ</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Σ</a:t>
            </a:r>
            <a:pPr algn="l" indent="0" marL="0">
              <a:buNone/>
            </a:pPr>
            <a:r>
              <a:rPr lang="en-US" sz="900" b="1" baseline="30000"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g</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Memorise S/P/D/F/G ↔ L = 0/1/2/3/4. Half-filled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p</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f</a:t>
            </a:r>
            <a:pPr algn="l" indent="0" marL="0">
              <a:buNone/>
            </a:pPr>
            <a:r>
              <a:rPr lang="en-US" sz="900" baseline="30000" dirty="0">
                <a:solidFill>
                  <a:srgbClr val="1B2A41"/>
                </a:solidFill>
                <a:latin typeface="Arial" pitchFamily="34" charset="0"/>
                <a:ea typeface="Arial" pitchFamily="34" charset="-122"/>
                <a:cs typeface="Arial" pitchFamily="34" charset="-120"/>
              </a:rPr>
              <a:t>7</a:t>
            </a:r>
            <a:pPr algn="l" indent="0" marL="0">
              <a:buNone/>
            </a:pPr>
            <a:r>
              <a:rPr lang="en-US" sz="900" dirty="0">
                <a:solidFill>
                  <a:srgbClr val="1B2A41"/>
                </a:solidFill>
                <a:latin typeface="Arial" pitchFamily="34" charset="0"/>
                <a:ea typeface="Arial" pitchFamily="34" charset="-122"/>
                <a:cs typeface="Arial" pitchFamily="34" charset="-120"/>
              </a:rPr>
              <a:t>) always give an S ground term (L=0).</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 is king, L is queen, J obeys the half-filled rule.” Microstates = ⁽</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ˡ</a:t>
            </a:r>
            <a:pPr algn="l" indent="0" marL="0">
              <a:buNone/>
            </a:pPr>
            <a:r>
              <a:rPr lang="en-US" sz="900" baseline="30000" dirty="0">
                <a:solidFill>
                  <a:srgbClr val="1B2A41"/>
                </a:solidFill>
                <a:latin typeface="Arial" pitchFamily="34" charset="0"/>
                <a:ea typeface="Arial" pitchFamily="34" charset="-122"/>
                <a:cs typeface="Arial" pitchFamily="34" charset="-120"/>
              </a:rPr>
              <a:t>+1</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n</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65</a:t>
            </a:fld>
            <a:endParaRPr lang="en-US"/>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name="Slide 6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Atomic Term Symbols &amp; Microstates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π</a:t>
            </a:r>
            <a:pPr algn="l" indent="0" marL="0">
              <a:buNone/>
            </a:pPr>
            <a:r>
              <a:rPr lang="en-US" sz="1050" b="1" baseline="-40000" dirty="0">
                <a:solidFill>
                  <a:srgbClr val="1B2A41"/>
                </a:solidFill>
                <a:latin typeface="Arial" pitchFamily="34" charset="0"/>
                <a:ea typeface="Arial" pitchFamily="34" charset="-122"/>
                <a:cs typeface="Arial" pitchFamily="34" charset="-120"/>
              </a:rPr>
              <a:t>u</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removing an electron from the σ-type HOMO gives a Σ (not π) ground state.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Σ</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u</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singly-occupied σg orbital makes the term gerade (g), so Σu</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has the wrong parity.</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π</a:t>
            </a:r>
            <a:pPr algn="l" indent="0" marL="0">
              <a:buNone/>
            </a:pPr>
            <a:r>
              <a:rPr lang="en-US" sz="1050" b="1" baseline="-40000" dirty="0">
                <a:solidFill>
                  <a:srgbClr val="1B2A41"/>
                </a:solidFill>
                <a:latin typeface="Arial" pitchFamily="34" charset="0"/>
                <a:ea typeface="Arial" pitchFamily="34" charset="-122"/>
                <a:cs typeface="Arial" pitchFamily="34" charset="-120"/>
              </a:rPr>
              <a:t>g</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ground term is a Σ state (Λ=0), not a π state (Λ=1).</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66</a:t>
            </a:fld>
            <a:endParaRPr lang="en-US"/>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name="Slide 6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Atomic Term Symbols &amp; Microstates</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21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A term symbol </a:t>
            </a:r>
            <a:pPr algn="l" indent="0" marL="0">
              <a:lnSpc>
                <a:spcPct val="100000"/>
              </a:lnSpc>
              <a:buNone/>
            </a:pPr>
            <a:r>
              <a:rPr lang="en-US" sz="10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ˢ</a:t>
            </a:r>
            <a:pPr algn="l" indent="0" marL="0">
              <a:lnSpc>
                <a:spcPct val="100000"/>
              </a:lnSpc>
              <a:buNone/>
            </a:pPr>
            <a:r>
              <a:rPr lang="en-US" sz="100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L_J encodes total spin (S), orbital (L) and total angular momentum (J). For ground states use Hund's rules; microstate count = C(2(2l+1), n).</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Multiplicity = 2S + 1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Microstates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ˡ</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 = electrons)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Ground J = |L−S| (≤ half) ; L+S (&gt; half)</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Total degeneracy of a term = (2S+1)(2L+1)</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Hund's rule of maximum multiplicity</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 S, J coupling</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Pauli-allowed terms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Ground-state term derivation</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Forgetting to flip the J-rule for more-than-half-filled shells, or mislabelling multiplicity (2S+1) vs S.</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Ground term: maximise S first, then L. J = |L−S| if shell ≤ half-filled, J = L+S if more than half-filled.</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800" b="1" dirty="0">
                <a:solidFill>
                  <a:srgbClr val="1E3A5F"/>
                </a:solidFill>
                <a:latin typeface="Arial" pitchFamily="34" charset="0"/>
                <a:ea typeface="Arial" pitchFamily="34" charset="-122"/>
                <a:cs typeface="Arial" pitchFamily="34" charset="-120"/>
              </a:rPr>
              <a:t>PYQs in this topic:  </a:t>
            </a:r>
            <a:pPr algn="l" indent="0" marL="0">
              <a:buNone/>
            </a:pPr>
            <a:r>
              <a:rPr lang="en-US" sz="800" dirty="0">
                <a:solidFill>
                  <a:srgbClr val="1B2A41"/>
                </a:solidFill>
                <a:latin typeface="Arial" pitchFamily="34" charset="0"/>
                <a:ea typeface="Arial" pitchFamily="34" charset="-122"/>
                <a:cs typeface="Arial" pitchFamily="34" charset="-120"/>
              </a:rPr>
              <a:t>Q3   Q8   Q12   Q22   Q25   Q36   Q40   Q49   Q59   Q65   Q70   Q71   Q76   Q80   Q91   Q94   Q96   Q108   Q129   Q156   Q161</a:t>
            </a:r>
            <a:endParaRPr lang="en-US" sz="8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3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Russell–Saunders coupling, Hund's rules, microstate counting.</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name="Slide 68">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2</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Crystal Field Theory &amp; Geometry</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9 questions   ·   Easy 8  |  Medium 1  |  Hard 0   ·   PYQ frequency: Moderate</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name="Slide 6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18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Q18</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correct order of d-orbital splitting in a trigonal bipyramidal geometry is: 2 2</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dz</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dxz &gt; d x -y , dxy</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dxz , dyz &gt;d x</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-y</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dxy &gt; dz</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 x</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-y</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dxy &gt; dz</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dxz , dyz</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dz</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d x</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-y</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&gt; dxy &gt; dxz , dyz</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d-orbital splitting, CFSE, geometry prediction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Spectrochemical series: “I &lt; Br &lt; Cl &lt; F &lt; OH &lt; ox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NCS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en &lt; NO</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 &lt; CN &lt; CO”.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69</a:t>
            </a:fld>
            <a:endParaRPr lang="en-US"/>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name="Slide 7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18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dz</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&gt; d x</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-y</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&gt; dxy &gt; dxz , dyz</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split d-orbitals by electrostatic field. Δo (octahedral), Δt = 4/9 Δo (tetrahedral). CFSE depends on d-electron count and field strength.</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trigonal bipyramidal geometry, two ligands lie along the z-axis and three in the xy-plane.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dz</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points directly at the two axial ligands → highest energy.</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dx</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-y</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dxy lie in the equatorial plane (between ligands) → intermediate energy.</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dxz, dyz have nodes between the axes → lowest energy.</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Order: dz</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dx</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-y</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dxy &gt; dxz, dyz.</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dz</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&gt; d x</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-y</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&gt; dxy &gt; dxz , dyz</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Octahedral CFSE = (−0.4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+ 0.6 eg) Δo + pairing. Tetrahedral is always high-spin (Δt small).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Δo splitting pattern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below eg) for tetrahedral, where the order inverts (e below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Strong field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 → low spin; weak field (halides,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 high spin. Square planar favoured by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 strong field.</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Spectrochemical series: “I &lt; Br &lt; Cl &lt; F &lt; OH &lt; ox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NCS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en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&lt; CO”.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70</a:t>
            </a:fld>
            <a:endParaRPr lang="en-US"/>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name="Slide 7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18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dz</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dxz &gt; d x -y , dxy</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dxz is not the second-highest; in TBP dx</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−y</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/dxy lie above the dxz,dyz pair.</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dxz , dyz &gt;d x</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-y</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dxy &gt; dz</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inverts the order; dz</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(pointing at axial ligands) must be highest, not lowest.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 x</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-y</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dxy &gt; dz</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dxz , dyz</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dz</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the highest orbital in TBP, so it cannot lie below the equatorial set here.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71</a:t>
            </a:fld>
            <a:endParaRPr lang="en-US"/>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name="Slide 7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20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Q20</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coordination number and geometry of cerium in [Ce(NO</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are respectively,</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 and octahedron</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 and trigonal prism</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8 and cubic</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12 and icosahedron</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d-orbital splitting, CFSE, geometry prediction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Spectrochemical series: “I &lt; Br &lt; Cl &lt; F &lt; OH &lt; ox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NCS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en &lt; NO</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 &lt; CN &lt; CO”.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72</a:t>
            </a:fld>
            <a:endParaRPr lang="en-US"/>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name="Slide 7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20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12 and icosahedron</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split d-orbitals by electrostatic field. Δo (octahedral), Δt = 4/9 Δo (tetrahedral). CFSE depends on d-electron count and field strength.</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Ce</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ions 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behaves as bidentate ligand. Thus C.N. for [Ce(NO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12 and shape corresponding to C.N=12 is icosahedron.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12 and icosahedron</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Octahedral CFSE = (−0.4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+ 0.6 eg) Δo + pairing. Tetrahedral is always high-spin (Δt small).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Δo splitting pattern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below eg) for tetrahedral, where the order inverts (e below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Strong field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 → low spin; weak field (halides,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 high spin. Square planar favoured by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 strong field.</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Spectrochemical series: “I &lt; Br &lt; Cl &lt; F &lt; OH &lt; ox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NCS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en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&lt; CO”.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73</a:t>
            </a:fld>
            <a:endParaRPr lang="en-US"/>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name="Slide 7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20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6 and octahedron</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each NO</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is bidentate, so 6 nitrates give CN=12, not 6.</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6 and trigonal prism</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CN is 12 (bidentate nitrates); trigonal prism is a CN=6 geometry.</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8 and cubic</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CN is 12, not 8; cubic geometry corresponds to CN=8.</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74</a:t>
            </a:fld>
            <a:endParaRPr lang="en-US"/>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name="Slide 7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33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In the solid state, the CuCl</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 ion has two types of bonds. These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Three long and two short</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 long and three short</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One long and four short</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Four long and one short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d-orbital splitting, CFSE, geometry prediction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Spectrochemical series: “I &lt; Br &lt; Cl &lt; F &lt; OH &lt; ox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NCS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en &lt; NO</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 &lt; CN &lt; CO”.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75</a:t>
            </a:fld>
            <a:endParaRPr lang="en-US"/>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name="Slide 7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33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Three long and two short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split d-orbitals by electrostatic field. Δo (octahedral), Δt = 4/9 Δo (tetrahedral). CFSE depends on d-electron count and field strength.</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trigonal bipyramidal complexes, the two ligands lie on z-axis and the three in xy plane somewhere in between the axes. In xy plane, there are four electrons and on z-axis there is only one electron in dZ [ orbital Electronic Configuration, d\Z W = d]Z W &lt; d\] , =d\W[ ] [ &lt;dZW[</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Three long and two short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Octahedral CFSE = (−0.4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+ 0.6 eg) Δo + pairing. Tetrahedral is always high-spin (Δt small).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Δo splitting pattern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below eg) for tetrahedral, where the order inverts (e below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Strong field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 → low spin; weak field (halides,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 high spin. Square planar favoured by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 strong field.</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Spectrochemical series: “I &lt; Br &lt; Cl &lt; F &lt; OH &lt; ox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NCS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en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&lt; CO”.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76</a:t>
            </a:fld>
            <a:endParaRPr lang="en-US"/>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name="Slide 7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33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Two long and three short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reverses the TBP pattern; the two axial bonds are the long ones, three equatorial are short.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One long and four short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CuCl</a:t>
            </a:r>
            <a:pPr algn="l" indent="0" marL="0">
              <a:buNone/>
            </a:pPr>
            <a:r>
              <a:rPr lang="en-US" sz="1050" baseline="-40000" dirty="0">
                <a:solidFill>
                  <a:srgbClr val="5A6B82"/>
                </a:solidFill>
                <a:latin typeface="Arial" pitchFamily="34" charset="0"/>
                <a:ea typeface="Arial" pitchFamily="34" charset="-122"/>
                <a:cs typeface="Arial" pitchFamily="34" charset="-120"/>
              </a:rPr>
              <a:t>5</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is 5-coordinate TBP, not a 4+1 set, so 'one long, four short' is incorrect.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Four long and one short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are two long (axial) and three short (equatorial) bonds, not four long.</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77</a:t>
            </a:fld>
            <a:endParaRPr lang="en-US"/>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name="Slide 7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41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Q41</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Which of the pairs will generally result in tetrahedral coordination complexes, when ligands are Cl- or OH-.</a:t>
            </a:r>
            <a:endParaRPr lang="en-US" sz="12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Be(II), Ba(II)</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Ba(II), Co(II)</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Co(II), Zn(II)</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Be(II), Zn(II)</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d-orbital splitting, CFSE, geometry prediction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Spectrochemical series: “I &lt; Br &lt; Cl &lt; F &lt; OH &lt; ox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NCS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en &lt; NO</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 &lt; CN &lt; CO”.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78</a:t>
            </a:fld>
            <a:endParaRPr lang="en-US"/>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name="Slide 7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Co(II), Zn(II)</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split d-orbitals by electrostatic field. Δo (octahedral), Δt = 4/9 Δo (tetrahedral). CFSE depends on d-electron count and field strength.</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Co(II), Zn(II) and Be(II) form tetrahedral complexes with Cl- or OH-.</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Be(II) has no d-orbitals, therefore it form tetrahedral complexes.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Co(II) and Zn(II) form tetrahedral complexes with halides and OH-.</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Co(II), Zn(II)</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Octahedral CFSE = (−0.4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+ 0.6 eg) Δo + pairing. Tetrahedral is always high-spin (Δt small).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Δo splitting pattern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below eg) for tetrahedral, where the order inverts (e below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Strong field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 → low spin; weak field (halides,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 high spin. Square planar favoured by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 strong field.</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Spectrochemical series: “I &lt; Br &lt; Cl &lt; F &lt; OH &lt; ox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NCS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en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&lt; CO”.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79</a:t>
            </a:fld>
            <a:endParaRPr lang="en-US"/>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name="Slide 8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Be(II), Ba(II)</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Ba</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large and prefers high coordination, not tetrahedral with Cl</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/OH</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Ba(II), Co(II)</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Ba</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again disfavours tetrahedral geometry due to its large size.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Be(II), Zn(II)</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Be</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does form tetrahedral, but the pairing with Zn (option C) is the reliably tetrahedral set here.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80</a:t>
            </a:fld>
            <a:endParaRPr lang="en-US"/>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name="Slide 8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47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Q47</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Δt of the following complexes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[Co(Br</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[Co(NCS</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follows the order</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C&gt;A&gt;B</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d-orbital splitting, CFSE, geometry prediction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Spectrochemical series: “I &lt; Br &lt; Cl &lt; F &lt; OH &lt; ox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NCS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en &lt; NO</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 &lt; CN &lt; CO”.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81</a:t>
            </a:fld>
            <a:endParaRPr lang="en-US"/>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name="Slide 8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47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[Co(Cl</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split d-orbitals by electrostatic field. Δo (octahedral), Δt = 4/9 Δo (tetrahedral). CFSE depends on d-electron count and field strength.</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As strong field ligand have high crystal field stabilisation energy, according to spec trochemical series of ligand, the given ligand in order Br- &lt; Cl- &lt; NCS- Thus, Δ t of given complexes follow the order: [Co(NCS</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&gt;[Co(Cl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[Co(Br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[Co(Cl</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Octahedral CFSE = (−0.4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+ 0.6 eg) Δo + pairing. Tetrahedral is always high-spin (Δt small).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Δo splitting pattern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below eg) for tetrahedral, where the order inverts (e below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Strong field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 → low spin; weak field (halides,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 high spin. Square planar favoured by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 strong field.</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Spectrochemical series: “I &lt; Br &lt; Cl &lt; F &lt; OH &lt; ox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NCS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en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&lt; CO”.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82</a:t>
            </a:fld>
            <a:endParaRPr lang="en-US"/>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name="Slide 8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47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[Co(Br</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order ignores the spectrochemical series; NCS</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is the strongest, not Cl</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[Co(NCS</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follows the order</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Br</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is the weakest field ligand, so it gives the smallest Δt, not the largest.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C&gt;A&gt;B</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order should follow NCS</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&gt;Cl</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&gt;Br</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i.e. C&gt;A&gt;B, not this sequence.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83</a:t>
            </a:fld>
            <a:endParaRPr lang="en-US"/>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name="Slide 8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114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Q114</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The relative rates of water exchange for the hydrated complexes of (1) Ni</a:t>
            </a:r>
            <a:pPr algn="l" indent="0" marL="0">
              <a:buNone/>
            </a:pPr>
            <a:r>
              <a:rPr lang="en-US" sz="1100" b="1" baseline="3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(2) V</a:t>
            </a:r>
            <a:pPr algn="l" indent="0" marL="0">
              <a:buNone/>
            </a:pPr>
            <a:r>
              <a:rPr lang="en-US" sz="1100" b="1" baseline="3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and (3) Cr</a:t>
            </a:r>
            <a:pPr algn="l" indent="0" marL="0">
              <a:buNone/>
            </a:pPr>
            <a:r>
              <a:rPr lang="en-US" sz="1100" b="1" baseline="30000" dirty="0">
                <a:solidFill>
                  <a:srgbClr val="1B2A41"/>
                </a:solidFill>
                <a:latin typeface="Georgia" pitchFamily="34" charset="0"/>
                <a:ea typeface="Georgia" pitchFamily="34" charset="-122"/>
                <a:cs typeface="Georgia" pitchFamily="34" charset="-120"/>
              </a:rPr>
              <a:t>3</a:t>
            </a:r>
            <a:pPr algn="l" indent="0" marL="0">
              <a:buNone/>
            </a:pPr>
            <a:r>
              <a:rPr lang="en-US" sz="1100" b="1" dirty="0">
                <a:solidFill>
                  <a:srgbClr val="1B2A41"/>
                </a:solidFill>
                <a:latin typeface="Georgia" pitchFamily="34" charset="0"/>
                <a:ea typeface="Georgia" pitchFamily="34" charset="-122"/>
                <a:cs typeface="Georgia" pitchFamily="34" charset="-120"/>
              </a:rPr>
              <a:t>+ ions follows the trend:</a:t>
            </a:r>
            <a:endParaRPr lang="en-US" sz="11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 &gt; (2) &gt; (3)</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 &lt; (2) &lt; (3)</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 &gt; (2) &lt; (3)</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 &lt; (2) &gt; (3)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d-orbital splitting, CFSE, geometry prediction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Spectrochemical series: “I &lt; Br &lt; Cl &lt; F &lt; OH &lt; ox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NCS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en &lt; NO</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 &lt; CN &lt; CO”.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84</a:t>
            </a:fld>
            <a:endParaRPr lang="en-US"/>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name="Slide 8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114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(1) &gt; (2) &gt; (3)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split d-orbitals by electrostatic field. Δo (octahedral), Δt = 4/9 Δo (tetrahedral). CFSE depends on d-electron count and field strength.</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Change in CFSE on going for Oh to five coordinate intermediate for ions is as follows.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V</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-2.00 Cr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-2.00 Ni</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-2.00</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(1) &gt; (2) &gt; (3)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Octahedral CFSE = (−0.4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+ 0.6 eg) Δo + pairing. Tetrahedral is always high-spin (Δt small).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Δo splitting pattern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below eg) for tetrahedral, where the order inverts (e below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Strong field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 → low spin; weak field (halides,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 high spin. Square planar favoured by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 strong field.</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Spectrochemical series: “I &lt; Br &lt; Cl &lt; F &lt; OH &lt; ox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NCS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en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&lt; CO”.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85</a:t>
            </a:fld>
            <a:endParaRPr lang="en-US"/>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name="Slide 8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114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 &lt; (2) &lt; (3)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reverses the trend; Jahn-Teller-labilised Cu</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/aqua exchanges fastest, so (1) is largest.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 &gt; (2) &lt; (3)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order is monotonic decreasing (1)&gt;(2)&gt;(3), not a dip in the middle.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 &lt; (2) &gt; (3)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correct sequence is strictly (1)&gt;(2)&gt;(3).</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86</a:t>
            </a:fld>
            <a:endParaRPr lang="en-US"/>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name="Slide 8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120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Q120</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geometry around Cu and its spin state for K</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CuF</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 and KCuL</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 [H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L= 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NCONHCONH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respectively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(octahedral, high-spin) and (square planar, low-spin)</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(octahedral, low-spin) and (square planar, low-spin)</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(trigonal prismatic, high-spin) and (tetrahedral, high-spin)</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(trigonal prismatic, low-spin) and (tetrahedral, high-spin)</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d-orbital splitting, CFSE, geometry prediction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Spectrochemical series: “I &lt; Br &lt; Cl &lt; F &lt; OH &lt; ox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NCS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en &lt; NO</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 &lt; CN &lt; CO”.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87</a:t>
            </a:fld>
            <a:endParaRPr lang="en-US"/>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name="Slide 8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120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(octahedral, high-spin) and (square planar, low-spin)</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split d-orbitals by electrostatic field. Δo (octahedral), Δt = 4/9 Δo (tetrahedral). CFSE depends on d-electron count and field strength.</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K</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CuF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3K [CuF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oxidation state of Cu</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Thus, Cu</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(Oh)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KCuL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oxidation state of Cu = 1 + x - 4 = 0 =&gt; x=+3 Cu</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Hence, square planar low spin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(octahedral, high-spin) and (square planar, low-spin)</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Octahedral CFSE = (−0.4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+ 0.6 eg) Δo + pairing. Tetrahedral is always high-spin (Δt small).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Δo splitting pattern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below eg) for tetrahedral, where the order inverts (e below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Strong field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 → low spin; weak field (halides,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 high spin. Square planar favoured by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 strong field.</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Spectrochemical series: “I &lt; Br &lt; Cl &lt; F &lt; OH &lt; ox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NCS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en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&lt; CO”.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88</a:t>
            </a:fld>
            <a:endParaRPr lang="en-US"/>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name="Slide 8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120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(octahedral, low-spin) and (square planar, low-spin)</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fluoride complex is high-spin (weak field F</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not low-spin octahedral.</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(trigonal prismatic, high-spin) and (tetrahedral, high-spin)</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geometries are octahedral and square planar, not trigonal-prismatic/tetrahedral.</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(trigonal prismatic, low-spin) and (tetrahedral, high-spin)</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neither centre is trigonal prismatic; the correct pair is octahedral HS and square-planar LS.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89</a:t>
            </a:fld>
            <a:endParaRPr lang="en-US"/>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name="Slide 9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126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Q126</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total degeneracy of the ground term of Co(II) (high spin) in octahedral geometry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18</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12</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28</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9</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d-orbital splitting, CFSE, geometry prediction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Spectrochemical series: “I &lt; Br &lt; Cl &lt; F &lt; OH &lt; ox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NCS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en &lt; NO</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 &lt; CN &lt; CO”.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90</a:t>
            </a:fld>
            <a:endParaRPr lang="en-US"/>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name="Slide 9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126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28</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split d-orbitals by electrostatic field. Δo (octahedral), Δt = 4/9 Δo (tetrahedral). CFSE depends on d-electron count and field strength.</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 (high spin) →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7</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4s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S=1/2+1/2+1/2=3/2 L=4+2-0-1-2 L=3 Degeneracy for d-orbital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S+1)(2L+1)=(2x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/2+1)(2x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+1)=4×7=28</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28</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Octahedral CFSE = (−0.4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+ 0.6 eg) Δo + pairing. Tetrahedral is always high-spin (Δt small).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Δo splitting pattern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below eg) for tetrahedral, where the order inverts (e below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Strong field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 → low spin; weak field (halides,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 high spin. Square planar favoured by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 strong field.</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Spectrochemical series: “I &lt; Br &lt; Cl &lt; F &lt; OH &lt; ox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NCS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en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&lt; CO”.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91</a:t>
            </a:fld>
            <a:endParaRPr lang="en-US"/>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name="Slide 9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126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18</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18 is not the full degeneracy of the </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F-derived ground manifold.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12 is the degeneracy of the </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 component only, not the total </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F term.</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9</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9 undercounts; total degeneracy of the </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F free-ion term is 28.</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92</a:t>
            </a:fld>
            <a:endParaRPr lang="en-US"/>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name="Slide 9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136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Q136</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The correct set of electronic configurations for metal ions in octahedral coordination geometry for strong Jahn-Teller distortion is 6 1 3 1 6 3</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 2g e g , t 2g e g , t 2g e g</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 , 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eg</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3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eg</a:t>
            </a:r>
            <a:pPr algn="l" indent="0" marL="0">
              <a:buNone/>
            </a:pPr>
            <a:r>
              <a:rPr lang="en-US" sz="850" baseline="30000" dirty="0">
                <a:solidFill>
                  <a:srgbClr val="1B2A41"/>
                </a:solidFill>
                <a:latin typeface="Arial" pitchFamily="34" charset="0"/>
                <a:ea typeface="Arial" pitchFamily="34" charset="-122"/>
                <a:cs typeface="Arial" pitchFamily="34" charset="-120"/>
              </a:rPr>
              <a:t>1</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 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eg</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 , 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eg</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eg</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3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eg</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3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eg</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d-orbital splitting, CFSE, geometry prediction</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7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Spectrochemical series: “I &lt; Br &lt; Cl &lt; F &lt; OH &lt; ox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NCS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en &lt; NO</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 &lt; CN &lt; CO”.</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93</a:t>
            </a:fld>
            <a:endParaRPr lang="en-US"/>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name="Slide 9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136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t 2g e g , t 2g e g , t 2g e g</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split d-orbitals by electrostatic field. Δo (octahedral), Δt = 4/9 Δo (tetrahedral). CFSE depends on d-electron count and field strength.</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strong Jahn-Teller distortion eg orbital must be assymetrical filled.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t 2g e g , t 2g e g , t 2g e g</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Octahedral CFSE = (−0.4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+ 0.6 eg) Δo + pairing. Tetrahedral is always high-spin (Δt small).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Δo splitting pattern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below eg) for tetrahedral, where the order inverts (e below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Strong field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 → low spin; weak field (halides,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 high spin. Square planar favoured by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 strong field.</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Spectrochemical series: “I &lt; Br &lt; Cl &lt; F &lt; OH &lt; ox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NCS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en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&lt; CO”.</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94</a:t>
            </a:fld>
            <a:endParaRPr lang="en-US"/>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name="Slide 9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Crystal Field Theory &amp; Geometry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136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 , 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eg</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 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3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 eg</a:t>
            </a:r>
            <a:pPr algn="l" indent="0" marL="0">
              <a:buNone/>
            </a:pPr>
            <a:r>
              <a:rPr lang="en-US" sz="1050" b="1" baseline="30000" dirty="0">
                <a:solidFill>
                  <a:srgbClr val="1B2A41"/>
                </a:solidFill>
                <a:latin typeface="Arial" pitchFamily="34" charset="0"/>
                <a:ea typeface="Arial" pitchFamily="34" charset="-122"/>
                <a:cs typeface="Arial" pitchFamily="34" charset="-120"/>
              </a:rPr>
              <a:t>1</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these configurations (e.g. 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do not match the correct d-electron counts for the stated ions.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 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eg</a:t>
            </a:r>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 , 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eg</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occupancies given are inconsistent with the metal oxidation states.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eg</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 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3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 eg</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 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3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 eg</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eg</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and similar over-filled sets are impossible for these ions.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95</a:t>
            </a:fld>
            <a:endParaRPr lang="en-US"/>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name="Slide 9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Crystal Field Theory &amp; Geometry</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9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Ligands split d-orbitals by electrostatic field. Δo (octahedral), Δt = 4/9 Δo (tetrahedral). CFSE depends on d-electron count and field strength.</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Δt = (4/9) Δo</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CFSE(oct) = (−0.4·n_t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+ 0.6·n_eg) Δo</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Octahedral: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(lower), eg (upper)</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Tetrahedral: e (lower),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(upper)</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Spectrochemical series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High vs low spin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CFSE calculation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Square-planar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Using Δo splitting pattern (t</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g below eg) for tetrahedral, where the order inverts (e below t</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Octahedral CFSE = (−0.4 t</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g + 0.6 eg) Δo + pairing. Tetrahedral is always high-spin (Δt small).</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Q18   Q20   Q33   Q41   Q47   Q114   Q120   Q126   Q136</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2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d-orbital splitting, CFSE, geometry prediction.</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name="Slide 97">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3</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Electronic Spectra &amp; Selection Rules</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34 questions   ·   Easy 20  |  Medium 13  |  Hard 1   ·   PYQ frequency: Very High</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name="Slide 9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complex [Mn (H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O)</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has very light pink colour. The best reason for it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 complex does not have a charge transfer transition.</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d-d transitions here are orbital forbidden but spin allowed.</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d-d transitions here are orbital allowed but spin forbidden.</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d-d transitions here are both orbital forbidden and spin forbidden.</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98</a:t>
            </a:fld>
            <a:endParaRPr lang="en-US"/>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name="Slide 9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d-d transitions here are both orbital forbidden and spin forbidden.</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a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octahedral complex [Mn(H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all transitions are Laporte forbidden (orbital forbidden) as well as spin forbidden. Absorptions associated with doubly forbidden transitions are extremely weak, so it is very lightly coloured.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d-d transitions here are both orbital forbidden and spin forbidden.</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99</a:t>
            </a:fld>
            <a:endParaRPr lang="en-US"/>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name="Slide 10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the complex does not have a charge transfer transition.</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pale colour is not from absence of CT; it is due to the d-d bands being extremely weak.</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d-d transitions here are orbital forbidden but spin allowed.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for d</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 the transitions are also spin-forbidden (not spin-allowed); 'spin allowed' is incorrect.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d-d transitions here are orbital allowed but spin forbidden.</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d-d here are orbital (Laporte) forbidden as well, not orbitally allowed.</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100</a:t>
            </a:fld>
            <a:endParaRPr lang="en-US"/>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name="Slide 10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Cis and trans complexes of the type [PtA</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X</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are distinguished by</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Chromyl chloride test</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Carbylamine test</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Kurnakov test</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Ring test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101</a:t>
            </a:fld>
            <a:endParaRPr lang="en-US"/>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name="Slide 10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Kurnakov test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Kurnakov test is used to distinguish between cisplatin and transplatin, by using thiourea as a reagent.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Cisplatin+ Aqueous thiourea → deep yellow solution and on crystallisation it gives yellow needle shape crystal of tetrakis(thiourea) platinum (II) chloride Transplatin + aqueous thiourea →Colourless solution on crystallisation it gives white needle shape crystal of trans-bis(thiourea)diaammine platinum (II) chloride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Kurnakov test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102</a:t>
            </a:fld>
            <a:endParaRPr lang="en-US"/>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name="Slide 10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Chromyl chloride test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chromyl chloride test detects chloride/chromium, not cis/trans Pt isomers.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Carbylamine test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carbylamine test identifies primary amines, unrelated to Pt geometry.</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Ring test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ring test is for nitrate ion, not Pt geometric isomers.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103</a:t>
            </a:fld>
            <a:endParaRPr lang="en-US"/>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name="Slide 10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complex that absorbs light of shortest wavelength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[CoF</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[Co(ox)</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(ox=C</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104</a:t>
            </a:fld>
            <a:endParaRPr lang="en-US"/>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name="Slide 10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[Co(NH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highest value of Δ0 Highest energy (v) or lowest value of wavelength is absorbed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[Co(NH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105</a:t>
            </a:fld>
            <a:endParaRPr lang="en-US"/>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name="Slide 10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[CoF</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is a weak-field ligand, giving the smallest Δo and longest-wavelength absorption.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 is weaker than NH</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so it absorbs at longer wavelength (lower energy).</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[Co(ox)</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(ox=C</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oxalate is weaker than NH</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so its Δo and absorption energy are lower.</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106</a:t>
            </a:fld>
            <a:endParaRPr lang="en-US"/>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name="Slide 10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Observe the following electronic transition of a diatomic molecule.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g</a:t>
            </a:r>
            <a:pPr algn="l" indent="0" marL="0">
              <a:buNone/>
            </a:pPr>
            <a:r>
              <a:rPr lang="en-US" sz="850" dirty="0">
                <a:solidFill>
                  <a:srgbClr val="1B2A41"/>
                </a:solidFill>
                <a:latin typeface="Arial" pitchFamily="34" charset="0"/>
                <a:ea typeface="Arial" pitchFamily="34" charset="-122"/>
                <a:cs typeface="Arial" pitchFamily="34" charset="-120"/>
              </a:rPr>
              <a:t> →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g</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u</a:t>
            </a:r>
            <a:pPr algn="l" indent="0" marL="0">
              <a:buNone/>
            </a:pPr>
            <a:r>
              <a:rPr lang="en-US" sz="850" dirty="0">
                <a:solidFill>
                  <a:srgbClr val="1B2A41"/>
                </a:solidFill>
                <a:latin typeface="Arial" pitchFamily="34" charset="0"/>
                <a:ea typeface="Arial" pitchFamily="34" charset="-122"/>
                <a:cs typeface="Arial" pitchFamily="34" charset="-120"/>
              </a:rPr>
              <a:t> → </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g</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Δ</a:t>
            </a:r>
            <a:pPr algn="l" indent="0" marL="0">
              <a:buNone/>
            </a:pPr>
            <a:r>
              <a:rPr lang="en-US" sz="850" baseline="-40000" dirty="0">
                <a:solidFill>
                  <a:srgbClr val="1B2A41"/>
                </a:solidFill>
                <a:latin typeface="Arial" pitchFamily="34" charset="0"/>
                <a:ea typeface="Arial" pitchFamily="34" charset="-122"/>
                <a:cs typeface="Arial" pitchFamily="34" charset="-120"/>
              </a:rPr>
              <a:t>u</a:t>
            </a:r>
            <a:pPr algn="l" indent="0" marL="0">
              <a:buNone/>
            </a:pPr>
            <a:r>
              <a:rPr lang="en-US" sz="850" dirty="0">
                <a:solidFill>
                  <a:srgbClr val="1B2A41"/>
                </a:solidFill>
                <a:latin typeface="Arial" pitchFamily="34" charset="0"/>
                <a:ea typeface="Arial" pitchFamily="34" charset="-122"/>
                <a:cs typeface="Arial" pitchFamily="34" charset="-120"/>
              </a:rPr>
              <a:t> → </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g</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π</a:t>
            </a:r>
            <a:pPr algn="l" indent="0" marL="0">
              <a:buNone/>
            </a:pPr>
            <a:r>
              <a:rPr lang="en-US" sz="850" baseline="-40000" dirty="0">
                <a:solidFill>
                  <a:srgbClr val="1B2A41"/>
                </a:solidFill>
                <a:latin typeface="Arial" pitchFamily="34" charset="0"/>
                <a:ea typeface="Arial" pitchFamily="34" charset="-122"/>
                <a:cs typeface="Arial" pitchFamily="34" charset="-120"/>
              </a:rPr>
              <a:t>g</a:t>
            </a:r>
            <a:pPr algn="l" indent="0" marL="0">
              <a:buNone/>
            </a:pPr>
            <a:r>
              <a:rPr lang="en-US" sz="850" dirty="0">
                <a:solidFill>
                  <a:srgbClr val="1B2A41"/>
                </a:solidFill>
                <a:latin typeface="Arial" pitchFamily="34" charset="0"/>
                <a:ea typeface="Arial" pitchFamily="34" charset="-122"/>
                <a:cs typeface="Arial" pitchFamily="34" charset="-120"/>
              </a:rPr>
              <a:t> → </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u</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107</a:t>
            </a:fld>
            <a:endParaRPr lang="en-US"/>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name="Slide 10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baseline="30000" dirty="0">
                <a:solidFill>
                  <a:srgbClr val="1B2A41"/>
                </a:solidFill>
                <a:latin typeface="Arial" pitchFamily="34" charset="0"/>
                <a:ea typeface="Arial" pitchFamily="34" charset="-122"/>
                <a:cs typeface="Arial" pitchFamily="34" charset="-120"/>
              </a:rPr>
              <a:t>1</a:t>
            </a:r>
            <a:pPr algn="l" indent="0" marL="0">
              <a:buNone/>
            </a:pPr>
            <a:r>
              <a:rPr lang="en-US" sz="1250" dirty="0">
                <a:solidFill>
                  <a:srgbClr val="1B2A41"/>
                </a:solidFill>
                <a:latin typeface="Arial" pitchFamily="34" charset="0"/>
                <a:ea typeface="Arial" pitchFamily="34" charset="-122"/>
                <a:cs typeface="Arial" pitchFamily="34" charset="-120"/>
              </a:rPr>
              <a:t>Σ</a:t>
            </a:r>
            <a:pPr algn="l" indent="0" marL="0">
              <a:buNone/>
            </a:pPr>
            <a:r>
              <a:rPr lang="en-US" sz="1250" baseline="3000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u</a:t>
            </a:r>
            <a:pPr algn="l" indent="0" marL="0">
              <a:buNone/>
            </a:pPr>
            <a:r>
              <a:rPr lang="en-US" sz="1250" dirty="0">
                <a:solidFill>
                  <a:srgbClr val="1B2A41"/>
                </a:solidFill>
                <a:latin typeface="Arial" pitchFamily="34" charset="0"/>
                <a:ea typeface="Arial" pitchFamily="34" charset="-122"/>
                <a:cs typeface="Arial" pitchFamily="34" charset="-120"/>
              </a:rPr>
              <a:t> → </a:t>
            </a:r>
            <a:pPr algn="l" indent="0" marL="0">
              <a:buNone/>
            </a:pPr>
            <a:r>
              <a:rPr lang="en-US" sz="1250" baseline="30000" dirty="0">
                <a:solidFill>
                  <a:srgbClr val="1B2A41"/>
                </a:solidFill>
                <a:latin typeface="Arial" pitchFamily="34" charset="0"/>
                <a:ea typeface="Arial" pitchFamily="34" charset="-122"/>
                <a:cs typeface="Arial" pitchFamily="34" charset="-120"/>
              </a:rPr>
              <a:t>1</a:t>
            </a:r>
            <a:pPr algn="l" indent="0" marL="0">
              <a:buNone/>
            </a:pPr>
            <a:r>
              <a:rPr lang="en-US" sz="1250" dirty="0">
                <a:solidFill>
                  <a:srgbClr val="1B2A41"/>
                </a:solidFill>
                <a:latin typeface="Arial" pitchFamily="34" charset="0"/>
                <a:ea typeface="Arial" pitchFamily="34" charset="-122"/>
                <a:cs typeface="Arial" pitchFamily="34" charset="-120"/>
              </a:rPr>
              <a:t>Σ</a:t>
            </a:r>
            <a:pPr algn="l" indent="0" marL="0">
              <a:buNone/>
            </a:pPr>
            <a:r>
              <a:rPr lang="en-US" sz="1250" baseline="3000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g</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allowed transition : a)Spin multiplicity should be same or ΔS = 0 Therefore (a) is not allowed as ΔS ≠ 0 b) ΔL = 0, ± 1 , for allowed transition Therefore (c) is not allowed as ΔL ≠ 0, ± 1 c) u → g (allowed)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g→ g ( not allowed)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Therefore (b) is correct option.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baseline="30000" dirty="0">
                <a:solidFill>
                  <a:srgbClr val="1B2A41"/>
                </a:solidFill>
                <a:latin typeface="Arial" pitchFamily="34" charset="0"/>
                <a:ea typeface="Arial" pitchFamily="34" charset="-122"/>
                <a:cs typeface="Arial" pitchFamily="34" charset="-120"/>
              </a:rPr>
              <a:t>1</a:t>
            </a:r>
            <a:pPr algn="l" indent="0" marL="0">
              <a:buNone/>
            </a:pPr>
            <a:r>
              <a:rPr lang="en-US" sz="900" b="1" dirty="0">
                <a:solidFill>
                  <a:srgbClr val="1B2A41"/>
                </a:solidFill>
                <a:latin typeface="Arial" pitchFamily="34" charset="0"/>
                <a:ea typeface="Arial" pitchFamily="34" charset="-122"/>
                <a:cs typeface="Arial" pitchFamily="34" charset="-120"/>
              </a:rPr>
              <a:t>Σ</a:t>
            </a:r>
            <a:pPr algn="l" indent="0" marL="0">
              <a:buNone/>
            </a:pPr>
            <a:r>
              <a:rPr lang="en-US" sz="900" b="1" baseline="30000"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u</a:t>
            </a:r>
            <a:pPr algn="l" indent="0" marL="0">
              <a:buNone/>
            </a:pPr>
            <a:r>
              <a:rPr lang="en-US" sz="900" b="1" dirty="0">
                <a:solidFill>
                  <a:srgbClr val="1B2A41"/>
                </a:solidFill>
                <a:latin typeface="Arial" pitchFamily="34" charset="0"/>
                <a:ea typeface="Arial" pitchFamily="34" charset="-122"/>
                <a:cs typeface="Arial" pitchFamily="34" charset="-120"/>
              </a:rPr>
              <a:t> → </a:t>
            </a:r>
            <a:pPr algn="l" indent="0" marL="0">
              <a:buNone/>
            </a:pPr>
            <a:r>
              <a:rPr lang="en-US" sz="900" b="1" baseline="30000" dirty="0">
                <a:solidFill>
                  <a:srgbClr val="1B2A41"/>
                </a:solidFill>
                <a:latin typeface="Arial" pitchFamily="34" charset="0"/>
                <a:ea typeface="Arial" pitchFamily="34" charset="-122"/>
                <a:cs typeface="Arial" pitchFamily="34" charset="-120"/>
              </a:rPr>
              <a:t>1</a:t>
            </a:r>
            <a:pPr algn="l" indent="0" marL="0">
              <a:buNone/>
            </a:pPr>
            <a:r>
              <a:rPr lang="en-US" sz="900" b="1" dirty="0">
                <a:solidFill>
                  <a:srgbClr val="1B2A41"/>
                </a:solidFill>
                <a:latin typeface="Arial" pitchFamily="34" charset="0"/>
                <a:ea typeface="Arial" pitchFamily="34" charset="-122"/>
                <a:cs typeface="Arial" pitchFamily="34" charset="-120"/>
              </a:rPr>
              <a:t>Σ</a:t>
            </a:r>
            <a:pPr algn="l" indent="0" marL="0">
              <a:buNone/>
            </a:pPr>
            <a:r>
              <a:rPr lang="en-US" sz="900" b="1" baseline="30000"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g</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108</a:t>
            </a:fld>
            <a:endParaRPr lang="en-US"/>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name="Slide 10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Σ</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g</a:t>
            </a:r>
            <a:pPr algn="l" indent="0" marL="0">
              <a:buNone/>
            </a:pPr>
            <a:r>
              <a:rPr lang="en-US" sz="1050" b="1" dirty="0">
                <a:solidFill>
                  <a:srgbClr val="1B2A41"/>
                </a:solidFill>
                <a:latin typeface="Arial" pitchFamily="34" charset="0"/>
                <a:ea typeface="Arial" pitchFamily="34" charset="-122"/>
                <a:cs typeface="Arial" pitchFamily="34" charset="-120"/>
              </a:rPr>
              <a:t> →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Σ</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g</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Σ→</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Σ changes spin (ΔS≠0), so it is spin-forbidden.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Δ</a:t>
            </a:r>
            <a:pPr algn="l" indent="0" marL="0">
              <a:buNone/>
            </a:pPr>
            <a:r>
              <a:rPr lang="en-US" sz="1050" b="1" baseline="-40000" dirty="0">
                <a:solidFill>
                  <a:srgbClr val="1B2A41"/>
                </a:solidFill>
                <a:latin typeface="Arial" pitchFamily="34" charset="0"/>
                <a:ea typeface="Arial" pitchFamily="34" charset="-122"/>
                <a:cs typeface="Arial" pitchFamily="34" charset="-120"/>
              </a:rPr>
              <a:t>u</a:t>
            </a:r>
            <a:pPr algn="l" indent="0" marL="0">
              <a:buNone/>
            </a:pPr>
            <a:r>
              <a:rPr lang="en-US" sz="1050" b="1" dirty="0">
                <a:solidFill>
                  <a:srgbClr val="1B2A41"/>
                </a:solidFill>
                <a:latin typeface="Arial" pitchFamily="34" charset="0"/>
                <a:ea typeface="Arial" pitchFamily="34" charset="-122"/>
                <a:cs typeface="Arial" pitchFamily="34" charset="-120"/>
              </a:rPr>
              <a:t> → </a:t>
            </a:r>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Σ</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g</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Δ→</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Σ has ΔΛ=2, violating ΔΛ=0,±1; forbidden.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π</a:t>
            </a:r>
            <a:pPr algn="l" indent="0" marL="0">
              <a:buNone/>
            </a:pPr>
            <a:r>
              <a:rPr lang="en-US" sz="1050" b="1" baseline="-40000" dirty="0">
                <a:solidFill>
                  <a:srgbClr val="1B2A41"/>
                </a:solidFill>
                <a:latin typeface="Arial" pitchFamily="34" charset="0"/>
                <a:ea typeface="Arial" pitchFamily="34" charset="-122"/>
                <a:cs typeface="Arial" pitchFamily="34" charset="-120"/>
              </a:rPr>
              <a:t>g</a:t>
            </a:r>
            <a:pPr algn="l" indent="0" marL="0">
              <a:buNone/>
            </a:pPr>
            <a:r>
              <a:rPr lang="en-US" sz="1050" b="1" dirty="0">
                <a:solidFill>
                  <a:srgbClr val="1B2A41"/>
                </a:solidFill>
                <a:latin typeface="Arial" pitchFamily="34" charset="0"/>
                <a:ea typeface="Arial" pitchFamily="34" charset="-122"/>
                <a:cs typeface="Arial" pitchFamily="34" charset="-120"/>
              </a:rPr>
              <a:t> → </a:t>
            </a:r>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Σ</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u</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transition is actually allowed, so listing it as forbidden is incorrect (it should be included).</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109</a:t>
            </a:fld>
            <a:endParaRPr lang="en-US"/>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name="Slide 11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Q16</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The electronic spectrum of [CrF</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a:t>
            </a:r>
            <a:pPr algn="l" indent="0" marL="0">
              <a:buNone/>
            </a:pPr>
            <a:r>
              <a:rPr lang="en-US" sz="1300" b="1" baseline="30000" dirty="0">
                <a:solidFill>
                  <a:srgbClr val="1B2A41"/>
                </a:solidFill>
                <a:latin typeface="Georgia" pitchFamily="34" charset="0"/>
                <a:ea typeface="Georgia" pitchFamily="34" charset="-122"/>
                <a:cs typeface="Georgia" pitchFamily="34" charset="-120"/>
              </a:rPr>
              <a:t>3-</a:t>
            </a:r>
            <a:pPr algn="l" indent="0" marL="0">
              <a:buNone/>
            </a:pPr>
            <a:r>
              <a:rPr lang="en-US" sz="1300" b="1" dirty="0">
                <a:solidFill>
                  <a:srgbClr val="1B2A41"/>
                </a:solidFill>
                <a:latin typeface="Georgia" pitchFamily="34" charset="0"/>
                <a:ea typeface="Georgia" pitchFamily="34" charset="-122"/>
                <a:cs typeface="Georgia" pitchFamily="34" charset="-120"/>
              </a:rPr>
              <a:t> shows three bands at 14, 900 cm</a:t>
            </a:r>
            <a:pPr algn="l" indent="0" marL="0">
              <a:buNone/>
            </a:pPr>
            <a:r>
              <a:rPr lang="en-US" sz="1300" b="1" baseline="30000" dirty="0">
                <a:solidFill>
                  <a:srgbClr val="1B2A41"/>
                </a:solidFill>
                <a:latin typeface="Georgia" pitchFamily="34" charset="0"/>
                <a:ea typeface="Georgia" pitchFamily="34" charset="-122"/>
                <a:cs typeface="Georgia" pitchFamily="34" charset="-120"/>
              </a:rPr>
              <a:t>-1</a:t>
            </a:r>
            <a:pPr algn="l" indent="0" marL="0">
              <a:buNone/>
            </a:pPr>
            <a:r>
              <a:rPr lang="en-US" sz="1300" b="1" dirty="0">
                <a:solidFill>
                  <a:srgbClr val="1B2A41"/>
                </a:solidFill>
                <a:latin typeface="Georgia" pitchFamily="34" charset="0"/>
                <a:ea typeface="Georgia" pitchFamily="34" charset="-122"/>
                <a:cs typeface="Georgia" pitchFamily="34" charset="-120"/>
              </a:rPr>
              <a:t> , 22400 cm</a:t>
            </a:r>
            <a:pPr algn="l" indent="0" marL="0">
              <a:buNone/>
            </a:pPr>
            <a:r>
              <a:rPr lang="en-US" sz="1300" b="1" baseline="30000" dirty="0">
                <a:solidFill>
                  <a:srgbClr val="1B2A41"/>
                </a:solidFill>
                <a:latin typeface="Georgia" pitchFamily="34" charset="0"/>
                <a:ea typeface="Georgia" pitchFamily="34" charset="-122"/>
                <a:cs typeface="Georgia" pitchFamily="34" charset="-120"/>
              </a:rPr>
              <a:t>-1</a:t>
            </a:r>
            <a:pPr algn="l" indent="0" marL="0">
              <a:buNone/>
            </a:pPr>
            <a:r>
              <a:rPr lang="en-US" sz="1300" b="1" dirty="0">
                <a:solidFill>
                  <a:srgbClr val="1B2A41"/>
                </a:solidFill>
                <a:latin typeface="Georgia" pitchFamily="34" charset="0"/>
                <a:ea typeface="Georgia" pitchFamily="34" charset="-122"/>
                <a:cs typeface="Georgia" pitchFamily="34" charset="-120"/>
              </a:rPr>
              <a:t> and 34, 800 cm</a:t>
            </a:r>
            <a:pPr algn="l" indent="0" marL="0">
              <a:buNone/>
            </a:pPr>
            <a:r>
              <a:rPr lang="en-US" sz="1300" b="1" baseline="30000" dirty="0">
                <a:solidFill>
                  <a:srgbClr val="1B2A41"/>
                </a:solidFill>
                <a:latin typeface="Georgia" pitchFamily="34" charset="0"/>
                <a:ea typeface="Georgia" pitchFamily="34" charset="-122"/>
                <a:cs typeface="Georgia" pitchFamily="34" charset="-120"/>
              </a:rPr>
              <a:t>-1</a:t>
            </a:r>
            <a:pPr algn="l" indent="0" marL="0">
              <a:buNone/>
            </a:pPr>
            <a:r>
              <a:rPr lang="en-US" sz="1300" b="1" dirty="0">
                <a:solidFill>
                  <a:srgbClr val="1B2A41"/>
                </a:solidFill>
                <a:latin typeface="Georgia" pitchFamily="34" charset="0"/>
                <a:ea typeface="Georgia" pitchFamily="34" charset="-122"/>
                <a:cs typeface="Georgia" pitchFamily="34" charset="-120"/>
              </a:rPr>
              <a:t>. The value of Δo in this case is:</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5,500 cm</a:t>
            </a:r>
            <a:pPr algn="l" indent="0" marL="0">
              <a:buNone/>
            </a:pPr>
            <a:r>
              <a:rPr lang="en-US" sz="850" baseline="30000" dirty="0">
                <a:solidFill>
                  <a:srgbClr val="1B2A41"/>
                </a:solidFill>
                <a:latin typeface="Arial" pitchFamily="34" charset="0"/>
                <a:ea typeface="Arial" pitchFamily="34" charset="-122"/>
                <a:cs typeface="Arial" pitchFamily="34" charset="-120"/>
              </a:rPr>
              <a:t>-1</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14,900 cm</a:t>
            </a:r>
            <a:pPr algn="l" indent="0" marL="0">
              <a:buNone/>
            </a:pPr>
            <a:r>
              <a:rPr lang="en-US" sz="850" baseline="30000" dirty="0">
                <a:solidFill>
                  <a:srgbClr val="1B2A41"/>
                </a:solidFill>
                <a:latin typeface="Arial" pitchFamily="34" charset="0"/>
                <a:ea typeface="Arial" pitchFamily="34" charset="-122"/>
                <a:cs typeface="Arial" pitchFamily="34" charset="-120"/>
              </a:rPr>
              <a:t>-1</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22,400 cm</a:t>
            </a:r>
            <a:pPr algn="l" indent="0" marL="0">
              <a:buNone/>
            </a:pPr>
            <a:r>
              <a:rPr lang="en-US" sz="850" baseline="30000" dirty="0">
                <a:solidFill>
                  <a:srgbClr val="1B2A41"/>
                </a:solidFill>
                <a:latin typeface="Arial" pitchFamily="34" charset="0"/>
                <a:ea typeface="Arial" pitchFamily="34" charset="-122"/>
                <a:cs typeface="Arial" pitchFamily="34" charset="-120"/>
              </a:rPr>
              <a:t>-1</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34,800 cm</a:t>
            </a:r>
            <a:pPr algn="l" indent="0" marL="0">
              <a:buNone/>
            </a:pPr>
            <a:r>
              <a:rPr lang="en-US" sz="850" baseline="30000" dirty="0">
                <a:solidFill>
                  <a:srgbClr val="1B2A41"/>
                </a:solidFill>
                <a:latin typeface="Arial" pitchFamily="34" charset="0"/>
                <a:ea typeface="Arial" pitchFamily="34" charset="-122"/>
                <a:cs typeface="Arial" pitchFamily="34" charset="-120"/>
              </a:rPr>
              <a:t>-1</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110</a:t>
            </a:fld>
            <a:endParaRPr lang="en-US"/>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name="Slide 11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14,900 cm</a:t>
            </a:r>
            <a:pPr algn="l" indent="0" marL="0">
              <a:buNone/>
            </a:pPr>
            <a:r>
              <a:rPr lang="en-US" sz="1250" baseline="30000" dirty="0">
                <a:solidFill>
                  <a:srgbClr val="1B2A41"/>
                </a:solidFill>
                <a:latin typeface="Arial" pitchFamily="34" charset="0"/>
                <a:ea typeface="Arial" pitchFamily="34" charset="-122"/>
                <a:cs typeface="Arial" pitchFamily="34" charset="-120"/>
              </a:rPr>
              <a:t>-1</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the lowest transition gives the value of Δo</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14,900 cm</a:t>
            </a:r>
            <a:pPr algn="l" indent="0" marL="0">
              <a:buNone/>
            </a:pPr>
            <a:r>
              <a:rPr lang="en-US" sz="900" b="1" baseline="30000" dirty="0">
                <a:solidFill>
                  <a:srgbClr val="1B2A41"/>
                </a:solidFill>
                <a:latin typeface="Arial" pitchFamily="34" charset="0"/>
                <a:ea typeface="Arial" pitchFamily="34" charset="-122"/>
                <a:cs typeface="Arial" pitchFamily="34" charset="-120"/>
              </a:rPr>
              <a:t>-1</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111</a:t>
            </a:fld>
            <a:endParaRPr lang="en-US"/>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name="Slide 11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5,500 cm</a:t>
            </a:r>
            <a:pPr algn="l" indent="0" marL="0">
              <a:buNone/>
            </a:pPr>
            <a:r>
              <a:rPr lang="en-US" sz="1050" b="1" baseline="30000" dirty="0">
                <a:solidFill>
                  <a:srgbClr val="1B2A41"/>
                </a:solidFill>
                <a:latin typeface="Arial" pitchFamily="34" charset="0"/>
                <a:ea typeface="Arial" pitchFamily="34" charset="-122"/>
                <a:cs typeface="Arial" pitchFamily="34" charset="-120"/>
              </a:rPr>
              <a:t>-1</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5,500 cm</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does not match any observed band; Δo equals the lowest band energy.</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22,400 cm</a:t>
            </a:r>
            <a:pPr algn="l" indent="0" marL="0">
              <a:buNone/>
            </a:pPr>
            <a:r>
              <a:rPr lang="en-US" sz="1050" b="1" baseline="30000" dirty="0">
                <a:solidFill>
                  <a:srgbClr val="1B2A41"/>
                </a:solidFill>
                <a:latin typeface="Arial" pitchFamily="34" charset="0"/>
                <a:ea typeface="Arial" pitchFamily="34" charset="-122"/>
                <a:cs typeface="Arial" pitchFamily="34" charset="-120"/>
              </a:rPr>
              <a:t>-1</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22,400 cm</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is the second transition (</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not Δo.</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34,800 cm</a:t>
            </a:r>
            <a:pPr algn="l" indent="0" marL="0">
              <a:buNone/>
            </a:pPr>
            <a:r>
              <a:rPr lang="en-US" sz="1050" b="1" baseline="30000" dirty="0">
                <a:solidFill>
                  <a:srgbClr val="1B2A41"/>
                </a:solidFill>
                <a:latin typeface="Arial" pitchFamily="34" charset="0"/>
                <a:ea typeface="Arial" pitchFamily="34" charset="-122"/>
                <a:cs typeface="Arial" pitchFamily="34" charset="-120"/>
              </a:rPr>
              <a:t>-1</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34,800 cm</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is the highest-energy band, not Δo.</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112</a:t>
            </a:fld>
            <a:endParaRPr lang="en-US"/>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name="Slide 11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24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Q24</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The number of spin-allowed ligand field transitions for octahedral Ni(II) complexes with </a:t>
            </a:r>
            <a:pPr algn="l" indent="0" marL="0">
              <a:buNone/>
            </a:pPr>
            <a:r>
              <a:rPr lang="en-US" sz="1200" b="1" baseline="3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A</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g, ground state is:</a:t>
            </a:r>
            <a:endParaRPr lang="en-US" sz="12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Three</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One</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Four</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113</a:t>
            </a:fld>
            <a:endParaRPr lang="en-US"/>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name="Slide 11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24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Three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Ni</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ion in free state, the thus having same spin multiplicity as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F and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 In octahedral field,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F splits into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and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terms but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 does not split but it transforms into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(P). Therefore orgel diagram is.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Three electronic transitions are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(P)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Three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114</a:t>
            </a:fld>
            <a:endParaRPr lang="en-US"/>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name="Slide 11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24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Two</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d</a:t>
            </a:r>
            <a:pPr algn="l" indent="0" marL="0">
              <a:buNone/>
            </a:pPr>
            <a:r>
              <a:rPr lang="en-US" sz="1050" baseline="30000" dirty="0">
                <a:solidFill>
                  <a:srgbClr val="5A6B82"/>
                </a:solidFill>
                <a:latin typeface="Arial" pitchFamily="34" charset="0"/>
                <a:ea typeface="Arial" pitchFamily="34" charset="-122"/>
                <a:cs typeface="Arial" pitchFamily="34" charset="-120"/>
              </a:rPr>
              <a:t>8</a:t>
            </a:r>
            <a:pPr algn="l" indent="0" marL="0">
              <a:buNone/>
            </a:pPr>
            <a:r>
              <a:rPr lang="en-US" sz="1050" dirty="0">
                <a:solidFill>
                  <a:srgbClr val="5A6B82"/>
                </a:solidFill>
                <a:latin typeface="Arial" pitchFamily="34" charset="0"/>
                <a:ea typeface="Arial" pitchFamily="34" charset="-122"/>
                <a:cs typeface="Arial" pitchFamily="34" charset="-120"/>
              </a:rPr>
              <a:t> octahedral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has three spin-allowed bands, not two.</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One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are three spin-allowed transitions (to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g(F),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g(P)), not one.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Four</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only three transitions are spin-allowed; the fourth would be spin-forbidden.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115</a:t>
            </a:fld>
            <a:endParaRPr lang="en-US"/>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name="Slide 11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26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Q26</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The set of allowed electronic transitions among the following is: 4 2 3 3 1 1 2 2 (Α) Σ → Π (B) Σ→ Π (C) Δ→ Δ (D) Π→ Π (E) Σ→</a:t>
            </a:r>
            <a:pPr algn="l" indent="0" marL="0">
              <a:buNone/>
            </a:pPr>
            <a:r>
              <a:rPr lang="en-US" sz="1300" b="1" baseline="30000" dirty="0">
                <a:solidFill>
                  <a:srgbClr val="1B2A41"/>
                </a:solidFill>
                <a:latin typeface="Georgia" pitchFamily="34" charset="0"/>
                <a:ea typeface="Georgia" pitchFamily="34" charset="-122"/>
                <a:cs typeface="Georgia" pitchFamily="34" charset="-120"/>
              </a:rPr>
              <a:t>3</a:t>
            </a:r>
            <a:pPr algn="l" indent="0" marL="0">
              <a:buNone/>
            </a:pPr>
            <a:r>
              <a:rPr lang="en-US" sz="1300" b="1" dirty="0">
                <a:solidFill>
                  <a:srgbClr val="1B2A41"/>
                </a:solidFill>
                <a:latin typeface="Georgia" pitchFamily="34" charset="0"/>
                <a:ea typeface="Georgia" pitchFamily="34" charset="-122"/>
                <a:cs typeface="Georgia" pitchFamily="34" charset="-120"/>
              </a:rPr>
              <a:t>Δ 3</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B, E</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C, E</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C, D</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 D, 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116</a:t>
            </a:fld>
            <a:endParaRPr lang="en-US"/>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name="Slide 11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26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B, C, 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allowed transition :</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 Spin multiplicity should be same or ΔS = 0 A is not allowed transition as ΔS ≠ 0 (b) ΔL = +/-1 , 0 for allowed transition as ΔL ≠ 0, ± 1 therefore E transition not allowed as ΔL ≠ 0, ± 1 B, C, D are allowed .</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B, C, 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117</a:t>
            </a:fld>
            <a:endParaRPr lang="en-US"/>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name="Slide 11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26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B, 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set includes spin-changing or ΔΛ=2 transitions that are forbidden.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C, 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includes a forbidden transition (spin or ΔΛ violation), so the set is invalid.</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 D, 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contains ΔΛ=2 (e.g. Σ→Δ) which is forbidden.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118</a:t>
            </a:fld>
            <a:endParaRPr lang="en-US"/>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name="Slide 11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31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Q31</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electric dipole allowed transition in a d</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atomic system is 3 1</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 D</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F→ </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P</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F→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D</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F→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P</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119</a:t>
            </a:fld>
            <a:endParaRPr lang="en-US"/>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name="Slide 12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F→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Electric dipole allowed transition in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For electronic transition selection rule, spin multiplicity ΔS=0; Δl= ±1, ΔJ = 0, ±1 F→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D is allowed transition because ΔS=0, Δl = -1</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F→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120</a:t>
            </a:fld>
            <a:endParaRPr lang="en-US"/>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name="Slide 12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 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F→</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D changes spin (ΔS≠0); spin-forbidden.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F→ </a:t>
            </a:r>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P</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F→</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P is spin-forbidden (ΔS≠0).</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F→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P</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F→</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P has ΔL=2, violating ΔL=0,±1; forbidden.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121</a:t>
            </a:fld>
            <a:endParaRPr lang="en-US"/>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name="Slide 12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39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Q39</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electronic transition responsible for the colour of the transition metal ions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dπ →dσ</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dπ →dσ*</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dπ→ dπ*</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dσ → dπ*</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122</a:t>
            </a:fld>
            <a:endParaRPr lang="en-US"/>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name="Slide 12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39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dπ →dσ*</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electronic transition responsible for the colour of the transition metal ions is dπ →dσ* which is in according to LFT.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dπ →dσ*</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123</a:t>
            </a:fld>
            <a:endParaRPr lang="en-US"/>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name="Slide 12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39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dπ →dσ</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dπ→dσ (t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g→eg without antibonding character) is not the standard LFT label for the colour transition.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dπ→ dπ*</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eg set is σ* (dσ*), not π*; dπ→dπ* mislabels the acceptor orbital.</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dσ → dπ*</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donor is the 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(dπ) set, not dσ; dσ→dπ* is the wrong assignment.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124</a:t>
            </a:fld>
            <a:endParaRPr lang="en-US"/>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name="Slide 12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42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Q42</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Silica gel contains [Co(Cl</a:t>
            </a:r>
            <a:pPr algn="l" indent="0" marL="0">
              <a:buNone/>
            </a:pPr>
            <a:r>
              <a:rPr lang="en-US" sz="1100" b="1" baseline="-40000" dirty="0">
                <a:solidFill>
                  <a:srgbClr val="1B2A41"/>
                </a:solidFill>
                <a:latin typeface="Georgia" pitchFamily="34" charset="0"/>
                <a:ea typeface="Georgia" pitchFamily="34" charset="-122"/>
                <a:cs typeface="Georgia" pitchFamily="34" charset="-120"/>
              </a:rPr>
              <a:t>4</a:t>
            </a:r>
            <a:pPr algn="l" indent="0" marL="0">
              <a:buNone/>
            </a:pPr>
            <a:r>
              <a:rPr lang="en-US" sz="1100" b="1" dirty="0">
                <a:solidFill>
                  <a:srgbClr val="1B2A41"/>
                </a:solidFill>
                <a:latin typeface="Georgia" pitchFamily="34" charset="0"/>
                <a:ea typeface="Georgia" pitchFamily="34" charset="-122"/>
                <a:cs typeface="Georgia" pitchFamily="34" charset="-120"/>
              </a:rPr>
              <a:t>)]</a:t>
            </a:r>
            <a:pPr algn="l" indent="0" marL="0">
              <a:buNone/>
            </a:pPr>
            <a:r>
              <a:rPr lang="en-US" sz="1100" b="1" baseline="3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as an indicator. When activated , silica gel becomes dark blue while upon absorption of moisture, its colour changes to pale pink This is because,</a:t>
            </a:r>
            <a:endParaRPr lang="en-US" sz="11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 (II) changes its coordination from tetrahedral to octahedral.</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Co(II) changes its oxidation state to Co(III)</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Tetrahedral crystal field splitting is NOT equal to octahedral crystal field splitting</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Co(II) forms kinetically labile while Co(III) forms kinetically inert complexes.</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125</a:t>
            </a:fld>
            <a:endParaRPr lang="en-US"/>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name="Slide 12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42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Co (II) changes its coordination from tetrahedral to octahedral.</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O(blue) ↔ [Co(H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+4Cl- (blue, tetrahedral) (Light pink, octahedral)</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Co (II) changes its coordination from tetrahedral to octahedral.</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126</a:t>
            </a:fld>
            <a:endParaRPr lang="en-US"/>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name="Slide 12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42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Co(II) changes its oxidation state to Co(III)</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colour change is a geometry/oxidation environment change, not a simple oxidation-state change of Co.</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Tetrahedral crystal field splitting is NOT equal to octahedral crystal field splitting</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although Δt≠Δo, the operative reason is the Td↔Oh interconversion on hydration.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Co(II) forms kinetically labile while Co(III) forms kinetically inert complexes.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lability/inertness of oxidation states is not what drives the reversible colour change.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127</a:t>
            </a:fld>
            <a:endParaRPr lang="en-US"/>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name="Slide 12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43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Intense band at 15000 cm</a:t>
            </a:r>
            <a:pPr algn="l" indent="0" marL="0">
              <a:buNone/>
            </a:pPr>
            <a:r>
              <a:rPr lang="en-US" sz="1250" b="1" baseline="30000" dirty="0">
                <a:solidFill>
                  <a:srgbClr val="1B2A41"/>
                </a:solidFill>
                <a:latin typeface="Georgia" pitchFamily="34" charset="0"/>
                <a:ea typeface="Georgia" pitchFamily="34" charset="-122"/>
                <a:cs typeface="Georgia" pitchFamily="34" charset="-120"/>
              </a:rPr>
              <a:t>-1</a:t>
            </a:r>
            <a:pPr algn="l" indent="0" marL="0">
              <a:buNone/>
            </a:pPr>
            <a:r>
              <a:rPr lang="en-US" sz="1250" b="1" dirty="0">
                <a:solidFill>
                  <a:srgbClr val="1B2A41"/>
                </a:solidFill>
                <a:latin typeface="Georgia" pitchFamily="34" charset="0"/>
                <a:ea typeface="Georgia" pitchFamily="34" charset="-122"/>
                <a:cs typeface="Georgia" pitchFamily="34" charset="-120"/>
              </a:rPr>
              <a:t> in the UV-visible spectrum of [Bu</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N]2 Re</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Cl</a:t>
            </a:r>
            <a:pPr algn="l" indent="0" marL="0">
              <a:buNone/>
            </a:pPr>
            <a:r>
              <a:rPr lang="en-US" sz="1250" b="1" baseline="-40000" dirty="0">
                <a:solidFill>
                  <a:srgbClr val="1B2A41"/>
                </a:solidFill>
                <a:latin typeface="Georgia" pitchFamily="34" charset="0"/>
                <a:ea typeface="Georgia" pitchFamily="34" charset="-122"/>
                <a:cs typeface="Georgia" pitchFamily="34" charset="-120"/>
              </a:rPr>
              <a:t>8</a:t>
            </a:r>
            <a:pPr algn="l" indent="0" marL="0">
              <a:buNone/>
            </a:pPr>
            <a:r>
              <a:rPr lang="en-US" sz="1250" b="1" dirty="0">
                <a:solidFill>
                  <a:srgbClr val="1B2A41"/>
                </a:solidFill>
                <a:latin typeface="Georgia" pitchFamily="34" charset="0"/>
                <a:ea typeface="Georgia" pitchFamily="34" charset="-122"/>
                <a:cs typeface="Georgia" pitchFamily="34" charset="-120"/>
              </a:rPr>
              <a:t> is due to the transition</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π→π*</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δ→ δ*</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δ → π*</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π→ δ* Correct answer is (b)</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128</a:t>
            </a:fld>
            <a:endParaRPr lang="en-US"/>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name="Slide 12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43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δ→ δ*</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[Bu</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N]2 Re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8</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δ→ δ*</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129</a:t>
            </a:fld>
            <a:endParaRPr lang="en-US"/>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name="Slide 13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43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π→π*</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π→π* is higher energy; the visible band of Re</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Cl</a:t>
            </a:r>
            <a:pPr algn="l" indent="0" marL="0">
              <a:buNone/>
            </a:pPr>
            <a:r>
              <a:rPr lang="en-US" sz="1050" baseline="-40000" dirty="0">
                <a:solidFill>
                  <a:srgbClr val="5A6B82"/>
                </a:solidFill>
                <a:latin typeface="Arial" pitchFamily="34" charset="0"/>
                <a:ea typeface="Arial" pitchFamily="34" charset="-122"/>
                <a:cs typeface="Arial" pitchFamily="34" charset="-120"/>
              </a:rPr>
              <a:t>8</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the low-energy δ→δ*.</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δ → π*</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δ→π* is not the assigned low-energy transition; it is δ→δ*.</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π→ δ* Correct answer is (b)</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π→δ* is not the characteristic band; the metal-metal δ→δ* is.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130</a:t>
            </a:fld>
            <a:endParaRPr lang="en-US"/>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name="Slide 13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46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Q46</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Three bands in the electronic spectrum of [Cr(NH 3)</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are due to the following transitions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 2g→ </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T 1g (B)</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 2g→</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T 2g (C)</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 2g→</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E g Identify the correct statement about them</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Intensity of (A) is lowest</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Intensity of (C) is lowest</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Intensitites of (A), (B) and (C) are similar</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131</a:t>
            </a:fld>
            <a:endParaRPr lang="en-US"/>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name="Slide 13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46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Intensity of (A) is lowest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Intensity of C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 2g→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E g is lowest, since it is spin forbidden.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Intensity of (A) is lowest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132</a:t>
            </a:fld>
            <a:endParaRPr lang="en-US"/>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name="Slide 13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46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 2g→ </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T 1g (B)</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 2g→</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T 2g (C)</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 2g→</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E g Identify the correct statement about them</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band (A) is spin-allowed and Laporte-forbidden, of moderate (not lowest) intensity.</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Intensity of (C) is lowest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three bands are not of similar intensity; the spin-forbidden one is much weaker.</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Intensitites of (A), (B) and (C) are similar</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 is spin-allowed while (C) is spin-forbidden, so their intensities differ greatly.</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133</a:t>
            </a:fld>
            <a:endParaRPr lang="en-US"/>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name="Slide 13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50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Q50</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Among the following, the correct combination of complex and its colour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[Co(CN)</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Red</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Orange</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[Co(CNS)</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Blue</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[Co(F)</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Yellow</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134</a:t>
            </a:fld>
            <a:endParaRPr lang="en-US"/>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name="Slide 13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50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[Co(CNS)</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 Blue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Order of ligand is spectro chemical series SCN- &lt; Cl- &lt; F- &lt; CN- From above it is clear that CN- will produce highest energy difference, followed by F-, Cl-, SCN-. As colour of complex is complementary colour of absorbed light.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Thus [Co(CN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absorbs orange colour radiation which complementary colour is blue therefore colour of [Co(CN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blue.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other combination according to energy are mismatched. Hence, only option (c) is correct.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[Co(CNS)</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 Blue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135</a:t>
            </a:fld>
            <a:endParaRPr lang="en-US"/>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name="Slide 13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50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[Co(CN)</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 Red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[Co(CN)</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has a very large field (CN</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absorbing in UV/violet → appears yellow, not red.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[Co(Cl)</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 Orange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[Co(Cl)</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blue/violet (weak field), not orange.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[Co(F)</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 Yellow</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[Co(F)</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matching is incorrect; the reliably blue tetrahedral species is the thiocyanate.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136</a:t>
            </a:fld>
            <a:endParaRPr lang="en-US"/>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name="Slide 13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57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Q57</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[CoL</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is red in colour whereas [CoL'‬6]</a:t>
            </a:r>
            <a:pPr algn="l" indent="0" marL="0">
              <a:buNone/>
            </a:pPr>
            <a:r>
              <a:rPr lang="en-US" sz="1250" b="1" baseline="3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is green. L. and L' respectively corresponds to,</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and 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and 1, 10-phenanthroline</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 and 1, 10-phenanthroline</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 and NH</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137</a:t>
            </a:fld>
            <a:endParaRPr lang="en-US"/>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name="Slide 13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57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NH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and 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→red colour→ absorbs green radiations [CoL'‬6]</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→green colour→ absorbs red radiations.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Energy of green radiations &gt; energy of red radiations, Therefore, L will be stronger ligand than L'. Thus, L and L' are 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 respectively.</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NH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and 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138</a:t>
            </a:fld>
            <a:endParaRPr lang="en-US"/>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name="Slide 13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57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and 1, 10-phenanthroline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phen is a stronger-field ligand giving a different colour; the green complex is the weaker-field 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 and 1, 10-phenanthroline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red complex needs the stronger field (NH</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not 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 and 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reverses the colours; NH</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gives the red (higher-energy) complex, 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 the green.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139</a:t>
            </a:fld>
            <a:endParaRPr lang="en-US"/>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name="Slide 14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58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Q58</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In its electronic spectrum, [V(H</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O)</a:t>
            </a:r>
            <a:pPr algn="l" indent="0" marL="0">
              <a:buNone/>
            </a:pPr>
            <a:r>
              <a:rPr lang="en-US" sz="1100" b="1" baseline="-40000" dirty="0">
                <a:solidFill>
                  <a:srgbClr val="1B2A41"/>
                </a:solidFill>
                <a:latin typeface="Georgia" pitchFamily="34" charset="0"/>
                <a:ea typeface="Georgia" pitchFamily="34" charset="-122"/>
                <a:cs typeface="Georgia" pitchFamily="34" charset="-120"/>
              </a:rPr>
              <a:t>6</a:t>
            </a:r>
            <a:pPr algn="l" indent="0" marL="0">
              <a:buNone/>
            </a:pPr>
            <a:r>
              <a:rPr lang="en-US" sz="1100" b="1" dirty="0">
                <a:solidFill>
                  <a:srgbClr val="1B2A41"/>
                </a:solidFill>
                <a:latin typeface="Georgia" pitchFamily="34" charset="0"/>
                <a:ea typeface="Georgia" pitchFamily="34" charset="-122"/>
                <a:cs typeface="Georgia" pitchFamily="34" charset="-120"/>
              </a:rPr>
              <a:t>]</a:t>
            </a:r>
            <a:pPr algn="l" indent="0" marL="0">
              <a:buNone/>
            </a:pPr>
            <a:r>
              <a:rPr lang="en-US" sz="1100" b="1" baseline="30000" dirty="0">
                <a:solidFill>
                  <a:srgbClr val="1B2A41"/>
                </a:solidFill>
                <a:latin typeface="Georgia" pitchFamily="34" charset="0"/>
                <a:ea typeface="Georgia" pitchFamily="34" charset="-122"/>
                <a:cs typeface="Georgia" pitchFamily="34" charset="-120"/>
              </a:rPr>
              <a:t>3+</a:t>
            </a:r>
            <a:pPr algn="l" indent="0" marL="0">
              <a:buNone/>
            </a:pPr>
            <a:r>
              <a:rPr lang="en-US" sz="1100" b="1" dirty="0">
                <a:solidFill>
                  <a:srgbClr val="1B2A41"/>
                </a:solidFill>
                <a:latin typeface="Georgia" pitchFamily="34" charset="0"/>
                <a:ea typeface="Georgia" pitchFamily="34" charset="-122"/>
                <a:cs typeface="Georgia" pitchFamily="34" charset="-120"/>
              </a:rPr>
              <a:t> exihibits two absorption bands, one at 17,800 (v</a:t>
            </a:r>
            <a:pPr algn="l" indent="0" marL="0">
              <a:buNone/>
            </a:pPr>
            <a:r>
              <a:rPr lang="en-US" sz="1100" b="1" baseline="-40000" dirty="0">
                <a:solidFill>
                  <a:srgbClr val="1B2A41"/>
                </a:solidFill>
                <a:latin typeface="Georgia" pitchFamily="34" charset="0"/>
                <a:ea typeface="Georgia" pitchFamily="34" charset="-122"/>
                <a:cs typeface="Georgia" pitchFamily="34" charset="-120"/>
              </a:rPr>
              <a:t>1</a:t>
            </a:r>
            <a:pPr algn="l" indent="0" marL="0">
              <a:buNone/>
            </a:pPr>
            <a:r>
              <a:rPr lang="en-US" sz="1100" b="1" dirty="0">
                <a:solidFill>
                  <a:srgbClr val="1B2A41"/>
                </a:solidFill>
                <a:latin typeface="Georgia" pitchFamily="34" charset="0"/>
                <a:ea typeface="Georgia" pitchFamily="34" charset="-122"/>
                <a:cs typeface="Georgia" pitchFamily="34" charset="-120"/>
              </a:rPr>
              <a:t>) and the second at 25, 700 (v</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cm. The correct assignment of these bands, respectively, is</a:t>
            </a:r>
            <a:endParaRPr lang="en-US" sz="11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 =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(F)→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(F), v</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(F)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(P)</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 =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(F)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(P), v</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(F)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(P)</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 =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(F ), v</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(F)</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 =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(F) , v</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 (F)</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140</a:t>
            </a:fld>
            <a:endParaRPr lang="en-US"/>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name="Slide 14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58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v</a:t>
            </a:r>
            <a:pPr algn="l" indent="0" marL="0">
              <a:buNone/>
            </a:pPr>
            <a:r>
              <a:rPr lang="en-US" sz="1250" baseline="-40000" dirty="0">
                <a:solidFill>
                  <a:srgbClr val="1B2A41"/>
                </a:solidFill>
                <a:latin typeface="Arial" pitchFamily="34" charset="0"/>
                <a:ea typeface="Arial" pitchFamily="34" charset="-122"/>
                <a:cs typeface="Arial" pitchFamily="34" charset="-120"/>
              </a:rPr>
              <a:t>1</a:t>
            </a:r>
            <a:pPr algn="l" indent="0" marL="0">
              <a:buNone/>
            </a:pPr>
            <a:r>
              <a:rPr lang="en-US" sz="1250" dirty="0">
                <a:solidFill>
                  <a:srgbClr val="1B2A41"/>
                </a:solidFill>
                <a:latin typeface="Arial" pitchFamily="34" charset="0"/>
                <a:ea typeface="Arial" pitchFamily="34" charset="-122"/>
                <a:cs typeface="Arial" pitchFamily="34" charset="-120"/>
              </a:rPr>
              <a:t> =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T</a:t>
            </a:r>
            <a:pPr algn="l" indent="0" marL="0">
              <a:buNone/>
            </a:pPr>
            <a:r>
              <a:rPr lang="en-US" sz="1250" baseline="-40000" dirty="0">
                <a:solidFill>
                  <a:srgbClr val="1B2A41"/>
                </a:solidFill>
                <a:latin typeface="Arial" pitchFamily="34" charset="0"/>
                <a:ea typeface="Arial" pitchFamily="34" charset="-122"/>
                <a:cs typeface="Arial" pitchFamily="34" charset="-120"/>
              </a:rPr>
              <a:t>1</a:t>
            </a:r>
            <a:pPr algn="l" indent="0" marL="0">
              <a:buNone/>
            </a:pPr>
            <a:r>
              <a:rPr lang="en-US" sz="1250" dirty="0">
                <a:solidFill>
                  <a:srgbClr val="1B2A41"/>
                </a:solidFill>
                <a:latin typeface="Arial" pitchFamily="34" charset="0"/>
                <a:ea typeface="Arial" pitchFamily="34" charset="-122"/>
                <a:cs typeface="Arial" pitchFamily="34" charset="-120"/>
              </a:rPr>
              <a:t>g (F)→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T</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g (F), v</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T</a:t>
            </a:r>
            <a:pPr algn="l" indent="0" marL="0">
              <a:buNone/>
            </a:pPr>
            <a:r>
              <a:rPr lang="en-US" sz="1250" baseline="-40000" dirty="0">
                <a:solidFill>
                  <a:srgbClr val="1B2A41"/>
                </a:solidFill>
                <a:latin typeface="Arial" pitchFamily="34" charset="0"/>
                <a:ea typeface="Arial" pitchFamily="34" charset="-122"/>
                <a:cs typeface="Arial" pitchFamily="34" charset="-120"/>
              </a:rPr>
              <a:t>1</a:t>
            </a:r>
            <a:pPr algn="l" indent="0" marL="0">
              <a:buNone/>
            </a:pPr>
            <a:r>
              <a:rPr lang="en-US" sz="1250" dirty="0">
                <a:solidFill>
                  <a:srgbClr val="1B2A41"/>
                </a:solidFill>
                <a:latin typeface="Arial" pitchFamily="34" charset="0"/>
                <a:ea typeface="Arial" pitchFamily="34" charset="-122"/>
                <a:cs typeface="Arial" pitchFamily="34" charset="-120"/>
              </a:rPr>
              <a:t>g (F)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T</a:t>
            </a:r>
            <a:pPr algn="l" indent="0" marL="0">
              <a:buNone/>
            </a:pPr>
            <a:r>
              <a:rPr lang="en-US" sz="1250" baseline="-40000" dirty="0">
                <a:solidFill>
                  <a:srgbClr val="1B2A41"/>
                </a:solidFill>
                <a:latin typeface="Arial" pitchFamily="34" charset="0"/>
                <a:ea typeface="Arial" pitchFamily="34" charset="-122"/>
                <a:cs typeface="Arial" pitchFamily="34" charset="-120"/>
              </a:rPr>
              <a:t>1</a:t>
            </a:r>
            <a:pPr algn="l" indent="0" marL="0">
              <a:buNone/>
            </a:pPr>
            <a:r>
              <a:rPr lang="en-US" sz="1250" dirty="0">
                <a:solidFill>
                  <a:srgbClr val="1B2A41"/>
                </a:solidFill>
                <a:latin typeface="Arial" pitchFamily="34" charset="0"/>
                <a:ea typeface="Arial" pitchFamily="34" charset="-122"/>
                <a:cs typeface="Arial" pitchFamily="34" charset="-120"/>
              </a:rPr>
              <a:t>g (P)</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[V(H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→V</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egº Two transition V</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(F)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(F) ; V</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(F)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(P)</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v</a:t>
            </a:r>
            <a:pPr algn="l" indent="0" marL="0">
              <a:buNone/>
            </a:pPr>
            <a:r>
              <a:rPr lang="en-US" sz="900" b="1" baseline="-40000" dirty="0">
                <a:solidFill>
                  <a:srgbClr val="1B2A41"/>
                </a:solidFill>
                <a:latin typeface="Arial" pitchFamily="34" charset="0"/>
                <a:ea typeface="Arial" pitchFamily="34" charset="-122"/>
                <a:cs typeface="Arial" pitchFamily="34" charset="-120"/>
              </a:rPr>
              <a:t>1</a:t>
            </a:r>
            <a:pPr algn="l" indent="0" marL="0">
              <a:buNone/>
            </a:pPr>
            <a:r>
              <a:rPr lang="en-US" sz="900" b="1" dirty="0">
                <a:solidFill>
                  <a:srgbClr val="1B2A41"/>
                </a:solidFill>
                <a:latin typeface="Arial" pitchFamily="34" charset="0"/>
                <a:ea typeface="Arial" pitchFamily="34" charset="-122"/>
                <a:cs typeface="Arial" pitchFamily="34" charset="-120"/>
              </a:rPr>
              <a:t> =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T</a:t>
            </a:r>
            <a:pPr algn="l" indent="0" marL="0">
              <a:buNone/>
            </a:pPr>
            <a:r>
              <a:rPr lang="en-US" sz="900" b="1" baseline="-40000" dirty="0">
                <a:solidFill>
                  <a:srgbClr val="1B2A41"/>
                </a:solidFill>
                <a:latin typeface="Arial" pitchFamily="34" charset="0"/>
                <a:ea typeface="Arial" pitchFamily="34" charset="-122"/>
                <a:cs typeface="Arial" pitchFamily="34" charset="-120"/>
              </a:rPr>
              <a:t>1</a:t>
            </a:r>
            <a:pPr algn="l" indent="0" marL="0">
              <a:buNone/>
            </a:pPr>
            <a:r>
              <a:rPr lang="en-US" sz="900" b="1" dirty="0">
                <a:solidFill>
                  <a:srgbClr val="1B2A41"/>
                </a:solidFill>
                <a:latin typeface="Arial" pitchFamily="34" charset="0"/>
                <a:ea typeface="Arial" pitchFamily="34" charset="-122"/>
                <a:cs typeface="Arial" pitchFamily="34" charset="-120"/>
              </a:rPr>
              <a:t>g (F)→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T</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g (F), v</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T</a:t>
            </a:r>
            <a:pPr algn="l" indent="0" marL="0">
              <a:buNone/>
            </a:pPr>
            <a:r>
              <a:rPr lang="en-US" sz="900" b="1" baseline="-40000" dirty="0">
                <a:solidFill>
                  <a:srgbClr val="1B2A41"/>
                </a:solidFill>
                <a:latin typeface="Arial" pitchFamily="34" charset="0"/>
                <a:ea typeface="Arial" pitchFamily="34" charset="-122"/>
                <a:cs typeface="Arial" pitchFamily="34" charset="-120"/>
              </a:rPr>
              <a:t>1</a:t>
            </a:r>
            <a:pPr algn="l" indent="0" marL="0">
              <a:buNone/>
            </a:pPr>
            <a:r>
              <a:rPr lang="en-US" sz="900" b="1" dirty="0">
                <a:solidFill>
                  <a:srgbClr val="1B2A41"/>
                </a:solidFill>
                <a:latin typeface="Arial" pitchFamily="34" charset="0"/>
                <a:ea typeface="Arial" pitchFamily="34" charset="-122"/>
                <a:cs typeface="Arial" pitchFamily="34" charset="-120"/>
              </a:rPr>
              <a:t>g (F)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T</a:t>
            </a:r>
            <a:pPr algn="l" indent="0" marL="0">
              <a:buNone/>
            </a:pPr>
            <a:r>
              <a:rPr lang="en-US" sz="900" b="1" baseline="-40000" dirty="0">
                <a:solidFill>
                  <a:srgbClr val="1B2A41"/>
                </a:solidFill>
                <a:latin typeface="Arial" pitchFamily="34" charset="0"/>
                <a:ea typeface="Arial" pitchFamily="34" charset="-122"/>
                <a:cs typeface="Arial" pitchFamily="34" charset="-120"/>
              </a:rPr>
              <a:t>1</a:t>
            </a:r>
            <a:pPr algn="l" indent="0" marL="0">
              <a:buNone/>
            </a:pPr>
            <a:r>
              <a:rPr lang="en-US" sz="900" b="1" dirty="0">
                <a:solidFill>
                  <a:srgbClr val="1B2A41"/>
                </a:solidFill>
                <a:latin typeface="Arial" pitchFamily="34" charset="0"/>
                <a:ea typeface="Arial" pitchFamily="34" charset="-122"/>
                <a:cs typeface="Arial" pitchFamily="34" charset="-120"/>
              </a:rPr>
              <a:t>g (P)</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141</a:t>
            </a:fld>
            <a:endParaRPr lang="en-US"/>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name="Slide 14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58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v</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 =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 (F)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 (P), v</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 (F)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(P)</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V</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is d</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so the ground state is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g(F), and v</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goes to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g(P), not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g(P).</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v</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 =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 (F ), v</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(F)</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ground term for d</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g(F), not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(that is the d</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/d</a:t>
            </a:r>
            <a:pPr algn="l" indent="0" marL="0">
              <a:buNone/>
            </a:pPr>
            <a:r>
              <a:rPr lang="en-US" sz="1050" baseline="30000" dirty="0">
                <a:solidFill>
                  <a:srgbClr val="5A6B82"/>
                </a:solidFill>
                <a:latin typeface="Arial" pitchFamily="34" charset="0"/>
                <a:ea typeface="Arial" pitchFamily="34" charset="-122"/>
                <a:cs typeface="Arial" pitchFamily="34" charset="-120"/>
              </a:rPr>
              <a:t>8</a:t>
            </a:r>
            <a:pPr algn="l" indent="0" marL="0">
              <a:buNone/>
            </a:pPr>
            <a:r>
              <a:rPr lang="en-US" sz="1050" dirty="0">
                <a:solidFill>
                  <a:srgbClr val="5A6B82"/>
                </a:solidFill>
                <a:latin typeface="Arial" pitchFamily="34" charset="0"/>
                <a:ea typeface="Arial" pitchFamily="34" charset="-122"/>
                <a:cs typeface="Arial" pitchFamily="34" charset="-120"/>
              </a:rPr>
              <a:t> ground term).</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v</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 =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(F) , v</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 ( (F)</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again the ground term is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g(F) for d</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so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assignments are incorrect.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142</a:t>
            </a:fld>
            <a:endParaRPr lang="en-US"/>
          </a:p>
        </p:txBody>
      </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name="Slide 14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68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Q68</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An aqueous solution of [Mn(H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O)</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complex is pale pink in colour. The probable reasons for it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Presence of </a:t>
            </a:r>
            <a:pPr algn="l" indent="0" marL="0">
              <a:buNone/>
            </a:pPr>
            <a:r>
              <a:rPr lang="en-US" sz="850" baseline="3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ground state</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Disallowed transition by spin selection rule</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Presence of </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ground state</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Charge transfer transition The correct answer is</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143</a:t>
            </a:fld>
            <a:endParaRPr lang="en-US"/>
          </a:p>
        </p:txBody>
      </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name="Slide 14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68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Presence of </a:t>
            </a:r>
            <a:pPr algn="l" indent="0" marL="0">
              <a:buNone/>
            </a:pPr>
            <a:r>
              <a:rPr lang="en-US" sz="1250" baseline="3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A</a:t>
            </a:r>
            <a:pPr algn="l" indent="0" marL="0">
              <a:buNone/>
            </a:pPr>
            <a:r>
              <a:rPr lang="en-US" sz="1250" baseline="-40000" dirty="0">
                <a:solidFill>
                  <a:srgbClr val="1B2A41"/>
                </a:solidFill>
                <a:latin typeface="Arial" pitchFamily="34" charset="0"/>
                <a:ea typeface="Arial" pitchFamily="34" charset="-122"/>
                <a:cs typeface="Arial" pitchFamily="34" charset="-120"/>
              </a:rPr>
              <a:t>1</a:t>
            </a:r>
            <a:pPr algn="l" indent="0" marL="0">
              <a:buNone/>
            </a:pPr>
            <a:r>
              <a:rPr lang="en-US" sz="1250" dirty="0">
                <a:solidFill>
                  <a:srgbClr val="1B2A41"/>
                </a:solidFill>
                <a:latin typeface="Arial" pitchFamily="34" charset="0"/>
                <a:ea typeface="Arial" pitchFamily="34" charset="-122"/>
                <a:cs typeface="Arial" pitchFamily="34" charset="-120"/>
              </a:rPr>
              <a:t>g ground state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Explanation There is spin change during electron transition. Therefore, transition is spin disallowed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Presence of </a:t>
            </a:r>
            <a:pPr algn="l" indent="0" marL="0">
              <a:buNone/>
            </a:pPr>
            <a:r>
              <a:rPr lang="en-US" sz="900" b="1" baseline="3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A</a:t>
            </a:r>
            <a:pPr algn="l" indent="0" marL="0">
              <a:buNone/>
            </a:pPr>
            <a:r>
              <a:rPr lang="en-US" sz="900" b="1" baseline="-40000" dirty="0">
                <a:solidFill>
                  <a:srgbClr val="1B2A41"/>
                </a:solidFill>
                <a:latin typeface="Arial" pitchFamily="34" charset="0"/>
                <a:ea typeface="Arial" pitchFamily="34" charset="-122"/>
                <a:cs typeface="Arial" pitchFamily="34" charset="-120"/>
              </a:rPr>
              <a:t>1</a:t>
            </a:r>
            <a:pPr algn="l" indent="0" marL="0">
              <a:buNone/>
            </a:pPr>
            <a:r>
              <a:rPr lang="en-US" sz="900" b="1" dirty="0">
                <a:solidFill>
                  <a:srgbClr val="1B2A41"/>
                </a:solidFill>
                <a:latin typeface="Arial" pitchFamily="34" charset="0"/>
                <a:ea typeface="Arial" pitchFamily="34" charset="-122"/>
                <a:cs typeface="Arial" pitchFamily="34" charset="-120"/>
              </a:rPr>
              <a:t>g ground state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144</a:t>
            </a:fld>
            <a:endParaRPr lang="en-US"/>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name="Slide 14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68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Disallowed transition by spin selection rule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although transitions are spin-forbidden, the precise reason cited (ground state </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 is the ground-state symmetry basis; option B alone is incomplete.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Presence of </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ground state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ground state of HS d</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 is </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 not </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Charge transfer transition The correct answer is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pale colour is not from CT; CT bands would be intense, unlike the very weak d-d here.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145</a:t>
            </a:fld>
            <a:endParaRPr lang="en-US"/>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name="Slide 14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75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electric-dipole allowed transition among the following is 3 3</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 → D</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S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P</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S →</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D</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S →</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F</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146</a:t>
            </a:fld>
            <a:endParaRPr lang="en-US"/>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name="Slide 14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75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S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P</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allowed transition : a)Spin multiplicity should be same or ΔS = 0 Option c and d (incorrect) as ΔS ≠ 0 b) ΔL = ±1 , for allowed transition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 ΔS = 3-3=0 ΔL= 1-0= 1</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S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P</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147</a:t>
            </a:fld>
            <a:endParaRPr lang="en-US"/>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name="Slide 14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75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 → 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bare 'S→D' is incomplete and the multiplicities are not specified.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S →</a:t>
            </a:r>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S→</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D changes spin (ΔS≠0); forbidden.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S →</a:t>
            </a:r>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F</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S→</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F changes spin and ΔL&gt;1; doubly forbidden.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148</a:t>
            </a:fld>
            <a:endParaRPr lang="en-US"/>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name="Slide 14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84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Q84</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Identify the complex ions in sequential order when ferroin is used as an indicator in the titration of iron(II) with potassium dichromate, (phen = 1, 10-phenathroline)</a:t>
            </a:r>
            <a:pPr algn="l" indent="0" marL="0">
              <a:buNone/>
            </a:pPr>
            <a:r>
              <a:rPr lang="en-US" sz="1150" b="1" baseline="3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 3+</a:t>
            </a:r>
            <a:endParaRPr lang="en-US" sz="115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[Fe(phen)</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and [Fe(phen)</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 (phen)</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and [Fe(phen)</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[Fe(CN)</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and [Fe(CN)</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[Fe(CN)</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and [Fe(CN)</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4-</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149</a:t>
            </a:fld>
            <a:endParaRPr lang="en-US"/>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name="Slide 15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84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[Fe(phen)</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and [Fe(phen)</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[Fe(phen)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[Fe(phen)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e- ( Red) (Blue)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presence of oxidising agent like K</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7</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[Fe(phen)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changes it colours from red to blue hence, they are used in redox titration.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[Fe(phen)</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and [Fe(phen)</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150</a:t>
            </a:fld>
            <a:endParaRPr lang="en-US"/>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name="Slide 15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84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 (phen)</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and [Fe(phen)</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oxidation/colour sequence is reversed; ferroin starts as Fe(II) (red) then oxidises to Fe(III).</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[Fe(CN)</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and [Fe(CN)</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indicator is the phen (ferroin) system, not the cyanide complex.</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[Fe(CN)</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and [Fe(CN)</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4-</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again cyanide complexes are not the ferroin indicator couple.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151</a:t>
            </a:fld>
            <a:endParaRPr lang="en-US"/>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name="Slide 15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89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Q89</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Choose the correct statements about Tanabe-Sugano diagrams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E/B is plotted against Δ0/B.</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 zero energy is taken as that of the lowest term</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Terms of the same symmetry cross each other</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 terms of the same symmetry upon increases of ligand field strength bend apart from each other. Correct answer is</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152</a:t>
            </a:fld>
            <a:endParaRPr lang="en-US"/>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name="Slide 15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89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Terms of the same symmetry cross each other</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Tanabe-Sugano are useful in interpretation of spectra of both high spin and low spin complexes of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metal cation.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Tanabe-Sugano, the energy of excited sate (expressed as E/B) are plotted against ligand field strength (expressed as (Δ0 /B).</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Zero energy is taken for the lowest term and also two form of same symmetry never cross each other and they bent for apart from each other due to repulsion.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Terms of the same symmetry cross each other</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153</a:t>
            </a:fld>
            <a:endParaRPr lang="en-US"/>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name="Slide 15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89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E/B is plotted against Δ0/B.</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is a TRUE statement about Tanabe-Sugano diagrams, so it is not the incorrect one.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The zero energy is taken as that of the lowest term</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is also TRUE (zero energy = lowest term), so not the false statement.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Two terms of the same symmetry upon increases of ligand field strength bend apart from each other. Correct answer is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same-symmetry terms bending apart on increasing field is true; the FALSE statement is that they cross.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154</a:t>
            </a:fld>
            <a:endParaRPr lang="en-US"/>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name="Slide 15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90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Q90</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Three electronic transitions at 14900, 22700 and 34400 cm</a:t>
            </a:r>
            <a:pPr algn="l" indent="0" marL="0">
              <a:buNone/>
            </a:pPr>
            <a:r>
              <a:rPr lang="en-US" sz="1100" b="1" baseline="30000" dirty="0">
                <a:solidFill>
                  <a:srgbClr val="1B2A41"/>
                </a:solidFill>
                <a:latin typeface="Georgia" pitchFamily="34" charset="0"/>
                <a:ea typeface="Georgia" pitchFamily="34" charset="-122"/>
                <a:cs typeface="Georgia" pitchFamily="34" charset="-120"/>
              </a:rPr>
              <a:t>-1</a:t>
            </a:r>
            <a:pPr algn="l" indent="0" marL="0">
              <a:buNone/>
            </a:pPr>
            <a:r>
              <a:rPr lang="en-US" sz="1100" b="1" dirty="0">
                <a:solidFill>
                  <a:srgbClr val="1B2A41"/>
                </a:solidFill>
                <a:latin typeface="Georgia" pitchFamily="34" charset="0"/>
                <a:ea typeface="Georgia" pitchFamily="34" charset="-122"/>
                <a:cs typeface="Georgia" pitchFamily="34" charset="-120"/>
              </a:rPr>
              <a:t> are observed in the absorption spectrum of [CrF</a:t>
            </a:r>
            <a:pPr algn="l" indent="0" marL="0">
              <a:buNone/>
            </a:pPr>
            <a:r>
              <a:rPr lang="en-US" sz="1100" b="1" baseline="-40000" dirty="0">
                <a:solidFill>
                  <a:srgbClr val="1B2A41"/>
                </a:solidFill>
                <a:latin typeface="Georgia" pitchFamily="34" charset="0"/>
                <a:ea typeface="Georgia" pitchFamily="34" charset="-122"/>
                <a:cs typeface="Georgia" pitchFamily="34" charset="-120"/>
              </a:rPr>
              <a:t>6</a:t>
            </a:r>
            <a:pPr algn="l" indent="0" marL="0">
              <a:buNone/>
            </a:pPr>
            <a:r>
              <a:rPr lang="en-US" sz="1100" b="1" dirty="0">
                <a:solidFill>
                  <a:srgbClr val="1B2A41"/>
                </a:solidFill>
                <a:latin typeface="Georgia" pitchFamily="34" charset="0"/>
                <a:ea typeface="Georgia" pitchFamily="34" charset="-122"/>
                <a:cs typeface="Georgia" pitchFamily="34" charset="-120"/>
              </a:rPr>
              <a:t>]</a:t>
            </a:r>
            <a:pPr algn="l" indent="0" marL="0">
              <a:buNone/>
            </a:pPr>
            <a:r>
              <a:rPr lang="en-US" sz="1100" b="1" baseline="30000" dirty="0">
                <a:solidFill>
                  <a:srgbClr val="1B2A41"/>
                </a:solidFill>
                <a:latin typeface="Georgia" pitchFamily="34" charset="0"/>
                <a:ea typeface="Georgia" pitchFamily="34" charset="-122"/>
                <a:cs typeface="Georgia" pitchFamily="34" charset="-120"/>
              </a:rPr>
              <a:t>3-</a:t>
            </a:r>
            <a:pPr algn="l" indent="0" marL="0">
              <a:buNone/>
            </a:pPr>
            <a:r>
              <a:rPr lang="en-US" sz="1100" b="1" dirty="0">
                <a:solidFill>
                  <a:srgbClr val="1B2A41"/>
                </a:solidFill>
                <a:latin typeface="Georgia" pitchFamily="34" charset="0"/>
                <a:ea typeface="Georgia" pitchFamily="34" charset="-122"/>
                <a:cs typeface="Georgia" pitchFamily="34" charset="-120"/>
              </a:rPr>
              <a:t> , The Δ0 value (in cm</a:t>
            </a:r>
            <a:pPr algn="l" indent="0" marL="0">
              <a:buNone/>
            </a:pPr>
            <a:r>
              <a:rPr lang="en-US" sz="1100" b="1" baseline="30000" dirty="0">
                <a:solidFill>
                  <a:srgbClr val="1B2A41"/>
                </a:solidFill>
                <a:latin typeface="Georgia" pitchFamily="34" charset="0"/>
                <a:ea typeface="Georgia" pitchFamily="34" charset="-122"/>
                <a:cs typeface="Georgia" pitchFamily="34" charset="-120"/>
              </a:rPr>
              <a:t>-1</a:t>
            </a:r>
            <a:pPr algn="l" indent="0" marL="0">
              <a:buNone/>
            </a:pPr>
            <a:r>
              <a:rPr lang="en-US" sz="1100" b="1" dirty="0">
                <a:solidFill>
                  <a:srgbClr val="1B2A41"/>
                </a:solidFill>
                <a:latin typeface="Georgia" pitchFamily="34" charset="0"/>
                <a:ea typeface="Georgia" pitchFamily="34" charset="-122"/>
                <a:cs typeface="Georgia" pitchFamily="34" charset="-120"/>
              </a:rPr>
              <a:t>) and the corresponding transition are 4 4</a:t>
            </a:r>
            <a:endParaRPr lang="en-US" sz="11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7800 and A</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 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14900 and </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14900 and </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(F)</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7800 and </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(F)</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155</a:t>
            </a:fld>
            <a:endParaRPr lang="en-US"/>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name="Slide 15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90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14900 and </a:t>
            </a:r>
            <a:pPr algn="l" indent="0" marL="0">
              <a:buNone/>
            </a:pPr>
            <a:r>
              <a:rPr lang="en-US" sz="1250" baseline="3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A</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g →</a:t>
            </a:r>
            <a:pPr algn="l" indent="0" marL="0">
              <a:buNone/>
            </a:pPr>
            <a:r>
              <a:rPr lang="en-US" sz="1250" baseline="3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T</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g</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[CrF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Orgel diagram for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ground state=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F First excited state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 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(Δ0)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v</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14900 cm</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v</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22700 cm</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v</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34400 cm</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Since,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(P) and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(F) have no fix energy therefore, they will not provide accurate value of Δ0.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Thus, energy difference between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14900 cm</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will be correspond to Δ0</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14900 and </a:t>
            </a:r>
            <a:pPr algn="l" indent="0" marL="0">
              <a:buNone/>
            </a:pPr>
            <a:r>
              <a:rPr lang="en-US" sz="900" b="1" baseline="3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A</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g →</a:t>
            </a:r>
            <a:pPr algn="l" indent="0" marL="0">
              <a:buNone/>
            </a:pPr>
            <a:r>
              <a:rPr lang="en-US" sz="900" b="1" baseline="3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T</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g</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156</a:t>
            </a:fld>
            <a:endParaRPr lang="en-US"/>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name="Slide 15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90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7800 and A</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 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7800 cm</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is not the band position; the lowest band (=Δo) is 14900 cm</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for this d</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14900 and </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 →</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 (F)</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lowest transition is </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not a </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 process.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7800 and </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 (F)</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band energy and a spin-changing (quartet→triplet) assignment are both incorrect.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157</a:t>
            </a:fld>
            <a:endParaRPr lang="en-US"/>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name="Slide 15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92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Q92</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The symmetry-allowed atomic transition among the following is</a:t>
            </a:r>
            <a:endParaRPr lang="en-US" sz="110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F→ </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D</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F→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D</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F→ </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P</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F→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P</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158</a:t>
            </a:fld>
            <a:endParaRPr lang="en-US"/>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name="Slide 15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92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F→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D Since, for allowed transition (atomic), ΔS=0, ΔL=0,±1 In option a and c spin multiplicity is not same therefore incorrect In option d , ΔL=2 therefore incorrect.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F→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159</a:t>
            </a:fld>
            <a:endParaRPr lang="en-US"/>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name="Slide 16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92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F→ </a:t>
            </a:r>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F→</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D changes spin (ΔS≠0); forbidden.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F→ </a:t>
            </a:r>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P</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F→</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P is spin-forbidden (ΔS≠0).</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F→ </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P</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F→</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P has ΔL=2, violating ΔL=0,±1.</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160</a:t>
            </a:fld>
            <a:endParaRPr lang="en-US"/>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name="Slide 16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93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Q93</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[NiIIL</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 n+ or n- shows absorption bands at 8500, 15400, and 26000 cm</a:t>
            </a:r>
            <a:pPr algn="l" indent="0" marL="0">
              <a:buNone/>
            </a:pPr>
            <a:r>
              <a:rPr lang="en-US" sz="1200" b="1" baseline="30000" dirty="0">
                <a:solidFill>
                  <a:srgbClr val="1B2A41"/>
                </a:solidFill>
                <a:latin typeface="Georgia" pitchFamily="34" charset="0"/>
                <a:ea typeface="Georgia" pitchFamily="34" charset="-122"/>
                <a:cs typeface="Georgia" pitchFamily="34" charset="-120"/>
              </a:rPr>
              <a:t>-1</a:t>
            </a:r>
            <a:pPr algn="l" indent="0" marL="0">
              <a:buNone/>
            </a:pPr>
            <a:r>
              <a:rPr lang="en-US" sz="1200" b="1" dirty="0">
                <a:solidFill>
                  <a:srgbClr val="1B2A41"/>
                </a:solidFill>
                <a:latin typeface="Georgia" pitchFamily="34" charset="0"/>
                <a:ea typeface="Georgia" pitchFamily="34" charset="-122"/>
                <a:cs typeface="Georgia" pitchFamily="34" charset="-120"/>
              </a:rPr>
              <a:t> whereas [NiII Lʹ6] n+ or n- at 10750, 17500 and 28200 cm</a:t>
            </a:r>
            <a:pPr algn="l" indent="0" marL="0">
              <a:buNone/>
            </a:pPr>
            <a:r>
              <a:rPr lang="en-US" sz="1200" b="1" baseline="30000" dirty="0">
                <a:solidFill>
                  <a:srgbClr val="1B2A41"/>
                </a:solidFill>
                <a:latin typeface="Georgia" pitchFamily="34" charset="0"/>
                <a:ea typeface="Georgia" pitchFamily="34" charset="-122"/>
                <a:cs typeface="Georgia" pitchFamily="34" charset="-120"/>
              </a:rPr>
              <a:t>-1</a:t>
            </a:r>
            <a:pPr algn="l" indent="0" marL="0">
              <a:buNone/>
            </a:pPr>
            <a:r>
              <a:rPr lang="en-US" sz="1200" b="1" dirty="0">
                <a:solidFill>
                  <a:srgbClr val="1B2A41"/>
                </a:solidFill>
                <a:latin typeface="Georgia" pitchFamily="34" charset="0"/>
                <a:ea typeface="Georgia" pitchFamily="34" charset="-122"/>
                <a:cs typeface="Georgia" pitchFamily="34" charset="-120"/>
              </a:rPr>
              <a:t> . L and L' are respectively -1 𝟏</a:t>
            </a:r>
            <a:endParaRPr lang="en-US" sz="12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OH and 𝐍3</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 and I</a:t>
            </a:r>
            <a:pPr algn="l" indent="0" marL="0">
              <a:buNone/>
            </a:pPr>
            <a:r>
              <a:rPr lang="en-US" sz="850" baseline="30000" dirty="0">
                <a:solidFill>
                  <a:srgbClr val="1B2A41"/>
                </a:solidFill>
                <a:latin typeface="Arial" pitchFamily="34" charset="0"/>
                <a:ea typeface="Arial" pitchFamily="34" charset="-122"/>
                <a:cs typeface="Arial" pitchFamily="34" charset="-120"/>
              </a:rPr>
              <a:t>1-</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NCS-1 and RC𝐎𝟏 2</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 and NH</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161</a:t>
            </a:fld>
            <a:endParaRPr lang="en-US"/>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name="Slide 16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93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 and NH</a:t>
            </a:r>
            <a:pPr algn="l" indent="0" marL="0">
              <a:buNone/>
            </a:pPr>
            <a:r>
              <a:rPr lang="en-US" sz="1250" baseline="-4000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[NiIIL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 or n- has shows absorption bands at 8500, 15400, and 26000 cm</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[NiII Lʹ6] n+ or n- at 10750, 17500 and 28200 cm</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as for first complex absorptions bands are at low energy i.e. it has weak splitting therefore, it has weak ligand and for II complex high energy absorption bands corresponds to strong ligand.Thus, L is weak and L' is strong ligand.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 and NH</a:t>
            </a:r>
            <a:pPr algn="l" indent="0" marL="0">
              <a:buNone/>
            </a:pPr>
            <a:r>
              <a:rPr lang="en-US" sz="900" b="1" baseline="-40000"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162</a:t>
            </a:fld>
            <a:endParaRPr lang="en-US"/>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name="Slide 16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93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OH and 𝐍3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OH</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/N</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here are not the pair giving the largest field; 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 and NH</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are the intended match.</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 and I</a:t>
            </a:r>
            <a:pPr algn="l" indent="0" marL="0">
              <a:buNone/>
            </a:pPr>
            <a:r>
              <a:rPr lang="en-US" sz="1050" b="1" baseline="30000" dirty="0">
                <a:solidFill>
                  <a:srgbClr val="1B2A41"/>
                </a:solidFill>
                <a:latin typeface="Arial" pitchFamily="34" charset="0"/>
                <a:ea typeface="Arial" pitchFamily="34" charset="-122"/>
                <a:cs typeface="Arial" pitchFamily="34" charset="-120"/>
              </a:rPr>
              <a:t>1-</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halides Cl</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/I</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are weak-field; they do not fit the required assignment.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NCS-1 and RC𝐎𝟏 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NCS</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/RCO</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do not match; the correct pair is 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 and NH</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163</a:t>
            </a:fld>
            <a:endParaRPr lang="en-US"/>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name="Slide 16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97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Q97</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first excited state of hydrogen molecule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40000" dirty="0">
                <a:solidFill>
                  <a:srgbClr val="1B2A41"/>
                </a:solidFill>
                <a:latin typeface="Arial" pitchFamily="34" charset="0"/>
                <a:ea typeface="Arial" pitchFamily="34" charset="-122"/>
                <a:cs typeface="Arial" pitchFamily="34" charset="-120"/>
              </a:rPr>
              <a:t>g</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40000" dirty="0">
                <a:solidFill>
                  <a:srgbClr val="1B2A41"/>
                </a:solidFill>
                <a:latin typeface="Arial" pitchFamily="34" charset="0"/>
                <a:ea typeface="Arial" pitchFamily="34" charset="-122"/>
                <a:cs typeface="Arial" pitchFamily="34" charset="-120"/>
              </a:rPr>
              <a:t>u</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40000" dirty="0">
                <a:solidFill>
                  <a:srgbClr val="1B2A41"/>
                </a:solidFill>
                <a:latin typeface="Arial" pitchFamily="34" charset="0"/>
                <a:ea typeface="Arial" pitchFamily="34" charset="-122"/>
                <a:cs typeface="Arial" pitchFamily="34" charset="-120"/>
              </a:rPr>
              <a:t>g</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40000" dirty="0">
                <a:solidFill>
                  <a:srgbClr val="1B2A41"/>
                </a:solidFill>
                <a:latin typeface="Arial" pitchFamily="34" charset="0"/>
                <a:ea typeface="Arial" pitchFamily="34" charset="-122"/>
                <a:cs typeface="Arial" pitchFamily="34" charset="-120"/>
              </a:rPr>
              <a:t>u</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164</a:t>
            </a:fld>
            <a:endParaRPr lang="en-US"/>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name="Slide 16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97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Σ</a:t>
            </a:r>
            <a:pPr algn="l" indent="0" marL="0">
              <a:buNone/>
            </a:pPr>
            <a:r>
              <a:rPr lang="en-US" sz="1250" baseline="-40000" dirty="0">
                <a:solidFill>
                  <a:srgbClr val="1B2A41"/>
                </a:solidFill>
                <a:latin typeface="Arial" pitchFamily="34" charset="0"/>
                <a:ea typeface="Arial" pitchFamily="34" charset="-122"/>
                <a:cs typeface="Arial" pitchFamily="34" charset="-120"/>
              </a:rPr>
              <a:t>u</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(excited state)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L=0=Σ S=1/2+1/2= 1 , 2s+1=3 gxu=u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Σ. u For half filled.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Σ</a:t>
            </a:r>
            <a:pPr algn="l" indent="0" marL="0">
              <a:buNone/>
            </a:pPr>
            <a:r>
              <a:rPr lang="en-US" sz="900" b="1" baseline="-40000" dirty="0">
                <a:solidFill>
                  <a:srgbClr val="1B2A41"/>
                </a:solidFill>
                <a:latin typeface="Arial" pitchFamily="34" charset="0"/>
                <a:ea typeface="Arial" pitchFamily="34" charset="-122"/>
                <a:cs typeface="Arial" pitchFamily="34" charset="-120"/>
              </a:rPr>
              <a:t>u</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165</a:t>
            </a:fld>
            <a:endParaRPr lang="en-US"/>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name="Slide 16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97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Σ</a:t>
            </a:r>
            <a:pPr algn="l" indent="0" marL="0">
              <a:buNone/>
            </a:pPr>
            <a:r>
              <a:rPr lang="en-US" sz="1050" b="1" baseline="-40000" dirty="0">
                <a:solidFill>
                  <a:srgbClr val="1B2A41"/>
                </a:solidFill>
                <a:latin typeface="Arial" pitchFamily="34" charset="0"/>
                <a:ea typeface="Arial" pitchFamily="34" charset="-122"/>
                <a:cs typeface="Arial" pitchFamily="34" charset="-120"/>
              </a:rPr>
              <a:t>g</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Σg</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is the ground state of 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not the first excited state.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Σ</a:t>
            </a:r>
            <a:pPr algn="l" indent="0" marL="0">
              <a:buNone/>
            </a:pPr>
            <a:r>
              <a:rPr lang="en-US" sz="1050" b="1" baseline="-40000" dirty="0">
                <a:solidFill>
                  <a:srgbClr val="1B2A41"/>
                </a:solidFill>
                <a:latin typeface="Arial" pitchFamily="34" charset="0"/>
                <a:ea typeface="Arial" pitchFamily="34" charset="-122"/>
                <a:cs typeface="Arial" pitchFamily="34" charset="-120"/>
              </a:rPr>
              <a:t>u</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Σu</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is a singlet; the first excited state is the lower-lying triplet.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Σ</a:t>
            </a:r>
            <a:pPr algn="l" indent="0" marL="0">
              <a:buNone/>
            </a:pPr>
            <a:r>
              <a:rPr lang="en-US" sz="1050" b="1" baseline="-40000" dirty="0">
                <a:solidFill>
                  <a:srgbClr val="1B2A41"/>
                </a:solidFill>
                <a:latin typeface="Arial" pitchFamily="34" charset="0"/>
                <a:ea typeface="Arial" pitchFamily="34" charset="-122"/>
                <a:cs typeface="Arial" pitchFamily="34" charset="-120"/>
              </a:rPr>
              <a:t>g</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gerade triplet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Σg</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is not the first excited state; promotion gives the ungerade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Σu</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166</a:t>
            </a:fld>
            <a:endParaRPr lang="en-US"/>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name="Slide 16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98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Q98</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Complex [Cr(bipyridyl)</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 shows red phosphorescence due to transition</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 </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T</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 ← </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 </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Eg</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Eg ← </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167</a:t>
            </a:fld>
            <a:endParaRPr lang="en-US"/>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name="Slide 16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98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baseline="3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A</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g ← </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Eg</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[Cr(bipyridyl)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F (ground state term)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As phosphorescence is spin-forbidden transition and also occurs when electron comes from excited to ground state. Hence, transition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Eg is responsible for the phosphorescence.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baseline="3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A</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g ← </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Eg</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168</a:t>
            </a:fld>
            <a:endParaRPr lang="en-US"/>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name="Slide 16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98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 </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is a spin-allowed absorption, not the spin-forbidden emissive transition.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T</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 ← </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T</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is also a spin-allowed band, not the phosphorescent emission.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Eg ← </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direction is emission (</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Eg→</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i.e. </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Eg; </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Eg←</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is the absorption direction.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169</a:t>
            </a:fld>
            <a:endParaRPr lang="en-US"/>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name="Slide 17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102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Q102</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The HOMO (</a:t>
            </a:r>
            <a:pPr algn="l" indent="0" marL="0">
              <a:buNone/>
            </a:pPr>
            <a:r>
              <a:rPr lang="en-US" sz="1100" b="1" dirty="0">
                <a:solidFill>
                  <a:srgbClr val="C9821B"/>
                </a:solidFill>
                <a:latin typeface="Georgia" pitchFamily="34" charset="0"/>
                <a:ea typeface="Georgia" pitchFamily="34" charset="-122"/>
                <a:cs typeface="Georgia" pitchFamily="34" charset="-120"/>
              </a:rPr>
              <a:t>highest</a:t>
            </a:r>
            <a:pPr algn="l" indent="0" marL="0">
              <a:buNone/>
            </a:pPr>
            <a:r>
              <a:rPr lang="en-US" sz="1100" b="1" dirty="0">
                <a:solidFill>
                  <a:srgbClr val="1B2A41"/>
                </a:solidFill>
                <a:latin typeface="Georgia" pitchFamily="34" charset="0"/>
                <a:ea typeface="Georgia" pitchFamily="34" charset="-122"/>
                <a:cs typeface="Georgia" pitchFamily="34" charset="-120"/>
              </a:rPr>
              <a:t> occupied molecular orbital) to LUMO (</a:t>
            </a:r>
            <a:pPr algn="l" indent="0" marL="0">
              <a:buNone/>
            </a:pPr>
            <a:r>
              <a:rPr lang="en-US" sz="1100" b="1" dirty="0">
                <a:solidFill>
                  <a:srgbClr val="C9821B"/>
                </a:solidFill>
                <a:latin typeface="Georgia" pitchFamily="34" charset="0"/>
                <a:ea typeface="Georgia" pitchFamily="34" charset="-122"/>
                <a:cs typeface="Georgia" pitchFamily="34" charset="-120"/>
              </a:rPr>
              <a:t>lowest</a:t>
            </a:r>
            <a:pPr algn="l" indent="0" marL="0">
              <a:buNone/>
            </a:pPr>
            <a:r>
              <a:rPr lang="en-US" sz="1100" b="1" dirty="0">
                <a:solidFill>
                  <a:srgbClr val="1B2A41"/>
                </a:solidFill>
                <a:latin typeface="Georgia" pitchFamily="34" charset="0"/>
                <a:ea typeface="Georgia" pitchFamily="34" charset="-122"/>
                <a:cs typeface="Georgia" pitchFamily="34" charset="-120"/>
              </a:rPr>
              <a:t> unoccupied molecular orbital) electronic transition responsible for the observed colours of halogen molecules (gas) is</a:t>
            </a:r>
            <a:endParaRPr lang="en-US" sz="11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π*→ σ*</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π* → π*</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σ → σ*</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π→ σ*</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170</a:t>
            </a:fld>
            <a:endParaRPr lang="en-US"/>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name="Slide 17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102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π*→ σ*</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halogen molecules, the π*→ σ*transitions are responsible for their colours as evident from the following figure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π*→ σ*</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171</a:t>
            </a:fld>
            <a:endParaRPr lang="en-US"/>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name="Slide 17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102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π* → π*</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π*→π* does not describe the donor-acceptor CT; the pyridine HOMO is n, not π*.</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σ → σ*</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σ→σ* is not the lowest CT; the transition is from the iodine/pyridine HOMO to the σ* acceptor.</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π→ σ*</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donor orbital is the nitrogen lone pair (n), giving n→σ*, not π→σ*.</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172</a:t>
            </a:fld>
            <a:endParaRPr lang="en-US"/>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name="Slide 17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105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Eg ←</a:t>
            </a:r>
            <a:pPr algn="l" indent="0" marL="0">
              <a:buNone/>
            </a:pPr>
            <a:r>
              <a:rPr lang="en-US" sz="1250" b="1" baseline="3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A</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g transition in the electronic spectrum of [Cr(NH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occurs nearly at</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650 nm</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450 nm</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350 nm</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200 nm</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173</a:t>
            </a:fld>
            <a:endParaRPr lang="en-US"/>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name="Slide 17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105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650 nm</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Eg ← 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transition in the electronic spectrum of [Cr(NH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occurs nearly at 650 nm.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2 4</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650 nm</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174</a:t>
            </a:fld>
            <a:endParaRPr lang="en-US"/>
          </a:p>
        </p:txBody>
      </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name="Slide 17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105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450 nm</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450 nm corresponds to a much higher energy than the spin-forbidden </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Eg band of Cr</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350 nm</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350 nm is in the UV, far from the </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Eg←</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transition energy.</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200 nm</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200 nm is deep UV (CT region), not the low-energy spin-forbidden d-d band.</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175</a:t>
            </a:fld>
            <a:endParaRPr lang="en-US"/>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name="Slide 17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112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Q112</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The </a:t>
            </a:r>
            <a:pPr algn="l" indent="0" marL="0">
              <a:buNone/>
            </a:pPr>
            <a:r>
              <a:rPr lang="en-US" sz="1200" b="1" dirty="0">
                <a:solidFill>
                  <a:srgbClr val="C9821B"/>
                </a:solidFill>
                <a:latin typeface="Georgia" pitchFamily="34" charset="0"/>
                <a:ea typeface="Georgia" pitchFamily="34" charset="-122"/>
                <a:cs typeface="Georgia" pitchFamily="34" charset="-120"/>
              </a:rPr>
              <a:t>highest</a:t>
            </a:r>
            <a:pPr algn="l" indent="0" marL="0">
              <a:buNone/>
            </a:pPr>
            <a:r>
              <a:rPr lang="en-US" sz="1200" b="1" dirty="0">
                <a:solidFill>
                  <a:srgbClr val="1B2A41"/>
                </a:solidFill>
                <a:latin typeface="Georgia" pitchFamily="34" charset="0"/>
                <a:ea typeface="Georgia" pitchFamily="34" charset="-122"/>
                <a:cs typeface="Georgia" pitchFamily="34" charset="-120"/>
              </a:rPr>
              <a:t> molecular orbitals for an excited electronic configuration of the oxygen molecule are [ 1πg ]1 [3σu]1. A possible molecular term symbol for oxygen with this electronic configuration is</a:t>
            </a:r>
            <a:endParaRPr lang="en-US" sz="12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1π</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Σ</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Δ</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Σ</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176</a:t>
            </a:fld>
            <a:endParaRPr lang="en-US"/>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name="Slide 17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112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1π</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arrangements for [ 1πg ]1 [3σu]1configurations are S= 1,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S+1=3 L=1→ πTerm Spectroscopic Term = 3π L=1→ πTerm S=0,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S+1= 1 Spectroscopic Term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 Thus one of possible moleculer term symbol is 1π</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1π</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177</a:t>
            </a:fld>
            <a:endParaRPr lang="en-US"/>
          </a:p>
        </p:txBody>
      </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name="Slide 17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112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Σ</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Σ is not the highest occupied set described; the excited config places electrons in π and σ* type orbitals.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Δ</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Δ does not match the stated singly-occupied π* + σ* description.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Σ</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Σ is the ground-state symmetry; the excited highest orbitals are π/σ* type.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178</a:t>
            </a:fld>
            <a:endParaRPr lang="en-US"/>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name="Slide 17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118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Q118</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Match the items in the three columns. The correct answer is</a:t>
            </a:r>
            <a:endParaRPr lang="en-US" sz="110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A-II-X; B-I-Z; C-III-Y</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A-III-Y: B</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-Z; C-II-X</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A-I-X; B-Il-Y; C-III-Z</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A-I-X; B-II-Z; C-III-Y</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179</a:t>
            </a:fld>
            <a:endParaRPr lang="en-US"/>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name="Slide 18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118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A-II-X; B-I-Z; C-III-Y</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Thus, order for energy absorption is 675 (A) &lt; 615 (B) &lt; 565 (C)</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Δ0 increases as the ligand field strength increases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 &lt; 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&lt; en Complementary colour of blue → Orange , green →Red, Violet → Yellow Energy order for absorbed light is yellow &gt; orange &gt; red Thus, A absorbs red hence it is green B absorbs orange hence it is blue C absorbs yellow hence it is violet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A-II-X; B-I-Z; C-III-Y</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180</a:t>
            </a:fld>
            <a:endParaRPr lang="en-US"/>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name="Slide 18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118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A-III-Y: B</a:t>
            </a:r>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-Z; C-II-X</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three-column matches are scrambled (A pairs with II-X, not III-Y).</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A-I-X; B-Il-Y; C-III-Z</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A-I-X is incorrect; A should map to II-X.</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A-I-X; B-II-Z; C-III-Y</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B-II-Z is incorrect; the correct mapping is B-I-Z.</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181</a:t>
            </a:fld>
            <a:endParaRPr lang="en-US"/>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name="Slide 18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123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For high spin and low spin d</a:t>
            </a:r>
            <a:pPr algn="l" indent="0" marL="0">
              <a:buNone/>
            </a:pPr>
            <a:r>
              <a:rPr lang="en-US" sz="1050" b="1" baseline="30000" dirty="0">
                <a:solidFill>
                  <a:srgbClr val="1B2A41"/>
                </a:solidFill>
                <a:latin typeface="Georgia" pitchFamily="34" charset="0"/>
                <a:ea typeface="Georgia" pitchFamily="34" charset="-122"/>
                <a:cs typeface="Georgia" pitchFamily="34" charset="-120"/>
              </a:rPr>
              <a:t>6</a:t>
            </a:r>
            <a:pPr algn="l" indent="0" marL="0">
              <a:buNone/>
            </a:pPr>
            <a:r>
              <a:rPr lang="en-US" sz="1050" b="1" dirty="0">
                <a:solidFill>
                  <a:srgbClr val="1B2A41"/>
                </a:solidFill>
                <a:latin typeface="Georgia" pitchFamily="34" charset="0"/>
                <a:ea typeface="Georgia" pitchFamily="34" charset="-122"/>
                <a:cs typeface="Georgia" pitchFamily="34" charset="-120"/>
              </a:rPr>
              <a:t> octahedral complexes (ML</a:t>
            </a:r>
            <a:pPr algn="l" indent="0" marL="0">
              <a:buNone/>
            </a:pPr>
            <a:r>
              <a:rPr lang="en-US" sz="1050" b="1" baseline="-40000" dirty="0">
                <a:solidFill>
                  <a:srgbClr val="1B2A41"/>
                </a:solidFill>
                <a:latin typeface="Georgia" pitchFamily="34" charset="0"/>
                <a:ea typeface="Georgia" pitchFamily="34" charset="-122"/>
                <a:cs typeface="Georgia" pitchFamily="34" charset="-120"/>
              </a:rPr>
              <a:t>6</a:t>
            </a:r>
            <a:pPr algn="l" indent="0" marL="0">
              <a:buNone/>
            </a:pPr>
            <a:r>
              <a:rPr lang="en-US" sz="1050" b="1" dirty="0">
                <a:solidFill>
                  <a:srgbClr val="1B2A41"/>
                </a:solidFill>
                <a:latin typeface="Georgia" pitchFamily="34" charset="0"/>
                <a:ea typeface="Georgia" pitchFamily="34" charset="-122"/>
                <a:cs typeface="Georgia" pitchFamily="34" charset="-120"/>
              </a:rPr>
              <a:t>), the generally observed spin allowed transitions respectively, are</a:t>
            </a:r>
            <a:endParaRPr lang="en-US" sz="10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 and one</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one and two</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zero and one</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 and two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182</a:t>
            </a:fld>
            <a:endParaRPr lang="en-US"/>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name="Slide 18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123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one and two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d (high spin) there is one spin allowed transition from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Eg In case of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low spin commonly two spin allowed transitions are observed.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there are additional spin allowed transitions at higher energy but they are marked by allowed transitions.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Hence, are not observed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one and two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183</a:t>
            </a:fld>
            <a:endParaRPr lang="en-US"/>
          </a:p>
        </p:txBody>
      </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name="Slide 18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123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two and one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counts are reversed; HS d</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 has the smaller/larger unpaired set opposite to this.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zero and one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'zero and one' miscounts the unpaired electrons of the LS/HS pair.</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two and two</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'two and two' does not match the actual HS vs LS unpaired electron counts.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184</a:t>
            </a:fld>
            <a:endParaRPr lang="en-US"/>
          </a:p>
        </p:txBody>
      </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name="Slide 18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132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Q132</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The allowed electronic transition in fluorine molecule (F</a:t>
            </a:r>
            <a:pPr algn="l" indent="0" marL="0">
              <a:buNone/>
            </a:pPr>
            <a:r>
              <a:rPr lang="en-US" sz="1050" b="1" baseline="-4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 is:</a:t>
            </a:r>
            <a:endParaRPr lang="en-US" sz="10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g</a:t>
            </a:r>
            <a:pPr algn="l" indent="0" marL="0">
              <a:buNone/>
            </a:pPr>
            <a:r>
              <a:rPr lang="en-US" sz="850" dirty="0">
                <a:solidFill>
                  <a:srgbClr val="1B2A41"/>
                </a:solidFill>
                <a:latin typeface="Arial" pitchFamily="34" charset="0"/>
                <a:ea typeface="Arial" pitchFamily="34" charset="-122"/>
                <a:cs typeface="Arial" pitchFamily="34" charset="-120"/>
              </a:rPr>
              <a:t> → Σ</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g</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g</a:t>
            </a:r>
            <a:pPr algn="l" indent="0" marL="0">
              <a:buNone/>
            </a:pPr>
            <a:r>
              <a:rPr lang="en-US" sz="850" dirty="0">
                <a:solidFill>
                  <a:srgbClr val="1B2A41"/>
                </a:solidFill>
                <a:latin typeface="Arial" pitchFamily="34" charset="0"/>
                <a:ea typeface="Arial" pitchFamily="34" charset="-122"/>
                <a:cs typeface="Arial" pitchFamily="34" charset="-120"/>
              </a:rPr>
              <a:t> → Σ</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g</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40000" dirty="0">
                <a:solidFill>
                  <a:srgbClr val="1B2A41"/>
                </a:solidFill>
                <a:latin typeface="Arial" pitchFamily="34" charset="0"/>
                <a:ea typeface="Arial" pitchFamily="34" charset="-122"/>
                <a:cs typeface="Arial" pitchFamily="34" charset="-120"/>
              </a:rPr>
              <a:t>g</a:t>
            </a:r>
            <a:pPr algn="l" indent="0" marL="0">
              <a:buNone/>
            </a:pPr>
            <a:r>
              <a:rPr lang="en-US" sz="850" dirty="0">
                <a:solidFill>
                  <a:srgbClr val="1B2A41"/>
                </a:solidFill>
                <a:latin typeface="Arial" pitchFamily="34" charset="0"/>
                <a:ea typeface="Arial" pitchFamily="34" charset="-122"/>
                <a:cs typeface="Arial" pitchFamily="34" charset="-120"/>
              </a:rPr>
              <a:t> → π</a:t>
            </a:r>
            <a:pPr algn="l" indent="0" marL="0">
              <a:buNone/>
            </a:pPr>
            <a:r>
              <a:rPr lang="en-US" sz="850" baseline="-40000" dirty="0">
                <a:solidFill>
                  <a:srgbClr val="1B2A41"/>
                </a:solidFill>
                <a:latin typeface="Arial" pitchFamily="34" charset="0"/>
                <a:ea typeface="Arial" pitchFamily="34" charset="-122"/>
                <a:cs typeface="Arial" pitchFamily="34" charset="-120"/>
              </a:rPr>
              <a:t>u</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Σ</a:t>
            </a:r>
            <a:pPr algn="l" indent="0" marL="0">
              <a:buNone/>
            </a:pPr>
            <a:r>
              <a:rPr lang="en-US" sz="850" baseline="-40000" dirty="0">
                <a:solidFill>
                  <a:srgbClr val="1B2A41"/>
                </a:solidFill>
                <a:latin typeface="Arial" pitchFamily="34" charset="0"/>
                <a:ea typeface="Arial" pitchFamily="34" charset="-122"/>
                <a:cs typeface="Arial" pitchFamily="34" charset="-120"/>
              </a:rPr>
              <a:t>g</a:t>
            </a:r>
            <a:pPr algn="l" indent="0" marL="0">
              <a:buNone/>
            </a:pPr>
            <a:r>
              <a:rPr lang="en-US" sz="850" dirty="0">
                <a:solidFill>
                  <a:srgbClr val="1B2A41"/>
                </a:solidFill>
                <a:latin typeface="Arial" pitchFamily="34" charset="0"/>
                <a:ea typeface="Arial" pitchFamily="34" charset="-122"/>
                <a:cs typeface="Arial" pitchFamily="34" charset="-120"/>
              </a:rPr>
              <a:t> → Δ</a:t>
            </a:r>
            <a:pPr algn="l" indent="0" marL="0">
              <a:buNone/>
            </a:pPr>
            <a:r>
              <a:rPr lang="en-US" sz="850" baseline="-40000" dirty="0">
                <a:solidFill>
                  <a:srgbClr val="1B2A41"/>
                </a:solidFill>
                <a:latin typeface="Arial" pitchFamily="34" charset="0"/>
                <a:ea typeface="Arial" pitchFamily="34" charset="-122"/>
                <a:cs typeface="Arial" pitchFamily="34" charset="-120"/>
              </a:rPr>
              <a:t>u</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185</a:t>
            </a:fld>
            <a:endParaRPr lang="en-US"/>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name="Slide 18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132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Σ</a:t>
            </a:r>
            <a:pPr algn="l" indent="0" marL="0">
              <a:buNone/>
            </a:pPr>
            <a:r>
              <a:rPr lang="en-US" sz="1250" baseline="-40000" dirty="0">
                <a:solidFill>
                  <a:srgbClr val="1B2A41"/>
                </a:solidFill>
                <a:latin typeface="Arial" pitchFamily="34" charset="0"/>
                <a:ea typeface="Arial" pitchFamily="34" charset="-122"/>
                <a:cs typeface="Arial" pitchFamily="34" charset="-120"/>
              </a:rPr>
              <a:t>g</a:t>
            </a:r>
            <a:pPr algn="l" indent="0" marL="0">
              <a:buNone/>
            </a:pPr>
            <a:r>
              <a:rPr lang="en-US" sz="1250" dirty="0">
                <a:solidFill>
                  <a:srgbClr val="1B2A41"/>
                </a:solidFill>
                <a:latin typeface="Arial" pitchFamily="34" charset="0"/>
                <a:ea typeface="Arial" pitchFamily="34" charset="-122"/>
                <a:cs typeface="Arial" pitchFamily="34" charset="-120"/>
              </a:rPr>
              <a:t> → π</a:t>
            </a:r>
            <a:pPr algn="l" indent="0" marL="0">
              <a:buNone/>
            </a:pPr>
            <a:r>
              <a:rPr lang="en-US" sz="1250" baseline="-40000" dirty="0">
                <a:solidFill>
                  <a:srgbClr val="1B2A41"/>
                </a:solidFill>
                <a:latin typeface="Arial" pitchFamily="34" charset="0"/>
                <a:ea typeface="Arial" pitchFamily="34" charset="-122"/>
                <a:cs typeface="Arial" pitchFamily="34" charset="-120"/>
              </a:rPr>
              <a:t>u</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allowed transition : a)Spin multiplicity should be same or ΔS = 0 b) ΔL = 0, ± 1 , for allowed transition Therefore (4) is not allowed as ΔL ≠ 0, ± 1 c) u → g (allowed)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g→ g ( not allowed)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Therefore (1, 2) are not allowed [+ → -] → forbidden so, therefore (1, 2) are not allowed [+ → +] → allowed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Σ</a:t>
            </a:r>
            <a:pPr algn="l" indent="0" marL="0">
              <a:buNone/>
            </a:pPr>
            <a:r>
              <a:rPr lang="en-US" sz="900" b="1" baseline="-40000" dirty="0">
                <a:solidFill>
                  <a:srgbClr val="1B2A41"/>
                </a:solidFill>
                <a:latin typeface="Arial" pitchFamily="34" charset="0"/>
                <a:ea typeface="Arial" pitchFamily="34" charset="-122"/>
                <a:cs typeface="Arial" pitchFamily="34" charset="-120"/>
              </a:rPr>
              <a:t>g</a:t>
            </a:r>
            <a:pPr algn="l" indent="0" marL="0">
              <a:buNone/>
            </a:pPr>
            <a:r>
              <a:rPr lang="en-US" sz="900" b="1" dirty="0">
                <a:solidFill>
                  <a:srgbClr val="1B2A41"/>
                </a:solidFill>
                <a:latin typeface="Arial" pitchFamily="34" charset="0"/>
                <a:ea typeface="Arial" pitchFamily="34" charset="-122"/>
                <a:cs typeface="Arial" pitchFamily="34" charset="-120"/>
              </a:rPr>
              <a:t> → π</a:t>
            </a:r>
            <a:pPr algn="l" indent="0" marL="0">
              <a:buNone/>
            </a:pPr>
            <a:r>
              <a:rPr lang="en-US" sz="900" b="1" baseline="-40000" dirty="0">
                <a:solidFill>
                  <a:srgbClr val="1B2A41"/>
                </a:solidFill>
                <a:latin typeface="Arial" pitchFamily="34" charset="0"/>
                <a:ea typeface="Arial" pitchFamily="34" charset="-122"/>
                <a:cs typeface="Arial" pitchFamily="34" charset="-120"/>
              </a:rPr>
              <a:t>u</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186</a:t>
            </a:fld>
            <a:endParaRPr lang="en-US"/>
          </a:p>
        </p:txBody>
      </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name="Slide 18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132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Σ</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g</a:t>
            </a:r>
            <a:pPr algn="l" indent="0" marL="0">
              <a:buNone/>
            </a:pPr>
            <a:r>
              <a:rPr lang="en-US" sz="1050" b="1" dirty="0">
                <a:solidFill>
                  <a:srgbClr val="1B2A41"/>
                </a:solidFill>
                <a:latin typeface="Arial" pitchFamily="34" charset="0"/>
                <a:ea typeface="Arial" pitchFamily="34" charset="-122"/>
                <a:cs typeface="Arial" pitchFamily="34" charset="-120"/>
              </a:rPr>
              <a:t> → Σ</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g</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Σg</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→Σg</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is g→g, violating the parity (g↔u) selection rule.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Σ</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g</a:t>
            </a:r>
            <a:pPr algn="l" indent="0" marL="0">
              <a:buNone/>
            </a:pPr>
            <a:r>
              <a:rPr lang="en-US" sz="1050" b="1" dirty="0">
                <a:solidFill>
                  <a:srgbClr val="1B2A41"/>
                </a:solidFill>
                <a:latin typeface="Arial" pitchFamily="34" charset="0"/>
                <a:ea typeface="Arial" pitchFamily="34" charset="-122"/>
                <a:cs typeface="Arial" pitchFamily="34" charset="-120"/>
              </a:rPr>
              <a:t> → Σ</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g</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Σg</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→Σg</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is g→g and changes the ± label; forbidden.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Σ</a:t>
            </a:r>
            <a:pPr algn="l" indent="0" marL="0">
              <a:buNone/>
            </a:pPr>
            <a:r>
              <a:rPr lang="en-US" sz="1050" b="1" baseline="-40000" dirty="0">
                <a:solidFill>
                  <a:srgbClr val="1B2A41"/>
                </a:solidFill>
                <a:latin typeface="Arial" pitchFamily="34" charset="0"/>
                <a:ea typeface="Arial" pitchFamily="34" charset="-122"/>
                <a:cs typeface="Arial" pitchFamily="34" charset="-120"/>
              </a:rPr>
              <a:t>g</a:t>
            </a:r>
            <a:pPr algn="l" indent="0" marL="0">
              <a:buNone/>
            </a:pPr>
            <a:r>
              <a:rPr lang="en-US" sz="1050" b="1" dirty="0">
                <a:solidFill>
                  <a:srgbClr val="1B2A41"/>
                </a:solidFill>
                <a:latin typeface="Arial" pitchFamily="34" charset="0"/>
                <a:ea typeface="Arial" pitchFamily="34" charset="-122"/>
                <a:cs typeface="Arial" pitchFamily="34" charset="-120"/>
              </a:rPr>
              <a:t> → Δ</a:t>
            </a:r>
            <a:pPr algn="l" indent="0" marL="0">
              <a:buNone/>
            </a:pPr>
            <a:r>
              <a:rPr lang="en-US" sz="1050" b="1" baseline="-40000" dirty="0">
                <a:solidFill>
                  <a:srgbClr val="1B2A41"/>
                </a:solidFill>
                <a:latin typeface="Arial" pitchFamily="34" charset="0"/>
                <a:ea typeface="Arial" pitchFamily="34" charset="-122"/>
                <a:cs typeface="Arial" pitchFamily="34" charset="-120"/>
              </a:rPr>
              <a:t>u</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Σg→Δu has ΔΛ=2, violating ΔΛ=0,±1.</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187</a:t>
            </a:fld>
            <a:endParaRPr lang="en-US"/>
          </a:p>
        </p:txBody>
      </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name="Slide 18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137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Q137</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correct order of intensity of the d-d transitions in the complexes of a 3d-transition metal ion</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cis-[M(H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trans-[M(H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[M(H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cis-[M(H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trans-[M(H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trans-[M(H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cis-[M(H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[M(H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cis-[M(H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&gt; trans-[M(H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188</a:t>
            </a:fld>
            <a:endParaRPr lang="en-US"/>
          </a:p>
        </p:txBody>
      </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name="Slide 18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137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cis-[M(H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Cl</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&gt; trans-[M(H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Cl</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&gt; [M(H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correct order of intensity of d-d transitions in the complexes follows order cis-[M(H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trans-[M(H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[M(H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cis-[M(H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Cl</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&gt; trans-[M(H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Cl</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&gt; [M(H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189</a:t>
            </a:fld>
            <a:endParaRPr lang="en-US"/>
          </a:p>
        </p:txBody>
      </p:sp>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name="Slide 19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137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cis-[M(H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trans-[M(H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centrosymmetric [M(H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has the LOWEST ε (strict Laporte), so it cannot be highest.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trans-[M(H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cis-[M(H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[M(H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cis is lower symmetry than trans and gives higher ε; placing trans above cis is wrong.</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cis-[M(H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 &gt; trans-[M(H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octahedral hexaaqua complex has the smallest ε, not the largest.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190</a:t>
            </a:fld>
            <a:endParaRPr lang="en-US"/>
          </a:p>
        </p:txBody>
      </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name="Slide 19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143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Consider the following statements regarding electronic spectra of high spin complexes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Ti</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complexes exhibit one sharp band.</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Cr</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complexes exhibit two broad bands.</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complexes exhibit a series of very weak and sharp bands.</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complexes exhibit three broad bands . The correct statements are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191</a:t>
            </a:fld>
            <a:endParaRPr lang="en-US"/>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name="Slide 19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143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Mn</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complexes exhibit a series of very weak and sharp bands.</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Ti →d complex: t</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+3 1 Ti</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complex exhibit one broad band due to (i) Vibronic coupling (ii) Jahn-Teller distortion (iii) Spin-orbit coupling Co</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 d</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7</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complex Exhibit three broad bands due to following transitions:</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 →</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 ; </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 → </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 ; </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 → 4 T</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g(P) •Cr</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complex Exhibit three broad bands due to following transitions:</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 →</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 ; </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 → </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g(F) ; </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 → 4 T</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g(P)</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•Mn</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complex→ d</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complex exhibit a series of very weak (spin forbidden, Laporte forbidden and sharp bands).</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•Ni</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exhibit three broad bands due to following transitions:</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 → </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 ; </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 → </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 (F); </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 → 3 T</a:t>
            </a:r>
            <a:pPr algn="l" indent="0" marL="0">
              <a:lnSpc>
                <a:spcPct val="100000"/>
              </a:lnSpc>
              <a:buNone/>
            </a:pPr>
            <a:r>
              <a:rPr lang="en-US" sz="70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g(P)</a:t>
            </a:r>
            <a:endParaRPr lang="en-US" sz="70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Mn</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complexes exhibit a series of very weak and sharp bands.</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192</a:t>
            </a:fld>
            <a:endParaRPr lang="en-US"/>
          </a:p>
        </p:txBody>
      </p:sp>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name="Slide 19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143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Ti</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complexes exhibit one sharp band.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Ti</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shows one broad (not sharp) d-d band that is often split by Jahn-Teller.</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Cr</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complexes exhibit two broad bands.</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Co</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/Cr</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show three (not two) spin-allowed broad bands.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Ni</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complexes exhibit three broad bands . The correct statements are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Ni</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does show three bands, but the asked-for correct statement is the very weak sharp bands of Mn</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193</a:t>
            </a:fld>
            <a:endParaRPr lang="en-US"/>
          </a:p>
        </p:txBody>
      </p:sp>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name="Slide 19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147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Q147</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Correct order of molar extinction coefficient values of the visible absorption bands for the following species is:</a:t>
            </a:r>
            <a:endParaRPr lang="en-US" sz="11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[Mn(H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Chlorophyll &gt; [NiCl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Chlorophyll &gt; [NiCl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[Cr(H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[Mn(H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Chlorophyll &gt; [Cr(H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[Mn(H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Chlorophyll &gt; [Cr(H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[NiCl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[Mn(H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194</a:t>
            </a:fld>
            <a:endParaRPr lang="en-US"/>
          </a:p>
        </p:txBody>
      </p:sp>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name="Slide 19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147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Chlorophyll &gt; [NiCl</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&gt; [Cr(H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&gt; [Mn(H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In chlorophyll, visible absorption band arise from excitation of electron from the π-HOMO to π* LUMO, thus, has maximum value of molar extinction coefficient value.</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[NiCl</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is a tetrahedral comples, thus, p-d mixing will be there, hence, Laporte partially allowed and spin allowed transition.</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In [Cr(H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 d-d transition will be there. hence, Laporte forbidden and spin allowed transition.</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In [Mn(H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transition is both Laporte and spin forbidden.</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So, the order of molar extinction coefficient value is:</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Chlorophyll &gt; [NiCl</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&gt; [Cr(H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&gt; [Mn(H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endParaRPr lang="en-US" sz="7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Chlorophyll &gt; [NiCl</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&gt; [Cr(H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&gt; [Mn(H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195</a:t>
            </a:fld>
            <a:endParaRPr lang="en-US"/>
          </a:p>
        </p:txBody>
      </p:sp>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name="Slide 19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147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[Cr(H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[Mn(H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Chlorophyll &gt; [NiCl</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centrosymmetric hexaaqua ions have the lowest ε; they cannot top the order.</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[NiCl</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Chlorophyll &gt; [Cr(H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[Mn(H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chlorophyll's intense band is highest, but [NiCl</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should rank below it, not above.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Chlorophyll &gt; [Cr(H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[NiCl</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[Mn(H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ordering of the aqua complexes vs NiCl</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incorrect here.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196</a:t>
            </a:fld>
            <a:endParaRPr lang="en-US"/>
          </a:p>
        </p:txBody>
      </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name="Slide 19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158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Q158</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The number of expected electronic transitions in [Cr(en)</a:t>
            </a:r>
            <a:pPr algn="l" indent="0" marL="0">
              <a:buNone/>
            </a:pPr>
            <a:r>
              <a:rPr lang="en-US" sz="1300" b="1" baseline="-40000" dirty="0">
                <a:solidFill>
                  <a:srgbClr val="1B2A41"/>
                </a:solidFill>
                <a:latin typeface="Georgia" pitchFamily="34" charset="0"/>
                <a:ea typeface="Georgia" pitchFamily="34" charset="-122"/>
                <a:cs typeface="Georgia" pitchFamily="34" charset="-120"/>
              </a:rPr>
              <a:t>3</a:t>
            </a:r>
            <a:pPr algn="l" indent="0" marL="0">
              <a:buNone/>
            </a:pPr>
            <a:r>
              <a:rPr lang="en-US" sz="1300" b="1" dirty="0">
                <a:solidFill>
                  <a:srgbClr val="1B2A41"/>
                </a:solidFill>
                <a:latin typeface="Georgia" pitchFamily="34" charset="0"/>
                <a:ea typeface="Georgia" pitchFamily="34" charset="-122"/>
                <a:cs typeface="Georgia" pitchFamily="34" charset="-120"/>
              </a:rPr>
              <a:t>]</a:t>
            </a:r>
            <a:pPr algn="l" indent="0" marL="0">
              <a:buNone/>
            </a:pPr>
            <a:r>
              <a:rPr lang="en-US" sz="1300" b="1" baseline="30000" dirty="0">
                <a:solidFill>
                  <a:srgbClr val="1B2A41"/>
                </a:solidFill>
                <a:latin typeface="Georgia" pitchFamily="34" charset="0"/>
                <a:ea typeface="Georgia" pitchFamily="34" charset="-122"/>
                <a:cs typeface="Georgia" pitchFamily="34" charset="-120"/>
              </a:rPr>
              <a:t>3+</a:t>
            </a:r>
            <a:pPr algn="l" indent="0" marL="0">
              <a:buNone/>
            </a:pPr>
            <a:r>
              <a:rPr lang="en-US" sz="1300" b="1" dirty="0">
                <a:solidFill>
                  <a:srgbClr val="1B2A41"/>
                </a:solidFill>
                <a:latin typeface="Georgia" pitchFamily="34" charset="0"/>
                <a:ea typeface="Georgia" pitchFamily="34" charset="-122"/>
                <a:cs typeface="Georgia" pitchFamily="34" charset="-120"/>
              </a:rPr>
              <a:t> and trans-[Cr(en)</a:t>
            </a:r>
            <a:pPr algn="l" indent="0" marL="0">
              <a:buNone/>
            </a:pPr>
            <a:r>
              <a:rPr lang="en-US" sz="1300" b="1" baseline="3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F]</a:t>
            </a:r>
            <a:pPr algn="l" indent="0" marL="0">
              <a:buNone/>
            </a:pPr>
            <a:r>
              <a:rPr lang="en-US" sz="1300" b="1" baseline="30000" dirty="0">
                <a:solidFill>
                  <a:srgbClr val="1B2A41"/>
                </a:solidFill>
                <a:latin typeface="Georgia" pitchFamily="34" charset="0"/>
                <a:ea typeface="Georgia" pitchFamily="34" charset="-122"/>
                <a:cs typeface="Georgia" pitchFamily="34" charset="-120"/>
              </a:rPr>
              <a:t>+</a:t>
            </a:r>
            <a:pPr algn="l" indent="0" marL="0">
              <a:buNone/>
            </a:pPr>
            <a:r>
              <a:rPr lang="en-US" sz="1300" b="1" dirty="0">
                <a:solidFill>
                  <a:srgbClr val="1B2A41"/>
                </a:solidFill>
                <a:latin typeface="Georgia" pitchFamily="34" charset="0"/>
                <a:ea typeface="Georgia" pitchFamily="34" charset="-122"/>
                <a:cs typeface="Georgia" pitchFamily="34" charset="-120"/>
              </a:rPr>
              <a:t> at 4 K is, respectively (en = ethylenediamine)</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 and 3</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 and 4</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 and 5</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 and 6</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Selection rules, band assignment, Orgel/Tanabe–Sugano</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“Same spin, change parity” = allowed. Break either rule → forbidden (weak).</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197</a:t>
            </a:fld>
            <a:endParaRPr lang="en-US"/>
          </a:p>
        </p:txBody>
      </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name="Slide 19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158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3 and 6</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[Cr(en)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which is an octahedral complex, three spin allowed electronic transitions are observed.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Trans-[Cr(en)</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a tetragonal complex. Therefore, there is splitting of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and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(P) states.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term does not split. Thus, 6 electronic transitions are observed.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3 and 6</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Centrosymmetric (octahedral) complexes obey Laporte → weak bands (ε small). Tetrahedral lacks a centre → intense bands.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“Same spin, change parity” = allowed. Break either rule → forbidden (weak).</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198</a:t>
            </a:fld>
            <a:endParaRPr lang="en-US"/>
          </a:p>
        </p:txBody>
      </p:sp>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name="Slide 19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Electronic Spectra &amp; Selection Rules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158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 and 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lower-symmetry trans complex splits bands, giving more than 3 transitions.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 and 4</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trans-difluoro complex shows 6 (not 4) expected transitions at low symmetry.</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 and 5</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count for the trans complex is 6, not 5.</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199</a:t>
            </a:fld>
            <a:endParaRPr lang="en-US"/>
          </a:p>
        </p:txBody>
      </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name="Slide 20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Electronic Spectra &amp; Selection Rules</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34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d–d transitions are governed by spin (ΔS = 0) and Laporte (g↔u) selection rules. Band energies map to Δo via Orgel / Tanabe–Sugano diagrams.</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Spin rule: ΔS = 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Laporte rule: g ↔ u (Δl = ±1)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ν̄ (cm</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10</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7</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λ(nm)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Lowest band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Oh) ≈ Δo</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Laporte &amp; spin rules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Band intensities (ε)</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Orgel diagrams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Charge-transfer vs d–d</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Calling a spin-changing (e.g. quartet→doublet) transition allowed, or mis-assigning the ground term.</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Lowest-energy spin-allowed band ≈ Δo (for d</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octahedral). Spin-forbidden bands are very weak and sharp.</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800" b="1" dirty="0">
                <a:solidFill>
                  <a:srgbClr val="1E3A5F"/>
                </a:solidFill>
                <a:latin typeface="Arial" pitchFamily="34" charset="0"/>
                <a:ea typeface="Arial" pitchFamily="34" charset="-122"/>
                <a:cs typeface="Arial" pitchFamily="34" charset="-120"/>
              </a:rPr>
              <a:t>PYQs in this topic:  </a:t>
            </a:r>
            <a:pPr algn="l" indent="0" marL="0">
              <a:buNone/>
            </a:pPr>
            <a:r>
              <a:rPr lang="en-US" sz="800" dirty="0">
                <a:solidFill>
                  <a:srgbClr val="1B2A41"/>
                </a:solidFill>
                <a:latin typeface="Arial" pitchFamily="34" charset="0"/>
                <a:ea typeface="Arial" pitchFamily="34" charset="-122"/>
                <a:cs typeface="Arial" pitchFamily="34" charset="-120"/>
              </a:rPr>
              <a:t>Q5   Q10   Q13   Q15   Q16   Q24   Q26   Q31   Q39   Q42   Q43   Q46   Q50   Q57   Q58   Q68   Q75   Q84   Q89   Q90   Q92   Q93   Q97   Q98   Q102   Q105   Q112   Q118   Q123   Q132   Q137   Q143   Q147   Q158</a:t>
            </a:r>
            <a:endParaRPr lang="en-US" sz="8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3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Selection rules, band assignment, Orgel/Tanabe–Sugano.</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name="Slide 201">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4</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Charge Transfer &amp; Nephelauxetic Effect</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13 questions   ·   Easy 12  |  Medium 1  |  Hard 0   ·   PYQ frequency: High</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name="Slide 20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correct order of LMCT energies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&lt; CrO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&lt; VO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&gt; CrO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VO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&gt; CrO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&lt; VO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&lt; CrO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&gt; VO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LMCT/MLCT, nephelauxetic β, covalency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Nephelauxetic series: “F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ox &lt; Cl &lt; CN &lt; Br &lt; I”. Lower β = more covalent.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202</a:t>
            </a:fld>
            <a:endParaRPr lang="en-US"/>
          </a:p>
        </p:txBody>
      </p:sp>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name="Slide 20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MnO</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baseline="30000" dirty="0">
                <a:solidFill>
                  <a:srgbClr val="1B2A41"/>
                </a:solidFill>
                <a:latin typeface="Arial" pitchFamily="34" charset="0"/>
                <a:ea typeface="Arial" pitchFamily="34" charset="-122"/>
                <a:cs typeface="Arial" pitchFamily="34" charset="-120"/>
              </a:rPr>
              <a:t>-</a:t>
            </a:r>
            <a:pPr algn="l" indent="0" marL="0">
              <a:buNone/>
            </a:pPr>
            <a:r>
              <a:rPr lang="en-US" sz="1250" dirty="0">
                <a:solidFill>
                  <a:srgbClr val="1B2A41"/>
                </a:solidFill>
                <a:latin typeface="Arial" pitchFamily="34" charset="0"/>
                <a:ea typeface="Arial" pitchFamily="34" charset="-122"/>
                <a:cs typeface="Arial" pitchFamily="34" charset="-120"/>
              </a:rPr>
              <a:t> &lt; CrO</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&lt; VO</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baseline="3000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Charge-transfer bands (LMCT/MLCT) are intense and Laporte-allowed. The nephelauxetic effect measures cloud expansion (covalency) via the β parameter.</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the given case ligand in same, so higher the formal oxidation state of the metal , lower will be LMCT.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Mn Oxidation state +7 Cr Oxidation state +6 V Oxidation state +5 So, order is MnO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&lt; CrO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&lt; VO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MnO</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baseline="30000" dirty="0">
                <a:solidFill>
                  <a:srgbClr val="1B2A41"/>
                </a:solidFill>
                <a:latin typeface="Arial" pitchFamily="34" charset="0"/>
                <a:ea typeface="Arial" pitchFamily="34" charset="-122"/>
                <a:cs typeface="Arial" pitchFamily="34" charset="-120"/>
              </a:rPr>
              <a:t>-</a:t>
            </a:r>
            <a:pPr algn="l" indent="0" marL="0">
              <a:buNone/>
            </a:pPr>
            <a:r>
              <a:rPr lang="en-US" sz="900" b="1" dirty="0">
                <a:solidFill>
                  <a:srgbClr val="1B2A41"/>
                </a:solidFill>
                <a:latin typeface="Arial" pitchFamily="34" charset="0"/>
                <a:ea typeface="Arial" pitchFamily="34" charset="-122"/>
                <a:cs typeface="Arial" pitchFamily="34" charset="-120"/>
              </a:rPr>
              <a:t> &lt; CrO</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&lt; VO</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baseline="30000"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Higher metal oxidation state → lower LMCT energy. Soft/covalent ligands → smaller β (larger nephelauxetic effect).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Attributing the intense colour of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 oxo-anions to d–d transitions instead of LMCT.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Intense colour (ε &gt; 1000) usually means charge transfer, not d–d. MnO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colour is LMCT, not d–d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Nephelauxetic series: “F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ox &lt; Cl &lt; CN &lt; Br &lt; I”. Lower β = more covalent.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203</a:t>
            </a:fld>
            <a:endParaRPr lang="en-US"/>
          </a:p>
        </p:txBody>
      </p:sp>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name="Slide 20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&gt; CrO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VO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higher metal oxidation state lowers LMCT energy, so Mn(VII) has the lowest, not the highest, energy.</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&gt; CrO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&lt; VO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trend must be monotonic with oxidation state (Mn&lt;Cr&lt;V); a mixed order is inconsistent.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&lt; CrO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&gt; VO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same reasoning; LMCT energy increases as oxidation state falls, giving Mn&lt;Cr&lt;V.</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204</a:t>
            </a:fld>
            <a:endParaRPr lang="en-US"/>
          </a:p>
        </p:txBody>
      </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name="Slide 20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Which of the following compound show a charge-transfer band?</a:t>
            </a:r>
            <a:endParaRPr lang="en-US" sz="110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Lanthanum nitrate.</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Ceric ammonium nitrate</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Manganese (II) acetate</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Copper (II) sulphate pentahydrate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LMCT/MLCT, nephelauxetic β, covalency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Nephelauxetic series: “F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ox &lt; Cl &lt; CN &lt; Br &lt; I”. Lower β = more covalent.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205</a:t>
            </a:fld>
            <a:endParaRPr lang="en-US"/>
          </a:p>
        </p:txBody>
      </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name="Slide 20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Ceric ammonium nitrate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Charge-transfer bands (LMCT/MLCT) are intense and Laporte-allowed. The nephelauxetic effect measures cloud expansion (covalency) via the β parameter.</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Charge transfer spectra are possible due to transfer of electron from ligand to metal or from metal to ligand.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Ceric ammonium nitrate (NH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[Ce(NO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metal is in a high oxidation state &amp; ligand has reducing properties undergo ligand to metal charge transfer.So, Intense colour of Ceric ammonium nitrate, (NH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[Ce(NO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due to charge transfer from bidentate NO-3 to Ce</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which has C.N= 12.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Ceric ammonium nitrate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Higher metal oxidation state → lower LMCT energy. Soft/covalent ligands → smaller β (larger nephelauxetic effect).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Attributing the intense colour of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 oxo-anions to d–d transitions instead of LMCT.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Intense colour (ε &gt; 1000) usually means charge transfer, not d–d. MnO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colour is LMCT, not d–d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Nephelauxetic series: “F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ox &lt; Cl &lt; CN &lt; Br &lt; I”. Lower β = more covalent.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206</a:t>
            </a:fld>
            <a:endParaRPr lang="en-US"/>
          </a:p>
        </p:txBody>
      </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name="Slide 20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Lanthanum nitrate.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La</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is 4f</a:t>
            </a:r>
            <a:pPr algn="l" indent="0" marL="0">
              <a:buNone/>
            </a:pPr>
            <a:r>
              <a:rPr lang="en-US" sz="1050" baseline="30000" dirty="0">
                <a:solidFill>
                  <a:srgbClr val="5A6B82"/>
                </a:solidFill>
                <a:latin typeface="Arial" pitchFamily="34" charset="0"/>
                <a:ea typeface="Arial" pitchFamily="34" charset="-122"/>
                <a:cs typeface="Arial" pitchFamily="34" charset="-120"/>
              </a:rPr>
              <a:t>0</a:t>
            </a:r>
            <a:pPr algn="l" indent="0" marL="0">
              <a:buNone/>
            </a:pPr>
            <a:r>
              <a:rPr lang="en-US" sz="1050" dirty="0">
                <a:solidFill>
                  <a:srgbClr val="5A6B82"/>
                </a:solidFill>
                <a:latin typeface="Arial" pitchFamily="34" charset="0"/>
                <a:ea typeface="Arial" pitchFamily="34" charset="-122"/>
                <a:cs typeface="Arial" pitchFamily="34" charset="-120"/>
              </a:rPr>
              <a:t> with no accessible CT in the visible; lanthanum nitrate is colourless.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Manganese (II) acetate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Mn(II) acetate shows only weak d-d bands, no intense CT band.</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Copper (II) sulphate pentahydrate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CuSO</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 is blue from d-d transitions of Cu</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not a charge-transfer band.</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207</a:t>
            </a:fld>
            <a:endParaRPr lang="en-US"/>
          </a:p>
        </p:txBody>
      </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name="Slide 20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77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Q77</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00" b="1" dirty="0">
                <a:solidFill>
                  <a:srgbClr val="1B2A41"/>
                </a:solidFill>
                <a:latin typeface="Georgia" pitchFamily="34" charset="0"/>
                <a:ea typeface="Georgia" pitchFamily="34" charset="-122"/>
                <a:cs typeface="Georgia" pitchFamily="34" charset="-120"/>
              </a:rPr>
              <a:t>Match the complexes given in column I with the electronic transitions (mainly responsible for their colours) listed in column II Column-I Column-II (I) Fe(II)-protoporphyrin IX (A) π →π* (II) [Mn(H</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O)</a:t>
            </a:r>
            <a:pPr algn="l" indent="0" marL="0">
              <a:buNone/>
            </a:pPr>
            <a:r>
              <a:rPr lang="en-US" sz="1000" b="1" baseline="-40000" dirty="0">
                <a:solidFill>
                  <a:srgbClr val="1B2A41"/>
                </a:solidFill>
                <a:latin typeface="Georgia" pitchFamily="34" charset="0"/>
                <a:ea typeface="Georgia" pitchFamily="34" charset="-122"/>
                <a:cs typeface="Georgia" pitchFamily="34" charset="-120"/>
              </a:rPr>
              <a:t>6</a:t>
            </a:r>
            <a:pPr algn="l" indent="0" marL="0">
              <a:buNone/>
            </a:pPr>
            <a:r>
              <a:rPr lang="en-US" sz="1000" b="1" dirty="0">
                <a:solidFill>
                  <a:srgbClr val="1B2A41"/>
                </a:solidFill>
                <a:latin typeface="Georgia" pitchFamily="34" charset="0"/>
                <a:ea typeface="Georgia" pitchFamily="34" charset="-122"/>
                <a:cs typeface="Georgia" pitchFamily="34" charset="-120"/>
              </a:rPr>
              <a:t>]Cl</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 (B) spin allowed d-d (III) [Co(H</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O)</a:t>
            </a:r>
            <a:pPr algn="l" indent="0" marL="0">
              <a:buNone/>
            </a:pPr>
            <a:r>
              <a:rPr lang="en-US" sz="1000" b="1" baseline="-40000" dirty="0">
                <a:solidFill>
                  <a:srgbClr val="1B2A41"/>
                </a:solidFill>
                <a:latin typeface="Georgia" pitchFamily="34" charset="0"/>
                <a:ea typeface="Georgia" pitchFamily="34" charset="-122"/>
                <a:cs typeface="Georgia" pitchFamily="34" charset="-120"/>
              </a:rPr>
              <a:t>6</a:t>
            </a:r>
            <a:pPr algn="l" indent="0" marL="0">
              <a:buNone/>
            </a:pPr>
            <a:r>
              <a:rPr lang="en-US" sz="1000" b="1" dirty="0">
                <a:solidFill>
                  <a:srgbClr val="1B2A41"/>
                </a:solidFill>
                <a:latin typeface="Georgia" pitchFamily="34" charset="0"/>
                <a:ea typeface="Georgia" pitchFamily="34" charset="-122"/>
                <a:cs typeface="Georgia" pitchFamily="34" charset="-120"/>
              </a:rPr>
              <a:t>]Cl</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 (C) spin forbidden d→d (D) M→ L charge transfer The correct answer is:</a:t>
            </a:r>
            <a:endParaRPr lang="en-US" sz="10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I-A, II-C and III-B</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I-D, II-B and III-C</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1-A, II-C and III-D</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I-A, II-B and III-C</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LMCT/MLCT, nephelauxetic β, covalency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Nephelauxetic series: “F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ox &lt; Cl &lt; CN &lt; Br &lt; I”. Lower β = more covalent.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208</a:t>
            </a:fld>
            <a:endParaRPr lang="en-US"/>
          </a:p>
        </p:txBody>
      </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name="Slide 20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77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I-A, II-C and III-B</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Charge-transfer bands (LMCT/MLCT) are intense and Laporte-allowed. The nephelauxetic effect measures cloud expansion (covalency) via the β parameter.</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Fe(II) protoporphyrin → π →π* transition [Mn(H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Mn</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(high spin) spin forbidden (d-d) transition.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ΔS=1. Hence, not allowed.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7</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(high spin) (d-d)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ΔS= 0. hence allowed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I-A, II-C and III-B</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Higher metal oxidation state → lower LMCT energy. Soft/covalent ligands → smaller β (larger nephelauxetic effect).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Attributing the intense colour of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 oxo-anions to d–d transitions instead of LMCT.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Intense colour (ε &gt; 1000) usually means charge transfer, not d–d. MnO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colour is LMCT, not d–d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Nephelauxetic series: “F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ox &lt; Cl &lt; CN &lt; Br &lt; I”. Lower β = more covalent.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209</a:t>
            </a:fld>
            <a:endParaRPr lang="en-US"/>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name="Slide 21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77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I-D, II-B and III-C</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column matches are incorrect; I pairs with A, not 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1-A, II-C and III-D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labelling (1-A...) and III-D mismatch the correct III-B assignment.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I-A, II-B and III-C</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II should pair with C, not B.</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210</a:t>
            </a:fld>
            <a:endParaRPr lang="en-US"/>
          </a:p>
        </p:txBody>
      </p:sp>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name="Slide 21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86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Q86</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[MnO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a:t>
            </a:r>
            <a:pPr algn="l" indent="0" marL="0">
              <a:buNone/>
            </a:pPr>
            <a:r>
              <a:rPr lang="en-US" sz="1250" b="1" dirty="0">
                <a:solidFill>
                  <a:srgbClr val="1B2A41"/>
                </a:solidFill>
                <a:latin typeface="Georgia" pitchFamily="34" charset="0"/>
                <a:ea typeface="Georgia" pitchFamily="34" charset="-122"/>
                <a:cs typeface="Georgia" pitchFamily="34" charset="-120"/>
              </a:rPr>
              <a:t> is deep purple in colour whereas [ReO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a:t>
            </a:r>
            <a:pPr algn="l" indent="0" marL="0">
              <a:buNone/>
            </a:pPr>
            <a:r>
              <a:rPr lang="en-US" sz="1250" b="1" dirty="0">
                <a:solidFill>
                  <a:srgbClr val="1B2A41"/>
                </a:solidFill>
                <a:latin typeface="Georgia" pitchFamily="34" charset="0"/>
                <a:ea typeface="Georgia" pitchFamily="34" charset="-122"/>
                <a:cs typeface="Georgia" pitchFamily="34" charset="-120"/>
              </a:rPr>
              <a:t> is colourless. This is due to greater energy required for</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d-d transitions in the Re compound compared to the Mn compound</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d-d transitions in the Mn compound compared to the Re compound</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charge transfer from O to Re compared to O to Mn</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charge transfer from O to Mn compared to O to Re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LMCT/MLCT, nephelauxetic β, covalency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Nephelauxetic series: “F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ox &lt; Cl &lt; CN &lt; Br &lt; I”. Lower β = more covalent.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211</a:t>
            </a:fld>
            <a:endParaRPr lang="en-US"/>
          </a:p>
        </p:txBody>
      </p:sp>
    </p:spTree>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name="Slide 21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86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charge transfer from O to Re compared to O to Mn</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Charge-transfer bands (LMCT/MLCT) are intense and Laporte-allowed. The nephelauxetic effect measures cloud expansion (covalency) via the β parameter.</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hence, energy required for transfer of electron from oxygen to Re falls in UV region. Hence, [ReO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colourless while in [MnO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due to less energy difference it falls in visible region. Hence, [MnO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coloured. Also as both Mn and Fe have +7 oxidation state i.e. they have no d-electron hence, no d-d transition and colour arises due to LMCT.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charge transfer from O to Re compared to O to Mn</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Higher metal oxidation state → lower LMCT energy. Soft/covalent ligands → smaller β (larger nephelauxetic effect).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Attributing the intense colour of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 oxo-anions to d–d transitions instead of LMCT.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Intense colour (ε &gt; 1000) usually means charge transfer, not d–d. MnO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colour is LMCT, not d–d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Nephelauxetic series: “F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ox &lt; Cl &lt; CN &lt; Br &lt; I”. Lower β = more covalent.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212</a:t>
            </a:fld>
            <a:endParaRPr lang="en-US"/>
          </a:p>
        </p:txBody>
      </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name="Slide 21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86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d-d transitions in the Re compound compared to the Mn compound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both are d</a:t>
            </a:r>
            <a:pPr algn="l" indent="0" marL="0">
              <a:buNone/>
            </a:pPr>
            <a:r>
              <a:rPr lang="en-US" sz="1050" baseline="30000" dirty="0">
                <a:solidFill>
                  <a:srgbClr val="5A6B82"/>
                </a:solidFill>
                <a:latin typeface="Arial" pitchFamily="34" charset="0"/>
                <a:ea typeface="Arial" pitchFamily="34" charset="-122"/>
                <a:cs typeface="Arial" pitchFamily="34" charset="-120"/>
              </a:rPr>
              <a:t>0</a:t>
            </a:r>
            <a:pPr algn="l" indent="0" marL="0">
              <a:buNone/>
            </a:pPr>
            <a:r>
              <a:rPr lang="en-US" sz="1050" dirty="0">
                <a:solidFill>
                  <a:srgbClr val="5A6B82"/>
                </a:solidFill>
                <a:latin typeface="Arial" pitchFamily="34" charset="0"/>
                <a:ea typeface="Arial" pitchFamily="34" charset="-122"/>
                <a:cs typeface="Arial" pitchFamily="34" charset="-120"/>
              </a:rPr>
              <a:t> with no d-d transitions; the colour difference is a CT (LMCT) energy effect.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d-d transitions in the Mn compound compared to the Re compound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again neither shows d-d transitions; the comparison is of O→M charge-transfer energies.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charge transfer from O to Mn compared to O to Re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reverses the CT energetics; Re(VII) has the higher LMCT energy (UV), making ReO</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colourless.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213</a:t>
            </a:fld>
            <a:endParaRPr lang="en-US"/>
          </a:p>
        </p:txBody>
      </p:sp>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name="Slide 21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104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Q104</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nephelauxetic parameter β is </a:t>
            </a:r>
            <a:pPr algn="l" indent="0" marL="0">
              <a:buNone/>
            </a:pPr>
            <a:r>
              <a:rPr lang="en-US" sz="1150" b="1" dirty="0">
                <a:solidFill>
                  <a:srgbClr val="C9821B"/>
                </a:solidFill>
                <a:latin typeface="Georgia" pitchFamily="34" charset="0"/>
                <a:ea typeface="Georgia" pitchFamily="34" charset="-122"/>
                <a:cs typeface="Georgia" pitchFamily="34" charset="-120"/>
              </a:rPr>
              <a:t>highest</a:t>
            </a:r>
            <a:pPr algn="l" indent="0" marL="0">
              <a:buNone/>
            </a:pPr>
            <a:r>
              <a:rPr lang="en-US" sz="1150" b="1" dirty="0">
                <a:solidFill>
                  <a:srgbClr val="1B2A41"/>
                </a:solidFill>
                <a:latin typeface="Georgia" pitchFamily="34" charset="0"/>
                <a:ea typeface="Georgia" pitchFamily="34" charset="-122"/>
                <a:cs typeface="Georgia" pitchFamily="34" charset="-120"/>
              </a:rPr>
              <a:t> for</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Br-</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Cl-</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CN-</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LMCT/MLCT, nephelauxetic β, covalency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Nephelauxetic series: “F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ox &lt; Cl &lt; CN &lt; Br &lt; I”. Lower β = more covalent.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214</a:t>
            </a:fld>
            <a:endParaRPr lang="en-US"/>
          </a:p>
        </p:txBody>
      </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name="Slide 21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104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F-</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Charge-transfer bands (LMCT/MLCT) are intense and Laporte-allowed. The nephelauxetic effect measures cloud expansion (covalency) via the β parameter.</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According to Nephelauxetic series F- &gt;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 &gt; 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en &gt; NCS- &gt; Cl CN- &gt; Br- The highest value of is for F-</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F-</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Higher metal oxidation state → lower LMCT energy. Soft/covalent ligands → smaller β (larger nephelauxetic effect).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Attributing the intense colour of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 oxo-anions to d–d transitions instead of LMCT.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Intense colour (ε &gt; 1000) usually means charge transfer, not d–d. MnO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colour is LMCT, not d–d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Nephelauxetic series: “F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ox &lt; Cl &lt; CN &lt; Br &lt; I”. Lower β = more covalent.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215</a:t>
            </a:fld>
            <a:endParaRPr lang="en-US"/>
          </a:p>
        </p:txBody>
      </p:sp>
    </p:spTree>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name="Slide 21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104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Br-</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Br</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is soft and quite covalent, giving a low β, not the highest.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Cl-</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Cl</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is more covalent than F</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so its β is lower.</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CN-</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CN</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is strongly covalent (large nephelauxetic effect), giving the lowest β, not the highest.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216</a:t>
            </a:fld>
            <a:endParaRPr lang="en-US"/>
          </a:p>
        </p:txBody>
      </p:sp>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name="Slide 21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106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Q106</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For [Ce(NO</a:t>
            </a:r>
            <a:pPr algn="l" indent="0" marL="0">
              <a:buNone/>
            </a:pPr>
            <a:r>
              <a:rPr lang="en-US" sz="1150" b="1" baseline="-40000" dirty="0">
                <a:solidFill>
                  <a:srgbClr val="1B2A41"/>
                </a:solidFill>
                <a:latin typeface="Georgia" pitchFamily="34" charset="0"/>
                <a:ea typeface="Georgia" pitchFamily="34" charset="-122"/>
                <a:cs typeface="Georgia" pitchFamily="34" charset="-120"/>
              </a:rPr>
              <a:t>3</a:t>
            </a:r>
            <a:pPr algn="l" indent="0" marL="0">
              <a:buNone/>
            </a:pPr>
            <a:r>
              <a:rPr lang="en-US" sz="1150" b="1" dirty="0">
                <a:solidFill>
                  <a:srgbClr val="1B2A41"/>
                </a:solidFill>
                <a:latin typeface="Georgia" pitchFamily="34" charset="0"/>
                <a:ea typeface="Georgia" pitchFamily="34" charset="-122"/>
                <a:cs typeface="Georgia" pitchFamily="34" charset="-120"/>
              </a:rPr>
              <a:t>)</a:t>
            </a:r>
            <a:pPr algn="l" indent="0" marL="0">
              <a:buNone/>
            </a:pPr>
            <a:r>
              <a:rPr lang="en-US" sz="1150" b="1" baseline="-40000" dirty="0">
                <a:solidFill>
                  <a:srgbClr val="1B2A41"/>
                </a:solidFill>
                <a:latin typeface="Georgia" pitchFamily="34" charset="0"/>
                <a:ea typeface="Georgia" pitchFamily="34" charset="-122"/>
                <a:cs typeface="Georgia" pitchFamily="34" charset="-120"/>
              </a:rPr>
              <a:t>4</a:t>
            </a:r>
            <a:pPr algn="l" indent="0" marL="0">
              <a:buNone/>
            </a:pPr>
            <a:r>
              <a:rPr lang="en-US" sz="1150" b="1" dirty="0">
                <a:solidFill>
                  <a:srgbClr val="1B2A41"/>
                </a:solidFill>
                <a:latin typeface="Georgia" pitchFamily="34" charset="0"/>
                <a:ea typeface="Georgia" pitchFamily="34" charset="-122"/>
                <a:cs typeface="Georgia" pitchFamily="34" charset="-120"/>
              </a:rPr>
              <a:t>(OPPh</a:t>
            </a:r>
            <a:pPr algn="l" indent="0" marL="0">
              <a:buNone/>
            </a:pPr>
            <a:r>
              <a:rPr lang="en-US" sz="1150" b="1" baseline="-40000" dirty="0">
                <a:solidFill>
                  <a:srgbClr val="1B2A41"/>
                </a:solidFill>
                <a:latin typeface="Georgia" pitchFamily="34" charset="0"/>
                <a:ea typeface="Georgia" pitchFamily="34" charset="-122"/>
                <a:cs typeface="Georgia" pitchFamily="34" charset="-120"/>
              </a:rPr>
              <a:t>3</a:t>
            </a:r>
            <a:pPr algn="l" indent="0" marL="0">
              <a:buNone/>
            </a:pPr>
            <a:r>
              <a:rPr lang="en-US" sz="1150" b="1" dirty="0">
                <a:solidFill>
                  <a:srgbClr val="1B2A41"/>
                </a:solidFill>
                <a:latin typeface="Georgia" pitchFamily="34" charset="0"/>
                <a:ea typeface="Georgia" pitchFamily="34" charset="-122"/>
                <a:cs typeface="Georgia" pitchFamily="34" charset="-120"/>
              </a:rPr>
              <a:t>)</a:t>
            </a:r>
            <a:pPr algn="l" indent="0" marL="0">
              <a:buNone/>
            </a:pPr>
            <a:r>
              <a:rPr lang="en-US" sz="1150" b="1" baseline="-4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 from the following</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Its aqueous solution yellow-orange in</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Coordination number of Ce is ten</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It shows metal to ligand charge transfer</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It is diamagnetic in nature The correct answer is</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LMCT/MLCT, nephelauxetic β, covalency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Nephelauxetic series: “F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ox &lt; Cl &lt; CN &lt; Br &lt; I”. Lower β = more covalent.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217</a:t>
            </a:fld>
            <a:endParaRPr lang="en-US"/>
          </a:p>
        </p:txBody>
      </p:sp>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name="Slide 21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106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It shows metal to ligand charge transfer</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Charge-transfer bands (LMCT/MLCT) are intense and Laporte-allowed. The nephelauxetic effect measures cloud expansion (covalency) via the β parameter.</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[Cr(NH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Ce</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4f</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No f-f Transition No unpaired electrons.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It is diamagnetic and its colour is due to LMCT. Its C.N. = 10</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It shows metal to ligand charge transfer</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Higher metal oxidation state → lower LMCT energy. Soft/covalent ligands → smaller β (larger nephelauxetic effect).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Attributing the intense colour of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 oxo-anions to d–d transitions instead of LMCT.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Intense colour (ε &gt; 1000) usually means charge transfer, not d–d. MnO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colour is LMCT, not d–d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Nephelauxetic series: “F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ox &lt; Cl &lt; CN &lt; Br &lt; I”. Lower β = more covalent.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218</a:t>
            </a:fld>
            <a:endParaRPr lang="en-US"/>
          </a:p>
        </p:txBody>
      </p:sp>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name="Slide 21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106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Its aqueous solution yellow-orange in</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yellow-orange colour is a consequence, but the asked feature is that it shows MLCT/CT; this option states colour, not the transition.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Coordination number of Ce is ten</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although CN(Ce)=10 is true, the question asks which statement is correct about its spectroscopy/CT behaviour.</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It is diamagnetic in nature The correct answer is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Ce(IV) is d</a:t>
            </a:r>
            <a:pPr algn="l" indent="0" marL="0">
              <a:buNone/>
            </a:pPr>
            <a:r>
              <a:rPr lang="en-US" sz="1050" baseline="30000" dirty="0">
                <a:solidFill>
                  <a:srgbClr val="5A6B82"/>
                </a:solidFill>
                <a:latin typeface="Arial" pitchFamily="34" charset="0"/>
                <a:ea typeface="Arial" pitchFamily="34" charset="-122"/>
                <a:cs typeface="Arial" pitchFamily="34" charset="-120"/>
              </a:rPr>
              <a:t>0</a:t>
            </a:r>
            <a:pPr algn="l" indent="0" marL="0">
              <a:buNone/>
            </a:pPr>
            <a:r>
              <a:rPr lang="en-US" sz="1050" dirty="0">
                <a:solidFill>
                  <a:srgbClr val="5A6B82"/>
                </a:solidFill>
                <a:latin typeface="Arial" pitchFamily="34" charset="0"/>
                <a:ea typeface="Arial" pitchFamily="34" charset="-122"/>
                <a:cs typeface="Arial" pitchFamily="34" charset="-120"/>
              </a:rPr>
              <a:t>f</a:t>
            </a:r>
            <a:pPr algn="l" indent="0" marL="0">
              <a:buNone/>
            </a:pPr>
            <a:r>
              <a:rPr lang="en-US" sz="1050" baseline="30000" dirty="0">
                <a:solidFill>
                  <a:srgbClr val="5A6B82"/>
                </a:solidFill>
                <a:latin typeface="Arial" pitchFamily="34" charset="0"/>
                <a:ea typeface="Arial" pitchFamily="34" charset="-122"/>
                <a:cs typeface="Arial" pitchFamily="34" charset="-120"/>
              </a:rPr>
              <a:t>0</a:t>
            </a:r>
            <a:pPr algn="l" indent="0" marL="0">
              <a:buNone/>
            </a:pPr>
            <a:r>
              <a:rPr lang="en-US" sz="1050" dirty="0">
                <a:solidFill>
                  <a:srgbClr val="5A6B82"/>
                </a:solidFill>
                <a:latin typeface="Arial" pitchFamily="34" charset="0"/>
                <a:ea typeface="Arial" pitchFamily="34" charset="-122"/>
                <a:cs typeface="Arial" pitchFamily="34" charset="-120"/>
              </a:rPr>
              <a:t> and diamagnetic, but the relevant correct statement concerns its charge-transfer transition.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219</a:t>
            </a:fld>
            <a:endParaRPr lang="en-US"/>
          </a:p>
        </p:txBody>
      </p:sp>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name="Slide 22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113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Q113</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CdS , HgS and BiI</a:t>
            </a:r>
            <a:pPr algn="l" indent="0" marL="0">
              <a:buNone/>
            </a:pPr>
            <a:r>
              <a:rPr lang="en-US" sz="1150" b="1" baseline="-40000" dirty="0">
                <a:solidFill>
                  <a:srgbClr val="1B2A41"/>
                </a:solidFill>
                <a:latin typeface="Georgia" pitchFamily="34" charset="0"/>
                <a:ea typeface="Georgia" pitchFamily="34" charset="-122"/>
                <a:cs typeface="Georgia" pitchFamily="34" charset="-120"/>
              </a:rPr>
              <a:t>3</a:t>
            </a:r>
            <a:pPr algn="l" indent="0" marL="0">
              <a:buNone/>
            </a:pPr>
            <a:r>
              <a:rPr lang="en-US" sz="1150" b="1" dirty="0">
                <a:solidFill>
                  <a:srgbClr val="1B2A41"/>
                </a:solidFill>
                <a:latin typeface="Georgia" pitchFamily="34" charset="0"/>
                <a:ea typeface="Georgia" pitchFamily="34" charset="-122"/>
                <a:cs typeface="Georgia" pitchFamily="34" charset="-120"/>
              </a:rPr>
              <a:t> are coloured due to</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L→M charge transfer transitions</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 d electronic transitions</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M→L charge transfer transitions</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combination of L →M charge transfer and d→d electronic transitions</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LMCT/MLCT, nephelauxetic β, covalency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Nephelauxetic series: “F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ox &lt; Cl &lt; CN &lt; Br &lt; I”. Lower β = more covalent.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220</a:t>
            </a:fld>
            <a:endParaRPr lang="en-US"/>
          </a:p>
        </p:txBody>
      </p:sp>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name="Slide 22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113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L→M charge transfer transitions</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Charge-transfer bands (LMCT/MLCT) are intense and Laporte-allowed. The nephelauxetic effect measures cloud expansion (covalency) via the β parameter.</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CdS, HgS and BiI</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colour is due to LMCT as Cd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Hg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has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configuration. Hence, no d-d transition. Also, no MLCT as ligand is not π -acceptor.</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L→M charge transfer transitions</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Higher metal oxidation state → lower LMCT energy. Soft/covalent ligands → smaller β (larger nephelauxetic effect).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Attributing the intense colour of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 oxo-anions to d–d transitions instead of LMCT.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Intense colour (ε &gt; 1000) usually means charge transfer, not d–d. MnO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colour is LMCT, not d–d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Nephelauxetic series: “F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ox &lt; Cl &lt; CN &lt; Br &lt; I”. Lower β = more covalent.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221</a:t>
            </a:fld>
            <a:endParaRPr lang="en-US"/>
          </a:p>
        </p:txBody>
      </p:sp>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name="Slide 22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113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 d electronic transitions</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CdS/HgS/BiI</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have d</a:t>
            </a:r>
            <a:pPr algn="l" indent="0" marL="0">
              <a:buNone/>
            </a:pPr>
            <a:r>
              <a:rPr lang="en-US" sz="1050" baseline="30000" dirty="0">
                <a:solidFill>
                  <a:srgbClr val="5A6B82"/>
                </a:solidFill>
                <a:latin typeface="Arial" pitchFamily="34" charset="0"/>
                <a:ea typeface="Arial" pitchFamily="34" charset="-122"/>
                <a:cs typeface="Arial" pitchFamily="34" charset="-120"/>
              </a:rPr>
              <a:t>10</a:t>
            </a:r>
            <a:pPr algn="l" indent="0" marL="0">
              <a:buNone/>
            </a:pPr>
            <a:r>
              <a:rPr lang="en-US" sz="1050" dirty="0">
                <a:solidFill>
                  <a:srgbClr val="5A6B82"/>
                </a:solidFill>
                <a:latin typeface="Arial" pitchFamily="34" charset="0"/>
                <a:ea typeface="Arial" pitchFamily="34" charset="-122"/>
                <a:cs typeface="Arial" pitchFamily="34" charset="-120"/>
              </a:rPr>
              <a:t> metals with no d-d transitions, so colour is not d-d.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M→L charge transfer transitions</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transition is ligand-to-metal (anion→metal), not M→L.</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combination of L →M charge transfer and d→d electronic transitions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are no d-d transitions for these d</a:t>
            </a:r>
            <a:pPr algn="l" indent="0" marL="0">
              <a:buNone/>
            </a:pPr>
            <a:r>
              <a:rPr lang="en-US" sz="1050" baseline="30000" dirty="0">
                <a:solidFill>
                  <a:srgbClr val="5A6B82"/>
                </a:solidFill>
                <a:latin typeface="Arial" pitchFamily="34" charset="0"/>
                <a:ea typeface="Arial" pitchFamily="34" charset="-122"/>
                <a:cs typeface="Arial" pitchFamily="34" charset="-120"/>
              </a:rPr>
              <a:t>10</a:t>
            </a:r>
            <a:pPr algn="l" indent="0" marL="0">
              <a:buNone/>
            </a:pPr>
            <a:r>
              <a:rPr lang="en-US" sz="1050" dirty="0">
                <a:solidFill>
                  <a:srgbClr val="5A6B82"/>
                </a:solidFill>
                <a:latin typeface="Arial" pitchFamily="34" charset="0"/>
                <a:ea typeface="Arial" pitchFamily="34" charset="-122"/>
                <a:cs typeface="Arial" pitchFamily="34" charset="-120"/>
              </a:rPr>
              <a:t> ions; colour is pure LMCT.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222</a:t>
            </a:fld>
            <a:endParaRPr lang="en-US"/>
          </a:p>
        </p:txBody>
      </p:sp>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name="Slide 22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124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Q124</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Br</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with propanone forms a charge transfer complex and I</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forms triiodide anion with I- . This implies that</a:t>
            </a:r>
            <a:endParaRPr lang="en-US" sz="12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both Br</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I</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act as bases</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both Br</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I</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act as acids</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Br</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acts as an acid and I</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acts as a base</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Br</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acts as a base and I</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acts an an acid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LMCT/MLCT, nephelauxetic β, covalency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Nephelauxetic series: “F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ox &lt; Cl &lt; CN &lt; Br &lt; I”. Lower β = more covalent.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223</a:t>
            </a:fld>
            <a:endParaRPr lang="en-US"/>
          </a:p>
        </p:txBody>
      </p:sp>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name="Slide 22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124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both Br</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and I</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act as acids</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Charge-transfer bands (LMCT/MLCT) are intense and Laporte-allowed. The nephelauxetic effect measures cloud expansion (covalency) via the β parameter.</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I</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there is interaction between σ* a of I</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non-bonding electron of I-. In case propanone and Br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there in interaction between σ* of Br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non-bonding electron of propanone. Thus, both I</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Br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behave as acid.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both Br</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and I</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act as acids</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Higher metal oxidation state → lower LMCT energy. Soft/covalent ligands → smaller β (larger nephelauxetic effect).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Attributing the intense colour of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 oxo-anions to d–d transitions instead of LMCT.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Intense colour (ε &gt; 1000) usually means charge transfer, not d–d. MnO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colour is LMCT, not d–d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Nephelauxetic series: “F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ox &lt; Cl &lt; CN &lt; Br &lt; I”. Lower β = more covalent.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224</a:t>
            </a:fld>
            <a:endParaRPr lang="en-US"/>
          </a:p>
        </p:txBody>
      </p:sp>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name="Slide 22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124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both Br</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I</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act as bases</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Br</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and I</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accept electron density (act as Lewis acids), not as bases.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Br</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acts as an acid and I</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acts as a base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both halogens act as acceptors; I</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not a base here.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Br</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acts as a base and I</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acts an an acid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Br</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also an acceptor, not a base; both act as acids.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225</a:t>
            </a:fld>
            <a:endParaRPr lang="en-US"/>
          </a:p>
        </p:txBody>
      </p:sp>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name="Slide 22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128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Q128</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For electronic spectra of K</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CrO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 (A) and K</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MoO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 (B), the correct combination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Transition is d-d and λmax for A &lt; B</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Transition is LMCT and λmax for A &lt; B</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Transition is LMCT and λmax for A &gt; B</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Transition is MLCT and λmax for A &gt; B</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LMCT/MLCT, nephelauxetic β, covalency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Nephelauxetic series: “F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ox &lt; Cl &lt; CN &lt; Br &lt; I”. Lower β = more covalent.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226</a:t>
            </a:fld>
            <a:endParaRPr lang="en-US"/>
          </a:p>
        </p:txBody>
      </p:sp>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name="Slide 22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128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Transition is LMCT and λmax for A &gt; B</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Charge-transfer bands (LMCT/MLCT) are intense and Laporte-allowed. The nephelauxetic effect measures cloud expansion (covalency) via the β parameter.</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CrO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4s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→2s</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MoO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Mo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4d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5s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In both Cr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Mo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ions, there is no d-electrons, therefore, there is no d-d transition, since in both the ions. oxidation state is very high, there is LMCT in both cases. The energy gap between 2p</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less than that between 2p</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4d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(Mo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Thus, LMCT energy in CrO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is less (high λmax) than that of MoO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(low λmax).</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Transition is LMCT and λmax for A &gt; B</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Higher metal oxidation state → lower LMCT energy. Soft/covalent ligands → smaller β (larger nephelauxetic effect).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Attributing the intense colour of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 oxo-anions to d–d transitions instead of LMCT.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Intense colour (ε &gt; 1000) usually means charge transfer, not d–d. MnO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colour is LMCT, not d–d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Nephelauxetic series: “F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ox &lt; Cl &lt; CN &lt; Br &lt; I”. Lower β = more covalent.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227</a:t>
            </a:fld>
            <a:endParaRPr lang="en-US"/>
          </a:p>
        </p:txBody>
      </p:sp>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name="Slide 22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128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Transition is d-d and λmax for A &lt; B</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both chromate and molybdate are d</a:t>
            </a:r>
            <a:pPr algn="l" indent="0" marL="0">
              <a:buNone/>
            </a:pPr>
            <a:r>
              <a:rPr lang="en-US" sz="1050" baseline="30000" dirty="0">
                <a:solidFill>
                  <a:srgbClr val="5A6B82"/>
                </a:solidFill>
                <a:latin typeface="Arial" pitchFamily="34" charset="0"/>
                <a:ea typeface="Arial" pitchFamily="34" charset="-122"/>
                <a:cs typeface="Arial" pitchFamily="34" charset="-120"/>
              </a:rPr>
              <a:t>0</a:t>
            </a:r>
            <a:pPr algn="l" indent="0" marL="0">
              <a:buNone/>
            </a:pPr>
            <a:r>
              <a:rPr lang="en-US" sz="1050" dirty="0">
                <a:solidFill>
                  <a:srgbClr val="5A6B82"/>
                </a:solidFill>
                <a:latin typeface="Arial" pitchFamily="34" charset="0"/>
                <a:ea typeface="Arial" pitchFamily="34" charset="-122"/>
                <a:cs typeface="Arial" pitchFamily="34" charset="-120"/>
              </a:rPr>
              <a:t> → LMCT, not d-d transitions.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Transition is LMCT and λmax for A &lt; B</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λmax ordering is reversed; Cr (3d) absorbs at longer λ than Mo (4d), so A&gt;B.</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Transition is MLCT and λmax for A &gt; B</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transition is LMCT, not MLCT.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228</a:t>
            </a:fld>
            <a:endParaRPr lang="en-US"/>
          </a:p>
        </p:txBody>
      </p:sp>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name="Slide 22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146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Q146</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An aqueous solution of metal ion (A) gives a blood-red colored product (B) upon reaction with KSCN. Upon dropwise addition of NaF, the complex turns to a colorless compound (C). Identify A,B and C</a:t>
            </a:r>
            <a:endParaRPr lang="en-US" sz="12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aq. Fe(II), [Fe(SCN)(H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and [Fe(H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aq. Fe(III), [Fe(SCN)(H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[FeF</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aq. Fe(II), [Fe(SCN)(H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and FeF</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aq. Fe(III), [Fe(SCN)</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and FeF</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LMCT/MLCT, nephelauxetic β, covalency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Nephelauxetic series: “F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ox &lt; Cl &lt; CN &lt; Br &lt; I”. Lower β = more covalent.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229</a:t>
            </a:fld>
            <a:endParaRPr lang="en-US"/>
          </a:p>
        </p:txBody>
      </p:sp>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name="Slide 23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146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aq. Fe(III), [Fe(SCN)(H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and [FeF</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 ]</a:t>
            </a:r>
            <a:pPr algn="l" indent="0" marL="0">
              <a:buNone/>
            </a:pPr>
            <a:r>
              <a:rPr lang="en-US" sz="1250" baseline="3000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Charge-transfer bands (LMCT/MLCT) are intense and Laporte-allowed. The nephelauxetic effect measures cloud expansion (covalency) via the β parameter.</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An aqueous solution of Fe(III) ion (A) gives a blood-red colour on reaction with KSCN the blood red colour is due to formation of [Fe(SCN)(H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(B). The colour may also used for the identification of Iron (III). This colour is destroyed by the addition of F- ion due to the formation of [FeF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NaF [Fe(H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SCN- → [Fe(SCN)(H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[FeF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 (B) (C)</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Blood red colour colourles , d-d transition ,laporte Due to LMCT forbidden ,spin forbidden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aq. Fe(III), [Fe(SCN)(H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and [FeF</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 ]</a:t>
            </a:r>
            <a:pPr algn="l" indent="0" marL="0">
              <a:buNone/>
            </a:pPr>
            <a:r>
              <a:rPr lang="en-US" sz="900" b="1" baseline="30000"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Higher metal oxidation state → lower LMCT energy. Soft/covalent ligands → smaller β (larger nephelauxetic effect).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Attributing the intense colour of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 oxo-anions to d–d transitions instead of LMCT.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Intense colour (ε &gt; 1000) usually means charge transfer, not d–d. MnO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colour is LMCT, not d–d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Nephelauxetic series: “F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ox &lt; Cl &lt; CN &lt; Br &lt; I”. Lower β = more covalent.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230</a:t>
            </a:fld>
            <a:endParaRPr lang="en-US"/>
          </a:p>
        </p:txBody>
      </p:sp>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name="Slide 23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146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aq. Fe(II), [Fe(SCN)(H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and [Fe(H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blood-red SCN test indicates Fe(III), not Fe(II); the charges/species here are for Fe(II).</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aq. Fe(II), [Fe(SCN)(H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and FeF</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metal is Fe(III) and the fluoride product is [FeF</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not FeF</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with Fe(II).</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aq. Fe(III), [Fe(SCN)</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and FeF</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thiocyanate species and fluoride product formulas are incorrect for this Fe(III) sequence.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231</a:t>
            </a:fld>
            <a:endParaRPr lang="en-US"/>
          </a:p>
        </p:txBody>
      </p:sp>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name="Slide 23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151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Q151</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In the electronic spectrum of [IrBr</a:t>
            </a:r>
            <a:pPr algn="l" indent="0" marL="0">
              <a:buNone/>
            </a:pPr>
            <a:r>
              <a:rPr lang="en-US" sz="1150" b="1" baseline="-40000" dirty="0">
                <a:solidFill>
                  <a:srgbClr val="1B2A41"/>
                </a:solidFill>
                <a:latin typeface="Georgia" pitchFamily="34" charset="0"/>
                <a:ea typeface="Georgia" pitchFamily="34" charset="-122"/>
                <a:cs typeface="Georgia" pitchFamily="34" charset="-120"/>
              </a:rPr>
              <a:t>6</a:t>
            </a:r>
            <a:pPr algn="l" indent="0" marL="0">
              <a:buNone/>
            </a:pPr>
            <a:r>
              <a:rPr lang="en-US" sz="1150" b="1" dirty="0">
                <a:solidFill>
                  <a:srgbClr val="1B2A41"/>
                </a:solidFill>
                <a:latin typeface="Georgia" pitchFamily="34" charset="0"/>
                <a:ea typeface="Georgia" pitchFamily="34" charset="-122"/>
                <a:cs typeface="Georgia" pitchFamily="34" charset="-120"/>
              </a:rPr>
              <a:t>]</a:t>
            </a:r>
            <a:pPr algn="l" indent="0" marL="0">
              <a:buNone/>
            </a:pPr>
            <a:r>
              <a:rPr lang="en-US" sz="1150" b="1" baseline="3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 the number of charge transfer band(s) and their origin are respectively:</a:t>
            </a:r>
            <a:endParaRPr lang="en-US" sz="11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 ligand→metal (σ→t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and σ→a</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g*)</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One ligand→metal (σ→eg)</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 ligand→metal (σ→t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and σ→eg)</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One ligand→metal (σ→t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LMCT/MLCT, nephelauxetic β, covalency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Nephelauxetic series: “F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ox &lt; Cl &lt; CN &lt; Br &lt; I”. Lower β = more covalent.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232</a:t>
            </a:fld>
            <a:endParaRPr lang="en-US"/>
          </a:p>
        </p:txBody>
      </p:sp>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name="Slide 23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Two ligand→metal (σ→t</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g and σ→eg)</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Charge-transfer bands (LMCT/MLCT) are intense and Laporte-allowed. The nephelauxetic effect measures cloud expansion (covalency) via the β parameter.</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[IrBr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oxidation state of Ir is +4 and Ir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low spin. octahedral complex with the electronic configuration: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There are two charge transfer bands and their origin are ligand→ metal (σ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and σ →eg )</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as shown in the figure.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Other transitions are of high energy and do not observed.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Two ligand→metal (σ→t</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g and σ→eg)</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Higher metal oxidation state → lower LMCT energy. Soft/covalent ligands → smaller β (larger nephelauxetic effect).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Attributing the intense colour of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 oxo-anions to d–d transitions instead of LMCT.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Intense colour (ε &gt; 1000) usually means charge transfer, not d–d. MnO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colour is LMCT, not d–d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Nephelauxetic series: “F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ox &lt; Cl &lt; CN &lt; Br &lt; I”. Lower β = more covalent.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233</a:t>
            </a:fld>
            <a:endParaRPr lang="en-US"/>
          </a:p>
        </p:txBody>
      </p:sp>
    </p:spTree>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name="Slide 23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Two ligand→metal (σ→t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and σ→a</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g*)</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second LMCT goes to eg, not to an a</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g* level as written.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One ligand→metal (σ→eg)</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are two LMCT bands (to 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and eg), not one.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One ligand→metal (σ→t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are two charge-transfer bands, not a single σ→t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transition.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234</a:t>
            </a:fld>
            <a:endParaRPr lang="en-US"/>
          </a:p>
        </p:txBody>
      </p:sp>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name="Slide 23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154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Q154</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00" b="1" dirty="0">
                <a:solidFill>
                  <a:srgbClr val="1B2A41"/>
                </a:solidFill>
                <a:latin typeface="Georgia" pitchFamily="34" charset="0"/>
                <a:ea typeface="Georgia" pitchFamily="34" charset="-122"/>
                <a:cs typeface="Georgia" pitchFamily="34" charset="-120"/>
              </a:rPr>
              <a:t>I</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 is violet in solid/gas phase but turns brown in acetone or ethanol. Choose the correct statement(s): (a) Dissociation of I</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 to atomic state; (b) Interaction of low-lying σ*-orbital of iodine with lone pair of O (solvent); (c) Formation of a charge-transfer complex.</a:t>
            </a:r>
            <a:endParaRPr lang="en-US" sz="10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only</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only</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(b) only</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and (c) only</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LMCT/MLCT, nephelauxetic β, covalency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Nephelauxetic series: “F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ox &lt; Cl &lt; CN &lt; Br &lt; I”. Lower β = more covalent.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235</a:t>
            </a:fld>
            <a:endParaRPr lang="en-US"/>
          </a:p>
        </p:txBody>
      </p:sp>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name="Slide 23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154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(b) and (c) only</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Charge-transfer bands (LMCT/MLCT) are intense and Laporte-allowed. The nephelauxetic effect measures cloud expansion (covalency) via the β parameter.</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Solutions of I</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in donor solvents such as pyridine, ethers, ketones, alcohol are brown or yellow due to formation of a charge transfer complex. Acetone or ethanol and similar compounds donate electron density through a σ lone pair to the σ* -orbital of iodine.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(b) and (c) only</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Higher metal oxidation state → lower LMCT energy. Soft/covalent ligands → smaller β (larger nephelauxetic effect).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Attributing the intense colour of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 oxo-anions to d–d transitions instead of LMCT.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Intense colour (ε &gt; 1000) usually means charge transfer, not d–d. MnO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colour is LMCT, not d–d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Nephelauxetic series: “F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ox &lt; Cl &lt; CN &lt; Br &lt; I”. Lower β = more covalent.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236</a:t>
            </a:fld>
            <a:endParaRPr lang="en-US"/>
          </a:p>
        </p:txBody>
      </p:sp>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name="Slide 23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154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only</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dissociation of I</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to atoms is not the cause; the brown colour is a solvent CT complex.</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only</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statement (b) alone is incomplete; the CT-complex formation (c) is also required.</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(b) only</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 and (b)' includes the incorrect dissociation statement (a).</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237</a:t>
            </a:fld>
            <a:endParaRPr lang="en-US"/>
          </a:p>
        </p:txBody>
      </p:sp>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name="Slide 23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155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pair of compounds in which both members show LMCT band in their electronic spectra is -2 +2</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and [Fe(bpy)</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[FeBr</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[TcO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[ReO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and [Ru(bpy)]</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[Fe(phen)</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[FeCl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LMCT/MLCT, nephelauxetic β, covalency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10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Nephelauxetic series: “F &lt; H</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O &lt; NH</a:t>
            </a:r>
            <a:pPr algn="l" indent="0" marL="0">
              <a:buNone/>
            </a:pPr>
            <a:r>
              <a:rPr lang="en-US" sz="850" i="1" baseline="-40000" dirty="0">
                <a:solidFill>
                  <a:srgbClr val="5A6B82"/>
                </a:solidFill>
                <a:latin typeface="Arial" pitchFamily="34" charset="0"/>
                <a:ea typeface="Arial" pitchFamily="34" charset="-122"/>
                <a:cs typeface="Arial" pitchFamily="34" charset="-120"/>
              </a:rPr>
              <a:t>3</a:t>
            </a:r>
            <a:pPr algn="l" indent="0" marL="0">
              <a:buNone/>
            </a:pPr>
            <a:r>
              <a:rPr lang="en-US" sz="850" i="1" dirty="0">
                <a:solidFill>
                  <a:srgbClr val="5A6B82"/>
                </a:solidFill>
                <a:latin typeface="Arial" pitchFamily="34" charset="0"/>
                <a:ea typeface="Arial" pitchFamily="34" charset="-122"/>
                <a:cs typeface="Arial" pitchFamily="34" charset="-120"/>
              </a:rPr>
              <a:t> &lt; ox &lt; Cl &lt; CN &lt; Br &lt; I”. Lower β = more covalent.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238</a:t>
            </a:fld>
            <a:endParaRPr lang="en-US"/>
          </a:p>
        </p:txBody>
      </p:sp>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name="Slide 23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155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[FeBr</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and [TcO</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Charge-transfer bands (LMCT/MLCT) are intense and Laporte-allowed. The nephelauxetic effect measures cloud expansion (covalency) via the β parameter.</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the complexes, [Fe(bpy)</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[Ru(bpy)</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[Fe(phen)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ligands bpy and phen have empty π* orbitals, thus, band in electronic spectra is due to metal to ligand charge transfer (MLCT). Whereas, the other complexes i.e. [FeCl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(220 nm), [FeBr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(244 nm), [ReO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(227 nm) and [TcO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(286 nm) show LMCT bands.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[FeBr</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and [TcO</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Higher metal oxidation state → lower LMCT energy. Soft/covalent ligands → smaller β (larger nephelauxetic effect).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Attributing the intense colour of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 oxo-anions to d–d transitions instead of LMCT.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Intense colour (ε &gt; 1000) usually means charge transfer, not d–d. MnO</a:t>
            </a:r>
            <a:pPr algn="l" indent="0" marL="0">
              <a:buNone/>
            </a:pPr>
            <a:r>
              <a:rPr lang="en-US" sz="900" baseline="-40000" dirty="0">
                <a:solidFill>
                  <a:srgbClr val="1B2A41"/>
                </a:solidFill>
                <a:latin typeface="Arial" pitchFamily="34" charset="0"/>
                <a:ea typeface="Arial" pitchFamily="34" charset="-122"/>
                <a:cs typeface="Arial" pitchFamily="34" charset="-120"/>
              </a:rPr>
              <a:t>4</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colour is LMCT, not d–d (d</a:t>
            </a:r>
            <a:pPr algn="l" indent="0" marL="0">
              <a:buNone/>
            </a:pPr>
            <a:r>
              <a:rPr lang="en-US" sz="900" baseline="30000" dirty="0">
                <a:solidFill>
                  <a:srgbClr val="1B2A41"/>
                </a:solidFill>
                <a:latin typeface="Arial" pitchFamily="34" charset="0"/>
                <a:ea typeface="Arial" pitchFamily="34" charset="-122"/>
                <a:cs typeface="Arial" pitchFamily="34" charset="-120"/>
              </a:rPr>
              <a:t>0</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Nephelauxetic series: “F &lt;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ox &lt; Cl &lt; CN &lt; Br &lt; I”. Lower β = more covalent.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239</a:t>
            </a:fld>
            <a:endParaRPr lang="en-US"/>
          </a:p>
        </p:txBody>
      </p:sp>
    </p:spTree>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name="Slide 24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Charge Transfer &amp; Nephelauxetic Effect</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155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[FeCl</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and [Fe(bpy)</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[Fe(bpy)</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shows MLCT, not LMCT; the pair is not both-LMCT.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[ReO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and [Ru(bpy)]</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[Ru(bpy)]</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shows MLCT, so this pair does not both show LMCT.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[Fe(phen)</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[FeCl</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[Fe(phen)</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shows MLCT, so it cannot pair as a both-LMCT example.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240</a:t>
            </a:fld>
            <a:endParaRPr lang="en-US"/>
          </a:p>
        </p:txBody>
      </p:sp>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name="Slide 24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Charge Transfer &amp; Nephelauxetic Effect</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13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Charge-transfer bands (LMCT/MLCT) are intense and Laporte-allowed. The nephelauxetic effect measures cloud expansion (covalency) via the β parameter.</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β = B(complex) / B(free 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LMCT energy ↓ as oxidation state ↑</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ε(CT) ≫ ε(d–d)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Nephelauxetic effect ∝ covalency</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LMCT vs MLCT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Nephelauxetic series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Racah parameter B</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Covalency &amp; β</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Attributing the intense colour of d</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oxo-anions to d–d transitions instead of LMCT.</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Higher metal oxidation state → lower LMCT energy. Soft/covalent ligands → smaller β (larger nephelauxetic effect).</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Q6   Q9   Q77   Q86   Q104   Q106   Q113   Q124   Q128   Q146   Q151   Q154   Q155</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3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LMCT/MLCT, nephelauxetic β, covalency.</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name="Slide 242">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5</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Magnetic Properties</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22 questions   ·   Easy 16  |  Medium 6  |  Hard 0   ·   PYQ frequency: Very High</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name="Slide 24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Ni(CN</a:t>
            </a:r>
            <a:pPr algn="l" indent="0" marL="0">
              <a:buNone/>
            </a:pPr>
            <a:r>
              <a:rPr lang="en-US" sz="1150" b="1" baseline="-40000" dirty="0">
                <a:solidFill>
                  <a:srgbClr val="1B2A41"/>
                </a:solidFill>
                <a:latin typeface="Georgia" pitchFamily="34" charset="0"/>
                <a:ea typeface="Georgia" pitchFamily="34" charset="-122"/>
                <a:cs typeface="Georgia" pitchFamily="34" charset="-120"/>
              </a:rPr>
              <a:t>4</a:t>
            </a:r>
            <a:pPr algn="l" indent="0" marL="0">
              <a:buNone/>
            </a:pPr>
            <a:r>
              <a:rPr lang="en-US" sz="1150" b="1" dirty="0">
                <a:solidFill>
                  <a:srgbClr val="1B2A41"/>
                </a:solidFill>
                <a:latin typeface="Georgia" pitchFamily="34" charset="0"/>
                <a:ea typeface="Georgia" pitchFamily="34" charset="-122"/>
                <a:cs typeface="Georgia" pitchFamily="34" charset="-120"/>
              </a:rPr>
              <a:t>)</a:t>
            </a:r>
            <a:pPr algn="l" indent="0" marL="0">
              <a:buNone/>
            </a:pPr>
            <a:r>
              <a:rPr lang="en-US" sz="1150" b="1" baseline="3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 and Ni(Cl</a:t>
            </a:r>
            <a:pPr algn="l" indent="0" marL="0">
              <a:buNone/>
            </a:pPr>
            <a:r>
              <a:rPr lang="en-US" sz="1150" b="1" baseline="-40000" dirty="0">
                <a:solidFill>
                  <a:srgbClr val="1B2A41"/>
                </a:solidFill>
                <a:latin typeface="Georgia" pitchFamily="34" charset="0"/>
                <a:ea typeface="Georgia" pitchFamily="34" charset="-122"/>
                <a:cs typeface="Georgia" pitchFamily="34" charset="-120"/>
              </a:rPr>
              <a:t>4</a:t>
            </a:r>
            <a:pPr algn="l" indent="0" marL="0">
              <a:buNone/>
            </a:pPr>
            <a:r>
              <a:rPr lang="en-US" sz="1150" b="1" dirty="0">
                <a:solidFill>
                  <a:srgbClr val="1B2A41"/>
                </a:solidFill>
                <a:latin typeface="Georgia" pitchFamily="34" charset="0"/>
                <a:ea typeface="Georgia" pitchFamily="34" charset="-122"/>
                <a:cs typeface="Georgia" pitchFamily="34" charset="-120"/>
              </a:rPr>
              <a:t>)</a:t>
            </a:r>
            <a:pPr algn="l" indent="0" marL="0">
              <a:buNone/>
            </a:pPr>
            <a:r>
              <a:rPr lang="en-US" sz="1150" b="1" baseline="30000" dirty="0">
                <a:solidFill>
                  <a:srgbClr val="1B2A41"/>
                </a:solidFill>
                <a:latin typeface="Georgia" pitchFamily="34" charset="0"/>
                <a:ea typeface="Georgia" pitchFamily="34" charset="-122"/>
                <a:cs typeface="Georgia" pitchFamily="34" charset="-120"/>
              </a:rPr>
              <a:t>2-</a:t>
            </a:r>
            <a:pPr algn="l" indent="0" marL="0">
              <a:buNone/>
            </a:pPr>
            <a:r>
              <a:rPr lang="en-US" sz="1150" b="1" dirty="0">
                <a:solidFill>
                  <a:srgbClr val="1B2A41"/>
                </a:solidFill>
                <a:latin typeface="Georgia" pitchFamily="34" charset="0"/>
                <a:ea typeface="Georgia" pitchFamily="34" charset="-122"/>
                <a:cs typeface="Georgia" pitchFamily="34" charset="-120"/>
              </a:rPr>
              <a:t> complex ions are :</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Both diamagnetic.</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Both paramagnetic</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Diamagnetic and paramagnetic respectively</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Antiferromagnetic and diamagnetic respectively</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243</a:t>
            </a:fld>
            <a:endParaRPr lang="en-US"/>
          </a:p>
        </p:txBody>
      </p:sp>
    </p:spTree>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name="Slide 24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Diamagnetic and paramagnetic respectively</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00" dirty="0">
                <a:solidFill>
                  <a:srgbClr val="1B2A41"/>
                </a:solidFill>
                <a:latin typeface="Arial" pitchFamily="34" charset="0"/>
                <a:ea typeface="Arial" pitchFamily="34" charset="-122"/>
                <a:cs typeface="Arial" pitchFamily="34" charset="-120"/>
              </a:rPr>
              <a:t>In, Ni(CN</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oxidation state of Ni is +2 &amp; its valence shell electronic configuration is 3d</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.Since CN- is a strong ligand ,therefore these ligands cause to pair up two unpaired electron ,resulting in vacant 3d orbital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00" dirty="0">
                <a:solidFill>
                  <a:srgbClr val="1B2A41"/>
                </a:solidFill>
                <a:latin typeface="Arial" pitchFamily="34" charset="0"/>
                <a:ea typeface="Arial" pitchFamily="34" charset="-122"/>
                <a:cs typeface="Arial" pitchFamily="34" charset="-120"/>
              </a:rPr>
              <a:t>Hybridization: dsp</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Geometry: Square planar.</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00" dirty="0">
                <a:solidFill>
                  <a:srgbClr val="1B2A41"/>
                </a:solidFill>
                <a:latin typeface="Arial" pitchFamily="34" charset="0"/>
                <a:ea typeface="Arial" pitchFamily="34" charset="-122"/>
                <a:cs typeface="Arial" pitchFamily="34" charset="-120"/>
              </a:rPr>
              <a:t>In Ni(Cl</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oxidation state of Ni is +2 &amp; its valence shell electronic configuration is 3d</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Since Cl- is a weak ligand , no pairing ,none of the 3d orbital is vacant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00" dirty="0">
                <a:solidFill>
                  <a:srgbClr val="1B2A41"/>
                </a:solidFill>
                <a:latin typeface="Arial" pitchFamily="34" charset="0"/>
                <a:ea typeface="Arial" pitchFamily="34" charset="-122"/>
                <a:cs typeface="Arial" pitchFamily="34" charset="-120"/>
              </a:rPr>
              <a:t>Hybridization: sp</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Geometry: tetrahedral</a:t>
            </a:r>
            <a:endParaRPr lang="en-US" sz="90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Diamagnetic and paramagnetic respectively</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244</a:t>
            </a:fld>
            <a:endParaRPr lang="en-US"/>
          </a:p>
        </p:txBody>
      </p:sp>
    </p:spTree>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name="Slide 24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Both diamagnetic.</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CN</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is strong-field so Ni(CN</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pairs up (diamagnetic), but Cl</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is weak-field so Ni(Cl</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keeps 2 unpaired electrons (paramagnetic). They cannot both be diamagnetic.</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Both paramagnetic</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only the Cl</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complex is paramagnetic; the strong-field CN</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complex is diamagnetic.</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Antiferromagnetic and diamagnetic respectively</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neither complex is antiferromagnetic; these are simple mononuclear d</a:t>
            </a:r>
            <a:pPr algn="l" indent="0" marL="0">
              <a:buNone/>
            </a:pPr>
            <a:r>
              <a:rPr lang="en-US" sz="1050" baseline="30000" dirty="0">
                <a:solidFill>
                  <a:srgbClr val="5A6B82"/>
                </a:solidFill>
                <a:latin typeface="Arial" pitchFamily="34" charset="0"/>
                <a:ea typeface="Arial" pitchFamily="34" charset="-122"/>
                <a:cs typeface="Arial" pitchFamily="34" charset="-120"/>
              </a:rPr>
              <a:t>8</a:t>
            </a:r>
            <a:pPr algn="l" indent="0" marL="0">
              <a:buNone/>
            </a:pPr>
            <a:r>
              <a:rPr lang="en-US" sz="1050" dirty="0">
                <a:solidFill>
                  <a:srgbClr val="5A6B82"/>
                </a:solidFill>
                <a:latin typeface="Arial" pitchFamily="34" charset="0"/>
                <a:ea typeface="Arial" pitchFamily="34" charset="-122"/>
                <a:cs typeface="Arial" pitchFamily="34" charset="-120"/>
              </a:rPr>
              <a:t> ions, not coupled spin systems.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245</a:t>
            </a:fld>
            <a:endParaRPr lang="en-US"/>
          </a:p>
        </p:txBody>
      </p:sp>
    </p:spTree>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name="Slide 24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According To Crystal Field Theory, Ni</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can two have unpaired electrons in</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Octahedral geometry only</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Square planar geometry only</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Tetrahedral geometry only</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Both octahedral and tetrahedral geometry</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246</a:t>
            </a:fld>
            <a:endParaRPr lang="en-US"/>
          </a:p>
        </p:txBody>
      </p:sp>
    </p:spTree>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name="Slide 24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Tetrahedral geometry only</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Oxidation state of Ni is +2 &amp; its valence shell electronic configuration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For two unpaired electrons geometry is Tetrahedral.</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Tetrahedral geometry only</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247</a:t>
            </a:fld>
            <a:endParaRPr lang="en-US"/>
          </a:p>
        </p:txBody>
      </p:sp>
    </p:spTree>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name="Slide 24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Octahedral geometry only</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 an octahedral field Ni</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8</a:t>
            </a:r>
            <a:pPr algn="l" indent="0" marL="0">
              <a:buNone/>
            </a:pPr>
            <a:r>
              <a:rPr lang="en-US" sz="1050" dirty="0">
                <a:solidFill>
                  <a:srgbClr val="5A6B82"/>
                </a:solidFill>
                <a:latin typeface="Arial" pitchFamily="34" charset="0"/>
                <a:ea typeface="Arial" pitchFamily="34" charset="-122"/>
                <a:cs typeface="Arial" pitchFamily="34" charset="-120"/>
              </a:rPr>
              <a:t>) gives 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eg</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 2 unpaired, so octahedral does give 2 unpaired, but the question's intended single geometry is tetrahedral.</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Square planar geometry only</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square-planar d</a:t>
            </a:r>
            <a:pPr algn="l" indent="0" marL="0">
              <a:buNone/>
            </a:pPr>
            <a:r>
              <a:rPr lang="en-US" sz="1050" baseline="30000" dirty="0">
                <a:solidFill>
                  <a:srgbClr val="5A6B82"/>
                </a:solidFill>
                <a:latin typeface="Arial" pitchFamily="34" charset="0"/>
                <a:ea typeface="Arial" pitchFamily="34" charset="-122"/>
                <a:cs typeface="Arial" pitchFamily="34" charset="-120"/>
              </a:rPr>
              <a:t>8</a:t>
            </a:r>
            <a:pPr algn="l" indent="0" marL="0">
              <a:buNone/>
            </a:pPr>
            <a:r>
              <a:rPr lang="en-US" sz="1050" dirty="0">
                <a:solidFill>
                  <a:srgbClr val="5A6B82"/>
                </a:solidFill>
                <a:latin typeface="Arial" pitchFamily="34" charset="0"/>
                <a:ea typeface="Arial" pitchFamily="34" charset="-122"/>
                <a:cs typeface="Arial" pitchFamily="34" charset="-120"/>
              </a:rPr>
              <a:t> is low-spin with all electrons paired (0 unpaired).</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Both octahedral and tetrahedral geometry</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only tetrahedral is the intended answer; octahedral is excluded in the key's framing.</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248</a:t>
            </a:fld>
            <a:endParaRPr lang="en-US"/>
          </a:p>
        </p:txBody>
      </p:sp>
    </p:spTree>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name="Slide 24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Green coloured Ni(PPh</a:t>
            </a:r>
            <a:pPr algn="l" indent="0" marL="0">
              <a:buNone/>
            </a:pPr>
            <a:r>
              <a:rPr lang="en-US" sz="1300" b="1" baseline="-4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Et)</a:t>
            </a:r>
            <a:pPr algn="l" indent="0" marL="0">
              <a:buNone/>
            </a:pPr>
            <a:r>
              <a:rPr lang="en-US" sz="1300" b="1" baseline="3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Br</a:t>
            </a:r>
            <a:pPr algn="l" indent="0" marL="0">
              <a:buNone/>
            </a:pPr>
            <a:r>
              <a:rPr lang="en-US" sz="1300" b="1" baseline="-4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 , has a magnetic moment of 3.20 B.M. The geometry and the number of isomers possible for the complex respectively, are</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Square planar and one</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Tetrahedral and one</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Square planar and two</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Tetrahedral and two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249</a:t>
            </a:fld>
            <a:endParaRPr lang="en-US"/>
          </a:p>
        </p:txBody>
      </p:sp>
    </p:spTree>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name="Slide 25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Tetrahedral and one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Number of unpaired electrons = 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Thus this complex is tetrahedral. Tetrahedral complexes show only one isomer. Magnetic moment corresponding to two unpaired electrons 2.9 B.M. The hesh values 3.20 due to spin-orbit coupling.</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Tetrahedral and one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250</a:t>
            </a:fld>
            <a:endParaRPr lang="en-US"/>
          </a:p>
        </p:txBody>
      </p:sp>
    </p:spTree>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name="Slide 25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Square planar and one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μ≈3.2 BM means 2 unpaired electrons (tetrahedral); square planar d</a:t>
            </a:r>
            <a:pPr algn="l" indent="0" marL="0">
              <a:buNone/>
            </a:pPr>
            <a:r>
              <a:rPr lang="en-US" sz="1050" baseline="30000" dirty="0">
                <a:solidFill>
                  <a:srgbClr val="5A6B82"/>
                </a:solidFill>
                <a:latin typeface="Arial" pitchFamily="34" charset="0"/>
                <a:ea typeface="Arial" pitchFamily="34" charset="-122"/>
                <a:cs typeface="Arial" pitchFamily="34" charset="-120"/>
              </a:rPr>
              <a:t>8</a:t>
            </a:r>
            <a:pPr algn="l" indent="0" marL="0">
              <a:buNone/>
            </a:pPr>
            <a:r>
              <a:rPr lang="en-US" sz="1050" dirty="0">
                <a:solidFill>
                  <a:srgbClr val="5A6B82"/>
                </a:solidFill>
                <a:latin typeface="Arial" pitchFamily="34" charset="0"/>
                <a:ea typeface="Arial" pitchFamily="34" charset="-122"/>
                <a:cs typeface="Arial" pitchFamily="34" charset="-120"/>
              </a:rPr>
              <a:t> would be diamagnetic (0 BM).</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Square planar and two</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square planar is diamagnetic, contradicting the observed moment; also NiL</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X</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tetrahedral has no isomers.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Tetrahedral and two</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 tetrahedral NiL</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X</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unit cannot show cis/trans, so 'two' isomers is impossible.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251</a:t>
            </a:fld>
            <a:endParaRPr lang="en-US"/>
          </a:p>
        </p:txBody>
      </p:sp>
    </p:spTree>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name="Slide 25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45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Q45</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The species with </a:t>
            </a:r>
            <a:pPr algn="l" indent="0" marL="0">
              <a:buNone/>
            </a:pPr>
            <a:r>
              <a:rPr lang="en-US" sz="1100" b="1" dirty="0">
                <a:solidFill>
                  <a:srgbClr val="C9821B"/>
                </a:solidFill>
                <a:latin typeface="Georgia" pitchFamily="34" charset="0"/>
                <a:ea typeface="Georgia" pitchFamily="34" charset="-122"/>
                <a:cs typeface="Georgia" pitchFamily="34" charset="-120"/>
              </a:rPr>
              <a:t>highest</a:t>
            </a:r>
            <a:pPr algn="l" indent="0" marL="0">
              <a:buNone/>
            </a:pPr>
            <a:r>
              <a:rPr lang="en-US" sz="1100" b="1" dirty="0">
                <a:solidFill>
                  <a:srgbClr val="1B2A41"/>
                </a:solidFill>
                <a:latin typeface="Georgia" pitchFamily="34" charset="0"/>
                <a:ea typeface="Georgia" pitchFamily="34" charset="-122"/>
                <a:cs typeface="Georgia" pitchFamily="34" charset="-120"/>
              </a:rPr>
              <a:t> magnetic moment (spin only value) is</a:t>
            </a:r>
            <a:endParaRPr lang="en-US" sz="110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VCl</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baseline="30000" dirty="0">
                <a:solidFill>
                  <a:srgbClr val="1B2A41"/>
                </a:solidFill>
                <a:latin typeface="Arial" pitchFamily="34" charset="0"/>
                <a:ea typeface="Arial" pitchFamily="34" charset="-122"/>
                <a:cs typeface="Arial" pitchFamily="34" charset="-120"/>
              </a:rPr>
              <a:t>4-</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(η5-C</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Cr</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[Ni(EDTA)]</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252</a:t>
            </a:fld>
            <a:endParaRPr lang="en-US"/>
          </a:p>
        </p:txBody>
      </p:sp>
    </p:spTree>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name="Slide 25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45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VCl</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baseline="30000" dirty="0">
                <a:solidFill>
                  <a:srgbClr val="1B2A41"/>
                </a:solidFill>
                <a:latin typeface="Arial" pitchFamily="34" charset="0"/>
                <a:ea typeface="Arial" pitchFamily="34" charset="-122"/>
                <a:cs typeface="Arial" pitchFamily="34" charset="-120"/>
              </a:rPr>
              <a:t>4-</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VCl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Oh = V</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(η5-C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Cr [Co(NO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Oh = 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no unpaired electron. [Ni(EDTA)]</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Ni</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square planar → no unpaired electron.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More unpaired electron in VCl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So, it contain highest magnetic moment.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𝜇 = 3 3 + 2 = 15 B.M</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VCl</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baseline="30000" dirty="0">
                <a:solidFill>
                  <a:srgbClr val="1B2A41"/>
                </a:solidFill>
                <a:latin typeface="Arial" pitchFamily="34" charset="0"/>
                <a:ea typeface="Arial" pitchFamily="34" charset="-122"/>
                <a:cs typeface="Arial" pitchFamily="34" charset="-120"/>
              </a:rPr>
              <a:t>4-</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253</a:t>
            </a:fld>
            <a:endParaRPr lang="en-US"/>
          </a:p>
        </p:txBody>
      </p:sp>
    </p:spTree>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name="Slide 25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45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(η5-C</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Cr</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chromocene Cr(II) here has only 2 unpaired electrons (lower μ than the d</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option).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[Co(NO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[Co(NO</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is low-spin d</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 (0 unpaired), so μ=0.</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[Ni(EDTA)]</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Ni(EDTA)</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has at most 2 unpaired (or 0 if square planar), lower than the d</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254</a:t>
            </a:fld>
            <a:endParaRPr lang="en-US"/>
          </a:p>
        </p:txBody>
      </p:sp>
    </p:spTree>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name="Slide 25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48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Q48</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An octahedral metal ion M</a:t>
            </a:r>
            <a:pPr algn="l" indent="0" marL="0">
              <a:buNone/>
            </a:pPr>
            <a:r>
              <a:rPr lang="en-US" sz="1300" b="1" baseline="3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 has magnetic moment of 4.0 B.M. The correct combination of metal ion and d-electron configuration is given by 2+ 5 2</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 , t 2g e g</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eg</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eg</a:t>
            </a:r>
            <a:pPr algn="l" indent="0" marL="0">
              <a:buNone/>
            </a:pPr>
            <a:r>
              <a:rPr lang="en-US" sz="850" baseline="30000" dirty="0">
                <a:solidFill>
                  <a:srgbClr val="1B2A41"/>
                </a:solidFill>
                <a:latin typeface="Arial" pitchFamily="34" charset="0"/>
                <a:ea typeface="Arial" pitchFamily="34" charset="-122"/>
                <a:cs typeface="Arial" pitchFamily="34" charset="-120"/>
              </a:rPr>
              <a:t>1</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eg</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255</a:t>
            </a:fld>
            <a:endParaRPr lang="en-US"/>
          </a:p>
        </p:txBody>
      </p:sp>
    </p:spTree>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name="Slide 25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48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Co , t 2g e g</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μ = 3.89BM Cr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μ = 4.9BM Mn</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μ = 4.9 BM Fe</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μ = 4.9BM</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Co , t 2g e g</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256</a:t>
            </a:fld>
            <a:endParaRPr lang="en-US"/>
          </a:p>
        </p:txBody>
      </p:sp>
    </p:spTree>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name="Slide 25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48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Cr</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eg</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Cr</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(HS d</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 has 4 unpaired electrons → μ≈4.9 BM, not 4.0.</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eg</a:t>
            </a:r>
            <a:pPr algn="l" indent="0" marL="0">
              <a:buNone/>
            </a:pPr>
            <a:r>
              <a:rPr lang="en-US" sz="1050" b="1" baseline="30000" dirty="0">
                <a:solidFill>
                  <a:srgbClr val="1B2A41"/>
                </a:solidFill>
                <a:latin typeface="Arial" pitchFamily="34" charset="0"/>
                <a:ea typeface="Arial" pitchFamily="34" charset="-122"/>
                <a:cs typeface="Arial" pitchFamily="34" charset="-120"/>
              </a:rPr>
              <a:t>1</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Mn</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 has 5 unpaired electrons → μ≈5.9 BM.</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eg</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Fe</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(HS d</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 has 4 unpaired electrons → μ≈4.9 BM, not 4.0.</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257</a:t>
            </a:fld>
            <a:endParaRPr lang="en-US"/>
          </a:p>
        </p:txBody>
      </p:sp>
    </p:spTree>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name="Slide 25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55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Q55</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00" b="1" dirty="0">
                <a:solidFill>
                  <a:srgbClr val="1B2A41"/>
                </a:solidFill>
                <a:latin typeface="Georgia" pitchFamily="34" charset="0"/>
                <a:ea typeface="Georgia" pitchFamily="34" charset="-122"/>
                <a:cs typeface="Georgia" pitchFamily="34" charset="-120"/>
              </a:rPr>
              <a:t>NiBr</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 reacts with (Et)(Ph</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)P at -78°C in CS</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 to give red compound 'A', which upon standing at room temperature turns green to give compound, 'B' of the same formula. The measured magnetic moments of 'A' and 'B' are 0.0 and 3.2 BM, respectively. The geometries of 'A' and 'B' are</a:t>
            </a:r>
            <a:endParaRPr lang="en-US" sz="10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square planar and tetrahedral</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tetrahedral and square planar</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square planar and octahedral</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tetrahedral and octahedral</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258</a:t>
            </a:fld>
            <a:endParaRPr lang="en-US"/>
          </a:p>
        </p:txBody>
      </p:sp>
    </p:spTree>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name="Slide 25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55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square planar and tetrahedral</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NiBr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reacts with (Et)(Ph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 at -78°C in CS</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gives red copound 'A' which on standing at room temperature turns green to give B.</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Measured magnetic moments of 'A' is 0.0 BM ( no unpaired electrons)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and 'B' is 3.2 BM ( two unpaired electrons + orbital contribution)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A geometry of Ni</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4s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hybridisation = dsp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(square planar)</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B geometry of Ni</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4s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two unpaired electrons, hybridisation = sp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(Tetrahedral)</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square planar and tetrahedral</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259</a:t>
            </a:fld>
            <a:endParaRPr lang="en-US"/>
          </a:p>
        </p:txBody>
      </p:sp>
    </p:spTree>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name="Slide 26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55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tetrahedral and square planar</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diamagnetic (0 BM) red form is square planar; the paramagnetic green form is tetrahedral, so this is reversed.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square planar and octahedral</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green form is tetrahedral (sp</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not octahedral.</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tetrahedral and octahedral</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red diamagnetic form must be square planar, not tetrahedral.</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260</a:t>
            </a:fld>
            <a:endParaRPr lang="en-US"/>
          </a:p>
        </p:txBody>
      </p:sp>
    </p:spTree>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name="Slide 26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56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Q56</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If L is a neutral mono-dentate ligand, the species, [AgL</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 [AgL</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and [AgL</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respectively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Paramagnetic, paramagnetic and diamagnetic</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Paramagnetic, diamagnetic and paramagnetic</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Diamagnetic, paramagnetic and diamagnetic</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Paramagnetic, diamagnetic and diamagnetic</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261</a:t>
            </a:fld>
            <a:endParaRPr lang="en-US"/>
          </a:p>
        </p:txBody>
      </p:sp>
    </p:spTree>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name="Slide 26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56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Paramagnetic, paramagnetic and diamagnetic</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[AgL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[AgL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Ag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has d 9 configuration, hence have unpaired electron. Hence paramagnetic.</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[AgL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Ag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has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configuration and dsp</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hybridization (square planar so pairing of electron).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Hence, diamagnetic in nature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Paramagnetic, paramagnetic and diamagnetic</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262</a:t>
            </a:fld>
            <a:endParaRPr lang="en-US"/>
          </a:p>
        </p:txBody>
      </p:sp>
    </p:spTree>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name="Slide 26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56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Paramagnetic, diamagnetic and paramagnetic</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Ag</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9</a:t>
            </a:r>
            <a:pPr algn="l" indent="0" marL="0">
              <a:buNone/>
            </a:pPr>
            <a:r>
              <a:rPr lang="en-US" sz="1050" dirty="0">
                <a:solidFill>
                  <a:srgbClr val="5A6B82"/>
                </a:solidFill>
                <a:latin typeface="Arial" pitchFamily="34" charset="0"/>
                <a:ea typeface="Arial" pitchFamily="34" charset="-122"/>
                <a:cs typeface="Arial" pitchFamily="34" charset="-120"/>
              </a:rPr>
              <a:t>) species are paramagnetic and Ag</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8</a:t>
            </a:r>
            <a:pPr algn="l" indent="0" marL="0">
              <a:buNone/>
            </a:pPr>
            <a:r>
              <a:rPr lang="en-US" sz="1050" dirty="0">
                <a:solidFill>
                  <a:srgbClr val="5A6B82"/>
                </a:solidFill>
                <a:latin typeface="Arial" pitchFamily="34" charset="0"/>
                <a:ea typeface="Arial" pitchFamily="34" charset="-122"/>
                <a:cs typeface="Arial" pitchFamily="34" charset="-120"/>
              </a:rPr>
              <a:t> square-planar) is diamagnetic; the pattern given is mismatched.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Diamagnetic, paramagnetic and diamagnetic</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both Ag</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complexes are paramagnetic, not diamagnetic.</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Paramagnetic, diamagnetic and diamagnetic</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six-coordinate Ag</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species is paramagnetic, not diamagnetic.</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263</a:t>
            </a:fld>
            <a:endParaRPr lang="en-US"/>
          </a:p>
        </p:txBody>
      </p:sp>
    </p:spTree>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name="Slide 26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73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spin-only and spin plus orbital magnetic moments of [CrCl</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3.87 BM and 5.20 BM</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2.84 BM and 5.20 BM</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3.87 BM and 6.34 BM</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2.84 BM and 6.34 BM</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264</a:t>
            </a:fld>
            <a:endParaRPr lang="en-US"/>
          </a:p>
        </p:txBody>
      </p:sp>
    </p:spTree>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name="Slide 26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73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3.87 BM and 5.20 BM</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[CrCl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Cr 3+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𝜇 s = 𝑛(𝑛 + 2) = 3(3 + 2) = 3.87 𝜇 L+S = 𝑛 𝑛 + 2 + 𝑙(𝑙 + 1) BM 𝜇 L+S = 𝑛 𝑛 + 2 + 𝑙(𝑙 + 1) = 3 3 + 2 + 3(3 + 1) = 15 + 12 = 27 = 5.20 BM</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3.87 BM and 5.20 BM</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265</a:t>
            </a:fld>
            <a:endParaRPr lang="en-US"/>
          </a:p>
        </p:txBody>
      </p:sp>
    </p:spTree>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name="Slide 26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73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2.84 BM and 5.20 BM</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spin-only value for Cr</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is 3.87 BM, not 2.84 BM.</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3.87 BM and 6.34 BM</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spin+orbital value (~5.2 BM) is correct in A, but 6.34 BM here is too high.</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2.84 BM and 6.34 BM</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both values are off: spin-only is 3.87 BM and spin+orbital ≈ 5.2 BM.</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266</a:t>
            </a:fld>
            <a:endParaRPr lang="en-US"/>
          </a:p>
        </p:txBody>
      </p:sp>
    </p:spTree>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name="Slide 26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78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Q78</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Among the complexes, (A) K 4[Cr(CN)</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 , K 4[Fe(CN)</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 , (C) K 3[Co(CN)</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 , (D)K 4 [Mn(CN)</a:t>
            </a:r>
            <a:pPr algn="l" indent="0" marL="0">
              <a:buNone/>
            </a:pPr>
            <a:r>
              <a:rPr lang="en-US" sz="1300" b="1" baseline="-40000" dirty="0">
                <a:solidFill>
                  <a:srgbClr val="1B2A41"/>
                </a:solidFill>
                <a:latin typeface="Georgia" pitchFamily="34" charset="0"/>
                <a:ea typeface="Georgia" pitchFamily="34" charset="-122"/>
                <a:cs typeface="Georgia" pitchFamily="34" charset="-120"/>
              </a:rPr>
              <a:t>6</a:t>
            </a:r>
            <a:pPr algn="l" indent="0" marL="0">
              <a:buNone/>
            </a:pPr>
            <a:r>
              <a:rPr lang="en-US" sz="1300" b="1" dirty="0">
                <a:solidFill>
                  <a:srgbClr val="1B2A41"/>
                </a:solidFill>
                <a:latin typeface="Georgia" pitchFamily="34" charset="0"/>
                <a:ea typeface="Georgia" pitchFamily="34" charset="-122"/>
                <a:cs typeface="Georgia" pitchFamily="34" charset="-120"/>
              </a:rPr>
              <a:t>],and Jahn-Teller distortion is expected in</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B and C</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C and D</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D</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and C</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267</a:t>
            </a:fld>
            <a:endParaRPr lang="en-US"/>
          </a:p>
        </p:txBody>
      </p:sp>
    </p:spTree>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name="Slide 26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78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A and 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K</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[Cr(CN)</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Cr</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(low spin)</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For a compound to show John Teller Distortion eg or 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g set should be electronically degenerate.</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(1) Cr</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d</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(low spin)</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Electronically degenerate hence show John Teller Distortion.</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(2) K</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[Fe(CN)</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Fe</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(low spin) = d</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(low spin)</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Electronically non-degenerate hence, no Jahn-Teller distrotion (3) K</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[Co(CN)</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Co</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d</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(low spin)</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Same as above hence, no Jahn-Teller Distrotion.</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(4) K</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[Mn(CN)</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Mn</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(low spin)</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electronically degenerate Hence, complex will show Jahn-Teller Distortion.</a:t>
            </a:r>
            <a:endParaRPr lang="en-US" sz="6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A and 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268</a:t>
            </a:fld>
            <a:endParaRPr lang="en-US"/>
          </a:p>
        </p:txBody>
      </p:sp>
    </p:spTree>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name="Slide 26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78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B and C</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not all three statements (A,B,C) are correct; only A and D hold.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C and 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 and C are not the correct pair; the right combination is A and D.</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and C</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 and C alone are incorrect; A and D is the valid set.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269</a:t>
            </a:fld>
            <a:endParaRPr lang="en-US"/>
          </a:p>
        </p:txBody>
      </p:sp>
    </p:spTree>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name="Slide 27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79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Q79</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The complex [Fe (phen)</a:t>
            </a:r>
            <a:pPr algn="l" indent="0" marL="0">
              <a:buNone/>
            </a:pPr>
            <a:r>
              <a:rPr lang="en-US" sz="1300" b="1" baseline="-4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(NCS)</a:t>
            </a:r>
            <a:pPr algn="l" indent="0" marL="0">
              <a:buNone/>
            </a:pPr>
            <a:r>
              <a:rPr lang="en-US" sz="1300" b="1" baseline="-4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 (phen 1,10-phenanthroline) shows spin cross-over behaviour CFSE and at μeff 250 and 150K, respectively are</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0.</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Δ0 , 4.90 BM and 2.</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Δ,, 0.00 BM</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Δ0 , 2.90 BM and 0.</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Δ, 1.77 BM</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Δ0 , 0.00 BM and 0.</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Δ, 4.90 BM</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Δ0, 4.90 BM and 2.</a:t>
            </a:r>
            <a:pPr algn="l" indent="0" marL="0">
              <a:buNone/>
            </a:pPr>
            <a:r>
              <a:rPr lang="en-US" sz="850" baseline="3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Δ. 0.00 BM</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270</a:t>
            </a:fld>
            <a:endParaRPr lang="en-US"/>
          </a:p>
        </p:txBody>
      </p:sp>
    </p:spTree>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name="Slide 27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79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0.</a:t>
            </a:r>
            <a:pPr algn="l" indent="0" marL="0">
              <a:buNone/>
            </a:pPr>
            <a:r>
              <a:rPr lang="en-US" sz="1250" baseline="3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Δ0 , 4.90 BM and 2.</a:t>
            </a:r>
            <a:pPr algn="l" indent="0" marL="0">
              <a:buNone/>
            </a:pPr>
            <a:r>
              <a:rPr lang="en-US" sz="1250" baseline="3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Δ,, 0.00 BM</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[Fe(Phen)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(NCS)</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Fe</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complex At high temperature high spin and at low temperature low spin behaviour at 250 K CFSE = 1.6 Δ0 +1.2 Δ0 =0.44, 𝜇 = 𝑛(𝑛 + 2) = 4(4 + 2) = 4.90 at 150 K CFSE -0.4 x 6 Δ0 = -2.</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Δ 𝜇 =0</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0.</a:t>
            </a:r>
            <a:pPr algn="l" indent="0" marL="0">
              <a:buNone/>
            </a:pPr>
            <a:r>
              <a:rPr lang="en-US" sz="900" b="1" baseline="3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Δ0 , 4.90 BM and 2.</a:t>
            </a:r>
            <a:pPr algn="l" indent="0" marL="0">
              <a:buNone/>
            </a:pPr>
            <a:r>
              <a:rPr lang="en-US" sz="900" b="1" baseline="3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Δ,, 0.00 BM</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271</a:t>
            </a:fld>
            <a:endParaRPr lang="en-US"/>
          </a:p>
        </p:txBody>
      </p:sp>
    </p:spTree>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name="Slide 27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79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Δ0 , 2.90 BM and 0.</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Δ, 1.77 BM</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LS form has 0.</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Δo CFSE-type value with μ=0, and the HS form 4.9 BM; the pairing here is scrambled.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Δ0 , 0.00 BM and 0.</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Δ, 4.90 BM</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reverses the LS/HS moments (0 BM vs 4.9 BM) relative to their CFSE values.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Δ0, 4.90 BM and 2.</a:t>
            </a:r>
            <a:pPr algn="l" indent="0" marL="0">
              <a:buNone/>
            </a:pPr>
            <a:r>
              <a:rPr lang="en-US" sz="1050" b="1" baseline="3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Δ. 0.00 BM</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CFSE coefficient (1.</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Δo) and moment pairing do not match the correct LS/HS assignment.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272</a:t>
            </a:fld>
            <a:endParaRPr lang="en-US"/>
          </a:p>
        </p:txBody>
      </p:sp>
    </p:spTree>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name="Slide 27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82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Using crystal field theory, identify from the following complex ions that shows same μeff (spin only) values</a:t>
            </a:r>
            <a:endParaRPr lang="en-US" sz="12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[CoF</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[IrCl</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B</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273</a:t>
            </a:fld>
            <a:endParaRPr lang="en-US"/>
          </a:p>
        </p:txBody>
      </p:sp>
    </p:spTree>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name="Slide 27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82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[Fe(H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Number of unpaired electrons (A) [CoF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(high spin) =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4 (B) [IrCl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(low spin) =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0 (C) [Fe(H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(high spin) =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4 Since, A and C has same number of unpaired electron. Hence, they have same magnetic moment. As A and Care 3d-block metal with weak ligand. Hence, they are high spin while Ir being 5d-metal is low spin. Because 5d has greater splitting power than 3d.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[Fe(H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274</a:t>
            </a:fld>
            <a:endParaRPr lang="en-US"/>
          </a:p>
        </p:txBody>
      </p:sp>
    </p:spTree>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name="Slide 27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82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[CoF</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[CoF</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is HS but its spin-only μ differs from the target match here.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[IrCl</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[IrCl</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(5d, LS) has a different unpaired count than required.</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B</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 and B' is incorrect; the species with the matching μeff is [Fe(H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275</a:t>
            </a:fld>
            <a:endParaRPr lang="en-US"/>
          </a:p>
        </p:txBody>
      </p:sp>
    </p:spTree>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name="Slide 27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99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Q99</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complex that shows orbital contribution to the magnetic moment, is +2</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[Cu(H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276</a:t>
            </a:fld>
            <a:endParaRPr lang="en-US"/>
          </a:p>
        </p:txBody>
      </p:sp>
    </p:spTree>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name="Slide 27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99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[Co(H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orbital contribution the set should be unsymmetrically filled [Cu(H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→No contribution [Ni(H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→No contribution [Co(H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Orbital contribution [Cr(H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No contribution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[Co(H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277</a:t>
            </a:fld>
            <a:endParaRPr lang="en-US"/>
          </a:p>
        </p:txBody>
      </p:sp>
    </p:spTree>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name="Slide 27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99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[Cu(H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Cu</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9</a:t>
            </a:r>
            <a:pPr algn="l" indent="0" marL="0">
              <a:buNone/>
            </a:pPr>
            <a:r>
              <a:rPr lang="en-US" sz="1050" dirty="0">
                <a:solidFill>
                  <a:srgbClr val="5A6B82"/>
                </a:solidFill>
                <a:latin typeface="Arial" pitchFamily="34" charset="0"/>
                <a:ea typeface="Arial" pitchFamily="34" charset="-122"/>
                <a:cs typeface="Arial" pitchFamily="34" charset="-120"/>
              </a:rPr>
              <a:t>) actually has a large orbital contribution, but the question's intended answer (significant orbital contribution with a T ground term) is the Co</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case.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[Ni(H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Ni</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8</a:t>
            </a:r>
            <a:pPr algn="l" indent="0" marL="0">
              <a:buNone/>
            </a:pPr>
            <a:r>
              <a:rPr lang="en-US" sz="1050" dirty="0">
                <a:solidFill>
                  <a:srgbClr val="5A6B82"/>
                </a:solidFill>
                <a:latin typeface="Arial" pitchFamily="34" charset="0"/>
                <a:ea typeface="Arial" pitchFamily="34" charset="-122"/>
                <a:cs typeface="Arial" pitchFamily="34" charset="-120"/>
              </a:rPr>
              <a:t>, </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A</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has a quenched orbital contribution (A ground term).</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[Cr(H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Cr</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here does not have the unquenched T-type ground term that Co</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provides.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278</a:t>
            </a:fld>
            <a:endParaRPr lang="en-US"/>
          </a:p>
        </p:txBody>
      </p:sp>
    </p:spTree>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name="Slide 27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100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Q100</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Paramagnetic susceptibility of the order of 10-6 cm</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mol</a:t>
            </a:r>
            <a:pPr algn="l" indent="0" marL="0">
              <a:buNone/>
            </a:pPr>
            <a:r>
              <a:rPr lang="en-US" sz="1250" b="1" baseline="30000" dirty="0">
                <a:solidFill>
                  <a:srgbClr val="1B2A41"/>
                </a:solidFill>
                <a:latin typeface="Georgia" pitchFamily="34" charset="0"/>
                <a:ea typeface="Georgia" pitchFamily="34" charset="-122"/>
                <a:cs typeface="Georgia" pitchFamily="34" charset="-120"/>
              </a:rPr>
              <a:t>-1</a:t>
            </a:r>
            <a:pPr algn="l" indent="0" marL="0">
              <a:buNone/>
            </a:pPr>
            <a:r>
              <a:rPr lang="en-US" sz="1250" b="1" dirty="0">
                <a:solidFill>
                  <a:srgbClr val="1B2A41"/>
                </a:solidFill>
                <a:latin typeface="Georgia" pitchFamily="34" charset="0"/>
                <a:ea typeface="Georgia" pitchFamily="34" charset="-122"/>
                <a:cs typeface="Georgia" pitchFamily="34" charset="-120"/>
              </a:rPr>
              <a:t> observed for KMnO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 is due to-</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random spin alignment</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paramagnetic impurity</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antiferromagnetic exchange interaction</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temperature independent paramagnetism</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279</a:t>
            </a:fld>
            <a:endParaRPr lang="en-US"/>
          </a:p>
        </p:txBody>
      </p:sp>
    </p:spTree>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name="Slide 28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100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temperature independent paramagnetism</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KMnO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all the electrons are paired. However, its paramagnetic susceptibility of the order of 10-6 cm</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mol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due to the temperature independent paramagnetism.</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temperature independent paramagnetism</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280</a:t>
            </a:fld>
            <a:endParaRPr lang="en-US"/>
          </a:p>
        </p:txBody>
      </p:sp>
    </p:spTree>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name="Slide 28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100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random spin alignment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random spin alignment is not the origin of the small constant susceptibility of d</a:t>
            </a:r>
            <a:pPr algn="l" indent="0" marL="0">
              <a:buNone/>
            </a:pPr>
            <a:r>
              <a:rPr lang="en-US" sz="1050" baseline="30000" dirty="0">
                <a:solidFill>
                  <a:srgbClr val="5A6B82"/>
                </a:solidFill>
                <a:latin typeface="Arial" pitchFamily="34" charset="0"/>
                <a:ea typeface="Arial" pitchFamily="34" charset="-122"/>
                <a:cs typeface="Arial" pitchFamily="34" charset="-120"/>
              </a:rPr>
              <a:t>0</a:t>
            </a:r>
            <a:pPr algn="l" indent="0" marL="0">
              <a:buNone/>
            </a:pPr>
            <a:r>
              <a:rPr lang="en-US" sz="1050" dirty="0">
                <a:solidFill>
                  <a:srgbClr val="5A6B82"/>
                </a:solidFill>
                <a:latin typeface="Arial" pitchFamily="34" charset="0"/>
                <a:ea typeface="Arial" pitchFamily="34" charset="-122"/>
                <a:cs typeface="Arial" pitchFamily="34" charset="-120"/>
              </a:rPr>
              <a:t> MnO</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paramagnetic impurity</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effect is intrinsic (TIP), not from paramagnetic impurities.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antiferromagnetic exchange interaction</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is no antiferromagnetic exchange in a d</a:t>
            </a:r>
            <a:pPr algn="l" indent="0" marL="0">
              <a:buNone/>
            </a:pPr>
            <a:r>
              <a:rPr lang="en-US" sz="1050" baseline="30000" dirty="0">
                <a:solidFill>
                  <a:srgbClr val="5A6B82"/>
                </a:solidFill>
                <a:latin typeface="Arial" pitchFamily="34" charset="0"/>
                <a:ea typeface="Arial" pitchFamily="34" charset="-122"/>
                <a:cs typeface="Arial" pitchFamily="34" charset="-120"/>
              </a:rPr>
              <a:t>0</a:t>
            </a:r>
            <a:pPr algn="l" indent="0" marL="0">
              <a:buNone/>
            </a:pPr>
            <a:r>
              <a:rPr lang="en-US" sz="1050" dirty="0">
                <a:solidFill>
                  <a:srgbClr val="5A6B82"/>
                </a:solidFill>
                <a:latin typeface="Arial" pitchFamily="34" charset="0"/>
                <a:ea typeface="Arial" pitchFamily="34" charset="-122"/>
                <a:cs typeface="Arial" pitchFamily="34" charset="-120"/>
              </a:rPr>
              <a:t> ion; the susceptibility is temperature-independent paramagnetism.</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281</a:t>
            </a:fld>
            <a:endParaRPr lang="en-US"/>
          </a:p>
        </p:txBody>
      </p:sp>
    </p:spTree>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name="Slide 28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101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Q101</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The room temperature magnetic moment ( in BM) for a monomeric Cu(II) complex is greater than 1.73. This may be explained using the expression: 𝝀𝜶</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μₑff=μₛ(1-(λ a)/(Δ))</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μₑff=√(n(n+2))</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μₑff=√(4 s(s+1)+(L+1))</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μₑff=g √(J(J+1))</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282</a:t>
            </a:fld>
            <a:endParaRPr lang="en-US"/>
          </a:p>
        </p:txBody>
      </p:sp>
    </p:spTree>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name="Slide 28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μₑff=μₛ(1-(λ a)/(Δ))</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complexes having T ground state have orbital contribution to magnetic moment however for complex having A or E ground state some time μeff is slightly greater than μspin is due to mixing of first excited state T (having same spin multiplicity to ground state) mixes with A or E due to spin coupling and there is calculated by 𝝀𝜶 μeff = μs 𝟏 − 𝝀𝜶 Hence, higher value of μeff = μs 𝟏 −</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μₑff=μₛ(1-(λ a)/(Δ))</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283</a:t>
            </a:fld>
            <a:endParaRPr lang="en-US"/>
          </a:p>
        </p:txBody>
      </p:sp>
    </p:spTree>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name="Slide 28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μₑff=√(n(n+2))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μ=√[n(n+2)] is the spin-only formula; it ignores the orbital contribution needed for Cu</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here.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μₑff=√(4 s(s+1)+(L+1))</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mixes </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S(S</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)+L(L</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incorrectly; the proper expression uses the (1−αλ/Δ) correction.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μₑff=g √(J(J+1))</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g√[J(J</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is the lanthanide (Landé) form, not the 3d transition-metal expression intended.</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284</a:t>
            </a:fld>
            <a:endParaRPr lang="en-US"/>
          </a:p>
        </p:txBody>
      </p:sp>
    </p:spTree>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name="Slide 28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107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Q107</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Consider the following statements for [FeO</a:t>
            </a:r>
            <a:pPr algn="l" indent="0" marL="0">
              <a:buNone/>
            </a:pPr>
            <a:r>
              <a:rPr lang="en-US" sz="1150" b="1" baseline="-40000" dirty="0">
                <a:solidFill>
                  <a:srgbClr val="1B2A41"/>
                </a:solidFill>
                <a:latin typeface="Georgia" pitchFamily="34" charset="0"/>
                <a:ea typeface="Georgia" pitchFamily="34" charset="-122"/>
                <a:cs typeface="Georgia" pitchFamily="34" charset="-120"/>
              </a:rPr>
              <a:t>4</a:t>
            </a:r>
            <a:pPr algn="l" indent="0" marL="0">
              <a:buNone/>
            </a:pPr>
            <a:r>
              <a:rPr lang="en-US" sz="1150" b="1" dirty="0">
                <a:solidFill>
                  <a:srgbClr val="1B2A41"/>
                </a:solidFill>
                <a:latin typeface="Georgia" pitchFamily="34" charset="0"/>
                <a:ea typeface="Georgia" pitchFamily="34" charset="-122"/>
                <a:cs typeface="Georgia" pitchFamily="34" charset="-120"/>
              </a:rPr>
              <a:t>]</a:t>
            </a:r>
            <a:pPr algn="l" indent="0" marL="0">
              <a:buNone/>
            </a:pPr>
            <a:r>
              <a:rPr lang="en-US" sz="1150" b="1" baseline="30000" dirty="0">
                <a:solidFill>
                  <a:srgbClr val="1B2A41"/>
                </a:solidFill>
                <a:latin typeface="Georgia" pitchFamily="34" charset="0"/>
                <a:ea typeface="Georgia" pitchFamily="34" charset="-122"/>
                <a:cs typeface="Georgia" pitchFamily="34" charset="-120"/>
              </a:rPr>
              <a:t>4-</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It is paramagnetic</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It has Td symmetry</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Adopts distorted square planar geometry</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Shows approximately D</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d symmetry The correct answer is</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285</a:t>
            </a:fld>
            <a:endParaRPr lang="en-US"/>
          </a:p>
        </p:txBody>
      </p:sp>
    </p:spTree>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name="Slide 28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107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Adopts distorted square planar geometry</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[FeO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Jahn-Teller distorted away from the ideal tetrahedral towards a flatterred structure it is paramagnetic due to unpaired electron D</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d symmetry</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Adopts distorted square planar geometry</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286</a:t>
            </a:fld>
            <a:endParaRPr lang="en-US"/>
          </a:p>
        </p:txBody>
      </p:sp>
    </p:spTree>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name="Slide 28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107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It is paramagnetic</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species is not simply 'paramagnetic'; the key structural point is its distorted square-planar geometry.</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It has Td symmetry</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it does not adopt regular Td symmetry; it is distorted square planar (≈D</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d/D</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h).</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Shows approximately D</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d symmetry The correct answer is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approximate D</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d is close but the best description is the distorted square-planar geometry given in C.</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287</a:t>
            </a:fld>
            <a:endParaRPr lang="en-US"/>
          </a:p>
        </p:txBody>
      </p:sp>
    </p:spTree>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name="Slide 28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116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Q116</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A copper (II) complex having distorted octahedral geometry shows an absorption band at 625 nm. Given spin-orbit coupling of the complex as 625 cm</a:t>
            </a:r>
            <a:pPr algn="l" indent="0" marL="0">
              <a:buNone/>
            </a:pPr>
            <a:r>
              <a:rPr lang="en-US" sz="1150" b="1" baseline="30000" dirty="0">
                <a:solidFill>
                  <a:srgbClr val="1B2A41"/>
                </a:solidFill>
                <a:latin typeface="Georgia" pitchFamily="34" charset="0"/>
                <a:ea typeface="Georgia" pitchFamily="34" charset="-122"/>
                <a:cs typeface="Georgia" pitchFamily="34" charset="-120"/>
              </a:rPr>
              <a:t>-1</a:t>
            </a:r>
            <a:pPr algn="l" indent="0" marL="0">
              <a:buNone/>
            </a:pPr>
            <a:r>
              <a:rPr lang="en-US" sz="1150" b="1" dirty="0">
                <a:solidFill>
                  <a:srgbClr val="1B2A41"/>
                </a:solidFill>
                <a:latin typeface="Georgia" pitchFamily="34" charset="0"/>
                <a:ea typeface="Georgia" pitchFamily="34" charset="-122"/>
                <a:cs typeface="Georgia" pitchFamily="34" charset="-120"/>
              </a:rPr>
              <a:t>, the μeff (in B.M.) is</a:t>
            </a:r>
            <a:endParaRPr lang="en-US" sz="115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1.73</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1.81</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1.63</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1.93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288</a:t>
            </a:fld>
            <a:endParaRPr lang="en-US"/>
          </a:p>
        </p:txBody>
      </p:sp>
    </p:spTree>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name="Slide 28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116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1.81</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Cu</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is a d</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ion → spin-only moment μₛ = √(n(n+2)) = √(1×3) = 1.73 B.M. (1 unpaired electron).</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For a distorted-octahedral d</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ion the ground term is </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D, so the orbital contribution is not fully quenched.</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The corrected moment is μeff = μₛ (1 − αλ/Δ), where α = 4 for a </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D (eg) ground state, λ = spin-orbit coupling, Δ = ligand-field band energy.</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Band at 625 nm → Δ = 10</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7</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/625 = 16000 cm</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given λ = −625 cm</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(negative for d</a:t>
            </a:r>
            <a:pPr algn="l" indent="0" marL="0">
              <a:lnSpc>
                <a:spcPct val="100000"/>
              </a:lnSpc>
              <a:buNone/>
            </a:pPr>
            <a:r>
              <a:rPr lang="en-US" sz="700" baseline="3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&gt;half-filled).</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μeff = 1.73 [1 − (4 × (−625))/16000] = 1.73 [1 + 0.156] ≈ 1.73 × 1.045 ≈ 1.81 B.M.</a:t>
            </a:r>
            <a:pPr algn="l" indent="0" marL="0">
              <a:lnSpc>
                <a:spcPct val="100000"/>
              </a:lnSpc>
              <a:buNone/>
            </a:pPr>
            <a:r>
              <a:rPr lang="en-US" sz="70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00" dirty="0">
                <a:solidFill>
                  <a:srgbClr val="1B2A41"/>
                </a:solidFill>
                <a:latin typeface="Arial" pitchFamily="34" charset="0"/>
                <a:ea typeface="Arial" pitchFamily="34" charset="-122"/>
                <a:cs typeface="Arial" pitchFamily="34" charset="-120"/>
              </a:rPr>
              <a:t>Hence μeff ≈ 1.81 B.M.</a:t>
            </a:r>
            <a:endParaRPr lang="en-US" sz="70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1.81</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289</a:t>
            </a:fld>
            <a:endParaRPr lang="en-US"/>
          </a:p>
        </p:txBody>
      </p:sp>
    </p:spTree>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name="Slide 29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116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1.73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1.73 BM is the pure spin-only value; Cu</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shows a higher μ due to orbital contribution.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1.63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1.63 BM is below the spin-only value, which is not expected for Cu</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1.93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1.93 BM overestimates the correction for this λ and Δ; the value is ≈1.81 BM.</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290</a:t>
            </a:fld>
            <a:endParaRPr lang="en-US"/>
          </a:p>
        </p:txBody>
      </p:sp>
    </p:spTree>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name="Slide 29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117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Q117</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Consider the following statements for octahedral complexes. (a) [CrF</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 (b) [Cr(ox)</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 and (c)[Cr(en)</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3+</a:t>
            </a:r>
            <a:endParaRPr lang="en-US" sz="12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their d→d transitions are at 14900, 17500, and 21800 cm</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 respectively</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their spin-only magnetic moments are same</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 of them have optical isomers</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all of them show Jahn-Teller distortion The correct statements are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291</a:t>
            </a:fld>
            <a:endParaRPr lang="en-US"/>
          </a:p>
        </p:txBody>
      </p:sp>
    </p:spTree>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name="Slide 29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117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their d→d transitions are at 14900, 17500, and 21800 cm</a:t>
            </a:r>
            <a:pPr algn="l" indent="0" marL="0">
              <a:buNone/>
            </a:pPr>
            <a:r>
              <a:rPr lang="en-US" sz="1250" baseline="30000" dirty="0">
                <a:solidFill>
                  <a:srgbClr val="1B2A41"/>
                </a:solidFill>
                <a:latin typeface="Arial" pitchFamily="34" charset="0"/>
                <a:ea typeface="Arial" pitchFamily="34" charset="-122"/>
                <a:cs typeface="Arial" pitchFamily="34" charset="-120"/>
              </a:rPr>
              <a:t>-1</a:t>
            </a:r>
            <a:pPr algn="l" indent="0" marL="0">
              <a:buNone/>
            </a:pPr>
            <a:r>
              <a:rPr lang="en-US" sz="1250" dirty="0">
                <a:solidFill>
                  <a:srgbClr val="1B2A41"/>
                </a:solidFill>
                <a:latin typeface="Arial" pitchFamily="34" charset="0"/>
                <a:ea typeface="Arial" pitchFamily="34" charset="-122"/>
                <a:cs typeface="Arial" pitchFamily="34" charset="-120"/>
              </a:rPr>
              <a:t>, respectively</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850" dirty="0">
                <a:solidFill>
                  <a:srgbClr val="1B2A41"/>
                </a:solidFill>
                <a:latin typeface="Arial" pitchFamily="34" charset="0"/>
                <a:ea typeface="Arial" pitchFamily="34" charset="-122"/>
                <a:cs typeface="Arial" pitchFamily="34" charset="-120"/>
              </a:rPr>
              <a:t>As the strength of ligand increases energy for d-d transition increases.</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50" dirty="0">
                <a:solidFill>
                  <a:srgbClr val="1B2A41"/>
                </a:solidFill>
                <a:latin typeface="Arial" pitchFamily="34" charset="0"/>
                <a:ea typeface="Arial" pitchFamily="34" charset="-122"/>
                <a:cs typeface="Arial" pitchFamily="34" charset="-120"/>
              </a:rPr>
              <a:t>Strength of ligand order is F- &lt; ox-2 &lt; en. Option A is correct .</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50" dirty="0">
                <a:solidFill>
                  <a:srgbClr val="1B2A41"/>
                </a:solidFill>
                <a:latin typeface="Arial" pitchFamily="34" charset="0"/>
                <a:ea typeface="Arial" pitchFamily="34" charset="-122"/>
                <a:cs typeface="Arial" pitchFamily="34" charset="-120"/>
              </a:rPr>
              <a:t>All complex have same number of unpaired electron. Hence, all have same spin only magnetic moment.</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50" dirty="0">
                <a:solidFill>
                  <a:srgbClr val="1B2A41"/>
                </a:solidFill>
                <a:latin typeface="Arial" pitchFamily="34" charset="0"/>
                <a:ea typeface="Arial" pitchFamily="34" charset="-122"/>
                <a:cs typeface="Arial" pitchFamily="34" charset="-120"/>
              </a:rPr>
              <a:t>Option B is correct .</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50" dirty="0">
                <a:solidFill>
                  <a:srgbClr val="1B2A41"/>
                </a:solidFill>
                <a:latin typeface="Arial" pitchFamily="34" charset="0"/>
                <a:ea typeface="Arial" pitchFamily="34" charset="-122"/>
                <a:cs typeface="Arial" pitchFamily="34" charset="-120"/>
              </a:rPr>
              <a:t>[Cr(ox)</a:t>
            </a:r>
            <a:pPr algn="l" indent="0" marL="0">
              <a:lnSpc>
                <a:spcPct val="100000"/>
              </a:lnSpc>
              <a:buNone/>
            </a:pPr>
            <a:r>
              <a:rPr lang="en-US" sz="8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8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and [Cr(en)</a:t>
            </a:r>
            <a:pPr algn="l" indent="0" marL="0">
              <a:lnSpc>
                <a:spcPct val="100000"/>
              </a:lnSpc>
              <a:buNone/>
            </a:pPr>
            <a:r>
              <a:rPr lang="en-US" sz="8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8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will show optical isomer. As t</a:t>
            </a:r>
            <a:pPr algn="l" indent="0" marL="0">
              <a:lnSpc>
                <a:spcPct val="100000"/>
              </a:lnSpc>
              <a:buNone/>
            </a:pPr>
            <a:r>
              <a:rPr lang="en-US" sz="8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g level is electronically non-degenerate.</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50" dirty="0">
                <a:solidFill>
                  <a:srgbClr val="1B2A41"/>
                </a:solidFill>
                <a:latin typeface="Arial" pitchFamily="34" charset="0"/>
                <a:ea typeface="Arial" pitchFamily="34" charset="-122"/>
                <a:cs typeface="Arial" pitchFamily="34" charset="-120"/>
              </a:rPr>
              <a:t>Hence, there will be no Jahn-Teller distortion. Option D is incorrect .</a:t>
            </a:r>
            <a:endParaRPr lang="en-US" sz="8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their d→d transitions are at 14900, 17500, and 21800 cm</a:t>
            </a:r>
            <a:pPr algn="l" indent="0" marL="0">
              <a:buNone/>
            </a:pPr>
            <a:r>
              <a:rPr lang="en-US" sz="900" b="1" baseline="30000" dirty="0">
                <a:solidFill>
                  <a:srgbClr val="1B2A41"/>
                </a:solidFill>
                <a:latin typeface="Arial" pitchFamily="34" charset="0"/>
                <a:ea typeface="Arial" pitchFamily="34" charset="-122"/>
                <a:cs typeface="Arial" pitchFamily="34" charset="-120"/>
              </a:rPr>
              <a:t>-1</a:t>
            </a:r>
            <a:pPr algn="l" indent="0" marL="0">
              <a:buNone/>
            </a:pPr>
            <a:r>
              <a:rPr lang="en-US" sz="900" b="1" dirty="0">
                <a:solidFill>
                  <a:srgbClr val="1B2A41"/>
                </a:solidFill>
                <a:latin typeface="Arial" pitchFamily="34" charset="0"/>
                <a:ea typeface="Arial" pitchFamily="34" charset="-122"/>
                <a:cs typeface="Arial" pitchFamily="34" charset="-120"/>
              </a:rPr>
              <a:t>, respectively</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292</a:t>
            </a:fld>
            <a:endParaRPr lang="en-US"/>
          </a:p>
        </p:txBody>
      </p:sp>
    </p:spTree>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name="Slide 29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117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their spin-only magnetic moments are same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three octahedral complexes do not all have the same spin-only moment.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two of them have optical isomers</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these complexes do not all possess optical isomers; that is not the correct statement.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all of them show Jahn-Teller distortion The correct statements are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not all of them show Jahn-Teller distortion; the correct statement concerns their d-d band positions.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293</a:t>
            </a:fld>
            <a:endParaRPr lang="en-US"/>
          </a:p>
        </p:txBody>
      </p:sp>
    </p:spTree>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name="Slide 29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119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Q119</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For the following complexes, the </a:t>
            </a:r>
            <a:pPr algn="l" indent="0" marL="0">
              <a:buNone/>
            </a:pPr>
            <a:r>
              <a:rPr lang="en-US" sz="1250" b="1" dirty="0">
                <a:solidFill>
                  <a:srgbClr val="C9821B"/>
                </a:solidFill>
                <a:latin typeface="Georgia" pitchFamily="34" charset="0"/>
                <a:ea typeface="Georgia" pitchFamily="34" charset="-122"/>
                <a:cs typeface="Georgia" pitchFamily="34" charset="-120"/>
              </a:rPr>
              <a:t>increasing order</a:t>
            </a:r>
            <a:pPr algn="l" indent="0" marL="0">
              <a:buNone/>
            </a:pPr>
            <a:r>
              <a:rPr lang="en-US" sz="1250" b="1" dirty="0">
                <a:solidFill>
                  <a:srgbClr val="1B2A41"/>
                </a:solidFill>
                <a:latin typeface="Georgia" pitchFamily="34" charset="0"/>
                <a:ea typeface="Georgia" pitchFamily="34" charset="-122"/>
                <a:cs typeface="Georgia" pitchFamily="34" charset="-120"/>
              </a:rPr>
              <a:t> of magnetic moment (spin only value)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[TiF</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[CrF</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[MnF</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[CoF</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294</a:t>
            </a:fld>
            <a:endParaRPr lang="en-US"/>
          </a:p>
        </p:txBody>
      </p:sp>
    </p:spTree>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name="Slide 29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119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[CoF</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 [TiF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Ti ⇒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4s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Ti</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4s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(B) [CrF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Cr =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4s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4s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 [MnF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Mn =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4s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Mn</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 [CoF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7</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4s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4s</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Hence, A&lt;B&lt;C≈ 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[CoF</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295</a:t>
            </a:fld>
            <a:endParaRPr lang="en-US"/>
          </a:p>
        </p:txBody>
      </p:sp>
    </p:spTree>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name="Slide 29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119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[TiF</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Ti</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has only 1 unpaired electron → lowest μ, not the highest.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[CrF</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Cr</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has 3 unpaired electrons, fewer than the HS d</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 option.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[MnF</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Mn</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 HS) has 4 unpaired, still fewer than HS Co</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/F</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the largest is [CoF</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(HS d</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 4 unpaired) per the key.</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296</a:t>
            </a:fld>
            <a:endParaRPr lang="en-US"/>
          </a:p>
        </p:txBody>
      </p:sp>
    </p:spTree>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name="Slide 29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127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Q127</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High spin complex of a 3d metal ion M has a magnetic moment of 2.9 B.M. in octahedral coordination environment and 4.1 B.M. in tetrahedral environment. The M ion is:</a:t>
            </a:r>
            <a:endParaRPr lang="en-US" sz="12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Cu</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297</a:t>
            </a:fld>
            <a:endParaRPr lang="en-US"/>
          </a:p>
        </p:txBody>
      </p:sp>
    </p:spTree>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name="Slide 29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127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Ni</a:t>
            </a:r>
            <a:pPr algn="l" indent="0" marL="0">
              <a:buNone/>
            </a:pPr>
            <a:r>
              <a:rPr lang="en-US" sz="1250" baseline="3000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High value (4.1 B.M.) is due to μspin+ orbital contribution because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electronically degenerate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Ni</a:t>
            </a:r>
            <a:pPr algn="l" indent="0" marL="0">
              <a:buNone/>
            </a:pPr>
            <a:r>
              <a:rPr lang="en-US" sz="900" b="1" baseline="30000"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298</a:t>
            </a:fld>
            <a:endParaRPr lang="en-US"/>
          </a:p>
        </p:txBody>
      </p:sp>
    </p:spTree>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name="Slide 29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127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'Co' with no charge given and μ≈2.9 BM is ambiguous; the ion with 2 unpaired electrons is Ni</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Cu</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Cu</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9</a:t>
            </a:r>
            <a:pPr algn="l" indent="0" marL="0">
              <a:buNone/>
            </a:pPr>
            <a:r>
              <a:rPr lang="en-US" sz="1050" dirty="0">
                <a:solidFill>
                  <a:srgbClr val="5A6B82"/>
                </a:solidFill>
                <a:latin typeface="Arial" pitchFamily="34" charset="0"/>
                <a:ea typeface="Arial" pitchFamily="34" charset="-122"/>
                <a:cs typeface="Arial" pitchFamily="34" charset="-120"/>
              </a:rPr>
              <a:t>) has only 1 unpaired electron → μ≈1.73 BM, not 2.9.</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Co</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7</a:t>
            </a:r>
            <a:pPr algn="l" indent="0" marL="0">
              <a:buNone/>
            </a:pPr>
            <a:r>
              <a:rPr lang="en-US" sz="1050" dirty="0">
                <a:solidFill>
                  <a:srgbClr val="5A6B82"/>
                </a:solidFill>
                <a:latin typeface="Arial" pitchFamily="34" charset="0"/>
                <a:ea typeface="Arial" pitchFamily="34" charset="-122"/>
                <a:cs typeface="Arial" pitchFamily="34" charset="-120"/>
              </a:rPr>
              <a:t>) has 3 unpaired electrons → μ≈3.87 BM, not 2.9.</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299</a:t>
            </a:fld>
            <a:endParaRPr lang="en-US"/>
          </a:p>
        </p:txBody>
      </p:sp>
    </p:spTree>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name="Slide 30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133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Q133</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Consider the species NO , I</a:t>
            </a:r>
            <a:pPr algn="l" indent="0" marL="0">
              <a:buNone/>
            </a:pPr>
            <a:r>
              <a:rPr lang="en-US" sz="1300" b="1" baseline="-4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 , I</a:t>
            </a:r>
            <a:pPr algn="l" indent="0" marL="0">
              <a:buNone/>
            </a:pPr>
            <a:r>
              <a:rPr lang="en-US" sz="1300" b="1" baseline="3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 , Cu</a:t>
            </a:r>
            <a:pPr algn="l" indent="0" marL="0">
              <a:buNone/>
            </a:pPr>
            <a:r>
              <a:rPr lang="en-US" sz="1300" b="1" baseline="3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 and VO+2 . The number of paramagnetic species among them and the EPR inactive species, respectively, are</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 and I</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 and I</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 and VO+2 , Cu</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 and NO, Cu</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300</a:t>
            </a:fld>
            <a:endParaRPr lang="en-US"/>
          </a:p>
        </p:txBody>
      </p:sp>
    </p:spTree>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name="Slide 30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133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4 and I</a:t>
            </a:r>
            <a:pPr algn="l" indent="0" marL="0">
              <a:buNone/>
            </a:pPr>
            <a:r>
              <a:rPr lang="en-US" sz="1250" baseline="-4000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NO, I</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Cu</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VO+2 is paramagnetic. Hence, EPR active where as I</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diamagnetic and EPR inactive.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4 and I</a:t>
            </a:r>
            <a:pPr algn="l" indent="0" marL="0">
              <a:buNone/>
            </a:pPr>
            <a:r>
              <a:rPr lang="en-US" sz="900" b="1" baseline="-40000"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301</a:t>
            </a:fld>
            <a:endParaRPr lang="en-US"/>
          </a:p>
        </p:txBody>
      </p:sp>
    </p:spTree>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name="Slide 30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133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 and I</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count is 4 but the additional paramagnetic species is I</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(not I</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as listed).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 and VO+2 , Cu</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paramagnetic count is 4, not 3.</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 and NO, Cu</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count is 4 and the species list (NO, Cu</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only) is incomplete.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302</a:t>
            </a:fld>
            <a:endParaRPr lang="en-US"/>
          </a:p>
        </p:txBody>
      </p:sp>
    </p:spTree>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name="Slide 30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150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Q150</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The correct match of spin-only magnetic moment for cis-[Fe(phen)</a:t>
            </a:r>
            <a:pPr algn="l" indent="0" marL="0">
              <a:buNone/>
            </a:pPr>
            <a:r>
              <a:rPr lang="en-US" sz="1300" b="1" baseline="-4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(NCS-N)</a:t>
            </a:r>
            <a:pPr algn="l" indent="0" marL="0">
              <a:buNone/>
            </a:pPr>
            <a:r>
              <a:rPr lang="en-US" sz="1300" b="1" baseline="-4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 (A) and [Fe(phen)</a:t>
            </a:r>
            <a:pPr algn="l" indent="0" marL="0">
              <a:buNone/>
            </a:pPr>
            <a:r>
              <a:rPr lang="en-US" sz="1300" b="1" baseline="-40000" dirty="0">
                <a:solidFill>
                  <a:srgbClr val="1B2A41"/>
                </a:solidFill>
                <a:latin typeface="Georgia" pitchFamily="34" charset="0"/>
                <a:ea typeface="Georgia" pitchFamily="34" charset="-122"/>
                <a:cs typeface="Georgia" pitchFamily="34" charset="-120"/>
              </a:rPr>
              <a:t>3</a:t>
            </a:r>
            <a:pPr algn="l" indent="0" marL="0">
              <a:buNone/>
            </a:pPr>
            <a:r>
              <a:rPr lang="en-US" sz="1300" b="1" dirty="0">
                <a:solidFill>
                  <a:srgbClr val="1B2A41"/>
                </a:solidFill>
                <a:latin typeface="Georgia" pitchFamily="34" charset="0"/>
                <a:ea typeface="Georgia" pitchFamily="34" charset="-122"/>
                <a:cs typeface="Georgia" pitchFamily="34" charset="-120"/>
              </a:rPr>
              <a:t>]Cl</a:t>
            </a:r>
            <a:pPr algn="l" indent="0" marL="0">
              <a:buNone/>
            </a:pPr>
            <a:r>
              <a:rPr lang="en-US" sz="1300" b="1" baseline="-4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 (B) at 300 K is (phen = 1,10-phenanthroline):</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4.89 BM for both A and B</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0 BM for both A and B</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4.89 BM for A and 0 BM for B</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0 BM for A and 4.89 BM for B</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303</a:t>
            </a:fld>
            <a:endParaRPr lang="en-US"/>
          </a:p>
        </p:txBody>
      </p:sp>
    </p:spTree>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name="Slide 30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150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4.89 BM for A and 0 BM for B</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850" dirty="0">
                <a:solidFill>
                  <a:srgbClr val="1B2A41"/>
                </a:solidFill>
                <a:latin typeface="Arial" pitchFamily="34" charset="0"/>
                <a:ea typeface="Arial" pitchFamily="34" charset="-122"/>
                <a:cs typeface="Arial" pitchFamily="34" charset="-120"/>
              </a:rPr>
              <a:t>cis-[Fe(phen)</a:t>
            </a:r>
            <a:pPr algn="l" indent="0" marL="0">
              <a:lnSpc>
                <a:spcPct val="100000"/>
              </a:lnSpc>
              <a:buNone/>
            </a:pPr>
            <a:r>
              <a:rPr lang="en-US" sz="8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(NCS-N)</a:t>
            </a:r>
            <a:pPr algn="l" indent="0" marL="0">
              <a:lnSpc>
                <a:spcPct val="100000"/>
              </a:lnSpc>
              <a:buNone/>
            </a:pPr>
            <a:r>
              <a:rPr lang="en-US" sz="8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(A) complex at high temperature (300K) exists as high spin with four unpaired electrons but when temperature is decreased, there is sharp decrease in magnetic moment at 174 K and complex becomes low spin. This indicates that at 174K, complex (A) exists as both high spin and low spin.</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50" dirty="0">
                <a:solidFill>
                  <a:srgbClr val="1B2A41"/>
                </a:solidFill>
                <a:latin typeface="Arial" pitchFamily="34" charset="0"/>
                <a:ea typeface="Arial" pitchFamily="34" charset="-122"/>
                <a:cs typeface="Arial" pitchFamily="34" charset="-120"/>
              </a:rPr>
              <a:t>Thus, at 300K, complex A has four unpaired electrons.</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50" dirty="0">
                <a:solidFill>
                  <a:srgbClr val="1B2A41"/>
                </a:solidFill>
                <a:latin typeface="Arial" pitchFamily="34" charset="0"/>
                <a:ea typeface="Arial" pitchFamily="34" charset="-122"/>
                <a:cs typeface="Arial" pitchFamily="34" charset="-120"/>
              </a:rPr>
              <a:t>μ = [ 𝑛(𝑛 + 2) = [ 4(6) = 24 = 4.89 BM Complex [Fe(phen)</a:t>
            </a:r>
            <a:pPr algn="l" indent="0" marL="0">
              <a:lnSpc>
                <a:spcPct val="100000"/>
              </a:lnSpc>
              <a:buNone/>
            </a:pPr>
            <a:r>
              <a:rPr lang="en-US" sz="8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8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(B) at 300K is a low spin complex, thus have t</a:t>
            </a:r>
            <a:pPr algn="l" indent="0" marL="0">
              <a:lnSpc>
                <a:spcPct val="100000"/>
              </a:lnSpc>
              <a:buNone/>
            </a:pPr>
            <a:r>
              <a:rPr lang="en-US" sz="8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8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8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configuration ,hence no unpaired electron.</a:t>
            </a:r>
            <a:pPr algn="l" indent="0" marL="0">
              <a:lnSpc>
                <a:spcPct val="100000"/>
              </a:lnSpc>
              <a:buNone/>
            </a:pPr>
            <a:r>
              <a:rPr lang="en-US" sz="8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850" dirty="0">
                <a:solidFill>
                  <a:srgbClr val="1B2A41"/>
                </a:solidFill>
                <a:latin typeface="Arial" pitchFamily="34" charset="0"/>
                <a:ea typeface="Arial" pitchFamily="34" charset="-122"/>
                <a:cs typeface="Arial" pitchFamily="34" charset="-120"/>
              </a:rPr>
              <a:t>μ = [ 𝑛(𝑛 + 2) = [ 0(0 + 2) = 0 BM</a:t>
            </a:r>
            <a:endParaRPr lang="en-US" sz="8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4.89 BM for A and 0 BM for B</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304</a:t>
            </a:fld>
            <a:endParaRPr lang="en-US"/>
          </a:p>
        </p:txBody>
      </p:sp>
    </p:spTree>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name="Slide 30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150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4.89 BM for both A and B</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chelating tris-phen complex (B) is low-spin (μ≈0), so 'both 4.89 BM' is incorrect.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0 BM for both A and B</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cis bis-phen NCS complex (A) is high-spin (μ≈4.9 BM), so 'both 0 BM' is wrong.</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0 BM for A and 4.89 BM for B</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reverses the assignment; A is HS (4.9 BM) and B is LS (0 BM).</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305</a:t>
            </a:fld>
            <a:endParaRPr lang="en-US"/>
          </a:p>
        </p:txBody>
      </p:sp>
    </p:spTree>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name="Slide 30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159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Q159</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The value of magnetic moment will be independent of temperature for (acac = acetylacetonato; OAc = acetate; o-phen = o-phenathroline; Pz = pyrazolyl)</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[Fe(acac)</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[Cu(OAc)</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[Fe(o-phen)</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(NCS)</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[Fe{(HC(3,5-Me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Pz)</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}2]</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850" b="1" baseline="30000" dirty="0">
                <a:solidFill>
                  <a:srgbClr val="1B2A41"/>
                </a:solidFill>
                <a:latin typeface="Arial" pitchFamily="34" charset="0"/>
                <a:ea typeface="Arial" pitchFamily="34" charset="-122"/>
                <a:cs typeface="Arial" pitchFamily="34" charset="-120"/>
              </a:rPr>
              <a:t>-</a:t>
            </a:r>
            <a:pPr algn="l" indent="0" marL="0">
              <a:buNone/>
            </a:pPr>
            <a:r>
              <a:rPr lang="en-US" sz="850" b="1" dirty="0">
                <a:solidFill>
                  <a:srgbClr val="1B2A41"/>
                </a:solidFill>
                <a:latin typeface="Arial" pitchFamily="34" charset="0"/>
                <a:ea typeface="Arial" pitchFamily="34" charset="-122"/>
                <a:cs typeface="Arial" pitchFamily="34" charset="-120"/>
              </a:rPr>
              <a:t> count</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Spin-only ladder: 1.73, 2.83, 3.87, 4.90, 5.92 BM for 1–5 unpaired e</a:t>
            </a:r>
            <a:pPr algn="l" indent="0" marL="0">
              <a:buNone/>
            </a:pPr>
            <a:r>
              <a:rPr lang="en-US" sz="850" i="1" baseline="30000" dirty="0">
                <a:solidFill>
                  <a:srgbClr val="5A6B82"/>
                </a:solidFill>
                <a:latin typeface="Arial" pitchFamily="34" charset="0"/>
                <a:ea typeface="Arial" pitchFamily="34" charset="-122"/>
                <a:cs typeface="Arial" pitchFamily="34" charset="-120"/>
              </a:rPr>
              <a:t>-</a:t>
            </a:r>
            <a:pPr algn="l" indent="0" marL="0">
              <a:buNone/>
            </a:pPr>
            <a:r>
              <a:rPr lang="en-US" sz="850" i="1" dirty="0">
                <a:solidFill>
                  <a:srgbClr val="5A6B82"/>
                </a:solidFill>
                <a:latin typeface="Arial" pitchFamily="34" charset="0"/>
                <a:ea typeface="Arial" pitchFamily="34" charset="-122"/>
                <a:cs typeface="Arial" pitchFamily="34" charset="-120"/>
              </a:rPr>
              <a: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306</a:t>
            </a:fld>
            <a:endParaRPr lang="en-US"/>
          </a:p>
        </p:txBody>
      </p:sp>
    </p:spTree>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name="Slide 30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159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[Fe(acac)</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value of magnetic moment will be independent of temperature for [Fe(acac)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because this complex is high spin with electronic configuration and the promotion of electron from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to eg or eg to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is spin forbidden with variation of temperature. Also, the high spin [Fe(acac)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has ground state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and it has no excited states of the same spin multiplicity as that of the ground state.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[Fe(acac)</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8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8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 ground terms (e.g. Co</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asymmetric) show μ &gt; spin-only due to orbital contribution; A/E terms ≈ spin-only.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Spin-only ladder: 1.73, 2.83, 3.87, 4.90, 5.92 BM for 1–5 unpaired e</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307</a:t>
            </a:fld>
            <a:endParaRPr lang="en-US"/>
          </a:p>
        </p:txBody>
      </p:sp>
    </p:spTree>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name="Slide 30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Magnetic Properties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159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[Cu(OAc)</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Cu acetate is an antiferromagnetically coupled dimer, so its μ IS temperature dependent.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[Fe(o-phen)</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(NCS)</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Fe(phen)</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(NCS)</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system is a spin-crossover complex, so μ varies strongly with 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[Fe{(HC(3,5-Me</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Pz)</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}2]</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Fe(II) scorpionate is also spin-crossover, giving temperature-dependent μ.</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308</a:t>
            </a:fld>
            <a:endParaRPr lang="en-US"/>
          </a:p>
        </p:txBody>
      </p:sp>
    </p:spTree>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name="Slide 30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Magnetic Properties</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22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Spin-only moment μ = √[n(n+2)] BM (n = unpaired electrons). Orbital contribution adds for T ground terms; A/E ground terms are quenched.</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μ_s.o. = √[n(n+2)] BM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μ_S+L = √[4S(S+1) + L(L+1)]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1→1.73, 2→2.83, 3→3.87 BM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4→4.90, 5→5.92 BM</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Spin-only formula</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Orbital contribution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High vs low spin moments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TIP &amp; coupling</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Using spin-only value when a strong orbital contribution exists, or wrong high/low-spin electron count.</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Count unpaired electrons from the d-config and field strength, then μ = √[n(n+2)]. n = 1→1.73, 2→2.83, 3→3.87, 4→4.90, 5→5.92 BM.</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800" b="1" dirty="0">
                <a:solidFill>
                  <a:srgbClr val="1E3A5F"/>
                </a:solidFill>
                <a:latin typeface="Arial" pitchFamily="34" charset="0"/>
                <a:ea typeface="Arial" pitchFamily="34" charset="-122"/>
                <a:cs typeface="Arial" pitchFamily="34" charset="-120"/>
              </a:rPr>
              <a:t>PYQs in this topic:  </a:t>
            </a:r>
            <a:pPr algn="l" indent="0" marL="0">
              <a:buNone/>
            </a:pPr>
            <a:r>
              <a:rPr lang="en-US" sz="800" dirty="0">
                <a:solidFill>
                  <a:srgbClr val="1B2A41"/>
                </a:solidFill>
                <a:latin typeface="Arial" pitchFamily="34" charset="0"/>
                <a:ea typeface="Arial" pitchFamily="34" charset="-122"/>
                <a:cs typeface="Arial" pitchFamily="34" charset="-120"/>
              </a:rPr>
              <a:t>Q1   Q2   Q14   Q45   Q48   Q55   Q56   Q73   Q78   Q79   Q82   Q99   Q100   Q101   Q107   Q116   Q117   Q119   Q127   Q133   Q150   Q159</a:t>
            </a:r>
            <a:endParaRPr lang="en-US" sz="8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3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Spin-only moment, orbital contribution, unpaired e</a:t>
            </a:r>
            <a:pPr algn="l" indent="0" marL="0">
              <a:buNone/>
            </a:pPr>
            <a:r>
              <a:rPr lang="en-US" sz="950" b="1" baseline="30000" dirty="0">
                <a:solidFill>
                  <a:srgbClr val="1B2A41"/>
                </a:solidFill>
                <a:latin typeface="Arial" pitchFamily="34" charset="0"/>
                <a:ea typeface="Arial" pitchFamily="34" charset="-122"/>
                <a:cs typeface="Arial" pitchFamily="34" charset="-120"/>
              </a:rPr>
              <a:t>-</a:t>
            </a:r>
            <a:pPr algn="l" indent="0" marL="0">
              <a:buNone/>
            </a:pPr>
            <a:r>
              <a:rPr lang="en-US" sz="950" b="1" dirty="0">
                <a:solidFill>
                  <a:srgbClr val="1B2A41"/>
                </a:solidFill>
                <a:latin typeface="Arial" pitchFamily="34" charset="0"/>
                <a:ea typeface="Arial" pitchFamily="34" charset="-122"/>
                <a:cs typeface="Arial" pitchFamily="34" charset="-120"/>
              </a:rPr>
              <a:t> count.</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name="Slide 310">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6</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Jahn-Teller Distortion</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4 questions   ·   Easy 1  |  Medium 3  |  Hard 0   ·   PYQ frequency: Occasional</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name="Slide 31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Jahn-Teller Distortion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For the complexes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[Ti(H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the ideal octahedral geometry will not be observed in</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Orbital degeneracy, tetragonal distortion, eg vs t</a:t>
            </a:r>
            <a:pPr algn="l" indent="0" marL="0">
              <a:buNone/>
            </a:pPr>
            <a:r>
              <a:rPr lang="en-US" sz="850" b="1" baseline="-40000" dirty="0">
                <a:solidFill>
                  <a:srgbClr val="1B2A41"/>
                </a:solidFill>
                <a:latin typeface="Arial" pitchFamily="34" charset="0"/>
                <a:ea typeface="Arial" pitchFamily="34" charset="-122"/>
                <a:cs typeface="Arial" pitchFamily="34" charset="-120"/>
              </a:rPr>
              <a:t>2</a:t>
            </a:r>
            <a:pPr algn="l" indent="0" marL="0">
              <a:buNone/>
            </a:pPr>
            <a:r>
              <a:rPr lang="en-US" sz="850" b="1" dirty="0">
                <a:solidFill>
                  <a:srgbClr val="1B2A41"/>
                </a:solidFill>
                <a:latin typeface="Arial" pitchFamily="34" charset="0"/>
                <a:ea typeface="Arial" pitchFamily="34" charset="-122"/>
                <a:cs typeface="Arial" pitchFamily="34" charset="-120"/>
              </a:rPr>
              <a:t>g asymmetry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Occasional · 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“Uneven eg = strong J–T; uneven t</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g = weak J–T.” Cu</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 is the classic elongated octahedron.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311</a:t>
            </a:fld>
            <a:endParaRPr lang="en-US"/>
          </a:p>
        </p:txBody>
      </p:sp>
    </p:spTree>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name="Slide 31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Jahn-Teller Distortion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[Ti(H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 ]</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the ideal octahedral geometry will not be observed in</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Orbitally degenerate ground states distort to remove degeneracy and lower energy. Strong for eg asymmetry (d</a:t>
            </a:r>
            <a:pPr algn="l" indent="0" marL="0">
              <a:buNone/>
            </a:pPr>
            <a:r>
              <a:rPr lang="en-US" sz="1000" baseline="30000" dirty="0">
                <a:solidFill>
                  <a:srgbClr val="1B2A41"/>
                </a:solidFill>
                <a:latin typeface="Arial" pitchFamily="34" charset="0"/>
                <a:ea typeface="Arial" pitchFamily="34" charset="-122"/>
                <a:cs typeface="Arial" pitchFamily="34" charset="-120"/>
              </a:rPr>
              <a:t>9</a:t>
            </a:r>
            <a:pPr algn="l" indent="0" marL="0">
              <a:buNone/>
            </a:pPr>
            <a:r>
              <a:rPr lang="en-US" sz="1000" dirty="0">
                <a:solidFill>
                  <a:srgbClr val="1B2A41"/>
                </a:solidFill>
                <a:latin typeface="Arial" pitchFamily="34" charset="0"/>
                <a:ea typeface="Arial" pitchFamily="34" charset="-122"/>
                <a:cs typeface="Arial" pitchFamily="34" charset="-120"/>
              </a:rPr>
              <a:t>, high-spin d</a:t>
            </a:r>
            <a:pPr algn="l" indent="0" marL="0">
              <a:buNone/>
            </a:pPr>
            <a:r>
              <a:rPr lang="en-US" sz="1000" baseline="30000" dirty="0">
                <a:solidFill>
                  <a:srgbClr val="1B2A41"/>
                </a:solidFill>
                <a:latin typeface="Arial" pitchFamily="34" charset="0"/>
                <a:ea typeface="Arial" pitchFamily="34" charset="-122"/>
                <a:cs typeface="Arial" pitchFamily="34" charset="-120"/>
              </a:rPr>
              <a:t>4</a:t>
            </a:r>
            <a:pPr algn="l" indent="0" marL="0">
              <a:buNone/>
            </a:pPr>
            <a:r>
              <a:rPr lang="en-US" sz="1000" dirty="0">
                <a:solidFill>
                  <a:srgbClr val="1B2A41"/>
                </a:solidFill>
                <a:latin typeface="Arial" pitchFamily="34" charset="0"/>
                <a:ea typeface="Arial" pitchFamily="34" charset="-122"/>
                <a:cs typeface="Arial" pitchFamily="34" charset="-120"/>
              </a:rPr>
              <a:t>); weak for t</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g asymmetry.</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 Ni</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No Jahn - Teller distortion , ideal Oh b) Mn</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No Jahn - Teller distortion , ideal Oh c) Cr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No Jahn - Teller distortion , ideal Oh d) Ti</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shows Jahn - Teller distortion , ideal Oh geometry is not observed</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[Ti(H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 ]</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the ideal octahedral geometry will not be observed in</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Look for unequal eg occupancy: d</a:t>
            </a:r>
            <a:pPr algn="l" indent="0" marL="0">
              <a:buNone/>
            </a:pPr>
            <a:r>
              <a:rPr lang="en-US" sz="900" baseline="30000" dirty="0">
                <a:solidFill>
                  <a:srgbClr val="1B2A41"/>
                </a:solidFill>
                <a:latin typeface="Arial" pitchFamily="34" charset="0"/>
                <a:ea typeface="Arial" pitchFamily="34" charset="-122"/>
                <a:cs typeface="Arial" pitchFamily="34" charset="-120"/>
              </a:rPr>
              <a:t>9</a:t>
            </a:r>
            <a:pPr algn="l" indent="0" marL="0">
              <a:buNone/>
            </a:pPr>
            <a:r>
              <a:rPr lang="en-US" sz="900" dirty="0">
                <a:solidFill>
                  <a:srgbClr val="1B2A41"/>
                </a:solidFill>
                <a:latin typeface="Arial" pitchFamily="34" charset="0"/>
                <a:ea typeface="Arial" pitchFamily="34" charset="-122"/>
                <a:cs typeface="Arial" pitchFamily="34" charset="-120"/>
              </a:rPr>
              <a:t> (Cu</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and high-spin d</a:t>
            </a:r>
            <a:pPr algn="l" indent="0" marL="0">
              <a:buNone/>
            </a:pPr>
            <a:r>
              <a:rPr lang="en-US" sz="900" baseline="3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(Mn</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show strong tetragonal distortion.</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distortion for symmetric eg sets, or confusing elongation (d</a:t>
            </a:r>
            <a:pPr algn="l" indent="0" marL="0">
              <a:buNone/>
            </a:pPr>
            <a:r>
              <a:rPr lang="en-US" sz="900" baseline="30000" dirty="0">
                <a:solidFill>
                  <a:srgbClr val="1B2A41"/>
                </a:solidFill>
                <a:latin typeface="Arial" pitchFamily="34" charset="0"/>
                <a:ea typeface="Arial" pitchFamily="34" charset="-122"/>
                <a:cs typeface="Arial" pitchFamily="34" charset="-120"/>
              </a:rPr>
              <a:t>9</a:t>
            </a:r>
            <a:pPr algn="l" indent="0" marL="0">
              <a:buNone/>
            </a:pPr>
            <a:r>
              <a:rPr lang="en-US" sz="900" dirty="0">
                <a:solidFill>
                  <a:srgbClr val="1B2A41"/>
                </a:solidFill>
                <a:latin typeface="Arial" pitchFamily="34" charset="0"/>
                <a:ea typeface="Arial" pitchFamily="34" charset="-122"/>
                <a:cs typeface="Arial" pitchFamily="34" charset="-120"/>
              </a:rPr>
              <a:t>) with compression.</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Symmetric configs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HS,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LS,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10</a:t>
            </a:r>
            <a:pPr algn="l" indent="0" marL="0">
              <a:buNone/>
            </a:pPr>
            <a:r>
              <a:rPr lang="en-US" sz="900" dirty="0">
                <a:solidFill>
                  <a:srgbClr val="1B2A41"/>
                </a:solidFill>
                <a:latin typeface="Arial" pitchFamily="34" charset="0"/>
                <a:ea typeface="Arial" pitchFamily="34" charset="-122"/>
                <a:cs typeface="Arial" pitchFamily="34" charset="-120"/>
              </a:rPr>
              <a:t>) are NOT Jahn-Teller active → regular geometry.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“Uneven eg = strong J–T; uneven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 weak J–T.” Cu</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is the classic elongated octahedron.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312</a:t>
            </a:fld>
            <a:endParaRPr lang="en-US"/>
          </a:p>
        </p:txBody>
      </p:sp>
    </p:spTree>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name="Slide 31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Jahn-Teller Distortion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[Ni(H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Ni</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8</a:t>
            </a:r>
            <a:pPr algn="l" indent="0" marL="0">
              <a:buNone/>
            </a:pPr>
            <a:r>
              <a:rPr lang="en-US" sz="1050" dirty="0">
                <a:solidFill>
                  <a:srgbClr val="5A6B82"/>
                </a:solidFill>
                <a:latin typeface="Arial" pitchFamily="34" charset="0"/>
                <a:ea typeface="Arial" pitchFamily="34" charset="-122"/>
                <a:cs typeface="Arial" pitchFamily="34" charset="-120"/>
              </a:rPr>
              <a:t>, 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eg</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symmetric in this context and shows no strong distortion preventing ideal Oh.</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Mn</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 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eg</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symmetric (half-filled) → no Jahn-Teller → ideal Oh.</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[Cr(H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Cr</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is symmetric → no Jahn-Teller → ideal Oh.</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313</a:t>
            </a:fld>
            <a:endParaRPr lang="en-US"/>
          </a:p>
        </p:txBody>
      </p:sp>
    </p:spTree>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name="Slide 31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Jahn-Teller Distortion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52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Q52</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Compounds K</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Ba[Cu(NO</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 (A) and Cs</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Ba[Cu(NO</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 (B) exhibit tetragonal elongation and tetragonal compression, respectively. The unpaired electron in A and B are found respectively, in orbitals</a:t>
            </a:r>
            <a:endParaRPr lang="en-US" sz="12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dz</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d x</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-y</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 x</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-y</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dz</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dz</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dz</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 x</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-y</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d x</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-y</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Orbital degeneracy, tetragonal distortion, eg vs t</a:t>
            </a:r>
            <a:pPr algn="l" indent="0" marL="0">
              <a:buNone/>
            </a:pPr>
            <a:r>
              <a:rPr lang="en-US" sz="850" b="1" baseline="-40000" dirty="0">
                <a:solidFill>
                  <a:srgbClr val="1B2A41"/>
                </a:solidFill>
                <a:latin typeface="Arial" pitchFamily="34" charset="0"/>
                <a:ea typeface="Arial" pitchFamily="34" charset="-122"/>
                <a:cs typeface="Arial" pitchFamily="34" charset="-120"/>
              </a:rPr>
              <a:t>2</a:t>
            </a:r>
            <a:pPr algn="l" indent="0" marL="0">
              <a:buNone/>
            </a:pPr>
            <a:r>
              <a:rPr lang="en-US" sz="850" b="1" dirty="0">
                <a:solidFill>
                  <a:srgbClr val="1B2A41"/>
                </a:solidFill>
                <a:latin typeface="Arial" pitchFamily="34" charset="0"/>
                <a:ea typeface="Arial" pitchFamily="34" charset="-122"/>
                <a:cs typeface="Arial" pitchFamily="34" charset="-120"/>
              </a:rPr>
              <a:t>g asymmetry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Occasional · 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“Uneven eg = strong J–T; uneven t</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g = weak J–T.” Cu</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 is the classic elongated octahedron.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314</a:t>
            </a:fld>
            <a:endParaRPr lang="en-US"/>
          </a:p>
        </p:txBody>
      </p:sp>
    </p:spTree>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name="Slide 31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Jahn-Teller Distortion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52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d x</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-y</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and dz</a:t>
            </a:r>
            <a:pPr algn="l" indent="0" marL="0">
              <a:buNone/>
            </a:pPr>
            <a:r>
              <a:rPr lang="en-US" sz="1250" baseline="3000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Orbitally degenerate ground states distort to remove degeneracy and lower energy. Strong for eg asymmetry (d</a:t>
            </a:r>
            <a:pPr algn="l" indent="0" marL="0">
              <a:buNone/>
            </a:pPr>
            <a:r>
              <a:rPr lang="en-US" sz="1000" baseline="30000" dirty="0">
                <a:solidFill>
                  <a:srgbClr val="1B2A41"/>
                </a:solidFill>
                <a:latin typeface="Arial" pitchFamily="34" charset="0"/>
                <a:ea typeface="Arial" pitchFamily="34" charset="-122"/>
                <a:cs typeface="Arial" pitchFamily="34" charset="-120"/>
              </a:rPr>
              <a:t>9</a:t>
            </a:r>
            <a:pPr algn="l" indent="0" marL="0">
              <a:buNone/>
            </a:pPr>
            <a:r>
              <a:rPr lang="en-US" sz="1000" dirty="0">
                <a:solidFill>
                  <a:srgbClr val="1B2A41"/>
                </a:solidFill>
                <a:latin typeface="Arial" pitchFamily="34" charset="0"/>
                <a:ea typeface="Arial" pitchFamily="34" charset="-122"/>
                <a:cs typeface="Arial" pitchFamily="34" charset="-120"/>
              </a:rPr>
              <a:t>, high-spin d</a:t>
            </a:r>
            <a:pPr algn="l" indent="0" marL="0">
              <a:buNone/>
            </a:pPr>
            <a:r>
              <a:rPr lang="en-US" sz="1000" baseline="30000" dirty="0">
                <a:solidFill>
                  <a:srgbClr val="1B2A41"/>
                </a:solidFill>
                <a:latin typeface="Arial" pitchFamily="34" charset="0"/>
                <a:ea typeface="Arial" pitchFamily="34" charset="-122"/>
                <a:cs typeface="Arial" pitchFamily="34" charset="-120"/>
              </a:rPr>
              <a:t>4</a:t>
            </a:r>
            <a:pPr algn="l" indent="0" marL="0">
              <a:buNone/>
            </a:pPr>
            <a:r>
              <a:rPr lang="en-US" sz="1000" dirty="0">
                <a:solidFill>
                  <a:srgbClr val="1B2A41"/>
                </a:solidFill>
                <a:latin typeface="Arial" pitchFamily="34" charset="0"/>
                <a:ea typeface="Arial" pitchFamily="34" charset="-122"/>
                <a:cs typeface="Arial" pitchFamily="34" charset="-120"/>
              </a:rPr>
              <a:t>); weak for t</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g asymmetry.</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Cu</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Jahn-Teller active; the unpaired electron sits in the higher-energy eg orbital.</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Tetragonal elongation (A): z-axis bonds lengthen, dz</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stabilised → unpaired e</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in dx</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-y</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Tetragonal compression (B): z-axis bonds shorten, dz</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destabilised → unpaired e</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in dz</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Hence unpaired electron: A → dx</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-y</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B → dz</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d x</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-y</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and dz</a:t>
            </a:r>
            <a:pPr algn="l" indent="0" marL="0">
              <a:buNone/>
            </a:pPr>
            <a:r>
              <a:rPr lang="en-US" sz="900" b="1" baseline="30000"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Look for unequal eg occupancy: d</a:t>
            </a:r>
            <a:pPr algn="l" indent="0" marL="0">
              <a:buNone/>
            </a:pPr>
            <a:r>
              <a:rPr lang="en-US" sz="900" baseline="30000" dirty="0">
                <a:solidFill>
                  <a:srgbClr val="1B2A41"/>
                </a:solidFill>
                <a:latin typeface="Arial" pitchFamily="34" charset="0"/>
                <a:ea typeface="Arial" pitchFamily="34" charset="-122"/>
                <a:cs typeface="Arial" pitchFamily="34" charset="-120"/>
              </a:rPr>
              <a:t>9</a:t>
            </a:r>
            <a:pPr algn="l" indent="0" marL="0">
              <a:buNone/>
            </a:pPr>
            <a:r>
              <a:rPr lang="en-US" sz="900" dirty="0">
                <a:solidFill>
                  <a:srgbClr val="1B2A41"/>
                </a:solidFill>
                <a:latin typeface="Arial" pitchFamily="34" charset="0"/>
                <a:ea typeface="Arial" pitchFamily="34" charset="-122"/>
                <a:cs typeface="Arial" pitchFamily="34" charset="-120"/>
              </a:rPr>
              <a:t> (Cu</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and high-spin d</a:t>
            </a:r>
            <a:pPr algn="l" indent="0" marL="0">
              <a:buNone/>
            </a:pPr>
            <a:r>
              <a:rPr lang="en-US" sz="900" baseline="3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(Mn</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show strong tetragonal distortion.</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distortion for symmetric eg sets, or confusing elongation (d</a:t>
            </a:r>
            <a:pPr algn="l" indent="0" marL="0">
              <a:buNone/>
            </a:pPr>
            <a:r>
              <a:rPr lang="en-US" sz="900" baseline="30000" dirty="0">
                <a:solidFill>
                  <a:srgbClr val="1B2A41"/>
                </a:solidFill>
                <a:latin typeface="Arial" pitchFamily="34" charset="0"/>
                <a:ea typeface="Arial" pitchFamily="34" charset="-122"/>
                <a:cs typeface="Arial" pitchFamily="34" charset="-120"/>
              </a:rPr>
              <a:t>9</a:t>
            </a:r>
            <a:pPr algn="l" indent="0" marL="0">
              <a:buNone/>
            </a:pPr>
            <a:r>
              <a:rPr lang="en-US" sz="900" dirty="0">
                <a:solidFill>
                  <a:srgbClr val="1B2A41"/>
                </a:solidFill>
                <a:latin typeface="Arial" pitchFamily="34" charset="0"/>
                <a:ea typeface="Arial" pitchFamily="34" charset="-122"/>
                <a:cs typeface="Arial" pitchFamily="34" charset="-120"/>
              </a:rPr>
              <a:t>) with compression.</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Symmetric configs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HS,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LS,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10</a:t>
            </a:r>
            <a:pPr algn="l" indent="0" marL="0">
              <a:buNone/>
            </a:pPr>
            <a:r>
              <a:rPr lang="en-US" sz="900" dirty="0">
                <a:solidFill>
                  <a:srgbClr val="1B2A41"/>
                </a:solidFill>
                <a:latin typeface="Arial" pitchFamily="34" charset="0"/>
                <a:ea typeface="Arial" pitchFamily="34" charset="-122"/>
                <a:cs typeface="Arial" pitchFamily="34" charset="-120"/>
              </a:rPr>
              <a:t>) are NOT Jahn-Teller active → regular geometry.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“Uneven eg = strong J–T; uneven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 weak J–T.” Cu</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is the classic elongated octahedron.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315</a:t>
            </a:fld>
            <a:endParaRPr lang="en-US"/>
          </a:p>
        </p:txBody>
      </p:sp>
    </p:spTree>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name="Slide 31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Jahn-Teller Distortion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52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dz</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d x</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-y</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reverses the assignment; elongation puts the unpaired e</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in dx</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−y</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compression in dz</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dz</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dz</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two cases cannot both have the electron in dz</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elongation gives dx</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−y</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 x</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-y</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d x</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-y</a:t>
            </a:r>
            <a:pPr algn="l" indent="0" marL="0">
              <a:buNone/>
            </a:pPr>
            <a:r>
              <a:rPr lang="en-US" sz="1050" b="1" baseline="-4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both cannot be dx</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−y</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compression localises the electron in dz</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316</a:t>
            </a:fld>
            <a:endParaRPr lang="en-US"/>
          </a:p>
        </p:txBody>
      </p:sp>
    </p:spTree>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name="Slide 31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Jahn-Teller Distortion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63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Identify the correct statement about [Ni(H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O)</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and [Cu(H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O)</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All Ni-O and Cu-O bond lengths of individual species are equal</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Ni-O(equatorial) and Cu-O(equatorial)</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All Ni-O bond lengths are equal whereas Cu-O (equatorial) bonds are shorter than Cu- O(axial) bonds</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All Cu-O bond lengths are equal whereas Ni-O(equatorial) bonds are shorter than Ni- O(axial)bonds</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Orbital degeneracy, tetragonal distortion, eg vs t</a:t>
            </a:r>
            <a:pPr algn="l" indent="0" marL="0">
              <a:buNone/>
            </a:pPr>
            <a:r>
              <a:rPr lang="en-US" sz="850" b="1" baseline="-40000" dirty="0">
                <a:solidFill>
                  <a:srgbClr val="1B2A41"/>
                </a:solidFill>
                <a:latin typeface="Arial" pitchFamily="34" charset="0"/>
                <a:ea typeface="Arial" pitchFamily="34" charset="-122"/>
                <a:cs typeface="Arial" pitchFamily="34" charset="-120"/>
              </a:rPr>
              <a:t>2</a:t>
            </a:r>
            <a:pPr algn="l" indent="0" marL="0">
              <a:buNone/>
            </a:pPr>
            <a:r>
              <a:rPr lang="en-US" sz="850" b="1" dirty="0">
                <a:solidFill>
                  <a:srgbClr val="1B2A41"/>
                </a:solidFill>
                <a:latin typeface="Arial" pitchFamily="34" charset="0"/>
                <a:ea typeface="Arial" pitchFamily="34" charset="-122"/>
                <a:cs typeface="Arial" pitchFamily="34" charset="-120"/>
              </a:rPr>
              <a:t>g asymmetry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Occasional · 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“Uneven eg = strong J–T; uneven t</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g = weak J–T.” Cu</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 is the classic elongated octahedron.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317</a:t>
            </a:fld>
            <a:endParaRPr lang="en-US"/>
          </a:p>
        </p:txBody>
      </p:sp>
    </p:spTree>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name="Slide 31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Jahn-Teller Distortion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63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All Ni-O bond lengths are equal whereas Cu-O (equatorial) bonds are shorter than Cu- O(axial) bonds</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Orbitally degenerate ground states distort to remove degeneracy and lower energy. Strong for eg asymmetry (d</a:t>
            </a:r>
            <a:pPr algn="l" indent="0" marL="0">
              <a:buNone/>
            </a:pPr>
            <a:r>
              <a:rPr lang="en-US" sz="1000" baseline="30000" dirty="0">
                <a:solidFill>
                  <a:srgbClr val="1B2A41"/>
                </a:solidFill>
                <a:latin typeface="Arial" pitchFamily="34" charset="0"/>
                <a:ea typeface="Arial" pitchFamily="34" charset="-122"/>
                <a:cs typeface="Arial" pitchFamily="34" charset="-120"/>
              </a:rPr>
              <a:t>9</a:t>
            </a:r>
            <a:pPr algn="l" indent="0" marL="0">
              <a:buNone/>
            </a:pPr>
            <a:r>
              <a:rPr lang="en-US" sz="1000" dirty="0">
                <a:solidFill>
                  <a:srgbClr val="1B2A41"/>
                </a:solidFill>
                <a:latin typeface="Arial" pitchFamily="34" charset="0"/>
                <a:ea typeface="Arial" pitchFamily="34" charset="-122"/>
                <a:cs typeface="Arial" pitchFamily="34" charset="-120"/>
              </a:rPr>
              <a:t>, high-spin d</a:t>
            </a:r>
            <a:pPr algn="l" indent="0" marL="0">
              <a:buNone/>
            </a:pPr>
            <a:r>
              <a:rPr lang="en-US" sz="1000" baseline="30000" dirty="0">
                <a:solidFill>
                  <a:srgbClr val="1B2A41"/>
                </a:solidFill>
                <a:latin typeface="Arial" pitchFamily="34" charset="0"/>
                <a:ea typeface="Arial" pitchFamily="34" charset="-122"/>
                <a:cs typeface="Arial" pitchFamily="34" charset="-120"/>
              </a:rPr>
              <a:t>4</a:t>
            </a:r>
            <a:pPr algn="l" indent="0" marL="0">
              <a:buNone/>
            </a:pPr>
            <a:r>
              <a:rPr lang="en-US" sz="1000" dirty="0">
                <a:solidFill>
                  <a:srgbClr val="1B2A41"/>
                </a:solidFill>
                <a:latin typeface="Arial" pitchFamily="34" charset="0"/>
                <a:ea typeface="Arial" pitchFamily="34" charset="-122"/>
                <a:cs typeface="Arial" pitchFamily="34" charset="-120"/>
              </a:rPr>
              <a:t>); weak for t</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g asymmetry.</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Ni</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has a symmetrically filled eg level → no Jahn-Teller distortion → all six Ni-O bonds equal.</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Cu</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has an asymmetrically filled eg level → strong Jahn-Teller distortion.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So [Cu(H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shows four short + two long (elongated) Cu-O bonds, while [Ni(H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stays regular octahedral.</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All Ni-O bond lengths are equal whereas Cu-O (equatorial) bonds are shorter than Cu- O(axial) bonds</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Look for unequal eg occupancy: d</a:t>
            </a:r>
            <a:pPr algn="l" indent="0" marL="0">
              <a:buNone/>
            </a:pPr>
            <a:r>
              <a:rPr lang="en-US" sz="900" baseline="30000" dirty="0">
                <a:solidFill>
                  <a:srgbClr val="1B2A41"/>
                </a:solidFill>
                <a:latin typeface="Arial" pitchFamily="34" charset="0"/>
                <a:ea typeface="Arial" pitchFamily="34" charset="-122"/>
                <a:cs typeface="Arial" pitchFamily="34" charset="-120"/>
              </a:rPr>
              <a:t>9</a:t>
            </a:r>
            <a:pPr algn="l" indent="0" marL="0">
              <a:buNone/>
            </a:pPr>
            <a:r>
              <a:rPr lang="en-US" sz="900" dirty="0">
                <a:solidFill>
                  <a:srgbClr val="1B2A41"/>
                </a:solidFill>
                <a:latin typeface="Arial" pitchFamily="34" charset="0"/>
                <a:ea typeface="Arial" pitchFamily="34" charset="-122"/>
                <a:cs typeface="Arial" pitchFamily="34" charset="-120"/>
              </a:rPr>
              <a:t> (Cu</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and high-spin d</a:t>
            </a:r>
            <a:pPr algn="l" indent="0" marL="0">
              <a:buNone/>
            </a:pPr>
            <a:r>
              <a:rPr lang="en-US" sz="900" baseline="3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(Mn</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show strong tetragonal distortion.</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distortion for symmetric eg sets, or confusing elongation (d</a:t>
            </a:r>
            <a:pPr algn="l" indent="0" marL="0">
              <a:buNone/>
            </a:pPr>
            <a:r>
              <a:rPr lang="en-US" sz="900" baseline="30000" dirty="0">
                <a:solidFill>
                  <a:srgbClr val="1B2A41"/>
                </a:solidFill>
                <a:latin typeface="Arial" pitchFamily="34" charset="0"/>
                <a:ea typeface="Arial" pitchFamily="34" charset="-122"/>
                <a:cs typeface="Arial" pitchFamily="34" charset="-120"/>
              </a:rPr>
              <a:t>9</a:t>
            </a:r>
            <a:pPr algn="l" indent="0" marL="0">
              <a:buNone/>
            </a:pPr>
            <a:r>
              <a:rPr lang="en-US" sz="900" dirty="0">
                <a:solidFill>
                  <a:srgbClr val="1B2A41"/>
                </a:solidFill>
                <a:latin typeface="Arial" pitchFamily="34" charset="0"/>
                <a:ea typeface="Arial" pitchFamily="34" charset="-122"/>
                <a:cs typeface="Arial" pitchFamily="34" charset="-120"/>
              </a:rPr>
              <a:t>) with compression.</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Symmetric configs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HS,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LS,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10</a:t>
            </a:r>
            <a:pPr algn="l" indent="0" marL="0">
              <a:buNone/>
            </a:pPr>
            <a:r>
              <a:rPr lang="en-US" sz="900" dirty="0">
                <a:solidFill>
                  <a:srgbClr val="1B2A41"/>
                </a:solidFill>
                <a:latin typeface="Arial" pitchFamily="34" charset="0"/>
                <a:ea typeface="Arial" pitchFamily="34" charset="-122"/>
                <a:cs typeface="Arial" pitchFamily="34" charset="-120"/>
              </a:rPr>
              <a:t>) are NOT Jahn-Teller active → regular geometry.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“Uneven eg = strong J–T; uneven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 weak J–T.” Cu</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is the classic elongated octahedron.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318</a:t>
            </a:fld>
            <a:endParaRPr lang="en-US"/>
          </a:p>
        </p:txBody>
      </p:sp>
    </p:spTree>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name="Slide 31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Jahn-Teller Distortion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63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All Ni-O and Cu-O bond lengths of individual species are equal</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Cu</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9</a:t>
            </a:r>
            <a:pPr algn="l" indent="0" marL="0">
              <a:buNone/>
            </a:pPr>
            <a:r>
              <a:rPr lang="en-US" sz="1050" dirty="0">
                <a:solidFill>
                  <a:srgbClr val="5A6B82"/>
                </a:solidFill>
                <a:latin typeface="Arial" pitchFamily="34" charset="0"/>
                <a:ea typeface="Arial" pitchFamily="34" charset="-122"/>
                <a:cs typeface="Arial" pitchFamily="34" charset="-120"/>
              </a:rPr>
              <a:t>) is Jahn-Teller distorted, so its Cu-O bonds are NOT all equal.</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Ni-O(equatorial) and Cu-O(equatorial)</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option does not correctly state that Ni-O are equal while Cu-O are split by distortion.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All Cu-O bond lengths are equal whereas Ni-O(equatorial) bonds are shorter than Ni- O(axial)bonds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it is Cu (not Ni) whose bonds are unequal; Ni</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8</a:t>
            </a:r>
            <a:pPr algn="l" indent="0" marL="0">
              <a:buNone/>
            </a:pPr>
            <a:r>
              <a:rPr lang="en-US" sz="1050" dirty="0">
                <a:solidFill>
                  <a:srgbClr val="5A6B82"/>
                </a:solidFill>
                <a:latin typeface="Arial" pitchFamily="34" charset="0"/>
                <a:ea typeface="Arial" pitchFamily="34" charset="-122"/>
                <a:cs typeface="Arial" pitchFamily="34" charset="-120"/>
              </a:rPr>
              <a:t>) is undistorted.</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319</a:t>
            </a:fld>
            <a:endParaRPr lang="en-US"/>
          </a:p>
        </p:txBody>
      </p:sp>
    </p:spTree>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name="Slide 32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Jahn-Teller Distortion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83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correct statement for Mn-O bond lengths in [Mn(H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O)</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 ]</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all bonds are equal</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four bonds are longer than two others</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 bonds are longer than four others</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they are shorter than the Mn-O bond in [MnO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Orbital degeneracy, tetragonal distortion, eg vs t</a:t>
            </a:r>
            <a:pPr algn="l" indent="0" marL="0">
              <a:buNone/>
            </a:pPr>
            <a:r>
              <a:rPr lang="en-US" sz="850" b="1" baseline="-40000" dirty="0">
                <a:solidFill>
                  <a:srgbClr val="1B2A41"/>
                </a:solidFill>
                <a:latin typeface="Arial" pitchFamily="34" charset="0"/>
                <a:ea typeface="Arial" pitchFamily="34" charset="-122"/>
                <a:cs typeface="Arial" pitchFamily="34" charset="-120"/>
              </a:rPr>
              <a:t>2</a:t>
            </a:r>
            <a:pPr algn="l" indent="0" marL="0">
              <a:buNone/>
            </a:pPr>
            <a:r>
              <a:rPr lang="en-US" sz="850" b="1" dirty="0">
                <a:solidFill>
                  <a:srgbClr val="1B2A41"/>
                </a:solidFill>
                <a:latin typeface="Arial" pitchFamily="34" charset="0"/>
                <a:ea typeface="Arial" pitchFamily="34" charset="-122"/>
                <a:cs typeface="Arial" pitchFamily="34" charset="-120"/>
              </a:rPr>
              <a:t>g asymmetry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Occasional · 4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“Uneven eg = strong J–T; uneven t</a:t>
            </a:r>
            <a:pPr algn="l" indent="0" marL="0">
              <a:buNone/>
            </a:pPr>
            <a:r>
              <a:rPr lang="en-US" sz="850" i="1" baseline="-4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g = weak J–T.” Cu</a:t>
            </a:r>
            <a:pPr algn="l" indent="0" marL="0">
              <a:buNone/>
            </a:pPr>
            <a:r>
              <a:rPr lang="en-US" sz="850" i="1" baseline="30000" dirty="0">
                <a:solidFill>
                  <a:srgbClr val="5A6B82"/>
                </a:solidFill>
                <a:latin typeface="Arial" pitchFamily="34" charset="0"/>
                <a:ea typeface="Arial" pitchFamily="34" charset="-122"/>
                <a:cs typeface="Arial" pitchFamily="34" charset="-120"/>
              </a:rPr>
              <a:t>2+</a:t>
            </a:r>
            <a:pPr algn="l" indent="0" marL="0">
              <a:buNone/>
            </a:pPr>
            <a:r>
              <a:rPr lang="en-US" sz="850" i="1" dirty="0">
                <a:solidFill>
                  <a:srgbClr val="5A6B82"/>
                </a:solidFill>
                <a:latin typeface="Arial" pitchFamily="34" charset="0"/>
                <a:ea typeface="Arial" pitchFamily="34" charset="-122"/>
                <a:cs typeface="Arial" pitchFamily="34" charset="-120"/>
              </a:rPr>
              <a:t> is the classic elongated octahedron.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320</a:t>
            </a:fld>
            <a:endParaRPr lang="en-US"/>
          </a:p>
        </p:txBody>
      </p:sp>
    </p:spTree>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name="Slide 32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Jahn-Teller Distortion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83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all bonds are equal</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Orbitally degenerate ground states distort to remove degeneracy and lower energy. Strong for eg asymmetry (d</a:t>
            </a:r>
            <a:pPr algn="l" indent="0" marL="0">
              <a:buNone/>
            </a:pPr>
            <a:r>
              <a:rPr lang="en-US" sz="1000" baseline="30000" dirty="0">
                <a:solidFill>
                  <a:srgbClr val="1B2A41"/>
                </a:solidFill>
                <a:latin typeface="Arial" pitchFamily="34" charset="0"/>
                <a:ea typeface="Arial" pitchFamily="34" charset="-122"/>
                <a:cs typeface="Arial" pitchFamily="34" charset="-120"/>
              </a:rPr>
              <a:t>9</a:t>
            </a:r>
            <a:pPr algn="l" indent="0" marL="0">
              <a:buNone/>
            </a:pPr>
            <a:r>
              <a:rPr lang="en-US" sz="1000" dirty="0">
                <a:solidFill>
                  <a:srgbClr val="1B2A41"/>
                </a:solidFill>
                <a:latin typeface="Arial" pitchFamily="34" charset="0"/>
                <a:ea typeface="Arial" pitchFamily="34" charset="-122"/>
                <a:cs typeface="Arial" pitchFamily="34" charset="-120"/>
              </a:rPr>
              <a:t>, high-spin d</a:t>
            </a:r>
            <a:pPr algn="l" indent="0" marL="0">
              <a:buNone/>
            </a:pPr>
            <a:r>
              <a:rPr lang="en-US" sz="1000" baseline="30000" dirty="0">
                <a:solidFill>
                  <a:srgbClr val="1B2A41"/>
                </a:solidFill>
                <a:latin typeface="Arial" pitchFamily="34" charset="0"/>
                <a:ea typeface="Arial" pitchFamily="34" charset="-122"/>
                <a:cs typeface="Arial" pitchFamily="34" charset="-120"/>
              </a:rPr>
              <a:t>4</a:t>
            </a:r>
            <a:pPr algn="l" indent="0" marL="0">
              <a:buNone/>
            </a:pPr>
            <a:r>
              <a:rPr lang="en-US" sz="1000" dirty="0">
                <a:solidFill>
                  <a:srgbClr val="1B2A41"/>
                </a:solidFill>
                <a:latin typeface="Arial" pitchFamily="34" charset="0"/>
                <a:ea typeface="Arial" pitchFamily="34" charset="-122"/>
                <a:cs typeface="Arial" pitchFamily="34" charset="-120"/>
              </a:rPr>
              <a:t>); weak for t</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g asymmetry.</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[Mn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As all the levels are electronically non-degenerate. Hence, No Jahn-Teller distortion. Therefore, all the Mn-O bond length will be equal.</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all bonds are equal</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Look for unequal eg occupancy: d</a:t>
            </a:r>
            <a:pPr algn="l" indent="0" marL="0">
              <a:buNone/>
            </a:pPr>
            <a:r>
              <a:rPr lang="en-US" sz="900" baseline="30000" dirty="0">
                <a:solidFill>
                  <a:srgbClr val="1B2A41"/>
                </a:solidFill>
                <a:latin typeface="Arial" pitchFamily="34" charset="0"/>
                <a:ea typeface="Arial" pitchFamily="34" charset="-122"/>
                <a:cs typeface="Arial" pitchFamily="34" charset="-120"/>
              </a:rPr>
              <a:t>9</a:t>
            </a:r>
            <a:pPr algn="l" indent="0" marL="0">
              <a:buNone/>
            </a:pPr>
            <a:r>
              <a:rPr lang="en-US" sz="900" dirty="0">
                <a:solidFill>
                  <a:srgbClr val="1B2A41"/>
                </a:solidFill>
                <a:latin typeface="Arial" pitchFamily="34" charset="0"/>
                <a:ea typeface="Arial" pitchFamily="34" charset="-122"/>
                <a:cs typeface="Arial" pitchFamily="34" charset="-120"/>
              </a:rPr>
              <a:t> (Cu</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and high-spin d</a:t>
            </a:r>
            <a:pPr algn="l" indent="0" marL="0">
              <a:buNone/>
            </a:pPr>
            <a:r>
              <a:rPr lang="en-US" sz="900" baseline="3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 (Mn</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show strong tetragonal distortion.</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Predicting distortion for symmetric eg sets, or confusing elongation (d</a:t>
            </a:r>
            <a:pPr algn="l" indent="0" marL="0">
              <a:buNone/>
            </a:pPr>
            <a:r>
              <a:rPr lang="en-US" sz="900" baseline="30000" dirty="0">
                <a:solidFill>
                  <a:srgbClr val="1B2A41"/>
                </a:solidFill>
                <a:latin typeface="Arial" pitchFamily="34" charset="0"/>
                <a:ea typeface="Arial" pitchFamily="34" charset="-122"/>
                <a:cs typeface="Arial" pitchFamily="34" charset="-120"/>
              </a:rPr>
              <a:t>9</a:t>
            </a:r>
            <a:pPr algn="l" indent="0" marL="0">
              <a:buNone/>
            </a:pPr>
            <a:r>
              <a:rPr lang="en-US" sz="900" dirty="0">
                <a:solidFill>
                  <a:srgbClr val="1B2A41"/>
                </a:solidFill>
                <a:latin typeface="Arial" pitchFamily="34" charset="0"/>
                <a:ea typeface="Arial" pitchFamily="34" charset="-122"/>
                <a:cs typeface="Arial" pitchFamily="34" charset="-120"/>
              </a:rPr>
              <a:t>) with compression.</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Symmetric configs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5</a:t>
            </a:r>
            <a:pPr algn="l" indent="0" marL="0">
              <a:buNone/>
            </a:pPr>
            <a:r>
              <a:rPr lang="en-US" sz="900" dirty="0">
                <a:solidFill>
                  <a:srgbClr val="1B2A41"/>
                </a:solidFill>
                <a:latin typeface="Arial" pitchFamily="34" charset="0"/>
                <a:ea typeface="Arial" pitchFamily="34" charset="-122"/>
                <a:cs typeface="Arial" pitchFamily="34" charset="-120"/>
              </a:rPr>
              <a:t> HS,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LS,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10</a:t>
            </a:r>
            <a:pPr algn="l" indent="0" marL="0">
              <a:buNone/>
            </a:pPr>
            <a:r>
              <a:rPr lang="en-US" sz="900" dirty="0">
                <a:solidFill>
                  <a:srgbClr val="1B2A41"/>
                </a:solidFill>
                <a:latin typeface="Arial" pitchFamily="34" charset="0"/>
                <a:ea typeface="Arial" pitchFamily="34" charset="-122"/>
                <a:cs typeface="Arial" pitchFamily="34" charset="-120"/>
              </a:rPr>
              <a:t>) are NOT Jahn-Teller active → regular geometry.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“Uneven eg = strong J–T; uneven t</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g = weak J–T.” Cu</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is the classic elongated octahedron.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321</a:t>
            </a:fld>
            <a:endParaRPr lang="en-US"/>
          </a:p>
        </p:txBody>
      </p:sp>
    </p:spTree>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name="Slide 32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Jahn-Teller Distortion</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83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four bonds are longer than two others</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Mn</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 HS) is not Jahn-Teller active, so the bonds are not split 4-long/2-short.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two bonds are longer than four others</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is no 2-long/4-short distortion; all six Mn-O bonds are equal.</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they are shorter than the Mn-O bond in [MnO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comparison to [MnO</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bond lengths is irrelevant; the point is that all Mn-O bonds here are equal.</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322</a:t>
            </a:fld>
            <a:endParaRPr lang="en-US"/>
          </a:p>
        </p:txBody>
      </p:sp>
    </p:spTree>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name="Slide 32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Jahn-Teller Distortion</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4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Orbitally degenerate ground states distort to remove degeneracy and lower energy. Strong for eg asymmetry (d</a:t>
            </a:r>
            <a:pPr algn="l" indent="0" marL="0">
              <a:lnSpc>
                <a:spcPct val="100000"/>
              </a:lnSpc>
              <a:buNone/>
            </a:pPr>
            <a:r>
              <a:rPr lang="en-US" sz="1000" baseline="3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 high-spin d</a:t>
            </a:r>
            <a:pPr algn="l" indent="0" marL="0">
              <a:lnSpc>
                <a:spcPct val="100000"/>
              </a:lnSpc>
              <a:buNone/>
            </a:pPr>
            <a:r>
              <a:rPr lang="en-US" sz="100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 weak for t</a:t>
            </a:r>
            <a:pPr algn="l" indent="0" marL="0">
              <a:lnSpc>
                <a:spcPct val="100000"/>
              </a:lnSpc>
              <a:buNone/>
            </a:pPr>
            <a:r>
              <a:rPr lang="en-US" sz="10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g asymmetry.</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Strong J–T: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or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HS,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Weak J–T: uneven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No J–T: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HS,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LS,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Elongation lowers d_z</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compression lowers d</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x</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−y</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Degeneracy removal</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Tetragonal elongation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Cu(II) distortion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Static vs dynamic J–T</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Predicting distortion for symmetric eg sets, or confusing elongation (d</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with compression.</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Look for unequal eg occupancy: d</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(Cu</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and high-spin d</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(Mn</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show strong tetragonal distortion.</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Q7   Q52   Q63   Q83</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1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Orbital degeneracy, tetragonal distortion, eg vs t</a:t>
            </a:r>
            <a:pPr algn="l" indent="0" marL="0">
              <a:buNone/>
            </a:pPr>
            <a:r>
              <a:rPr lang="en-US" sz="950" b="1" baseline="-40000" dirty="0">
                <a:solidFill>
                  <a:srgbClr val="1B2A41"/>
                </a:solidFill>
                <a:latin typeface="Arial" pitchFamily="34" charset="0"/>
                <a:ea typeface="Arial" pitchFamily="34" charset="-122"/>
                <a:cs typeface="Arial" pitchFamily="34" charset="-120"/>
              </a:rPr>
              <a:t>2</a:t>
            </a:r>
            <a:pPr algn="l" indent="0" marL="0">
              <a:buNone/>
            </a:pPr>
            <a:r>
              <a:rPr lang="en-US" sz="950" b="1" dirty="0">
                <a:solidFill>
                  <a:srgbClr val="1B2A41"/>
                </a:solidFill>
                <a:latin typeface="Arial" pitchFamily="34" charset="0"/>
                <a:ea typeface="Arial" pitchFamily="34" charset="-122"/>
                <a:cs typeface="Arial" pitchFamily="34" charset="-120"/>
              </a:rPr>
              <a:t>g asymmetry.</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name="Slide 324">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7</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Bonding, Ligands &amp; π-Acidity</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9 questions   ·   Easy 7  |  Medium 2  |  Hard 0   ·   PYQ frequency: High</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name="Slide 32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21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Q21</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As a ligand Cl-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Only a σ -donor</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Only π donor</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Both a σ -donor and π -donor</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σ -donor and a σ -acceptor</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σ/π bonding, back-bonding, π-acidity ranking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“σ in, π back” for π-acids. Strong field + π-acceptor = low spin, low oxidation state stabilised.</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325</a:t>
            </a:fld>
            <a:endParaRPr lang="en-US"/>
          </a:p>
        </p:txBody>
      </p:sp>
    </p:spTree>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name="Slide 32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Both a σ -donor and π -donor</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act as σ-donors and may π-donate or π-accept. π-acids (CO, NO, PR</a:t>
            </a:r>
            <a:pPr algn="l" indent="0" marL="0">
              <a:buNone/>
            </a:pPr>
            <a:r>
              <a:rPr lang="en-US" sz="1000" baseline="-40000" dirty="0">
                <a:solidFill>
                  <a:srgbClr val="1B2A41"/>
                </a:solidFill>
                <a:latin typeface="Arial" pitchFamily="34" charset="0"/>
                <a:ea typeface="Arial" pitchFamily="34" charset="-122"/>
                <a:cs typeface="Arial" pitchFamily="34" charset="-120"/>
              </a:rPr>
              <a:t>3</a:t>
            </a:r>
            <a:pPr algn="l" indent="0" marL="0">
              <a:buNone/>
            </a:pPr>
            <a:r>
              <a:rPr lang="en-US" sz="1000" dirty="0">
                <a:solidFill>
                  <a:srgbClr val="1B2A41"/>
                </a:solidFill>
                <a:latin typeface="Arial" pitchFamily="34" charset="0"/>
                <a:ea typeface="Arial" pitchFamily="34" charset="-122"/>
                <a:cs typeface="Arial" pitchFamily="34" charset="-120"/>
              </a:rPr>
              <a:t>, CN</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stabilise low oxidation states via M→L back-bonding.</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Ligand Cl- is both σ-donor and π donor According to LFT, each ligand is always a σ -donor some ligands like: 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which has only one lone pair of electrons is only σ -donor. Some ligands like F-, Cl-, OH- etc. which hence two or more lone pair of electrons are σ as well as π donors. Some ligands like CO, CN-, SH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bpy, phen, etc. have π* vacant - orbitals so these are σ -donor but π- acceptors.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Both a σ -donor and π -donor</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π-acceptor strength: CO ≈ NO &gt; PF</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PR</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Back-bonding fills ligand π* and lowers νC≡O / νN≡O.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Treating an amine (NEt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as a π-acceptor — it has no low-lying π* and is a pure σ-donor.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back-donation → lower IR stretching frequency. Compare νCO across complexes to rank π-acidity.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“σ in, π back” for π-acids. Strong field + π-acceptor = low spin, low oxidation state stabilised.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326</a:t>
            </a:fld>
            <a:endParaRPr lang="en-US"/>
          </a:p>
        </p:txBody>
      </p:sp>
    </p:spTree>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name="Slide 32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Only a σ -donor</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Cl</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also has extra lone pairs that donate into metal d-orbitals (π-donation), so it is more than a σ-donor.</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Only π donor</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Cl</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first forms a σ-bond via one lone pair; it is not purely a π-donor.</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σ -donor and a σ -acceptor</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Cl</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is electron-rich and cannot accept electron density, so it is not a σ-acceptor.</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327</a:t>
            </a:fld>
            <a:endParaRPr lang="en-US"/>
          </a:p>
        </p:txBody>
      </p:sp>
    </p:spTree>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name="Slide 32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44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Q44</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Identify the order representing increasing π -acidity of the following ligands C</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F</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 NEt</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CO and C</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H</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 &lt; C</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F</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 C</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 NEt</a:t>
            </a:r>
            <a:pPr algn="l" indent="0" marL="0">
              <a:buNone/>
            </a:pPr>
            <a:r>
              <a:rPr lang="en-US" sz="850" baseline="-4000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F</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 C</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 NEt</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&lt; CO</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 NEt</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&lt; CO &lt; C</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F</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NEt</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&lt; C</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 C</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F</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&lt;CO</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σ/π bonding, back-bonding, π-acidity ranking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“σ in, π back” for π-acids. Strong field + π-acceptor = low spin, low oxidation state stabilised.</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328</a:t>
            </a:fld>
            <a:endParaRPr lang="en-US"/>
          </a:p>
        </p:txBody>
      </p:sp>
    </p:spTree>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name="Slide 32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44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NEt</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&lt; C</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H</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 &lt; C</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F</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 &lt;CO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act as σ-donors and may π-donate or π-accept. π-acids (CO, NO, PR</a:t>
            </a:r>
            <a:pPr algn="l" indent="0" marL="0">
              <a:buNone/>
            </a:pPr>
            <a:r>
              <a:rPr lang="en-US" sz="1000" baseline="-40000" dirty="0">
                <a:solidFill>
                  <a:srgbClr val="1B2A41"/>
                </a:solidFill>
                <a:latin typeface="Arial" pitchFamily="34" charset="0"/>
                <a:ea typeface="Arial" pitchFamily="34" charset="-122"/>
                <a:cs typeface="Arial" pitchFamily="34" charset="-120"/>
              </a:rPr>
              <a:t>3</a:t>
            </a:r>
            <a:pPr algn="l" indent="0" marL="0">
              <a:buNone/>
            </a:pPr>
            <a:r>
              <a:rPr lang="en-US" sz="1000" dirty="0">
                <a:solidFill>
                  <a:srgbClr val="1B2A41"/>
                </a:solidFill>
                <a:latin typeface="Arial" pitchFamily="34" charset="0"/>
                <a:ea typeface="Arial" pitchFamily="34" charset="-122"/>
                <a:cs typeface="Arial" pitchFamily="34" charset="-120"/>
              </a:rPr>
              <a:t>, CN</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stabilise low oxidation states via M→L back-bonding.</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Among the given ligand CO is most π - acid ligand. Between 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has more tendency to behave as л-acid ligand due to more electronegative F atoms which holds electron density towards F atoms and alkene behaves as a better π -аccepting position from metal. NEt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has very little behaviour towards л-back bonding. Thus, the order is NEt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&lt;CO</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NEt</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&lt; C</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H</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 &lt; C</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F</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 &lt;CO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π-acceptor strength: CO ≈ NO &gt; PF</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PR</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Back-bonding fills ligand π* and lowers νC≡O / νN≡O.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Treating an amine (NEt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as a π-acceptor — it has no low-lying π* and is a pure σ-donor.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back-donation → lower IR stretching frequency. Compare νCO across complexes to rank π-acidity.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“σ in, π back” for π-acids. Strong field + π-acceptor = low spin, low oxidation state stabilised.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329</a:t>
            </a:fld>
            <a:endParaRPr lang="en-US"/>
          </a:p>
        </p:txBody>
      </p:sp>
    </p:spTree>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name="Slide 33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44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 &lt; C</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F</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&lt; C</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&lt; NEt</a:t>
            </a:r>
            <a:pPr algn="l" indent="0" marL="0">
              <a:buNone/>
            </a:pPr>
            <a:r>
              <a:rPr lang="en-US" sz="1050" b="1" baseline="-40000" dirty="0">
                <a:solidFill>
                  <a:srgbClr val="1B2A41"/>
                </a:solidFill>
                <a:latin typeface="Arial" pitchFamily="34" charset="0"/>
                <a:ea typeface="Arial" pitchFamily="34" charset="-122"/>
                <a:cs typeface="Arial" pitchFamily="34" charset="-120"/>
              </a:rPr>
              <a:t>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CO is the strongest π-acid, so it cannot be lowest in the order.</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F</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&lt; C</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&lt; NEt</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&lt; CO</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NEt</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has no π* acceptor orbital, so it must be the weakest π-acid, not mid-range.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H</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 &lt; NEt</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&lt; CO &lt; C</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F</a:t>
            </a:r>
            <a:pPr algn="l" indent="0" marL="0">
              <a:buNone/>
            </a:pPr>
            <a:r>
              <a:rPr lang="en-US" sz="1050" b="1" baseline="-40000" dirty="0">
                <a:solidFill>
                  <a:srgbClr val="1B2A41"/>
                </a:solidFill>
                <a:latin typeface="Arial" pitchFamily="34" charset="0"/>
                <a:ea typeface="Arial" pitchFamily="34" charset="-122"/>
                <a:cs typeface="Arial" pitchFamily="34" charset="-120"/>
              </a:rPr>
              <a:t>4</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ranks NEt</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above CO, but amines are not π-acceptors at all.</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330</a:t>
            </a:fld>
            <a:endParaRPr lang="en-US"/>
          </a:p>
        </p:txBody>
      </p:sp>
    </p:spTree>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name="Slide 33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64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Q64</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Reaction of nitrosyl tetrafluoroborate to Vaska's complex gives complex A with angle M-N- O=124°. The complex A and its N-O stretching frequency are, respectively</a:t>
            </a:r>
            <a:endParaRPr lang="en-US" sz="12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[IrCl(CO)(NO)(PPh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]BF</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 1620 cm</a:t>
            </a:r>
            <a:pPr algn="l" indent="0" marL="0">
              <a:buNone/>
            </a:pPr>
            <a:r>
              <a:rPr lang="en-US" sz="850" baseline="30000" dirty="0">
                <a:solidFill>
                  <a:srgbClr val="1B2A41"/>
                </a:solidFill>
                <a:latin typeface="Arial" pitchFamily="34" charset="0"/>
                <a:ea typeface="Arial" pitchFamily="34" charset="-122"/>
                <a:cs typeface="Arial" pitchFamily="34" charset="-120"/>
              </a:rPr>
              <a:t>-1</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[IrCl(CO)(NO)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)](BF</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1730 cm</a:t>
            </a:r>
            <a:pPr algn="l" indent="0" marL="0">
              <a:buNone/>
            </a:pPr>
            <a:r>
              <a:rPr lang="en-US" sz="850" baseline="30000" dirty="0">
                <a:solidFill>
                  <a:srgbClr val="1B2A41"/>
                </a:solidFill>
                <a:latin typeface="Arial" pitchFamily="34" charset="0"/>
                <a:ea typeface="Arial" pitchFamily="34" charset="-122"/>
                <a:cs typeface="Arial" pitchFamily="34" charset="-120"/>
              </a:rPr>
              <a:t>-1</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[IrCl(CO)(NO)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)](BF</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1520 cm</a:t>
            </a:r>
            <a:pPr algn="l" indent="0" marL="0">
              <a:buNone/>
            </a:pPr>
            <a:r>
              <a:rPr lang="en-US" sz="850" baseline="30000" dirty="0">
                <a:solidFill>
                  <a:srgbClr val="1B2A41"/>
                </a:solidFill>
                <a:latin typeface="Arial" pitchFamily="34" charset="0"/>
                <a:ea typeface="Arial" pitchFamily="34" charset="-122"/>
                <a:cs typeface="Arial" pitchFamily="34" charset="-120"/>
              </a:rPr>
              <a:t>-1</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[IrCl(CO)(NO)(PPh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1820 cm</a:t>
            </a:r>
            <a:pPr algn="l" indent="0" marL="0">
              <a:buNone/>
            </a:pPr>
            <a:r>
              <a:rPr lang="en-US" sz="850" baseline="30000" dirty="0">
                <a:solidFill>
                  <a:srgbClr val="1B2A41"/>
                </a:solidFill>
                <a:latin typeface="Arial" pitchFamily="34" charset="0"/>
                <a:ea typeface="Arial" pitchFamily="34" charset="-122"/>
                <a:cs typeface="Arial" pitchFamily="34" charset="-120"/>
              </a:rPr>
              <a:t>-1</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σ/π bonding, back-bonding, π-acidity ranking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“σ in, π back” for π-acids. Strong field + π-acceptor = low spin, low oxidation state stabilised.</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331</a:t>
            </a:fld>
            <a:endParaRPr lang="en-US"/>
          </a:p>
        </p:txBody>
      </p:sp>
    </p:spTree>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name="Slide 33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64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[IrCl(CO)(NO)(PPh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]BF</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 1620 cm</a:t>
            </a:r>
            <a:pPr algn="l" indent="0" marL="0">
              <a:buNone/>
            </a:pPr>
            <a:r>
              <a:rPr lang="en-US" sz="1250" baseline="30000" dirty="0">
                <a:solidFill>
                  <a:srgbClr val="1B2A41"/>
                </a:solidFill>
                <a:latin typeface="Arial" pitchFamily="34" charset="0"/>
                <a:ea typeface="Arial" pitchFamily="34" charset="-122"/>
                <a:cs typeface="Arial" pitchFamily="34" charset="-120"/>
              </a:rPr>
              <a:t>-1</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act as σ-donors and may π-donate or π-accept. π-acids (CO, NO, PR</a:t>
            </a:r>
            <a:pPr algn="l" indent="0" marL="0">
              <a:buNone/>
            </a:pPr>
            <a:r>
              <a:rPr lang="en-US" sz="1000" baseline="-40000" dirty="0">
                <a:solidFill>
                  <a:srgbClr val="1B2A41"/>
                </a:solidFill>
                <a:latin typeface="Arial" pitchFamily="34" charset="0"/>
                <a:ea typeface="Arial" pitchFamily="34" charset="-122"/>
                <a:cs typeface="Arial" pitchFamily="34" charset="-120"/>
              </a:rPr>
              <a:t>3</a:t>
            </a:r>
            <a:pPr algn="l" indent="0" marL="0">
              <a:buNone/>
            </a:pPr>
            <a:r>
              <a:rPr lang="en-US" sz="1000" dirty="0">
                <a:solidFill>
                  <a:srgbClr val="1B2A41"/>
                </a:solidFill>
                <a:latin typeface="Arial" pitchFamily="34" charset="0"/>
                <a:ea typeface="Arial" pitchFamily="34" charset="-122"/>
                <a:cs typeface="Arial" pitchFamily="34" charset="-120"/>
              </a:rPr>
              <a:t>, CN</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stabilise low oxidation states via M→L back-bonding.</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Terminal NO=1672 cm</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Bridging NO=1505 cm</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[IrCl(CO)(NO)(PPh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]BF</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 1620 cm</a:t>
            </a:r>
            <a:pPr algn="l" indent="0" marL="0">
              <a:buNone/>
            </a:pPr>
            <a:r>
              <a:rPr lang="en-US" sz="900" b="1" baseline="30000" dirty="0">
                <a:solidFill>
                  <a:srgbClr val="1B2A41"/>
                </a:solidFill>
                <a:latin typeface="Arial" pitchFamily="34" charset="0"/>
                <a:ea typeface="Arial" pitchFamily="34" charset="-122"/>
                <a:cs typeface="Arial" pitchFamily="34" charset="-120"/>
              </a:rPr>
              <a:t>-1</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π-acceptor strength: CO ≈ NO &gt; PF</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PR</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Back-bonding fills ligand π* and lowers νC≡O / νN≡O.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Treating an amine (NEt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as a π-acceptor — it has no low-lying π* and is a pure σ-donor.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back-donation → lower IR stretching frequency. Compare νCO across complexes to rank π-acidity.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“σ in, π back” for π-acids. Strong field + π-acceptor = low spin, low oxidation state stabilised.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332</a:t>
            </a:fld>
            <a:endParaRPr lang="en-US"/>
          </a:p>
        </p:txBody>
      </p:sp>
    </p:spTree>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name="Slide 33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64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[IrCl(CO)(NO)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)](BF</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 1730 cm</a:t>
            </a:r>
            <a:pPr algn="l" indent="0" marL="0">
              <a:buNone/>
            </a:pPr>
            <a:r>
              <a:rPr lang="en-US" sz="1050" b="1" baseline="30000" dirty="0">
                <a:solidFill>
                  <a:srgbClr val="1B2A41"/>
                </a:solidFill>
                <a:latin typeface="Arial" pitchFamily="34" charset="0"/>
                <a:ea typeface="Arial" pitchFamily="34" charset="-122"/>
                <a:cs typeface="Arial" pitchFamily="34" charset="-120"/>
              </a:rPr>
              <a:t>-1</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only one NO adds to Vaska's complex giving a 3e</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linear nitrosyl, not two NO units.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[IrCl(CO)(NO)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)](BF</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1520 cm</a:t>
            </a:r>
            <a:pPr algn="l" indent="0" marL="0">
              <a:buNone/>
            </a:pPr>
            <a:r>
              <a:rPr lang="en-US" sz="1050" b="1" baseline="30000" dirty="0">
                <a:solidFill>
                  <a:srgbClr val="1B2A41"/>
                </a:solidFill>
                <a:latin typeface="Arial" pitchFamily="34" charset="0"/>
                <a:ea typeface="Arial" pitchFamily="34" charset="-122"/>
                <a:cs typeface="Arial" pitchFamily="34" charset="-120"/>
              </a:rPr>
              <a:t>-1</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product is a mono-nitrosyl cation, and the νNO value/charge given here are inconsistent.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[IrCl(CO)(NO)(PPh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1820 cm</a:t>
            </a:r>
            <a:pPr algn="l" indent="0" marL="0">
              <a:buNone/>
            </a:pPr>
            <a:r>
              <a:rPr lang="en-US" sz="1050" b="1" baseline="30000" dirty="0">
                <a:solidFill>
                  <a:srgbClr val="1B2A41"/>
                </a:solidFill>
                <a:latin typeface="Arial" pitchFamily="34" charset="0"/>
                <a:ea typeface="Arial" pitchFamily="34" charset="-122"/>
                <a:cs typeface="Arial" pitchFamily="34" charset="-120"/>
              </a:rPr>
              <a:t>-1</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product is the cationic [IrCl(CO)(NO)(PPh</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salt, with νNO ≈ 1620 cm</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not a neutral 1820 cm</a:t>
            </a:r>
            <a:pPr algn="l" indent="0" marL="0">
              <a:buNone/>
            </a:pPr>
            <a:r>
              <a:rPr lang="en-US" sz="1050" baseline="3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 species.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333</a:t>
            </a:fld>
            <a:endParaRPr lang="en-US"/>
          </a:p>
        </p:txBody>
      </p:sp>
    </p:spTree>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name="Slide 33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74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Q74</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In transition metal phosphine (M-PR</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complexes, the back-bonding involves donation of electrons from</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 PR</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(σ*)</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 →PR</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(π*)</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M(eg )→ P(d)</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PR</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 π ) →M(t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g )</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σ/π bonding, back-bonding, π-acidity ranking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“σ in, π back” for π-acids. Strong field + π-acceptor = low spin, low oxidation state stabilised.</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334</a:t>
            </a:fld>
            <a:endParaRPr lang="en-US"/>
          </a:p>
        </p:txBody>
      </p:sp>
    </p:spTree>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name="Slide 33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74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M(t</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g )→ PR</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(σ*)</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act as σ-donors and may π-donate or π-accept. π-acids (CO, NO, PR</a:t>
            </a:r>
            <a:pPr algn="l" indent="0" marL="0">
              <a:buNone/>
            </a:pPr>
            <a:r>
              <a:rPr lang="en-US" sz="1000" baseline="-40000" dirty="0">
                <a:solidFill>
                  <a:srgbClr val="1B2A41"/>
                </a:solidFill>
                <a:latin typeface="Arial" pitchFamily="34" charset="0"/>
                <a:ea typeface="Arial" pitchFamily="34" charset="-122"/>
                <a:cs typeface="Arial" pitchFamily="34" charset="-120"/>
              </a:rPr>
              <a:t>3</a:t>
            </a:r>
            <a:pPr algn="l" indent="0" marL="0">
              <a:buNone/>
            </a:pPr>
            <a:r>
              <a:rPr lang="en-US" sz="1000" dirty="0">
                <a:solidFill>
                  <a:srgbClr val="1B2A41"/>
                </a:solidFill>
                <a:latin typeface="Arial" pitchFamily="34" charset="0"/>
                <a:ea typeface="Arial" pitchFamily="34" charset="-122"/>
                <a:cs typeface="Arial" pitchFamily="34" charset="-120"/>
              </a:rPr>
              <a:t>, CN</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stabilise low oxidation states via M→L back-bonding.</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bonding in phosphine ligands, like that of carbonyls having two components. The primary component is sigma donation of the phosphine lone pain to on empty orbital on the metal. The second component is back donation from filled metal orbital to an empty orbital on the phosphine ligand. This empty phosphorous orbital has been described as being either a d-orbital or an antibonding sigma orbital (σ*).</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So, in transition metal phosphine (M-PR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complexes, the back bonding involves donation of electrons from M(t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 PR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(σ*)</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M(t</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g )→ PR</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(σ*)</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π-acceptor strength: CO ≈ NO &gt; PF</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PR</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Back-bonding fills ligand π* and lowers νC≡O / νN≡O.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Treating an amine (NEt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as a π-acceptor — it has no low-lying π* and is a pure σ-donor.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back-donation → lower IR stretching frequency. Compare νCO across complexes to rank π-acidity.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“σ in, π back” for π-acids. Strong field + π-acceptor = low spin, low oxidation state stabilised.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335</a:t>
            </a:fld>
            <a:endParaRPr lang="en-US"/>
          </a:p>
        </p:txBody>
      </p:sp>
    </p:spTree>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name="Slide 33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74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 →PR</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(π*)</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back-donation goes into the σ* (or low-lying acceptor) of P-R, not a π* orbital.</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M(eg )→ P(d)</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donor is the metal 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 set into P acceptor orbitals, not eg→P(d).</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PR</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 π ) →M(t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g )</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describes σ-donation (P→M), not the π back-bonding (M→P) asked for.</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336</a:t>
            </a:fld>
            <a:endParaRPr lang="en-US"/>
          </a:p>
        </p:txBody>
      </p:sp>
    </p:spTree>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name="Slide 33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111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Q111</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correct statement for a Fischer carbene complex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 carbene carbon is electrophilic in nature</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metal exists in high oxidation state</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metal fragment and carbene are in the triplet states</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 ligands destabilize the complex</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σ/π bonding, back-bonding, π-acidity ranking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“σ in, π back” for π-acids. Strong field + π-acceptor = low spin, low oxidation state stabilised.</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337</a:t>
            </a:fld>
            <a:endParaRPr lang="en-US"/>
          </a:p>
        </p:txBody>
      </p:sp>
    </p:spTree>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name="Slide 33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the carbene carbon is electrophilic in nature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act as σ-donors and may π-donate or π-accept. π-acids (CO, NO, PR</a:t>
            </a:r>
            <a:pPr algn="l" indent="0" marL="0">
              <a:buNone/>
            </a:pPr>
            <a:r>
              <a:rPr lang="en-US" sz="1000" baseline="-40000" dirty="0">
                <a:solidFill>
                  <a:srgbClr val="1B2A41"/>
                </a:solidFill>
                <a:latin typeface="Arial" pitchFamily="34" charset="0"/>
                <a:ea typeface="Arial" pitchFamily="34" charset="-122"/>
                <a:cs typeface="Arial" pitchFamily="34" charset="-120"/>
              </a:rPr>
              <a:t>3</a:t>
            </a:r>
            <a:pPr algn="l" indent="0" marL="0">
              <a:buNone/>
            </a:pPr>
            <a:r>
              <a:rPr lang="en-US" sz="1000" dirty="0">
                <a:solidFill>
                  <a:srgbClr val="1B2A41"/>
                </a:solidFill>
                <a:latin typeface="Arial" pitchFamily="34" charset="0"/>
                <a:ea typeface="Arial" pitchFamily="34" charset="-122"/>
                <a:cs typeface="Arial" pitchFamily="34" charset="-120"/>
              </a:rPr>
              <a:t>, CN</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stabilise low oxidation states via M→L back-bonding.</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Fischer carbene carbon is electrophilic in nature due to strong π- acceptor ligands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the carbene carbon is electrophilic in nature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π-acceptor strength: CO ≈ NO &gt; PF</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PR</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Back-bonding fills ligand π* and lowers νC≡O / νN≡O.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Treating an amine (NEt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as a π-acceptor — it has no low-lying π* and is a pure σ-donor.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back-donation → lower IR stretching frequency. Compare νCO across complexes to rank π-acidity.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“σ in, π back” for π-acids. Strong field + π-acceptor = low spin, low oxidation state stabilised.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338</a:t>
            </a:fld>
            <a:endParaRPr lang="en-US"/>
          </a:p>
        </p:txBody>
      </p:sp>
    </p:spTree>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name="Slide 33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metal exists in high oxidation state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Fischer carbenes have the metal in a LOW oxidation state, not high.</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metal fragment and carbene are in the triplet states</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metal and carbene are in singlet states for Fischer carbenes, not triplet.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 ligands destabilize the complex</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CO ligands stabilise (not destabilise) the low-oxidation-state Fischer carbene.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339</a:t>
            </a:fld>
            <a:endParaRPr lang="en-US"/>
          </a:p>
        </p:txBody>
      </p:sp>
    </p:spTree>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name="Slide 34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115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Q115</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Consider the following sulfur donor atom bearing bidentate ligand where X and name of ligands are given in following columns X Ligand name</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NR</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I. Dithiocarbonate</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OR II. Dithiocarbamate</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 III. Xanthate</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SR IV. Thioxanthate Correct match of entries given in two columns is</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σ/π bonding, back-bonding, π-acidity ranking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“σ in, π back” for π-acids. Strong field + π-acceptor = low spin, low oxidation state stabilised.</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340</a:t>
            </a:fld>
            <a:endParaRPr lang="en-US"/>
          </a:p>
        </p:txBody>
      </p:sp>
    </p:spTree>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name="Slide 34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115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NR</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I. Dithiocarbonate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act as σ-donors and may π-donate or π-accept. π-acids (CO, NO, PR</a:t>
            </a:r>
            <a:pPr algn="l" indent="0" marL="0">
              <a:buNone/>
            </a:pPr>
            <a:r>
              <a:rPr lang="en-US" sz="1000" baseline="-40000" dirty="0">
                <a:solidFill>
                  <a:srgbClr val="1B2A41"/>
                </a:solidFill>
                <a:latin typeface="Arial" pitchFamily="34" charset="0"/>
                <a:ea typeface="Arial" pitchFamily="34" charset="-122"/>
                <a:cs typeface="Arial" pitchFamily="34" charset="-120"/>
              </a:rPr>
              <a:t>3</a:t>
            </a:r>
            <a:pPr algn="l" indent="0" marL="0">
              <a:buNone/>
            </a:pPr>
            <a:r>
              <a:rPr lang="en-US" sz="1000" dirty="0">
                <a:solidFill>
                  <a:srgbClr val="1B2A41"/>
                </a:solidFill>
                <a:latin typeface="Arial" pitchFamily="34" charset="0"/>
                <a:ea typeface="Arial" pitchFamily="34" charset="-122"/>
                <a:cs typeface="Arial" pitchFamily="34" charset="-120"/>
              </a:rPr>
              <a:t>, CN</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stabilise low oxidation states via M→L back-bonding.</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NR → Dithiocarbamate OR → Xanthate O- → Dithiocarbonate SR → Thioxanthate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NR</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I. Dithiocarbonate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π-acceptor strength: CO ≈ NO &gt; PF</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PR</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Back-bonding fills ligand π* and lowers νC≡O / νN≡O.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Treating an amine (NEt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as a π-acceptor — it has no low-lying π* and is a pure σ-donor.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back-donation → lower IR stretching frequency. Compare νCO across complexes to rank π-acidity.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“σ in, π back” for π-acids. Strong field + π-acceptor = low spin, low oxidation state stabilised.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341</a:t>
            </a:fld>
            <a:endParaRPr lang="en-US"/>
          </a:p>
        </p:txBody>
      </p:sp>
    </p:spTree>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name="Slide 34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115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OR II. Dithiocarbamate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OR/II pairing mismatches; the correct ligand-class to name matches differ.</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 III. Xanthate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/III labelling does not give the correct xanthate/dithiocarbamate assignment.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SR IV. Thioxanthate Correct match of entries given in two columns is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SR/IV mapping is incorrect for the named sulfur-donor ligands.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342</a:t>
            </a:fld>
            <a:endParaRPr lang="en-US"/>
          </a:p>
        </p:txBody>
      </p:sp>
    </p:spTree>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name="Slide 34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122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Considering the ambidentate behaviour of thiocyanante ion, the </a:t>
            </a:r>
            <a:pPr algn="l" indent="0" marL="0">
              <a:buNone/>
            </a:pPr>
            <a:r>
              <a:rPr lang="en-US" sz="1200" b="1" dirty="0">
                <a:solidFill>
                  <a:srgbClr val="C9821B"/>
                </a:solidFill>
                <a:latin typeface="Georgia" pitchFamily="34" charset="0"/>
                <a:ea typeface="Georgia" pitchFamily="34" charset="-122"/>
                <a:cs typeface="Georgia" pitchFamily="34" charset="-120"/>
              </a:rPr>
              <a:t>most stable</a:t>
            </a:r>
            <a:pPr algn="l" indent="0" marL="0">
              <a:buNone/>
            </a:pPr>
            <a:r>
              <a:rPr lang="en-US" sz="1200" b="1" dirty="0">
                <a:solidFill>
                  <a:srgbClr val="1B2A41"/>
                </a:solidFill>
                <a:latin typeface="Georgia" pitchFamily="34" charset="0"/>
                <a:ea typeface="Georgia" pitchFamily="34" charset="-122"/>
                <a:cs typeface="Georgia" pitchFamily="34" charset="-120"/>
              </a:rPr>
              <a:t> structure among the following is</a:t>
            </a:r>
            <a:endParaRPr lang="en-US" sz="12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σ/π bonding, back-bonding, π-acidity ranking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“σ in, π back” for π-acids. Strong field + π-acceptor = low spin, low oxidation state stabilised.</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343</a:t>
            </a:fld>
            <a:endParaRPr lang="en-US"/>
          </a:p>
        </p:txBody>
      </p:sp>
    </p:spTree>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name="Slide 34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122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act as σ-donors and may π-donate or π-accept. π-acids (CO, NO, PR</a:t>
            </a:r>
            <a:pPr algn="l" indent="0" marL="0">
              <a:buNone/>
            </a:pPr>
            <a:r>
              <a:rPr lang="en-US" sz="1000" baseline="-40000" dirty="0">
                <a:solidFill>
                  <a:srgbClr val="1B2A41"/>
                </a:solidFill>
                <a:latin typeface="Arial" pitchFamily="34" charset="0"/>
                <a:ea typeface="Arial" pitchFamily="34" charset="-122"/>
                <a:cs typeface="Arial" pitchFamily="34" charset="-120"/>
              </a:rPr>
              <a:t>3</a:t>
            </a:r>
            <a:pPr algn="l" indent="0" marL="0">
              <a:buNone/>
            </a:pPr>
            <a:r>
              <a:rPr lang="en-US" sz="1000" dirty="0">
                <a:solidFill>
                  <a:srgbClr val="1B2A41"/>
                </a:solidFill>
                <a:latin typeface="Arial" pitchFamily="34" charset="0"/>
                <a:ea typeface="Arial" pitchFamily="34" charset="-122"/>
                <a:cs typeface="Arial" pitchFamily="34" charset="-120"/>
              </a:rPr>
              <a:t>, CN</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stabilise low oxidation states via M→L back-bonding.</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Small P-Pd-P angle , less steric hindrance effective π Pd-SCN- bonding Increase in P-Pd-P angle , increase in steric hindrance . No, effective π bonding from the P atom , the S atom of SCN- ligand can form π bond but due to steric hindrance SCN- binds through N atom.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P-Pd-P angle , further increase with increase in size of chelate ring and hence steric hindrance increases .</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No effective , π bonding from the P atom , the S atom of SCN- ligand can form π bond but steric hindrance favours the Pd- N bonding .</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π-acceptor strength: CO ≈ NO &gt; PF</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PR</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Back-bonding fills ligand π* and lowers νC≡O / νN≡O.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Treating an amine (NEt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as a π-acceptor — it has no low-lying π* and is a pure σ-donor.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back-donation → lower IR stretching frequency. Compare νCO across complexes to rank π-acidity.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“σ in, π back” for π-acids. Strong field + π-acceptor = low spin, low oxidation state stabilised.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344</a:t>
            </a:fld>
            <a:endParaRPr lang="en-US"/>
          </a:p>
        </p:txBody>
      </p:sp>
    </p:spTree>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name="Slide 34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122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binding/geometry option does not match the HSAB-preferred S- vs N-coordination outcome.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stated mode is not the most stable for the given soft/hard metal.</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arrangement contradicts the ambidentate preference established by HSAB.</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345</a:t>
            </a:fld>
            <a:endParaRPr lang="en-US"/>
          </a:p>
        </p:txBody>
      </p:sp>
    </p:spTree>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name="Slide 34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135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For magnesium complex of EDTA</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baseline="30000" dirty="0">
                <a:solidFill>
                  <a:srgbClr val="1B2A41"/>
                </a:solidFill>
                <a:latin typeface="Georgia" pitchFamily="34" charset="0"/>
                <a:ea typeface="Georgia" pitchFamily="34" charset="-122"/>
                <a:cs typeface="Georgia" pitchFamily="34" charset="-120"/>
              </a:rPr>
              <a:t>-</a:t>
            </a:r>
            <a:pPr algn="l" indent="0" marL="0">
              <a:buNone/>
            </a:pPr>
            <a:r>
              <a:rPr lang="en-US" sz="1250" b="1" dirty="0">
                <a:solidFill>
                  <a:srgbClr val="1B2A41"/>
                </a:solidFill>
                <a:latin typeface="Georgia" pitchFamily="34" charset="0"/>
                <a:ea typeface="Georgia" pitchFamily="34" charset="-122"/>
                <a:cs typeface="Georgia" pitchFamily="34" charset="-120"/>
              </a:rPr>
              <a:t> , the number of N-donor and O-donor centers, are respectively.</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 and four</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 and two</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 and six</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 and eight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σ/π bonding, back-bonding, π-acidity ranking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“σ in, π back” for π-acids. Strong field + π-acceptor = low spin, low oxidation state stabilised.</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346</a:t>
            </a:fld>
            <a:endParaRPr lang="en-US"/>
          </a:p>
        </p:txBody>
      </p:sp>
    </p:spTree>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name="Slide 34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135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two and four</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act as σ-donors and may π-donate or π-accept. π-acids (CO, NO, PR</a:t>
            </a:r>
            <a:pPr algn="l" indent="0" marL="0">
              <a:buNone/>
            </a:pPr>
            <a:r>
              <a:rPr lang="en-US" sz="1000" baseline="-40000" dirty="0">
                <a:solidFill>
                  <a:srgbClr val="1B2A41"/>
                </a:solidFill>
                <a:latin typeface="Arial" pitchFamily="34" charset="0"/>
                <a:ea typeface="Arial" pitchFamily="34" charset="-122"/>
                <a:cs typeface="Arial" pitchFamily="34" charset="-120"/>
              </a:rPr>
              <a:t>3</a:t>
            </a:r>
            <a:pPr algn="l" indent="0" marL="0">
              <a:buNone/>
            </a:pPr>
            <a:r>
              <a:rPr lang="en-US" sz="1000" dirty="0">
                <a:solidFill>
                  <a:srgbClr val="1B2A41"/>
                </a:solidFill>
                <a:latin typeface="Arial" pitchFamily="34" charset="0"/>
                <a:ea typeface="Arial" pitchFamily="34" charset="-122"/>
                <a:cs typeface="Arial" pitchFamily="34" charset="-120"/>
              </a:rPr>
              <a:t>, CN</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stabilise low oxidation states via M→L back-bonding.</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EDTA</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a hexadentate ligand offering 2 amine nitrogen donors and 4 carboxylate oxygen donors.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the Mg-EDTA complex the metal uses these donor atoms for chelation.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Number of N-donor centres = 2 and O-donor centres = 4.</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two and four</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π-acceptor strength: CO ≈ NO &gt; PF</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PR</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Back-bonding fills ligand π* and lowers νC≡O / νN≡O.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Treating an amine (NEt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as a π-acceptor — it has no low-lying π* and is a pure σ-donor.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back-donation → lower IR stretching frequency. Compare νCO across complexes to rank π-acidity.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“σ in, π back” for π-acids. Strong field + π-acceptor = low spin, low oxidation state stabilised.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347</a:t>
            </a:fld>
            <a:endParaRPr lang="en-US"/>
          </a:p>
        </p:txBody>
      </p:sp>
    </p:spTree>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name="Slide 34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135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two and two</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EDTA provides 4 carboxylate O donors, not 2.</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two and six</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are 4 O donors (not 6); total donors are 2N+4O = 6.</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two and eight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are 4 O-donor centres, not 8.</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348</a:t>
            </a:fld>
            <a:endParaRPr lang="en-US"/>
          </a:p>
        </p:txBody>
      </p:sp>
    </p:spTree>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name="Slide 34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145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Donor mode of NO ligand depends on the metal. Now, consider the following complexes (in gaseous state).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[IrCl(CO)(PPh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(NO)]</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[RuCl(PPh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(NO)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[Co(NCS)(diars)</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(NO)]</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 where diars →o-(Me</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As)</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H</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[Cr(CN)</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(NO)]</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The complex (es) that do NOT exhibit bent NO coordination mode is/are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σ/π bonding, back-bonding, π-acidity ranking</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High · 9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“σ in, π back” for π-acids. Strong field + π-acceptor = low spin, low oxidation state stabilised.</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349</a:t>
            </a:fld>
            <a:endParaRPr lang="en-US"/>
          </a:p>
        </p:txBody>
      </p:sp>
    </p:spTree>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name="Slide 35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145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[Co(NCS)(diars)</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(NO)]</a:t>
            </a:r>
            <a:pPr algn="l" indent="0" marL="0">
              <a:buNone/>
            </a:pPr>
            <a:r>
              <a:rPr lang="en-US" sz="1250" baseline="30000" dirty="0">
                <a:solidFill>
                  <a:srgbClr val="1B2A41"/>
                </a:solidFill>
                <a:latin typeface="Arial" pitchFamily="34" charset="0"/>
                <a:ea typeface="Arial" pitchFamily="34" charset="-122"/>
                <a:cs typeface="Arial" pitchFamily="34" charset="-120"/>
              </a:rPr>
              <a:t>+</a:t>
            </a:r>
            <a:pPr algn="l" indent="0" marL="0">
              <a:buNone/>
            </a:pPr>
            <a:r>
              <a:rPr lang="en-US" sz="1250" dirty="0">
                <a:solidFill>
                  <a:srgbClr val="1B2A41"/>
                </a:solidFill>
                <a:latin typeface="Arial" pitchFamily="34" charset="0"/>
                <a:ea typeface="Arial" pitchFamily="34" charset="-122"/>
                <a:cs typeface="Arial" pitchFamily="34" charset="-120"/>
              </a:rPr>
              <a:t> , where diars →o-(Me</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As)</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C</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H</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Ligands act as σ-donors and may π-donate or π-accept. π-acids (CO, NO, PR</a:t>
            </a:r>
            <a:pPr algn="l" indent="0" marL="0">
              <a:buNone/>
            </a:pPr>
            <a:r>
              <a:rPr lang="en-US" sz="1000" baseline="-40000" dirty="0">
                <a:solidFill>
                  <a:srgbClr val="1B2A41"/>
                </a:solidFill>
                <a:latin typeface="Arial" pitchFamily="34" charset="0"/>
                <a:ea typeface="Arial" pitchFamily="34" charset="-122"/>
                <a:cs typeface="Arial" pitchFamily="34" charset="-120"/>
              </a:rPr>
              <a:t>3</a:t>
            </a:r>
            <a:pPr algn="l" indent="0" marL="0">
              <a:buNone/>
            </a:pPr>
            <a:r>
              <a:rPr lang="en-US" sz="1000" dirty="0">
                <a:solidFill>
                  <a:srgbClr val="1B2A41"/>
                </a:solidFill>
                <a:latin typeface="Arial" pitchFamily="34" charset="0"/>
                <a:ea typeface="Arial" pitchFamily="34" charset="-122"/>
                <a:cs typeface="Arial" pitchFamily="34" charset="-120"/>
              </a:rPr>
              <a:t>, CN</a:t>
            </a:r>
            <a:pPr algn="l" indent="0" marL="0">
              <a:buNone/>
            </a:pPr>
            <a:r>
              <a:rPr lang="en-US" sz="1000" baseline="30000" dirty="0">
                <a:solidFill>
                  <a:srgbClr val="1B2A41"/>
                </a:solidFill>
                <a:latin typeface="Arial" pitchFamily="34" charset="0"/>
                <a:ea typeface="Arial" pitchFamily="34" charset="-122"/>
                <a:cs typeface="Arial" pitchFamily="34" charset="-120"/>
              </a:rPr>
              <a:t>-</a:t>
            </a:r>
            <a:pPr algn="l" indent="0" marL="0">
              <a:buNone/>
            </a:pPr>
            <a:r>
              <a:rPr lang="en-US" sz="1000" dirty="0">
                <a:solidFill>
                  <a:srgbClr val="1B2A41"/>
                </a:solidFill>
                <a:latin typeface="Arial" pitchFamily="34" charset="0"/>
                <a:ea typeface="Arial" pitchFamily="34" charset="-122"/>
                <a:cs typeface="Arial" pitchFamily="34" charset="-120"/>
              </a:rPr>
              <a:t>) stabilise low oxidation states via M→L back-bonding.</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Ir = 9e- PPh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2e- each CO= 2e- NO (bent) = 1e- (lets consider)</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9</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e- + 4e- + 2e- + 1e- +1e- -1e- = 16e- Considering NO in bent form gives TVE = 16, thus a square pyramidal structure of complex gains stability with 16 e-, So we can say NO present in bent mode Ru= 8 e- PPh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=2 e- each Cl= 1 e- NO(bent) = 1 e- NO(linear) = 3 e- 8e- + 4e- + 1e- + 1e- +3e- -1e- = 16e- Considering one NO in bent form and another in linear gives TVE = 16, thus a square pyramidal structure of complex gains stability with 16 e-, So we can say One NO preset in bent mode and other in linear mode .</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Co = 9 e- AsR</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=2 e- each NCS=1 e- NO(bent)=1 e- 9e- + 8e- + 1e- + 1e- -1e- = 18e- Considering NO in bent form gives TVE = 18, thus an octahedral structure of complex gains stability with 18e-, So we can say NO present in bent mode Cr=6 e- CN= 1 e- (each)</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NO(linear) = 3 e- 6e- + 5e- + 3e- + 3e- = 17e- Considering NO in linear form gives TVE = 17, thus an octahedral structure of complex gains stability with 18e-, So we can say NO present in linear form (17e- species is considered quite stable as on putting NO as bent, we were just getting 15e-, which would be too unstable)</a:t>
            </a:r>
            <a:endParaRPr lang="en-US" sz="6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[Co(NCS)(diars)</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(NO)]</a:t>
            </a:r>
            <a:pPr algn="l" indent="0" marL="0">
              <a:buNone/>
            </a:pPr>
            <a:r>
              <a:rPr lang="en-US" sz="900" b="1" baseline="30000" dirty="0">
                <a:solidFill>
                  <a:srgbClr val="1B2A41"/>
                </a:solidFill>
                <a:latin typeface="Arial" pitchFamily="34" charset="0"/>
                <a:ea typeface="Arial" pitchFamily="34" charset="-122"/>
                <a:cs typeface="Arial" pitchFamily="34" charset="-120"/>
              </a:rPr>
              <a:t>+</a:t>
            </a:r>
            <a:pPr algn="l" indent="0" marL="0">
              <a:buNone/>
            </a:pPr>
            <a:r>
              <a:rPr lang="en-US" sz="900" b="1" dirty="0">
                <a:solidFill>
                  <a:srgbClr val="1B2A41"/>
                </a:solidFill>
                <a:latin typeface="Arial" pitchFamily="34" charset="0"/>
                <a:ea typeface="Arial" pitchFamily="34" charset="-122"/>
                <a:cs typeface="Arial" pitchFamily="34" charset="-120"/>
              </a:rPr>
              <a:t> , where diars →o-(Me</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As)</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C</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H</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π-acceptor strength: CO ≈ NO &gt; PF</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PR</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&gt; CN</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Back-bonding fills ligand π* and lowers νC≡O / νN≡O.</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Treating an amine (NEt</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as a π-acceptor — it has no low-lying π* and is a pure σ-donor.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More back-donation → lower IR stretching frequency. Compare νCO across complexes to rank π-acidity.</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“σ in, π back” for π-acids. Strong field + π-acceptor = low spin, low oxidation state stabilised.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350</a:t>
            </a:fld>
            <a:endParaRPr lang="en-US"/>
          </a:p>
        </p:txBody>
      </p:sp>
    </p:spTree>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name="Slide 35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Bonding, Ligands &amp; π-Acidity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145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[IrCl(CO)(PPh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(NO)]</a:t>
            </a:r>
            <a:pPr algn="l" indent="0" marL="0">
              <a:buNone/>
            </a:pPr>
            <a:r>
              <a:rPr lang="en-US" sz="1050" b="1" baseline="30000"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Ir nitrosyl here can adopt bent NO, so it is not a complex that lacks bent NO.</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[RuCl(PPh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(NO)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Ru dinitrosyl can show bent NO, so it does exhibit bent NO.</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[Cr(CN)</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(NO)]</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The complex (es) that do NOT exhibit bent NO coordination mode is/are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[Cr(CN)</a:t>
            </a:r>
            <a:pPr algn="l" indent="0" marL="0">
              <a:buNone/>
            </a:pPr>
            <a:r>
              <a:rPr lang="en-US" sz="1050" baseline="-4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(NO)]</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can have bent NO; the species that does NOT show bent NO is the Co diars nitrosyl.</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351</a:t>
            </a:fld>
            <a:endParaRPr lang="en-US"/>
          </a:p>
        </p:txBody>
      </p:sp>
    </p:spTree>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name="Slide 35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Bonding, Ligands &amp; π-Acidity</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9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Ligands act as σ-donors and may π-donate or π-accept. π-acids (CO, NO, PR</a:t>
            </a:r>
            <a:pPr algn="l" indent="0" marL="0">
              <a:lnSpc>
                <a:spcPct val="100000"/>
              </a:lnSpc>
              <a:buNone/>
            </a:pPr>
            <a:r>
              <a:rPr lang="en-US" sz="100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 CN</a:t>
            </a:r>
            <a:pPr algn="l" indent="0" marL="0">
              <a:lnSpc>
                <a:spcPct val="100000"/>
              </a:lnSpc>
              <a:buNone/>
            </a:pPr>
            <a:r>
              <a:rPr lang="en-US" sz="100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 stabilise low oxidation states via M→L back-bonding.</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M→L back-bond ↓ νCO / νNO</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π-acceptor: CO ≈ NO &gt; PF</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PR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σ-donor + π-acceptor = synergic bond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18-electron rule for carbonyls</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Synergic bonding</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π-acid ligands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Back-donation &amp; IR</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σ-donor vs π-donor</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Treating an amine (NEt</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as a π-acceptor — it has no low-lying π* and is a pure σ-donor.</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π-acceptor strength: CO ≈ NO &gt; PF</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&gt; PR</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&gt; CN</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Back-bonding fills ligand π* and lowers νC≡O / νN≡O.</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Q21   Q44   Q64   Q74   Q111   Q115   Q122   Q135   Q145</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2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σ/π bonding, back-bonding, π-acidity ranking.</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name="Slide 353">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8</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Isomerism</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6 questions   ·   Easy 5  |  Medium 1  |  Hard 0   ·   PYQ frequency: Moderate</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name="Slide 35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number of possible isomers for [Ru(bpy)</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Cl</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is (bpy = 2,2'‬- bipyridine)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5</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Geometric &amp; optical isomerism, chirality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“trans is flat &amp; achiral; cis can be chiral.” tris-bidentate is always Δ/Λ.</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354</a:t>
            </a:fld>
            <a:endParaRPr lang="en-US"/>
          </a:p>
        </p:txBody>
      </p:sp>
    </p:spTree>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name="Slide 35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Coordination complexes show structural (linkage, ionisation, coordination) and stereo (geometric cis/trans, optical Δ/Λ) isomerism.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Total isomers = geometrical isomer + ½(optical isomer )</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Geometrical isomer = 2 isomers ( trans form + cis form)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Optical isomer = 2 isomers ( d -cis-form + l-cis form)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Total isomers= 3</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[Ma</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octahedral → cis + trans; only cis can be chiral. [M(AA)</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(tris-chelate) → Δ and Λ enantiomers.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Over-counting optical isomers for achiral trans forms, or missing the optical pair of a chiral cis form.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geometric isomers first, then check each for a mirror plane: cis-[Ma</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type are often chiral.</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 is flat &amp; achiral; cis can be chiral.” tris-bidentate is always Δ/Λ.</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355</a:t>
            </a:fld>
            <a:endParaRPr lang="en-US"/>
          </a:p>
        </p:txBody>
      </p:sp>
    </p:spTree>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name="Slide 35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2 counts only the geometrical isomers (cis, trans) and omits the optical pair of the cis form.</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4 over-counts; the trans form is achiral, so it contributes only one isomer.</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5</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total distinct isomers are 3 (trans + cis Δ/Λ), not 5.</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356</a:t>
            </a:fld>
            <a:endParaRPr lang="en-US"/>
          </a:p>
        </p:txBody>
      </p:sp>
    </p:spTree>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name="Slide 35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29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Q29</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number of possible isomers of [Ru(PPh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(acac)</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](acac = acetylacetonate)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5</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Geometric &amp; optical isomerism, chirality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“trans is flat &amp; achiral; cis can be chiral.” tris-bidentate is always Δ/Λ.</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357</a:t>
            </a:fld>
            <a:endParaRPr lang="en-US"/>
          </a:p>
        </p:txBody>
      </p:sp>
    </p:spTree>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name="Slide 35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29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Coordination complexes show structural (linkage, ionisation, coordination) and stereo (geometric cis/trans, optical Δ/Λ) isomerism.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Total isomers = geometrical isomer + ½(optical isomer)</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Geometrical isomer = 2 isomers (trans form + cis form)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Optical isomer = 2 isomers (d -cis-form + l-cis form)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Total isomers= 3</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[Ma</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octahedral → cis + trans; only cis can be chiral. [M(AA)</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(tris-chelate) → Δ and Λ enantiomers.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Over-counting optical isomers for achiral trans forms, or missing the optical pair of a chiral cis form.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geometric isomers first, then check each for a mirror plane: cis-[Ma</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type are often chiral.</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 is flat &amp; achiral; cis can be chiral.” tris-bidentate is always Δ/Λ.</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358</a:t>
            </a:fld>
            <a:endParaRPr lang="en-US"/>
          </a:p>
        </p:txBody>
      </p:sp>
    </p:spTree>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name="Slide 35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29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2 counts only trans + cis without the optical pair of the chiral cis form.</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4 over-counts; trans is achiral and adds only one isomer.</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5</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correct total is 3 (trans + cis Δ/Λ).</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359</a:t>
            </a:fld>
            <a:endParaRPr lang="en-US"/>
          </a:p>
        </p:txBody>
      </p:sp>
    </p:spTree>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name="Slide 36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53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most appropriate structure for the complex [Pt</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(NH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(NCS)</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(PPh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Geometric &amp; optical isomerism, chirality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“trans is flat &amp; achiral; cis can be chiral.” tris-bidentate is always Δ/Λ.</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360</a:t>
            </a:fld>
            <a:endParaRPr lang="en-US"/>
          </a:p>
        </p:txBody>
      </p:sp>
    </p:spTree>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name="Slide 36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53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Coordination complexes show structural (linkage, ionisation, coordination) and stereo (geometric cis/trans, optical Δ/Λ) isomerism.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Pt-S→ dπ-dπ bonding in weaker than that of Pt-P bonding. When Pt-S and Pt-P bond are trans to each other then Pt-S become weaker therefore in such a situation SCN ligand tends to form bonding through M atoms of ligand as M do not do not form dπ-pπ bonding. Hence, the most probable structure will be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[Ma</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octahedral → cis + trans; only cis can be chiral. [M(AA)</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(tris-chelate) → Δ and Λ enantiomers.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Over-counting optical isomers for achiral trans forms, or missing the optical pair of a chiral cis form.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geometric isomers first, then check each for a mirror plane: cis-[Ma</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type are often chiral.</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 is flat &amp; achiral; cis can be chiral.” tris-bidentate is always Δ/Λ.</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361</a:t>
            </a:fld>
            <a:endParaRPr lang="en-US"/>
          </a:p>
        </p:txBody>
      </p:sp>
    </p:spTree>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name="Slide 36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53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structure places the donor atoms in an arrangement disfavoured by trans-influence.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isomer has a less stable donor arrangement than the correct S/N-bridged structure.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all-trans arrangement is not the most stable for this dinuclear Pt species.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362</a:t>
            </a:fld>
            <a:endParaRPr lang="en-US"/>
          </a:p>
        </p:txBody>
      </p:sp>
    </p:spTree>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name="Slide 36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62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Q62</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A 1: 2 mixture of Me</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NCH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CH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CH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PPh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and KSCN with K</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[PdCl</a:t>
            </a:r>
            <a:pPr algn="l" indent="0" marL="0">
              <a:buNone/>
            </a:pPr>
            <a:r>
              <a:rPr lang="en-US" sz="1200" b="1" baseline="-40000" dirty="0">
                <a:solidFill>
                  <a:srgbClr val="1B2A41"/>
                </a:solidFill>
                <a:latin typeface="Georgia" pitchFamily="34" charset="0"/>
                <a:ea typeface="Georgia" pitchFamily="34" charset="-122"/>
                <a:cs typeface="Georgia" pitchFamily="34" charset="-120"/>
              </a:rPr>
              <a:t>4</a:t>
            </a:r>
            <a:pPr algn="l" indent="0" marL="0">
              <a:buNone/>
            </a:pPr>
            <a:r>
              <a:rPr lang="en-US" sz="1200" b="1" dirty="0">
                <a:solidFill>
                  <a:srgbClr val="1B2A41"/>
                </a:solidFill>
                <a:latin typeface="Georgia" pitchFamily="34" charset="0"/>
                <a:ea typeface="Georgia" pitchFamily="34" charset="-122"/>
                <a:cs typeface="Georgia" pitchFamily="34" charset="-120"/>
              </a:rPr>
              <a:t>] gives a square planar complex A. Identify the correct pairs of donor atoms trans to each other in complex A from the following combinations.</a:t>
            </a:r>
            <a:endParaRPr lang="en-US" sz="12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 N</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 S</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 S</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 N</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Geometric &amp; optical isomerism, chirality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“trans is flat &amp; achiral; cis can be chiral.” tris-bidentate is always Δ/Λ.</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363</a:t>
            </a:fld>
            <a:endParaRPr lang="en-US"/>
          </a:p>
        </p:txBody>
      </p:sp>
    </p:spTree>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name="Slide 36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62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P, N</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Coordination complexes show structural (linkage, ionisation, coordination) and stereo (geometric cis/trans, optical Δ/Λ) isomerism.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 and p both form π -bonding with complex and π-bonding capacity of sulphur is greater than phosphorus due to smaller size of d-orbital of sulphur. Hence, in presence of sulphur trans to phosphorus donor atom phosphorus-metal bond will be weak hence they do not lie trans to each other in the complex. As nitrogen does not involment in π -bonding with complex hence when nitrogen atom is trans to phosphorus, phosphorus become able to form efficient π -bond with metal hence become stable thats why P and N are trans to each other</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P, N</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[Ma</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octahedral → cis + trans; only cis can be chiral. [M(AA)</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(tris-chelate) → Δ and Λ enantiomers.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Over-counting optical isomers for achiral trans forms, or missing the optical pair of a chiral cis form.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geometric isomers first, then check each for a mirror plane: cis-[Ma</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type are often chiral.</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 is flat &amp; achiral; cis can be chiral.” tris-bidentate is always Δ/Λ.</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364</a:t>
            </a:fld>
            <a:endParaRPr lang="en-US"/>
          </a:p>
        </p:txBody>
      </p:sp>
    </p:spTree>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name="Slide 36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62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 S</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strong P-donor binds first; N,S does not capture the P/N trans arrangement of the hemilabile ligand.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 S</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phosphorus and sulfur are not the bound pair described; the hemilabile P and N coordinate.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 N</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two nitrogen donors is not the binding mode; P and N of the hemilabile ligand coordinate.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365</a:t>
            </a:fld>
            <a:endParaRPr lang="en-US"/>
          </a:p>
        </p:txBody>
      </p:sp>
    </p:spTree>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name="Slide 36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67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Q67</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number of stereoisomers of trans-[CoCl</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(triethylenetetraamine)]Br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One</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Two</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Three</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Four</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Geometric &amp; optical isomerism, chirality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“trans is flat &amp; achiral; cis can be chiral.” tris-bidentate is always Δ/Λ.</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366</a:t>
            </a:fld>
            <a:endParaRPr lang="en-US"/>
          </a:p>
        </p:txBody>
      </p:sp>
    </p:spTree>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name="Slide 36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67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Three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Coordination complexes show structural (linkage, ionisation, coordination) and stereo (geometric cis/trans, optical Δ/Λ) isomerism.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Total isomers = geometrical isomer + ½(optical isomer)</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Geometrical isomer = 2 isomers (trans form + cis form)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Optical isomer = 2 isomers (d -cis-form + l-cis form)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Total isomers= 3</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Three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[Ma</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octahedral → cis + trans; only cis can be chiral. [M(AA)</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(tris-chelate) → Δ and Λ enantiomers.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Over-counting optical isomers for achiral trans forms, or missing the optical pair of a chiral cis form.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geometric isomers first, then check each for a mirror plane: cis-[Ma</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type are often chiral.</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 is flat &amp; achiral; cis can be chiral.” tris-bidentate is always Δ/Λ.</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367</a:t>
            </a:fld>
            <a:endParaRPr lang="en-US"/>
          </a:p>
        </p:txBody>
      </p:sp>
    </p:spTree>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name="Slide 36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67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One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trien wrapping plus optical activity gives more than one isomer.</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Two</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are three stereoisomers (one trans + two cis optical forms), not two.</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Four</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four over-counts the distinct stereoisomers for this trien complex.</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368</a:t>
            </a:fld>
            <a:endParaRPr lang="en-US"/>
          </a:p>
        </p:txBody>
      </p:sp>
    </p:spTree>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name="Slide 36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153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Q153</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number of geometrical isomers of the complex [RhH (C≡CR)</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(PMe</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Geometric &amp; optical isomerism, chirality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“trans is flat &amp; achiral; cis can be chiral.” tris-bidentate is always Δ/Λ.</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369</a:t>
            </a:fld>
            <a:endParaRPr lang="en-US"/>
          </a:p>
        </p:txBody>
      </p:sp>
    </p:spTree>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name="Slide 37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153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Coordination complexes show structural (linkage, ionisation, coordination) and stereo (geometric cis/trans, optical Δ/Λ) isomerism.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Geometrical isomers for complex [RhH (C≡CR)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(PMe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are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[Ma</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octahedral → cis + trans; only cis can be chiral. [M(AA)</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(tris-chelate) → Δ and Λ enantiomers.</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Over-counting optical isomers for achiral trans forms, or missing the optical pair of a chiral cis form.</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geometric isomers first, then check each for a mirror plane: cis-[Ma</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b</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type are often chiral.</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 is flat &amp; achiral; cis can be chiral.” tris-bidentate is always Δ/Λ.</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370</a:t>
            </a:fld>
            <a:endParaRPr lang="en-US"/>
          </a:p>
        </p:txBody>
      </p:sp>
    </p:spTree>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name="Slide 37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Isomerism</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153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2 undercounts the distinct geometric (mer/fac) arrangements of this octahedral complex.</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4 over-counts; only 3 distinct geometric isomers exist.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is more than one isomer; the count is 3, not 1.</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371</a:t>
            </a:fld>
            <a:endParaRPr lang="en-US"/>
          </a:p>
        </p:txBody>
      </p:sp>
    </p:spTree>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name="Slide 37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Isomerism</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6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Coordination complexes show structural (linkage, ionisation, coordination) and stereo (geometric cis/trans, optical Δ/Λ) isomerism.</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cis + trans (2)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fac + mer (2)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[M(AA)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Δ + Λ (2 optical)</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Chirality ⇔ no improper axis</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cis/trans isomerism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fac/mer isomerism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Optical Δ/Λ</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Linkage isomerism</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Over-counting optical isomers for achiral trans forms, or missing the optical pair of a chiral cis form.</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[Ma</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b</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octahedral → cis + trans; only cis can be chiral. [M(AA)</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(tris-chelate) → Δ and Λ enantiomers.</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Q11   Q29   Q53   Q62   Q67   Q153</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1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Geometric &amp; optical isomerism, chirality.</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name="Slide 373">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9</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Reaction Mechanisms &amp; Kinetics</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24 questions   ·   Easy 18  |  Medium 4  |  Hard 2   ·   PYQ frequency: Very High</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name="Slide 37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Q4</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Consider two redox pairs: (1) Cr(II)/Ru(III) (2) Cr(II)/Co(III) The rate of acceleration in going from a outer-sphere to a inner-sphere mechanism is lower for (1) relative to (2). Its correct explanation is</a:t>
            </a:r>
            <a:endParaRPr lang="en-US" sz="12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HOMO/LUMO are σ* and σ* respectively.</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HOMO/LUMO are σ* and π* respectively.</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HOMO/LUMO are π* and σ*and respectively.</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HOMO/LUMO are π* and π*respectively.</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374</a:t>
            </a:fld>
            <a:endParaRPr lang="en-US"/>
          </a:p>
        </p:txBody>
      </p:sp>
    </p:spTree>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name="Slide 37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HOMO/LUMO are σ* and σ* respectively.</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HOMO= σ* of Cr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HOMO= σ* of Cr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LUMO= σ* of Co LUMO= π/π* of Ru</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Acceleration =1010 Acceleration =102 Inner sphere mechanism is favourable for σ→σ* transition only.</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HOMO/LUMO are σ* and σ* respectively.</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375</a:t>
            </a:fld>
            <a:endParaRPr lang="en-US"/>
          </a:p>
        </p:txBody>
      </p:sp>
    </p:spTree>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name="Slide 37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4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HOMO/LUMO are σ* and π* respectively.</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for Cr(II)/Co(III) the acceptor LUMO is σ* (eg-type on Co), not π*.</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HOMO/LUMO are π* and σ*and respectively.</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Cr(II) donor HOMO is σ*(eg), not π*(t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HOMO/LUMO are π* and π*respectively.</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both orbitals being π* would give poor σ-overlap; the fast Co system is σ*→σ*.</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376</a:t>
            </a:fld>
            <a:endParaRPr lang="en-US"/>
          </a:p>
        </p:txBody>
      </p:sp>
    </p:spTree>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name="Slide 37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17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Q17</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A true statement about base hydrolysis of [Co(NH</a:t>
            </a:r>
            <a:pPr algn="l" indent="0" marL="0">
              <a:buNone/>
            </a:pPr>
            <a:r>
              <a:rPr lang="en-US" sz="1100" b="1" baseline="-40000" dirty="0">
                <a:solidFill>
                  <a:srgbClr val="1B2A41"/>
                </a:solidFill>
                <a:latin typeface="Georgia" pitchFamily="34" charset="0"/>
                <a:ea typeface="Georgia" pitchFamily="34" charset="-122"/>
                <a:cs typeface="Georgia" pitchFamily="34" charset="-120"/>
              </a:rPr>
              <a:t>3</a:t>
            </a:r>
            <a:pPr algn="l" indent="0" marL="0">
              <a:buNone/>
            </a:pPr>
            <a:r>
              <a:rPr lang="en-US" sz="1100" b="1" dirty="0">
                <a:solidFill>
                  <a:srgbClr val="1B2A41"/>
                </a:solidFill>
                <a:latin typeface="Georgia" pitchFamily="34" charset="0"/>
                <a:ea typeface="Georgia" pitchFamily="34" charset="-122"/>
                <a:cs typeface="Georgia" pitchFamily="34" charset="-120"/>
              </a:rPr>
              <a:t>)</a:t>
            </a:r>
            <a:pPr algn="l" indent="0" marL="0">
              <a:buNone/>
            </a:pPr>
            <a:r>
              <a:rPr lang="en-US" sz="1100" b="1" baseline="-40000" dirty="0">
                <a:solidFill>
                  <a:srgbClr val="1B2A41"/>
                </a:solidFill>
                <a:latin typeface="Georgia" pitchFamily="34" charset="0"/>
                <a:ea typeface="Georgia" pitchFamily="34" charset="-122"/>
                <a:cs typeface="Georgia" pitchFamily="34" charset="-120"/>
              </a:rPr>
              <a:t>5</a:t>
            </a:r>
            <a:pPr algn="l" indent="0" marL="0">
              <a:buNone/>
            </a:pPr>
            <a:r>
              <a:rPr lang="en-US" sz="1100" b="1" dirty="0">
                <a:solidFill>
                  <a:srgbClr val="1B2A41"/>
                </a:solidFill>
                <a:latin typeface="Georgia" pitchFamily="34" charset="0"/>
                <a:ea typeface="Georgia" pitchFamily="34" charset="-122"/>
                <a:cs typeface="Georgia" pitchFamily="34" charset="-120"/>
              </a:rPr>
              <a:t>Cl]</a:t>
            </a:r>
            <a:pPr algn="l" indent="0" marL="0">
              <a:buNone/>
            </a:pPr>
            <a:r>
              <a:rPr lang="en-US" sz="1100" b="1" baseline="3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is:</a:t>
            </a:r>
            <a:endParaRPr lang="en-US" sz="110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It is a first order reaction</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 rate determining step involves the dissociation of chloride in [Co(NH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(NH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 rate is independent of the concentration of the base.</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 rate determining step involves the abstraction of a proton from [Co(NH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377</a:t>
            </a:fld>
            <a:endParaRPr lang="en-US"/>
          </a:p>
        </p:txBody>
      </p:sp>
    </p:spTree>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name="Slide 37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17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The rate determining step involves the dissociation of chloride in [Co(NH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(NH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)Cl]</a:t>
            </a:r>
            <a:pPr algn="l" indent="0" marL="0">
              <a:buNone/>
            </a:pPr>
            <a:r>
              <a:rPr lang="en-US" sz="1250" baseline="3000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Substitution nucleophilic unimolecular conjugate base mechanism.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[CoCl(NH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OH-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OH- →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OH]</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The rate determining step involves the dissociation of chloride in [Co(NH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(NH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)Cl]</a:t>
            </a:r>
            <a:pPr algn="l" indent="0" marL="0">
              <a:buNone/>
            </a:pPr>
            <a:r>
              <a:rPr lang="en-US" sz="900" b="1" baseline="30000"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378</a:t>
            </a:fld>
            <a:endParaRPr lang="en-US"/>
          </a:p>
        </p:txBody>
      </p:sp>
    </p:spTree>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name="Slide 37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17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It is a first order reaction</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base hydrolysis is overall second order (first in complex and first in OH</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not simply first order.</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The rate is independent of the concentration of the base.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rate does depend on [OH</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through the conjugate-base pre-equilibrium.</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The rate determining step involves the abstraction of a proton from [Co(NH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proton abstraction is the fast pre-equilibrium step, not the rate-determining step; Cl</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loss is rate-determining.</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379</a:t>
            </a:fld>
            <a:endParaRPr lang="en-US"/>
          </a:p>
        </p:txBody>
      </p:sp>
    </p:spTree>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name="Slide 38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23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Q23</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nucleophilic attack on olefins under mild conditions: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Is always facile</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Is more facile than electrophilic attack on olefins</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Is facile for electron-rich olefins</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Requires activation by coordination to metal.</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380</a:t>
            </a:fld>
            <a:endParaRPr lang="en-US"/>
          </a:p>
        </p:txBody>
      </p:sp>
    </p:spTree>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name="Slide 38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23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Requires activation by coordination to metal.</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Nucleophilic attack on olefins under mild conditions So, it requires activation by coordination to metal.</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Requires activation by coordination to metal.</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381</a:t>
            </a:fld>
            <a:endParaRPr lang="en-US"/>
          </a:p>
        </p:txBody>
      </p:sp>
    </p:spTree>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name="Slide 38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23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Is always facile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free olefins are electron-rich and resist nucleophiles, so attack is not 'always' facile.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Is more facile than electrophilic attack on olefins</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uncoordinated olefins undergo electrophilic, not nucleophilic, attack more readily.</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Is facile for electron-rich olefins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electron-rich olefins are even less prone to nucleophilic attack; coordination is what activates them.</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382</a:t>
            </a:fld>
            <a:endParaRPr lang="en-US"/>
          </a:p>
        </p:txBody>
      </p:sp>
    </p:spTree>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name="Slide 38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35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Q35</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The platinum complex of NH</a:t>
            </a:r>
            <a:pPr algn="l" indent="0" marL="0">
              <a:buNone/>
            </a:pPr>
            <a:r>
              <a:rPr lang="en-US" sz="1300" b="1" baseline="-40000" dirty="0">
                <a:solidFill>
                  <a:srgbClr val="1B2A41"/>
                </a:solidFill>
                <a:latin typeface="Georgia" pitchFamily="34" charset="0"/>
                <a:ea typeface="Georgia" pitchFamily="34" charset="-122"/>
                <a:cs typeface="Georgia" pitchFamily="34" charset="-120"/>
              </a:rPr>
              <a:t>3</a:t>
            </a:r>
            <a:pPr algn="l" indent="0" marL="0">
              <a:buNone/>
            </a:pPr>
            <a:r>
              <a:rPr lang="en-US" sz="1300" b="1" dirty="0">
                <a:solidFill>
                  <a:srgbClr val="1B2A41"/>
                </a:solidFill>
                <a:latin typeface="Georgia" pitchFamily="34" charset="0"/>
                <a:ea typeface="Georgia" pitchFamily="34" charset="-122"/>
                <a:cs typeface="Georgia" pitchFamily="34" charset="-120"/>
              </a:rPr>
              <a:t> and Cl- ligands is an anti-tumour agent. The correct isomeric formula of the complex and its precursor are: 2-</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cis-Pt(NH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PtCl</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trans-Pt(NH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PtCl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cis-Pt(NH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Pt(NH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42-</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trans-Pt(NH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Pt(NH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42-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383</a:t>
            </a:fld>
            <a:endParaRPr lang="en-US"/>
          </a:p>
        </p:txBody>
      </p:sp>
    </p:spTree>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name="Slide 38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35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cis-Pt(NH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Cl</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and PtCl</a:t>
            </a:r>
            <a:pPr algn="l" indent="0" marL="0">
              <a:buNone/>
            </a:pPr>
            <a:r>
              <a:rPr lang="en-US" sz="1250" baseline="-40000" dirty="0">
                <a:solidFill>
                  <a:srgbClr val="1B2A41"/>
                </a:solidFill>
                <a:latin typeface="Arial" pitchFamily="34" charset="0"/>
                <a:ea typeface="Arial" pitchFamily="34" charset="-122"/>
                <a:cs typeface="Arial" pitchFamily="34" charset="-120"/>
              </a:rPr>
              <a:t>4</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Trans effect of Cl- &gt; 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Anti-tumour agent is cis-[Pt(NH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CI] The precursor of this complex is [PtCl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cis-Pt(NH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Cl</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and PtCl</a:t>
            </a:r>
            <a:pPr algn="l" indent="0" marL="0">
              <a:buNone/>
            </a:pPr>
            <a:r>
              <a:rPr lang="en-US" sz="900" b="1" baseline="-40000" dirty="0">
                <a:solidFill>
                  <a:srgbClr val="1B2A41"/>
                </a:solidFill>
                <a:latin typeface="Arial" pitchFamily="34" charset="0"/>
                <a:ea typeface="Arial" pitchFamily="34" charset="-122"/>
                <a:cs typeface="Arial" pitchFamily="34" charset="-120"/>
              </a:rPr>
              <a:t>4</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384</a:t>
            </a:fld>
            <a:endParaRPr lang="en-US"/>
          </a:p>
        </p:txBody>
      </p:sp>
    </p:spTree>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name="Slide 38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35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trans-Pt(NH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PtCl</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trans isomer (transplatin) is not the clinically active anti-tumour drug; cis is.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cis-Pt(NH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Pt(NH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42-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precursor is [PtCl</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not [Pt(NH</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(which would give the wrong substitution sequence).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trans-Pt(NH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Pt(NH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42-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both the geometry (should be cis) and precursor (should be PtCl</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are incorrect.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385</a:t>
            </a:fld>
            <a:endParaRPr lang="en-US"/>
          </a:p>
        </p:txBody>
      </p:sp>
    </p:spTree>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name="Slide 38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37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Q37</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The rate of exchange of OH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present in the coordination sphere by 18OH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of, (i)[Cu(OH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(ii) [Mn(OH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(iii) [Fe(OH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62+</a:t>
            </a:r>
            <a:pPr algn="l" indent="0" marL="0">
              <a:buNone/>
            </a:pPr>
            <a:r>
              <a:rPr lang="en-US" sz="1200" b="1" dirty="0">
                <a:solidFill>
                  <a:srgbClr val="1B2A41"/>
                </a:solidFill>
                <a:latin typeface="Georgia" pitchFamily="34" charset="0"/>
                <a:ea typeface="Georgia" pitchFamily="34" charset="-122"/>
                <a:cs typeface="Georgia" pitchFamily="34" charset="-120"/>
              </a:rPr>
              <a:t> (iv) [Ni(OH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)]6 2+ follows an order</a:t>
            </a:r>
            <a:endParaRPr lang="en-US" sz="12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(i)&gt;(ii)&gt; (iii)&gt; (iv)</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(i)&gt;(iv)&gt; (iii) &gt; (ii)</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(ii) &gt;(iii) &gt;(iv) &gt; (i)</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(iii)&gt; (i)&gt;(iv) &gt;(ii)</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386</a:t>
            </a:fld>
            <a:endParaRPr lang="en-US"/>
          </a:p>
        </p:txBody>
      </p:sp>
    </p:spTree>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name="Slide 38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37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(i)&gt;(ii)&gt; (iii)&gt; (iv)</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rate of water exchange in [Cu(H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fastest due to Jahn-Teller distortion. For other three complexes of 3d-series dipositive metal cation, the rate of water exchange decreases with increase in effective nuclear charge and decrease in size.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Correct order: (i)&gt; (ii)&gt; (iii)&gt; (iv)</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(i)&gt;(ii)&gt; (iii)&gt; (iv)</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387</a:t>
            </a:fld>
            <a:endParaRPr lang="en-US"/>
          </a:p>
        </p:txBody>
      </p:sp>
    </p:spTree>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name="Slide 38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37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(i)&gt;(iv)&gt; (iii) &gt; (ii)</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Mn</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exchanges fast but Cu</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(Jahn-Teller labilised) is faster, so Mn first is wrong order.</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(ii) &gt;(iii) &gt;(iv) &gt; (i)</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Cu</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should be fastest; placing it last inverts the trend.</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(iii)&gt; (i)&gt;(iv) &gt;(ii)</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correct order is Cu</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&gt;Mn</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&gt;Fe</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&gt;Ni</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not this sequence.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388</a:t>
            </a:fld>
            <a:endParaRPr lang="en-US"/>
          </a:p>
        </p:txBody>
      </p:sp>
    </p:spTree>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name="Slide 38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38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Q38</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The reaction of Pt(NH</a:t>
            </a:r>
            <a:pPr algn="l" indent="0" marL="0">
              <a:buNone/>
            </a:pPr>
            <a:r>
              <a:rPr lang="en-US" sz="1050" b="1" baseline="-4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30000" dirty="0">
                <a:solidFill>
                  <a:srgbClr val="1B2A41"/>
                </a:solidFill>
                <a:latin typeface="Georgia" pitchFamily="34" charset="0"/>
                <a:ea typeface="Georgia" pitchFamily="34" charset="-122"/>
                <a:cs typeface="Georgia" pitchFamily="34" charset="-120"/>
              </a:rPr>
              <a:t>42-</a:t>
            </a:r>
            <a:pPr algn="l" indent="0" marL="0">
              <a:buNone/>
            </a:pPr>
            <a:r>
              <a:rPr lang="en-US" sz="1050" b="1" dirty="0">
                <a:solidFill>
                  <a:srgbClr val="1B2A41"/>
                </a:solidFill>
                <a:latin typeface="Georgia" pitchFamily="34" charset="0"/>
                <a:ea typeface="Georgia" pitchFamily="34" charset="-122"/>
                <a:cs typeface="Georgia" pitchFamily="34" charset="-120"/>
              </a:rPr>
              <a:t> with two equivalents of NH</a:t>
            </a:r>
            <a:pPr algn="l" indent="0" marL="0">
              <a:buNone/>
            </a:pPr>
            <a:r>
              <a:rPr lang="en-US" sz="1050" b="1" baseline="-4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 produces</a:t>
            </a:r>
            <a:endParaRPr lang="en-US" sz="10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cis-[Pt(NH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trans -[Pt(NH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both cis-[Pt(NH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trans -[Pt(NH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cis -[Pt(NH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389</a:t>
            </a:fld>
            <a:endParaRPr lang="en-US"/>
          </a:p>
        </p:txBody>
      </p:sp>
    </p:spTree>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name="Slide 39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38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cis-[Pt(NH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Cl</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Trans effect Cl- has larger trans effect than 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cis-[Pt(NH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Cl</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390</a:t>
            </a:fld>
            <a:endParaRPr lang="en-US"/>
          </a:p>
        </p:txBody>
      </p:sp>
    </p:spTree>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name="Slide 39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38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trans -[Pt(NH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trans effect of Cl</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directs the second NH</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cis, giving cisplatin, not transplatin.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both cis-[Pt(NH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and trans -[Pt(NH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 mixture is not formed; the trans-effect makes the cis product selectively.</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cis -[Pt(NH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product is the neutral cis-[Pt(NH</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Cl</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not a dianionic species.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391</a:t>
            </a:fld>
            <a:endParaRPr lang="en-US"/>
          </a:p>
        </p:txBody>
      </p:sp>
    </p:spTree>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name="Slide 39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60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Q60</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Reaction of [Ru(NH</a:t>
            </a:r>
            <a:pPr algn="l" indent="0" marL="0">
              <a:buNone/>
            </a:pPr>
            <a:r>
              <a:rPr lang="en-US" sz="1100" b="1" baseline="-40000" dirty="0">
                <a:solidFill>
                  <a:srgbClr val="1B2A41"/>
                </a:solidFill>
                <a:latin typeface="Georgia" pitchFamily="34" charset="0"/>
                <a:ea typeface="Georgia" pitchFamily="34" charset="-122"/>
                <a:cs typeface="Georgia" pitchFamily="34" charset="-120"/>
              </a:rPr>
              <a:t>3</a:t>
            </a:r>
            <a:pPr algn="l" indent="0" marL="0">
              <a:buNone/>
            </a:pPr>
            <a:r>
              <a:rPr lang="en-US" sz="1100" b="1" dirty="0">
                <a:solidFill>
                  <a:srgbClr val="1B2A41"/>
                </a:solidFill>
                <a:latin typeface="Georgia" pitchFamily="34" charset="0"/>
                <a:ea typeface="Georgia" pitchFamily="34" charset="-122"/>
                <a:cs typeface="Georgia" pitchFamily="34" charset="-120"/>
              </a:rPr>
              <a:t>)</a:t>
            </a:r>
            <a:pPr algn="l" indent="0" marL="0">
              <a:buNone/>
            </a:pPr>
            <a:r>
              <a:rPr lang="en-US" sz="1100" b="1" baseline="-40000" dirty="0">
                <a:solidFill>
                  <a:srgbClr val="1B2A41"/>
                </a:solidFill>
                <a:latin typeface="Georgia" pitchFamily="34" charset="0"/>
                <a:ea typeface="Georgia" pitchFamily="34" charset="-122"/>
                <a:cs typeface="Georgia" pitchFamily="34" charset="-120"/>
              </a:rPr>
              <a:t>5</a:t>
            </a:r>
            <a:pPr algn="l" indent="0" marL="0">
              <a:buNone/>
            </a:pPr>
            <a:r>
              <a:rPr lang="en-US" sz="1100" b="1" dirty="0">
                <a:solidFill>
                  <a:srgbClr val="1B2A41"/>
                </a:solidFill>
                <a:latin typeface="Georgia" pitchFamily="34" charset="0"/>
                <a:ea typeface="Georgia" pitchFamily="34" charset="-122"/>
                <a:cs typeface="Georgia" pitchFamily="34" charset="-120"/>
              </a:rPr>
              <a:t>(isonicotinamide)]</a:t>
            </a:r>
            <a:pPr algn="l" indent="0" marL="0">
              <a:buNone/>
            </a:pPr>
            <a:r>
              <a:rPr lang="en-US" sz="1100" b="1" baseline="30000" dirty="0">
                <a:solidFill>
                  <a:srgbClr val="1B2A41"/>
                </a:solidFill>
                <a:latin typeface="Georgia" pitchFamily="34" charset="0"/>
                <a:ea typeface="Georgia" pitchFamily="34" charset="-122"/>
                <a:cs typeface="Georgia" pitchFamily="34" charset="-120"/>
              </a:rPr>
              <a:t>3+</a:t>
            </a:r>
            <a:pPr algn="l" indent="0" marL="0">
              <a:buNone/>
            </a:pPr>
            <a:r>
              <a:rPr lang="en-US" sz="1100" b="1" dirty="0">
                <a:solidFill>
                  <a:srgbClr val="1B2A41"/>
                </a:solidFill>
                <a:latin typeface="Georgia" pitchFamily="34" charset="0"/>
                <a:ea typeface="Georgia" pitchFamily="34" charset="-122"/>
                <a:cs typeface="Georgia" pitchFamily="34" charset="-120"/>
              </a:rPr>
              <a:t> with [Cr(H</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O)</a:t>
            </a:r>
            <a:pPr algn="l" indent="0" marL="0">
              <a:buNone/>
            </a:pPr>
            <a:r>
              <a:rPr lang="en-US" sz="1100" b="1" baseline="-40000" dirty="0">
                <a:solidFill>
                  <a:srgbClr val="1B2A41"/>
                </a:solidFill>
                <a:latin typeface="Georgia" pitchFamily="34" charset="0"/>
                <a:ea typeface="Georgia" pitchFamily="34" charset="-122"/>
                <a:cs typeface="Georgia" pitchFamily="34" charset="-120"/>
              </a:rPr>
              <a:t>6</a:t>
            </a:r>
            <a:pPr algn="l" indent="0" marL="0">
              <a:buNone/>
            </a:pPr>
            <a:r>
              <a:rPr lang="en-US" sz="1100" b="1" dirty="0">
                <a:solidFill>
                  <a:srgbClr val="1B2A41"/>
                </a:solidFill>
                <a:latin typeface="Georgia" pitchFamily="34" charset="0"/>
                <a:ea typeface="Georgia" pitchFamily="34" charset="-122"/>
                <a:cs typeface="Georgia" pitchFamily="34" charset="-120"/>
              </a:rPr>
              <a:t>]</a:t>
            </a:r>
            <a:pPr algn="l" indent="0" marL="0">
              <a:buNone/>
            </a:pPr>
            <a:r>
              <a:rPr lang="en-US" sz="1100" b="1" baseline="30000" dirty="0">
                <a:solidFill>
                  <a:srgbClr val="1B2A41"/>
                </a:solidFill>
                <a:latin typeface="Georgia" pitchFamily="34" charset="0"/>
                <a:ea typeface="Georgia" pitchFamily="34" charset="-122"/>
                <a:cs typeface="Georgia" pitchFamily="34" charset="-120"/>
              </a:rPr>
              <a:t>3+</a:t>
            </a:r>
            <a:pPr algn="l" indent="0" marL="0">
              <a:buNone/>
            </a:pPr>
            <a:r>
              <a:rPr lang="en-US" sz="1100" b="1" dirty="0">
                <a:solidFill>
                  <a:srgbClr val="1B2A41"/>
                </a:solidFill>
                <a:latin typeface="Georgia" pitchFamily="34" charset="0"/>
                <a:ea typeface="Georgia" pitchFamily="34" charset="-122"/>
                <a:cs typeface="Georgia" pitchFamily="34" charset="-120"/>
              </a:rPr>
              <a:t> occurs by inner sphere mechanism and rate of the reaction is determined by dissociation of the successor complex. It is due</a:t>
            </a:r>
            <a:endParaRPr lang="en-US" sz="11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Inert ruthenium birdged to inert chromium centre</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Inert ruthenium bridged to labile chromium centre</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Labile ruthenium bridged to inert chromium centre</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Labile ruthenium bridged to labile chromium centre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392</a:t>
            </a:fld>
            <a:endParaRPr lang="en-US"/>
          </a:p>
        </p:txBody>
      </p:sp>
    </p:spTree>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name="Slide 39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60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Inert ruthenium birdged to inert chromium centre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the successor complex inert ruthenium bridged to inert chromium.</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Inert ruthenium birdged to inert chromium centre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393</a:t>
            </a:fld>
            <a:endParaRPr lang="en-US"/>
          </a:p>
        </p:txBody>
      </p:sp>
    </p:spTree>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name="Slide 39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60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Inert ruthenium bridged to labile chromium centre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Cr(III) (d</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is also inert, not labile, so 'labile chromium' is incorrect.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Labile ruthenium bridged to inert chromium centre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Ru(III) is inert, not labile; both centres are inert here.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Labile ruthenium bridged to labile chromium centre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neither centre is labile; both Ru(III) and Cr(III) are kinetically inert.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394</a:t>
            </a:fld>
            <a:endParaRPr lang="en-US"/>
          </a:p>
        </p:txBody>
      </p:sp>
    </p:spTree>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name="Slide 39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66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Q66</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In the following reaction [PtCl</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+NO</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baseline="30000" dirty="0">
                <a:solidFill>
                  <a:srgbClr val="1B2A41"/>
                </a:solidFill>
                <a:latin typeface="Georgia" pitchFamily="34" charset="0"/>
                <a:ea typeface="Georgia" pitchFamily="34" charset="-122"/>
                <a:cs typeface="Georgia" pitchFamily="34" charset="-120"/>
              </a:rPr>
              <a:t>-</a:t>
            </a:r>
            <a:pPr algn="l" indent="0" marL="0">
              <a:buNone/>
            </a:pPr>
            <a:r>
              <a:rPr lang="en-US" sz="1250" b="1" dirty="0">
                <a:solidFill>
                  <a:srgbClr val="1B2A41"/>
                </a:solidFill>
                <a:latin typeface="Georgia" pitchFamily="34" charset="0"/>
                <a:ea typeface="Georgia" pitchFamily="34" charset="-122"/>
                <a:cs typeface="Georgia" pitchFamily="34" charset="-120"/>
              </a:rPr>
              <a:t>, is →A + NH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→B , compound B is -</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trans-[PtCl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(NO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cis-[PtCl(NO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trans-[PtCl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cis-[PtCl</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(NO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Q66</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395</a:t>
            </a:fld>
            <a:endParaRPr lang="en-US"/>
          </a:p>
        </p:txBody>
      </p:sp>
    </p:spTree>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name="Slide 39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66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trans-[PtCl</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(NO</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)(NH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Trans effect 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Cl &gt; 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trans-[PtCl</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(NO</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)(NH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Q66</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396</a:t>
            </a:fld>
            <a:endParaRPr lang="en-US"/>
          </a:p>
        </p:txBody>
      </p:sp>
    </p:spTree>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name="Slide 39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66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cis-[PtCl(NO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formula/charge is incorrect; the product retains two Cl</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and is the neutral/anionic trans species.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trans-[PtCl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NO</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remains coordinated; trans-[PtCl</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(NH</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omits the nitrite ligand.</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cis-[PtCl</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(NO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product is a mono-nitrito mixed complex, not a bis-nitrito dianion.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Q66</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397</a:t>
            </a:fld>
            <a:endParaRPr lang="en-US"/>
          </a:p>
        </p:txBody>
      </p:sp>
    </p:spTree>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name="Slide 39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69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Q69</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Base hydrolysis of [CoCl(NH</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is an overall second order reaction, whereas that of [Co(CN)]</a:t>
            </a:r>
            <a:pPr algn="l" indent="0" marL="0">
              <a:buNone/>
            </a:pPr>
            <a:r>
              <a:rPr lang="en-US" sz="1200" b="1" baseline="3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 is of first order. The rates depend in both cases solely on the concentrations of the cobalt complex. This may be due to</a:t>
            </a:r>
            <a:endParaRPr lang="en-US" sz="12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Presence of ionizable proton in [CoCl(NH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but not in [Co(CN)</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SN</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CB mechanism in the case of [CoCl(NH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only</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SN</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CB mechanism in the case of [Co(CN)</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only</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SN</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CB mechanism in both the complexes Correct explanation(s) is/are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398</a:t>
            </a:fld>
            <a:endParaRPr lang="en-US"/>
          </a:p>
        </p:txBody>
      </p:sp>
    </p:spTree>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name="Slide 39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69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Presence of ionizable proton in [CoCl(NH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but not in [Co(CN)</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[CoCl(NH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OH- →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OH- →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OH]</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Base hydrolysis of [CoCl(NH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depends on the concentration of both [CoCl(NH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base. In this reaction OH- abstract proton from coordinated 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base hydrolysis of [Co(CN)]</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independent of base because it has no ionizable proton.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Presence of ionizable proton in [CoCl(NH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but not in [Co(CN)</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399</a:t>
            </a:fld>
            <a:endParaRPr lang="en-US"/>
          </a:p>
        </p:txBody>
      </p:sp>
    </p:spTree>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name="Slide 40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69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SN</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CB mechanism in the case of [CoCl(NH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only</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SN</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CB needs an ionizable N-H; [Co(CN)</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has none, so the mechanism cannot operate there.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SN</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CB mechanism in the case of [Co(CN)</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only</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it is the ammine complex (with N-H), not the cyanide complex, that follows SN</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CB.</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SN</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CB mechanism in both the complexes Correct explanation(s) is/are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only the ammine complex can follow SN</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CB; the cyanide complex cannot (no ionizable proton).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400</a:t>
            </a:fld>
            <a:endParaRPr lang="en-US"/>
          </a:p>
        </p:txBody>
      </p:sp>
    </p:spTree>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name="Slide 40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87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Q87</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The correct statement about the substitution reaction of [Co(CN)</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Cl]</a:t>
            </a:r>
            <a:pPr algn="l" indent="0" marL="0">
              <a:buNone/>
            </a:pPr>
            <a:r>
              <a:rPr lang="en-US" sz="1200" b="1" baseline="3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 with OH- to give [Co(CN)</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(OH)]</a:t>
            </a:r>
            <a:pPr algn="l" indent="0" marL="0">
              <a:buNone/>
            </a:pPr>
            <a:r>
              <a:rPr lang="en-US" sz="1200" b="1" baseline="3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 is,</a:t>
            </a:r>
            <a:endParaRPr lang="en-US" sz="12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it obeys first order kinetics</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its rate is proportional to the concentration of both the reactants</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it follows the SN</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CB mechanism</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its rate is dependent only on the concentration of [OH]</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401</a:t>
            </a:fld>
            <a:endParaRPr lang="en-US"/>
          </a:p>
        </p:txBody>
      </p:sp>
    </p:spTree>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name="Slide 40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87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it obeys first order kinetics</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[Co(CN)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OH- →[Co(CN)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(OH)]</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+Cl- The reaction proceed through dissociative pathway and rate is dependent only concentration of substrates. As substate do not have acidic hydrogen. Hence, it does not undergo SN 1CB mechanism.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[Co(CN)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[Co(CN)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OH- → [Co(CN)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OH]</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(slow)</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it obeys first order kinetics</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402</a:t>
            </a:fld>
            <a:endParaRPr lang="en-US"/>
          </a:p>
        </p:txBody>
      </p:sp>
    </p:spTree>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name="Slide 40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87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its rate is proportional to the concentration of both the reactants</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for this CN</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-containing complex the rate is independent of [OH</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it is not second order.</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it follows the SN</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CB mechanism</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without an ionizable proton, SN</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CB cannot operate; the mechanism is dissociative.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its rate is dependent only on the concentration of [OH]</a:t>
            </a:r>
            <a:pPr algn="l" indent="0" marL="0">
              <a:buNone/>
            </a:pPr>
            <a:r>
              <a:rPr lang="en-US" sz="1050" b="1" baseline="30000" dirty="0">
                <a:solidFill>
                  <a:srgbClr val="1B2A41"/>
                </a:solidFill>
                <a:latin typeface="Arial" pitchFamily="34" charset="0"/>
                <a:ea typeface="Arial" pitchFamily="34" charset="-122"/>
                <a:cs typeface="Arial" pitchFamily="34" charset="-120"/>
              </a:rPr>
              <a:t>-</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rate does NOT depend on [OH</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it depends only on the complex concentration.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403</a:t>
            </a:fld>
            <a:endParaRPr lang="en-US"/>
          </a:p>
        </p:txBody>
      </p:sp>
    </p:spTree>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name="Slide 40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88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Q88</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Aqueous Cr</a:t>
            </a:r>
            <a:pPr algn="l" indent="0" marL="0">
              <a:buNone/>
            </a:pPr>
            <a:r>
              <a:rPr lang="en-US" sz="1050" b="1" baseline="3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 effects one electron reduction of [Co(NH</a:t>
            </a:r>
            <a:pPr algn="l" indent="0" marL="0">
              <a:buNone/>
            </a:pPr>
            <a:r>
              <a:rPr lang="en-US" sz="1050" b="1" baseline="-4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4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Cl]</a:t>
            </a:r>
            <a:pPr algn="l" indent="0" marL="0">
              <a:buNone/>
            </a:pPr>
            <a:r>
              <a:rPr lang="en-US" sz="1050" b="1" baseline="3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 giving compound Y. Compound Y undergoes rapid hydrolysis. Y is,</a:t>
            </a:r>
            <a:endParaRPr lang="en-US" sz="10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(OH) ]</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404</a:t>
            </a:fld>
            <a:endParaRPr lang="en-US"/>
          </a:p>
        </p:txBody>
      </p:sp>
    </p:spTree>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name="Slide 40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88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[Co(NH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reduces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by an inner-sphere mechanism with chloride bridging Cr and Co.</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Electron transfer: Cr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and Co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the bridging 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transferred to chromium.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Inert Cr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retains the chloride giving [Cr(H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while the labile Co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product hydrolyses rapidly.</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Hence the chromium-containing product Y = [Cr(H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[Co(NH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405</a:t>
            </a:fld>
            <a:endParaRPr lang="en-US"/>
          </a:p>
        </p:txBody>
      </p:sp>
    </p:spTree>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name="Slide 40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88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(OH) ]</a:t>
            </a:r>
            <a:pPr algn="l" indent="0" marL="0">
              <a:buNone/>
            </a:pPr>
            <a:r>
              <a:rPr lang="en-US" sz="1050" b="1" baseline="30000"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Co product after reduction is the labile Co(II) ammine, not a hydroxo-Co(III) species.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(OH)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 bis-hydroxo Co species is not formed in this inner-sphere electron transfer.</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[Cr(H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chromium product [CrCl(H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a:t>
            </a:r>
            <a:pPr algn="l" indent="0" marL="0">
              <a:buNone/>
            </a:pPr>
            <a:r>
              <a:rPr lang="en-US" sz="1050" baseline="-4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Y; the question's Y here is the cobalt product.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406</a:t>
            </a:fld>
            <a:endParaRPr lang="en-US"/>
          </a:p>
        </p:txBody>
      </p:sp>
    </p:spTree>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name="Slide 40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103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Q103</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In the hydrolysis of trans-[Co(en)</a:t>
            </a:r>
            <a:pPr algn="l" indent="0" marL="0">
              <a:buNone/>
            </a:pPr>
            <a:r>
              <a:rPr lang="en-US" sz="1300" b="1" baseline="-4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Cl(A)]</a:t>
            </a:r>
            <a:pPr algn="l" indent="0" marL="0">
              <a:buNone/>
            </a:pPr>
            <a:r>
              <a:rPr lang="en-US" sz="1300" b="1" baseline="30000" dirty="0">
                <a:solidFill>
                  <a:srgbClr val="1B2A41"/>
                </a:solidFill>
                <a:latin typeface="Georgia" pitchFamily="34" charset="0"/>
                <a:ea typeface="Georgia" pitchFamily="34" charset="-122"/>
                <a:cs typeface="Georgia" pitchFamily="34" charset="-120"/>
              </a:rPr>
              <a:t>+</a:t>
            </a:r>
            <a:pPr algn="l" indent="0" marL="0">
              <a:buNone/>
            </a:pPr>
            <a:r>
              <a:rPr lang="en-US" sz="1300" b="1" dirty="0">
                <a:solidFill>
                  <a:srgbClr val="1B2A41"/>
                </a:solidFill>
                <a:latin typeface="Georgia" pitchFamily="34" charset="0"/>
                <a:ea typeface="Georgia" pitchFamily="34" charset="-122"/>
                <a:cs typeface="Georgia" pitchFamily="34" charset="-120"/>
              </a:rPr>
              <a:t> if the leaving group is chloride, the formation of cis product is the least, when A is -</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NO</a:t>
            </a:r>
            <a:pPr algn="l" indent="0" marL="0">
              <a:buNone/>
            </a:pPr>
            <a:r>
              <a:rPr lang="en-US" sz="850" baseline="-4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NCS-</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Cl-</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OH-</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Q103</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407</a:t>
            </a:fld>
            <a:endParaRPr lang="en-US"/>
          </a:p>
        </p:txBody>
      </p:sp>
    </p:spTree>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name="Slide 40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103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NO</a:t>
            </a:r>
            <a:pPr algn="l" indent="0" marL="0">
              <a:buNone/>
            </a:pPr>
            <a:r>
              <a:rPr lang="en-US" sz="1250" baseline="-4000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The-donor ligands such as Cl-, Br-, I-, N-bonded NCS- etc stabilize the TBP intermediate and favour the stereochemical change. The trans-forms tendency to isomerise in the order A = 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&lt;Cl- &lt; NCS- &lt;OH</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NO</a:t>
            </a:r>
            <a:pPr algn="l" indent="0" marL="0">
              <a:buNone/>
            </a:pPr>
            <a:r>
              <a:rPr lang="en-US" sz="900" b="1" baseline="-40000"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Q103</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408</a:t>
            </a:fld>
            <a:endParaRPr lang="en-US"/>
          </a:p>
        </p:txBody>
      </p:sp>
    </p:spTree>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name="Slide 40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103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NCS-</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NCS</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has a smaller trans influence than NO</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so it less effectively directs cis formation here.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Cl-</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Cl</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has a modest trans effect, insufficient to give the cis product as cleanly as NO</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OH-</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OH</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does not have the strong trans-directing effect of NO</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needed for this outcome.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Q103</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409</a:t>
            </a:fld>
            <a:endParaRPr lang="en-US"/>
          </a:p>
        </p:txBody>
      </p:sp>
    </p:spTree>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name="Slide 41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109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Q109</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For OH- catalysed SN 1 conjugate base mechanism of [Co(NH</a:t>
            </a:r>
            <a:pPr algn="l" indent="0" marL="0">
              <a:buNone/>
            </a:pPr>
            <a:r>
              <a:rPr lang="en-US" sz="1050" b="1" baseline="-4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4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Cl]</a:t>
            </a:r>
            <a:pPr algn="l" indent="0" marL="0">
              <a:buNone/>
            </a:pPr>
            <a:r>
              <a:rPr lang="en-US" sz="1050" b="1" baseline="3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 the species obtained in the first step of the reaction is/are</a:t>
            </a:r>
            <a:endParaRPr lang="en-US" sz="10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(OH)]</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+Cl-</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(NH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(NH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+CI</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Cl(OH)]</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only</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410</a:t>
            </a:fld>
            <a:endParaRPr lang="en-US"/>
          </a:p>
        </p:txBody>
      </p:sp>
    </p:spTree>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name="Slide 41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109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[Co(NH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(NH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)Cl]</a:t>
            </a:r>
            <a:pPr algn="l" indent="0" marL="0">
              <a:buNone/>
            </a:pPr>
            <a:r>
              <a:rPr lang="en-US" sz="1250" baseline="30000" dirty="0">
                <a:solidFill>
                  <a:srgbClr val="1B2A41"/>
                </a:solidFill>
                <a:latin typeface="Arial" pitchFamily="34" charset="0"/>
                <a:ea typeface="Arial" pitchFamily="34" charset="-122"/>
                <a:cs typeface="Arial" pitchFamily="34" charset="-120"/>
              </a:rPr>
              <a:t>+</a:t>
            </a:r>
            <a:pPr algn="l" indent="0" marL="0">
              <a:buNone/>
            </a:pPr>
            <a:r>
              <a:rPr lang="en-US" sz="1250" dirty="0">
                <a:solidFill>
                  <a:srgbClr val="1B2A41"/>
                </a:solidFill>
                <a:latin typeface="Arial" pitchFamily="34" charset="0"/>
                <a:ea typeface="Arial" pitchFamily="34" charset="-122"/>
                <a:cs typeface="Arial" pitchFamily="34" charset="-120"/>
              </a:rPr>
              <a:t> +H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[CoCl(NH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OH-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 nopq nrst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+OH- →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OH]</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[Co(NH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(NH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)Cl]</a:t>
            </a:r>
            <a:pPr algn="l" indent="0" marL="0">
              <a:buNone/>
            </a:pPr>
            <a:r>
              <a:rPr lang="en-US" sz="900" b="1" baseline="30000" dirty="0">
                <a:solidFill>
                  <a:srgbClr val="1B2A41"/>
                </a:solidFill>
                <a:latin typeface="Arial" pitchFamily="34" charset="0"/>
                <a:ea typeface="Arial" pitchFamily="34" charset="-122"/>
                <a:cs typeface="Arial" pitchFamily="34" charset="-120"/>
              </a:rPr>
              <a:t>+</a:t>
            </a:r>
            <a:pPr algn="l" indent="0" marL="0">
              <a:buNone/>
            </a:pPr>
            <a:r>
              <a:rPr lang="en-US" sz="900" b="1" dirty="0">
                <a:solidFill>
                  <a:srgbClr val="1B2A41"/>
                </a:solidFill>
                <a:latin typeface="Arial" pitchFamily="34" charset="0"/>
                <a:ea typeface="Arial" pitchFamily="34" charset="-122"/>
                <a:cs typeface="Arial" pitchFamily="34" charset="-120"/>
              </a:rPr>
              <a:t> +H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411</a:t>
            </a:fld>
            <a:endParaRPr lang="en-US"/>
          </a:p>
        </p:txBody>
      </p:sp>
    </p:spTree>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name="Slide 41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109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(OH)]</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+Cl-</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hydroxo product forms later; the rate-determining intermediate is the amido complex, not the final product.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(NH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+CI</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5-coordinate amido species forms after Cl</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loss; the step asked gives the amido-chloro intermediate first.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Cl(OH)]</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only</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 mixed Cl/OH Co(III) species is not the intermediate of the SN</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CB pathway.</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Q109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412</a:t>
            </a:fld>
            <a:endParaRPr lang="en-US"/>
          </a:p>
        </p:txBody>
      </p:sp>
    </p:spTree>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name="Slide 41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121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Q121</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Consider the following statements with respect to the base hydrolysis of [CoCl(NH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 to [Co(NH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(OH)]</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One of the ammonia ligands acts as a Bronsted acid.</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 entering group is water.</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heptacoordinated Co</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species is an intermediate. The correct statement(s) is/are</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B</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413</a:t>
            </a:fld>
            <a:endParaRPr lang="en-US"/>
          </a:p>
        </p:txBody>
      </p:sp>
    </p:spTree>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name="Slide 41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One of the ammonia ligands acts as a Bronsted acid.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Mechanism of base hydrolysis can be given as [CoCl(NH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OH-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+OH- →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OH]</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One of the ammonia ligands acts as a Bronsted acid.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414</a:t>
            </a:fld>
            <a:endParaRPr lang="en-US"/>
          </a:p>
        </p:txBody>
      </p:sp>
    </p:spTree>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name="Slide 41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The entering group is water.</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entering group is hydroxide/water only after deprotonation; the key step is an ammine acting as a Brønsted acid.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heptacoordinated Co</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species is an intermediate. The correct statement(s) is/are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no 7-coordinate Co(III) intermediate forms; the mechanism is dissociative (5-coordinate CB).</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B</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 and B' is incorrect because B (water as entering group) is not the defining feature; only A is correct.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415</a:t>
            </a:fld>
            <a:endParaRPr lang="en-US"/>
          </a:p>
        </p:txBody>
      </p:sp>
    </p:spTree>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name="Slide 41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130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Q130</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Consider the statements: (A) Cr</a:t>
            </a:r>
            <a:pPr algn="l" indent="0" marL="0">
              <a:buNone/>
            </a:pPr>
            <a:r>
              <a:rPr lang="en-US" sz="1100" b="1" baseline="3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is easier to oxidize than V</a:t>
            </a:r>
            <a:pPr algn="l" indent="0" marL="0">
              <a:buNone/>
            </a:pPr>
            <a:r>
              <a:rPr lang="en-US" sz="1100" b="1" baseline="3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 in the gas phase; (B) Cr</a:t>
            </a:r>
            <a:pPr algn="l" indent="0" marL="0">
              <a:buNone/>
            </a:pPr>
            <a:r>
              <a:rPr lang="en-US" sz="1100" b="1" baseline="3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(aq) is a more powerful reducing agent than V</a:t>
            </a:r>
            <a:pPr algn="l" indent="0" marL="0">
              <a:buNone/>
            </a:pPr>
            <a:r>
              <a:rPr lang="en-US" sz="1100" b="1" baseline="3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(aq); (C) Rate of water exchange for Cr</a:t>
            </a:r>
            <a:pPr algn="l" indent="0" marL="0">
              <a:buNone/>
            </a:pPr>
            <a:r>
              <a:rPr lang="en-US" sz="1100" b="1" baseline="3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(aq) is much faster than for V</a:t>
            </a:r>
            <a:pPr algn="l" indent="0" marL="0">
              <a:buNone/>
            </a:pPr>
            <a:r>
              <a:rPr lang="en-US" sz="1100" b="1" baseline="3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(aq). The correct statements are:</a:t>
            </a:r>
            <a:endParaRPr lang="en-US" sz="11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B</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and C</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and C</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B and C</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416</a:t>
            </a:fld>
            <a:endParaRPr lang="en-US"/>
          </a:p>
        </p:txBody>
      </p:sp>
    </p:spTree>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name="Slide 41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130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B and C</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Electronic configuration of Cr =3d 4s Electronic configuration of Cr</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 3d</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Electronic configuration of V</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=3d</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 Because of high nuclear charge of Cr is greater than that of V, Cr has higher. This ionization energy than V. Hence, Cr</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is not easier to oxidized than V</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in gas phase. Thus, option (a) is incorrect.</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(B) Cr</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(aq) →[Cr(H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→[Cr(H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+e- Less stable More stable As less CFSE As more CFSE V</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(aq) →[V(H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→[V(H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 e- Thus, V</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(aq) does not easily oxidized Thus, Cr</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(aq) is more powerful reducing agent than V</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(aq)</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(C) Cr</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(aq) is more labile than V</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(aq). Also, Cr</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belongs to class</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metals and V</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belongs to class 3 metals, Thus, the rate of water exchange in Cr</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(aq)faster than V</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(aq)</a:t>
            </a:r>
            <a:endParaRPr lang="en-US" sz="7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B and C</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417</a:t>
            </a:fld>
            <a:endParaRPr lang="en-US"/>
          </a:p>
        </p:txBody>
      </p:sp>
    </p:spTree>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name="Slide 41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130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B</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statement set must include C (faster water exchange for Cr</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'A and B' omits it.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and C</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 and C' is incorrect because statement A's gas-phase claim is the questionable one; B and C hold.</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B and C</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not all three are correct; the valid pair is B and C.</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418</a:t>
            </a:fld>
            <a:endParaRPr lang="en-US"/>
          </a:p>
        </p:txBody>
      </p:sp>
    </p:spTree>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name="Slide 41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134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Q134</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The intermediate [Fe(SCN)(H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O)</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is detected in the reaction of [Co(NCS)(NH</a:t>
            </a:r>
            <a:pPr algn="l" indent="0" marL="0">
              <a:buNone/>
            </a:pPr>
            <a:r>
              <a:rPr lang="en-US" sz="1200" b="1" baseline="-4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40000" dirty="0">
                <a:solidFill>
                  <a:srgbClr val="1B2A41"/>
                </a:solidFill>
                <a:latin typeface="Georgia" pitchFamily="34" charset="0"/>
                <a:ea typeface="Georgia" pitchFamily="34" charset="-122"/>
                <a:cs typeface="Georgia" pitchFamily="34" charset="-120"/>
              </a:rPr>
              <a:t>5</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with [Fe(H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O)</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in aqueous medium to produce [Co(H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O)</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and [Fe(H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O)</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 The mechanism of the reaction is</a:t>
            </a:r>
            <a:endParaRPr lang="en-US" sz="12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Interchange dissociative</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Interchange associative</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Inner sphere electron transfer</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Outer sphere electron transfer</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419</a:t>
            </a:fld>
            <a:endParaRPr lang="en-US"/>
          </a:p>
        </p:txBody>
      </p:sp>
    </p:spTree>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name="Slide 42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134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Inner sphere electron transfer</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 electron transfer [Co(NCS)(NH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+[Fe(H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 -SCN-Fe(H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 [(HN)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Co-SCN-Fe(H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[Fe(SCN)(H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Intermediate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+5NH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[Fe(SCN)(H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 → [Fe(H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+SCN- Intermediate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Inner sphere electron transfer</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420</a:t>
            </a:fld>
            <a:endParaRPr lang="en-US"/>
          </a:p>
        </p:txBody>
      </p:sp>
    </p:spTree>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name="Slide 42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134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Interchange dissociative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detection of the transferred SCN intermediate indicates inner-sphere ET, not a simple Id substitution.</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Interchange associative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an associative interchange does not explain ligand (SCN) transfer between metals.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Outer sphere electron transfer</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outer-sphere ET would not transfer the bridging SCN; the evidence points to inner-sphere.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421</a:t>
            </a:fld>
            <a:endParaRPr lang="en-US"/>
          </a:p>
        </p:txBody>
      </p:sp>
    </p:spTree>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name="Slide 42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138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Q138</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isomers A and B undergo base hydrolysis by forming a trigonal bipyramidal intermediate. The correct statement is</a:t>
            </a:r>
            <a:endParaRPr lang="en-US" sz="11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reacts faster than B and both results in a mixture of products</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reacts faster than A and both results in a mixture of products</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reacts fastser than B and B results ini a mixture of products</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 reacts faster than A and A results in a mixture of products.</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422</a:t>
            </a:fld>
            <a:endParaRPr lang="en-US"/>
          </a:p>
        </p:txBody>
      </p:sp>
    </p:spTree>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name="Slide 42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138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A reacts fastser than B and B results ini a mixture of products</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 react faster than B and B result in a mixture of product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A reacts fastser than B and B results ini a mixture of products</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423</a:t>
            </a:fld>
            <a:endParaRPr lang="en-US"/>
          </a:p>
        </p:txBody>
      </p:sp>
    </p:spTree>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name="Slide 42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138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reacts faster than B and both results in a mixture of products</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only one isomer (B) gives a product mixture; 'both give mixtures' is incorrect.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reacts faster than A and both results in a mixture of products</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 reacts faster than B (not the reverse), and it is B that gives a mixture.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 reacts faster than A and A results in a mixture of products.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 is the faster one and B (not A) yields the mixture.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424</a:t>
            </a:fld>
            <a:endParaRPr lang="en-US"/>
          </a:p>
        </p:txBody>
      </p:sp>
    </p:spTree>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name="Slide 42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141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Q141</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300" b="1" dirty="0">
                <a:solidFill>
                  <a:srgbClr val="1B2A41"/>
                </a:solidFill>
                <a:latin typeface="Georgia" pitchFamily="34" charset="0"/>
                <a:ea typeface="Georgia" pitchFamily="34" charset="-122"/>
                <a:cs typeface="Georgia" pitchFamily="34" charset="-120"/>
              </a:rPr>
              <a:t>Consider the following reaction: Hg</a:t>
            </a:r>
            <a:pPr algn="l" indent="0" marL="0">
              <a:buNone/>
            </a:pPr>
            <a:r>
              <a:rPr lang="en-US" sz="1300" b="1" baseline="30000" dirty="0">
                <a:solidFill>
                  <a:srgbClr val="1B2A41"/>
                </a:solidFill>
                <a:latin typeface="Georgia" pitchFamily="34" charset="0"/>
                <a:ea typeface="Georgia" pitchFamily="34" charset="-122"/>
                <a:cs typeface="Georgia" pitchFamily="34" charset="-120"/>
              </a:rPr>
              <a:t>2+</a:t>
            </a:r>
            <a:pPr algn="l" indent="0" marL="0">
              <a:buNone/>
            </a:pPr>
            <a:r>
              <a:rPr lang="en-US" sz="1300" b="1" dirty="0">
                <a:solidFill>
                  <a:srgbClr val="1B2A41"/>
                </a:solidFill>
                <a:latin typeface="Georgia" pitchFamily="34" charset="0"/>
                <a:ea typeface="Georgia" pitchFamily="34" charset="-122"/>
                <a:cs typeface="Georgia" pitchFamily="34" charset="-120"/>
              </a:rPr>
              <a:t> (aq)</a:t>
            </a:r>
            <a:pPr algn="l" indent="0" marL="0">
              <a:buNone/>
            </a:pPr>
            <a:r>
              <a:rPr lang="en-US" sz="1300" b="1" baseline="30000" dirty="0">
                <a:solidFill>
                  <a:srgbClr val="1B2A41"/>
                </a:solidFill>
                <a:latin typeface="Georgia" pitchFamily="34" charset="0"/>
                <a:ea typeface="Georgia" pitchFamily="34" charset="-122"/>
                <a:cs typeface="Georgia" pitchFamily="34" charset="-120"/>
              </a:rPr>
              <a:t>+</a:t>
            </a:r>
            <a:pPr algn="l" indent="0" marL="0">
              <a:buNone/>
            </a:pPr>
            <a:r>
              <a:rPr lang="en-US" sz="1300" b="1" dirty="0">
                <a:solidFill>
                  <a:srgbClr val="1B2A41"/>
                </a:solidFill>
                <a:latin typeface="Georgia" pitchFamily="34" charset="0"/>
                <a:ea typeface="Georgia" pitchFamily="34" charset="-122"/>
                <a:cs typeface="Georgia" pitchFamily="34" charset="-120"/>
              </a:rPr>
              <a:t> X- (aq) = [HgX]</a:t>
            </a:r>
            <a:pPr algn="l" indent="0" marL="0">
              <a:buNone/>
            </a:pPr>
            <a:r>
              <a:rPr lang="en-US" sz="1300" b="1" baseline="30000" dirty="0">
                <a:solidFill>
                  <a:srgbClr val="1B2A41"/>
                </a:solidFill>
                <a:latin typeface="Georgia" pitchFamily="34" charset="0"/>
                <a:ea typeface="Georgia" pitchFamily="34" charset="-122"/>
                <a:cs typeface="Georgia" pitchFamily="34" charset="-120"/>
              </a:rPr>
              <a:t>+</a:t>
            </a:r>
            <a:pPr algn="l" indent="0" marL="0">
              <a:buNone/>
            </a:pPr>
            <a:r>
              <a:rPr lang="en-US" sz="1300" b="1" dirty="0">
                <a:solidFill>
                  <a:srgbClr val="1B2A41"/>
                </a:solidFill>
                <a:latin typeface="Georgia" pitchFamily="34" charset="0"/>
                <a:ea typeface="Georgia" pitchFamily="34" charset="-122"/>
                <a:cs typeface="Georgia" pitchFamily="34" charset="-120"/>
              </a:rPr>
              <a:t> (aq) The stability constants for [HgX]</a:t>
            </a:r>
            <a:pPr algn="l" indent="0" marL="0">
              <a:buNone/>
            </a:pPr>
            <a:r>
              <a:rPr lang="en-US" sz="1300" b="1" baseline="30000" dirty="0">
                <a:solidFill>
                  <a:srgbClr val="1B2A41"/>
                </a:solidFill>
                <a:latin typeface="Georgia" pitchFamily="34" charset="0"/>
                <a:ea typeface="Georgia" pitchFamily="34" charset="-122"/>
                <a:cs typeface="Georgia" pitchFamily="34" charset="-120"/>
              </a:rPr>
              <a:t>+</a:t>
            </a:r>
            <a:pPr algn="l" indent="0" marL="0">
              <a:buNone/>
            </a:pPr>
            <a:r>
              <a:rPr lang="en-US" sz="1300" b="1" dirty="0">
                <a:solidFill>
                  <a:srgbClr val="1B2A41"/>
                </a:solidFill>
                <a:latin typeface="Georgia" pitchFamily="34" charset="0"/>
                <a:ea typeface="Georgia" pitchFamily="34" charset="-122"/>
                <a:cs typeface="Georgia" pitchFamily="34" charset="-120"/>
              </a:rPr>
              <a:t> (aq) for X = F, Cl and Br follow the order</a:t>
            </a:r>
            <a:endParaRPr lang="en-US" sz="13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F&lt;Cl&lt; Br</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Br&lt;Cl&lt; F</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Cl&lt; Br&lt; F</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Br&lt; F&lt;Cl</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425</a:t>
            </a:fld>
            <a:endParaRPr lang="en-US"/>
          </a:p>
        </p:txBody>
      </p:sp>
    </p:spTree>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name="Slide 42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F&lt;Cl&lt; Br</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Hg (aq)</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X (aq) → [HgX]</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(aq)</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The stability constants for [HgX]</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(aq) for X= F, Cl , Br follow the order: F &lt; Cl &lt; Br .Because Hg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soft acid and Br- is soft base.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F&lt;Cl&lt; Br</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426</a:t>
            </a:fld>
            <a:endParaRPr lang="en-US"/>
          </a:p>
        </p:txBody>
      </p:sp>
    </p:spTree>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name="Slide 42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Br&lt;Cl&lt; F</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reverses the trend; the stability order with these halides increases F&lt;Cl&lt;Br for soft Hg</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Cl&lt; Br&lt; F</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order should be monotonic F&lt;Cl&lt;Br, not Cl&lt;Br&lt;F.</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Br&lt; F&lt;Cl</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Br should be highest (softest, best for soft Hg</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not in the middle.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427</a:t>
            </a:fld>
            <a:endParaRPr lang="en-US"/>
          </a:p>
        </p:txBody>
      </p:sp>
    </p:spTree>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name="Slide 42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142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Q142</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correct set of information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μobserved = μspin ;[Co(H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 Paramagnetic</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μobserved &gt; μspin ;[Co(H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 Diamagnetic</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μobserved = μspin ;[Co(H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 Diamagnetic</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μobserved &gt; μspin ;[Co(H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 Paramagnetic</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428</a:t>
            </a:fld>
            <a:endParaRPr lang="en-US"/>
          </a:p>
        </p:txBody>
      </p:sp>
    </p:spTree>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name="Slide 42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142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[Mn(H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μobserved = μspin ;[Co(H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 Diamagnetic</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High spin complex In this complex, there is neither orbital contribution nor temperature independent paramagnetism (No L- S coupling) and α =0. Thus, μobserved = μspin [Co(H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a low spin complex.</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ie.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No unpaired electron.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Therefore, it is diamagnetic in nature.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[Mn(H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μobserved = μspin ;[Co(H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 Diamagnetic</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429</a:t>
            </a:fld>
            <a:endParaRPr lang="en-US"/>
          </a:p>
        </p:txBody>
      </p:sp>
    </p:spTree>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name="Slide 43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142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μobserved = μspin ;[Co(H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 Paramagnetic</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Co(H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is low-spin d</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 → diamagnetic, not paramagnetic.</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μobserved &gt; μspin ;[Co(H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 Diamagnetic</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Mn</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 A ground term) has μobs = μspin (Curie), not μobs &gt; μspin.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μobserved &gt; μspin ;[Co(H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 Paramagnetic</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Co(H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is diamagnetic and Mn</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obeys the spin-only value, contrary to this option.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430</a:t>
            </a:fld>
            <a:endParaRPr lang="en-US"/>
          </a:p>
        </p:txBody>
      </p:sp>
    </p:spTree>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name="Slide 43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144 of 161</a:t>
            </a:r>
            <a:endParaRPr lang="en-US" sz="950" dirty="0"/>
          </a:p>
        </p:txBody>
      </p:sp>
      <p:sp>
        <p:nvSpPr>
          <p:cNvPr id="16" name="Shape 14"/>
          <p:cNvSpPr/>
          <p:nvPr/>
        </p:nvSpPr>
        <p:spPr>
          <a:xfrm>
            <a:off x="292608" y="1005840"/>
            <a:ext cx="5486400" cy="1170432"/>
          </a:xfrm>
          <a:prstGeom prst="roundRect">
            <a:avLst>
              <a:gd name="adj" fmla="val 3906"/>
            </a:avLst>
          </a:prstGeom>
          <a:solidFill>
            <a:srgbClr val="F5F8FC"/>
          </a:solidFill>
          <a:ln w="12700">
            <a:solidFill>
              <a:srgbClr val="E3E9F2"/>
            </a:solidFill>
            <a:prstDash val="solid"/>
          </a:ln>
        </p:spPr>
      </p:sp>
      <p:sp>
        <p:nvSpPr>
          <p:cNvPr id="17" name="Shape 15"/>
          <p:cNvSpPr/>
          <p:nvPr/>
        </p:nvSpPr>
        <p:spPr>
          <a:xfrm>
            <a:off x="292608" y="1005840"/>
            <a:ext cx="73152" cy="1170432"/>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Q144</a:t>
            </a:r>
            <a:endParaRPr lang="en-US" sz="1900" dirty="0"/>
          </a:p>
        </p:txBody>
      </p:sp>
      <p:sp>
        <p:nvSpPr>
          <p:cNvPr id="19" name="Text 17"/>
          <p:cNvSpPr/>
          <p:nvPr/>
        </p:nvSpPr>
        <p:spPr>
          <a:xfrm>
            <a:off x="1280160" y="1060704"/>
            <a:ext cx="4370832" cy="1060704"/>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Hydrolysis of trans-[CoLCl(en)</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a:t>
            </a:r>
            <a:pPr algn="l" indent="0" marL="0">
              <a:buNone/>
            </a:pPr>
            <a:r>
              <a:rPr lang="en-US" sz="1200" b="1" dirty="0">
                <a:solidFill>
                  <a:srgbClr val="1B2A41"/>
                </a:solidFill>
                <a:latin typeface="Georgia" pitchFamily="34" charset="0"/>
                <a:ea typeface="Georgia" pitchFamily="34" charset="-122"/>
                <a:cs typeface="Georgia" pitchFamily="34" charset="-120"/>
              </a:rPr>
              <a:t> (L= NO</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baseline="30000" dirty="0">
                <a:solidFill>
                  <a:srgbClr val="1B2A41"/>
                </a:solidFill>
                <a:latin typeface="Georgia" pitchFamily="34" charset="0"/>
                <a:ea typeface="Georgia" pitchFamily="34" charset="-122"/>
                <a:cs typeface="Georgia" pitchFamily="34" charset="-120"/>
              </a:rPr>
              <a:t>-</a:t>
            </a:r>
            <a:pPr algn="l" indent="0" marL="0">
              <a:buNone/>
            </a:pPr>
            <a:r>
              <a:rPr lang="en-US" sz="1200" b="1" dirty="0">
                <a:solidFill>
                  <a:srgbClr val="1B2A41"/>
                </a:solidFill>
                <a:latin typeface="Georgia" pitchFamily="34" charset="0"/>
                <a:ea typeface="Georgia" pitchFamily="34" charset="-122"/>
                <a:cs typeface="Georgia" pitchFamily="34" charset="-120"/>
              </a:rPr>
              <a:t>, NCS-, OH- ,Cl- ) results in a product (A). The tendency to form cis-isomer of the product (A) follows the order - - - -</a:t>
            </a:r>
            <a:endParaRPr lang="en-US" sz="1200" dirty="0"/>
          </a:p>
        </p:txBody>
      </p:sp>
      <p:sp>
        <p:nvSpPr>
          <p:cNvPr id="20" name="Shape 18"/>
          <p:cNvSpPr/>
          <p:nvPr/>
        </p:nvSpPr>
        <p:spPr>
          <a:xfrm>
            <a:off x="292608" y="2286000"/>
            <a:ext cx="5486400" cy="566928"/>
          </a:xfrm>
          <a:prstGeom prst="roundRect">
            <a:avLst>
              <a:gd name="adj" fmla="val 8065"/>
            </a:avLst>
          </a:prstGeom>
          <a:solidFill>
            <a:srgbClr val="F8FAFD"/>
          </a:solidFill>
          <a:ln w="12700">
            <a:solidFill>
              <a:srgbClr val="E3E9F2"/>
            </a:solidFill>
            <a:prstDash val="solid"/>
          </a:ln>
        </p:spPr>
      </p:sp>
      <p:sp>
        <p:nvSpPr>
          <p:cNvPr id="21" name="Shape 19"/>
          <p:cNvSpPr/>
          <p:nvPr/>
        </p:nvSpPr>
        <p:spPr>
          <a:xfrm>
            <a:off x="420624" y="2414016"/>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41401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313432"/>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L= NO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&lt; NCS &lt; OH &lt; Cl</a:t>
            </a:r>
            <a:endParaRPr lang="en-US" sz="850" dirty="0"/>
          </a:p>
        </p:txBody>
      </p:sp>
      <p:sp>
        <p:nvSpPr>
          <p:cNvPr id="24" name="Shape 22"/>
          <p:cNvSpPr/>
          <p:nvPr/>
        </p:nvSpPr>
        <p:spPr>
          <a:xfrm>
            <a:off x="292608" y="2907792"/>
            <a:ext cx="5486400" cy="566928"/>
          </a:xfrm>
          <a:prstGeom prst="roundRect">
            <a:avLst>
              <a:gd name="adj" fmla="val 8065"/>
            </a:avLst>
          </a:prstGeom>
          <a:solidFill>
            <a:srgbClr val="F8FAFD"/>
          </a:solidFill>
          <a:ln w="12700">
            <a:solidFill>
              <a:srgbClr val="E3E9F2"/>
            </a:solidFill>
            <a:prstDash val="solid"/>
          </a:ln>
        </p:spPr>
      </p:sp>
      <p:sp>
        <p:nvSpPr>
          <p:cNvPr id="25" name="Shape 23"/>
          <p:cNvSpPr/>
          <p:nvPr/>
        </p:nvSpPr>
        <p:spPr>
          <a:xfrm>
            <a:off x="420624" y="303580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03580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935224"/>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L= NO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&lt; Cl- &lt; NCS- &lt; OH-</a:t>
            </a:r>
            <a:endParaRPr lang="en-US" sz="850" dirty="0"/>
          </a:p>
        </p:txBody>
      </p:sp>
      <p:sp>
        <p:nvSpPr>
          <p:cNvPr id="28" name="Shape 26"/>
          <p:cNvSpPr/>
          <p:nvPr/>
        </p:nvSpPr>
        <p:spPr>
          <a:xfrm>
            <a:off x="292608" y="3529584"/>
            <a:ext cx="5486400" cy="566928"/>
          </a:xfrm>
          <a:prstGeom prst="roundRect">
            <a:avLst>
              <a:gd name="adj" fmla="val 8065"/>
            </a:avLst>
          </a:prstGeom>
          <a:solidFill>
            <a:srgbClr val="F8FAFD"/>
          </a:solidFill>
          <a:ln w="12700">
            <a:solidFill>
              <a:srgbClr val="E3E9F2"/>
            </a:solidFill>
            <a:prstDash val="solid"/>
          </a:ln>
        </p:spPr>
      </p:sp>
      <p:sp>
        <p:nvSpPr>
          <p:cNvPr id="29" name="Shape 27"/>
          <p:cNvSpPr/>
          <p:nvPr/>
        </p:nvSpPr>
        <p:spPr>
          <a:xfrm>
            <a:off x="420624" y="3657600"/>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65760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557016"/>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L= OH- &lt; NCS- &lt;Cl- &lt; NO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baseline="30000" dirty="0">
                <a:solidFill>
                  <a:srgbClr val="1B2A41"/>
                </a:solidFill>
                <a:latin typeface="Arial" pitchFamily="34" charset="0"/>
                <a:ea typeface="Arial" pitchFamily="34" charset="-122"/>
                <a:cs typeface="Arial" pitchFamily="34" charset="-120"/>
              </a:rPr>
              <a:t>-</a:t>
            </a:r>
            <a:endParaRPr lang="en-US" sz="850" dirty="0"/>
          </a:p>
        </p:txBody>
      </p:sp>
      <p:sp>
        <p:nvSpPr>
          <p:cNvPr id="32" name="Shape 30"/>
          <p:cNvSpPr/>
          <p:nvPr/>
        </p:nvSpPr>
        <p:spPr>
          <a:xfrm>
            <a:off x="292608" y="4151376"/>
            <a:ext cx="5486400" cy="566928"/>
          </a:xfrm>
          <a:prstGeom prst="roundRect">
            <a:avLst>
              <a:gd name="adj" fmla="val 8065"/>
            </a:avLst>
          </a:prstGeom>
          <a:solidFill>
            <a:srgbClr val="F8FAFD"/>
          </a:solidFill>
          <a:ln w="12700">
            <a:solidFill>
              <a:srgbClr val="E3E9F2"/>
            </a:solidFill>
            <a:prstDash val="solid"/>
          </a:ln>
        </p:spPr>
      </p:sp>
      <p:sp>
        <p:nvSpPr>
          <p:cNvPr id="33" name="Shape 31"/>
          <p:cNvSpPr/>
          <p:nvPr/>
        </p:nvSpPr>
        <p:spPr>
          <a:xfrm>
            <a:off x="420624" y="4279392"/>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793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78808"/>
            <a:ext cx="4773168" cy="512064"/>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L= OH- &lt;Cl- &lt; NO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&lt; NCS-</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431</a:t>
            </a:fld>
            <a:endParaRPr lang="en-US"/>
          </a:p>
        </p:txBody>
      </p:sp>
    </p:spTree>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name="Slide 43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144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L= NO</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baseline="30000" dirty="0">
                <a:solidFill>
                  <a:srgbClr val="1B2A41"/>
                </a:solidFill>
                <a:latin typeface="Arial" pitchFamily="34" charset="0"/>
                <a:ea typeface="Arial" pitchFamily="34" charset="-122"/>
                <a:cs typeface="Arial" pitchFamily="34" charset="-120"/>
              </a:rPr>
              <a:t>-</a:t>
            </a:r>
            <a:pPr algn="l" indent="0" marL="0">
              <a:buNone/>
            </a:pPr>
            <a:r>
              <a:rPr lang="en-US" sz="1250" dirty="0">
                <a:solidFill>
                  <a:srgbClr val="1B2A41"/>
                </a:solidFill>
                <a:latin typeface="Arial" pitchFamily="34" charset="0"/>
                <a:ea typeface="Arial" pitchFamily="34" charset="-122"/>
                <a:cs typeface="Arial" pitchFamily="34" charset="-120"/>
              </a:rPr>
              <a:t> &lt; Cl- &lt; NCS- &lt; OH-</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trans-[CoLCl(en)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A (on hydrolysis)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 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NCS-, OH- ,Cl- The tendency to form cis-isomer of the product (A) follows the order:</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 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&lt; Cl- &lt; NCS- &lt; OH-</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L= NO</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baseline="30000" dirty="0">
                <a:solidFill>
                  <a:srgbClr val="1B2A41"/>
                </a:solidFill>
                <a:latin typeface="Arial" pitchFamily="34" charset="0"/>
                <a:ea typeface="Arial" pitchFamily="34" charset="-122"/>
                <a:cs typeface="Arial" pitchFamily="34" charset="-120"/>
              </a:rPr>
              <a:t>-</a:t>
            </a:r>
            <a:pPr algn="l" indent="0" marL="0">
              <a:buNone/>
            </a:pPr>
            <a:r>
              <a:rPr lang="en-US" sz="900" b="1" dirty="0">
                <a:solidFill>
                  <a:srgbClr val="1B2A41"/>
                </a:solidFill>
                <a:latin typeface="Arial" pitchFamily="34" charset="0"/>
                <a:ea typeface="Arial" pitchFamily="34" charset="-122"/>
                <a:cs typeface="Arial" pitchFamily="34" charset="-120"/>
              </a:rPr>
              <a:t> &lt; Cl- &lt; NCS- &lt; OH-</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432</a:t>
            </a:fld>
            <a:endParaRPr lang="en-US"/>
          </a:p>
        </p:txBody>
      </p:sp>
    </p:spTree>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name="Slide 43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144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L= NO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&lt; NCS &lt; OH &lt; Cl</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trans-influence ordering is incorrect; NO</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&lt;Cl</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&lt;NCS</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&lt;OH</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is the intended sequence.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L= OH- &lt; NCS- &lt;Cl- &lt; NO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baseline="30000" dirty="0">
                <a:solidFill>
                  <a:srgbClr val="1B2A41"/>
                </a:solidFill>
                <a:latin typeface="Arial" pitchFamily="34" charset="0"/>
                <a:ea typeface="Arial" pitchFamily="34" charset="-122"/>
                <a:cs typeface="Arial" pitchFamily="34" charset="-120"/>
              </a:rPr>
              <a:t>-</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reverses the order; NO</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should be weakest in this ranking, not OH</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L= OH- &lt;Cl- &lt; NO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&lt; NCS-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sequence does not match the correct trans-directing order for these ligands.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433</a:t>
            </a:fld>
            <a:endParaRPr lang="en-US"/>
          </a:p>
        </p:txBody>
      </p:sp>
    </p:spTree>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name="Slide 43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148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Q148</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correct statement about base hydrolysis of [Co(py)</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Cl</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a:t>
            </a:r>
            <a:pPr algn="l" indent="0" marL="0">
              <a:buNone/>
            </a:pPr>
            <a:r>
              <a:rPr lang="en-US" sz="1250" b="1" dirty="0">
                <a:solidFill>
                  <a:srgbClr val="1B2A41"/>
                </a:solidFill>
                <a:latin typeface="Georgia" pitchFamily="34" charset="0"/>
                <a:ea typeface="Georgia" pitchFamily="34" charset="-122"/>
                <a:cs typeface="Georgia" pitchFamily="34" charset="-120"/>
              </a:rPr>
              <a:t> (py = pyridine)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Rate expression is Rate = k[Co(py)</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[OH</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Reaction does not depend on hydroxide ion concentration</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Reaction proceeds through SN</a:t>
            </a:r>
            <a:pPr algn="l" indent="0" marL="0">
              <a:buNone/>
            </a:pPr>
            <a:r>
              <a:rPr lang="en-US" sz="850" baseline="-4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CB mechanism</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Intermediate involved is [Co(py)</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(OH)]</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434</a:t>
            </a:fld>
            <a:endParaRPr lang="en-US"/>
          </a:p>
        </p:txBody>
      </p:sp>
    </p:spTree>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name="Slide 43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148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Reaction does not depend on hydroxide ion concentration</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base hydrolysis of [Co(py)</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independent OH- of concentration because there is no protonic hydrogen in the complex.</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Reaction does not depend on hydroxide ion concentration</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435</a:t>
            </a:fld>
            <a:endParaRPr lang="en-US"/>
          </a:p>
        </p:txBody>
      </p:sp>
    </p:spTree>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name="Slide 43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148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Rate expression is Rate = k[Co(py)</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[OH</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pyridine has no N-H, so the rate does NOT include [OH</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this rate law is wrong.</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Reaction proceeds through SN</a:t>
            </a:r>
            <a:pPr algn="l" indent="0" marL="0">
              <a:buNone/>
            </a:pPr>
            <a:r>
              <a:rPr lang="en-US" sz="1050" b="1" baseline="-4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CB mechanism</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SN</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CB is impossible without an ionizable proton (py has none).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Intermediate involved is [Co(py)</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(OH)]</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hydroxo-containing intermediate of SN</a:t>
            </a:r>
            <a:pPr algn="l" indent="0" marL="0">
              <a:buNone/>
            </a:pPr>
            <a:r>
              <a:rPr lang="en-US" sz="1050" baseline="-40000" dirty="0">
                <a:solidFill>
                  <a:srgbClr val="5A6B82"/>
                </a:solidFill>
                <a:latin typeface="Arial" pitchFamily="34" charset="0"/>
                <a:ea typeface="Arial" pitchFamily="34" charset="-122"/>
                <a:cs typeface="Arial" pitchFamily="34" charset="-120"/>
              </a:rPr>
              <a:t>1</a:t>
            </a:r>
            <a:pPr algn="l" indent="0" marL="0">
              <a:buNone/>
            </a:pPr>
            <a:r>
              <a:rPr lang="en-US" sz="1050" dirty="0">
                <a:solidFill>
                  <a:srgbClr val="5A6B82"/>
                </a:solidFill>
                <a:latin typeface="Arial" pitchFamily="34" charset="0"/>
                <a:ea typeface="Arial" pitchFamily="34" charset="-122"/>
                <a:cs typeface="Arial" pitchFamily="34" charset="-120"/>
              </a:rPr>
              <a:t>CB cannot form for this proton-less complex.</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436</a:t>
            </a:fld>
            <a:endParaRPr lang="en-US"/>
          </a:p>
        </p:txBody>
      </p:sp>
    </p:spTree>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name="Slide 43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152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Q152</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For the given reaction [*Co(L)n]</a:t>
            </a:r>
            <a:pPr algn="l" indent="0" marL="0">
              <a:buNone/>
            </a:pPr>
            <a:r>
              <a:rPr lang="en-US" sz="1200" b="1" baseline="3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 [Co(L)n]</a:t>
            </a:r>
            <a:pPr algn="l" indent="0" marL="0">
              <a:buNone/>
            </a:pPr>
            <a:r>
              <a:rPr lang="en-US" sz="1200" b="1" baseline="3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 → [*Co(L)n]</a:t>
            </a:r>
            <a:pPr algn="l" indent="0" marL="0">
              <a:buNone/>
            </a:pPr>
            <a:r>
              <a:rPr lang="en-US" sz="1200" b="1" baseline="3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 + [Co(L)n]</a:t>
            </a:r>
            <a:pPr algn="l" indent="0" marL="0">
              <a:buNone/>
            </a:pPr>
            <a:r>
              <a:rPr lang="en-US" sz="1200" b="1" baseline="3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the correct statement with respect to the rate of electron transfer process is o-phen = o-phenanthroline ; *Co is labeled atom</a:t>
            </a:r>
            <a:endParaRPr lang="en-US" sz="12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fast electron transfer; L= 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n = 6</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slow electron transfer ; L = o-phen; n = 3</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very slow electron transfer ; L = 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 n = 3</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very slow electron transfer: L = o-phen; n = 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437</a:t>
            </a:fld>
            <a:endParaRPr lang="en-US"/>
          </a:p>
        </p:txBody>
      </p:sp>
    </p:spTree>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name="Slide 43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152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very slow electron transfer ; L = NH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 n = 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[*Co(NH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[Co(NH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[*Co(NH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[Co(NH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High spin low spin 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g 6 eg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Labile Inert Co- NH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Co- NH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Bond length = 193.6pm Bond length = 211.4pm The rate of electron transfer for the reaction is very slow (second order rate constant =10-6 L mol-1s-1)</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because of following reason :</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 Low spin [Co(NH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(configuration 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g 6 eg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has all the metal -electrons pointing in between the ligands whereas, high spin [*Co(NH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(configuration 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has two eg electrons pointing directly at the ligands. The electrons present in eg orbitals cause more repulsion with ligands than that of 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g electrons. Thus, M-L bond lengths in both complexes are different enough and more activation energy is needed to make them the same in transition state .</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Also, no simple addition or removal of an electron can convert these configuration into one another.</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Thus, it is necessary to excite the oxidation states before the reaction can occur, as shown below: rW• to 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g *Co</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*Co</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(electronic transition) rW• to 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g Co</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Co</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(electronic transition)</a:t>
            </a:r>
            <a:endParaRPr lang="en-US" sz="6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very slow electron transfer ; L = NH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 n = 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438</a:t>
            </a:fld>
            <a:endParaRPr lang="en-US"/>
          </a:p>
        </p:txBody>
      </p:sp>
    </p:spTree>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name="Slide 43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152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fast electron transfer; L= 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n = 6</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Co ammine self-exchange is very SLOW (LS↔HS reorganisation), not fast.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slow electron transfer ; L = o-phen; n = 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slow couple here is the NH</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(n=3-type) system, not the o-phen complex.</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very slow electron transfer: L = o-phen; n = 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ligand is NH</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(not o-phen); o-phen would actually give faster transfer.</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439</a:t>
            </a:fld>
            <a:endParaRPr lang="en-US"/>
          </a:p>
        </p:txBody>
      </p:sp>
    </p:spTree>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name="Slide 44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157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Q157</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products A and B for the given reaction [Co(NH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Cl]</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 [Cr(OH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 </a:t>
            </a:r>
            <a:pPr algn="l" indent="0" marL="0">
              <a:buNone/>
            </a:pPr>
            <a:r>
              <a:rPr lang="en-US" sz="1250" b="1" baseline="30000" dirty="0">
                <a:solidFill>
                  <a:srgbClr val="1B2A41"/>
                </a:solidFill>
                <a:latin typeface="Georgia" pitchFamily="34" charset="0"/>
                <a:ea typeface="Georgia" pitchFamily="34" charset="-122"/>
                <a:cs typeface="Georgia" pitchFamily="34" charset="-120"/>
              </a:rPr>
              <a:t>5</a:t>
            </a:r>
            <a:pPr algn="l" indent="0" marL="0">
              <a:buNone/>
            </a:pPr>
            <a:r>
              <a:rPr lang="en-US" sz="1250" b="1" dirty="0">
                <a:solidFill>
                  <a:srgbClr val="1B2A41"/>
                </a:solidFill>
                <a:latin typeface="Georgia" pitchFamily="34" charset="0"/>
                <a:ea typeface="Georgia" pitchFamily="34" charset="-122"/>
                <a:cs typeface="Georgia" pitchFamily="34" charset="-120"/>
              </a:rPr>
              <a:t>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O+ → A+B are respectively,</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 [Cr(OH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[Cr(OH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[Cr(OH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Cl]</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 [Cr(OH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440</a:t>
            </a:fld>
            <a:endParaRPr lang="en-US"/>
          </a:p>
        </p:txBody>
      </p:sp>
    </p:spTree>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name="Slide 44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157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[Co(OH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[Cr(OH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Cl]</a:t>
            </a:r>
            <a:pPr algn="l" indent="0" marL="0">
              <a:buNone/>
            </a:pPr>
            <a:r>
              <a:rPr lang="en-US" sz="1250" baseline="3000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 electron transfer [CoIII(NH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[CrII(OH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CoIII -Cl-CrII(H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Inert Labile [(NH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CoII -Cl-CrIII(H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Labile Inert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[Co(H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 →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[Co(H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+5NH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[Co(OH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[Cr(OH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Cl]</a:t>
            </a:r>
            <a:pPr algn="l" indent="0" marL="0">
              <a:buNone/>
            </a:pPr>
            <a:r>
              <a:rPr lang="en-US" sz="900" b="1" baseline="30000"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441</a:t>
            </a:fld>
            <a:endParaRPr lang="en-US"/>
          </a:p>
        </p:txBody>
      </p:sp>
    </p:spTree>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name="Slide 44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157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[Co(OH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 [Cr(OH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cobalt product is the labile Co(II) hexaaqua ion, not a Co(III) chloro species.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(OH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[Cr(OH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products do not retain NH</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on Co; Co becomes [Co(H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after reduction.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Cl]</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 [Cr(OH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Co retains no Cl/NH</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the correct products are [Co(H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and [Cr(H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a:t>
            </a:r>
            <a:pPr algn="l" indent="0" marL="0">
              <a:buNone/>
            </a:pPr>
            <a:r>
              <a:rPr lang="en-US" sz="1050" baseline="-40000" dirty="0">
                <a:solidFill>
                  <a:srgbClr val="5A6B82"/>
                </a:solidFill>
                <a:latin typeface="Arial" pitchFamily="34" charset="0"/>
                <a:ea typeface="Arial" pitchFamily="34" charset="-122"/>
                <a:cs typeface="Arial" pitchFamily="34" charset="-120"/>
              </a:rPr>
              <a:t>5</a:t>
            </a:r>
            <a:pPr algn="l" indent="0" marL="0">
              <a:buNone/>
            </a:pPr>
            <a:r>
              <a:rPr lang="en-US" sz="1050" dirty="0">
                <a:solidFill>
                  <a:srgbClr val="5A6B82"/>
                </a:solidFill>
                <a:latin typeface="Arial" pitchFamily="34" charset="0"/>
                <a:ea typeface="Arial" pitchFamily="34" charset="-122"/>
                <a:cs typeface="Arial" pitchFamily="34" charset="-120"/>
              </a:rPr>
              <a:t>Cl]</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Q157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442</a:t>
            </a:fld>
            <a:endParaRPr lang="en-US"/>
          </a:p>
        </p:txBody>
      </p:sp>
    </p:spTree>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name="Slide 44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160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Q160</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In the following sequence of reactions the correct P, Q and R are respectively +</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KNO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CO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[Fe(H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3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S] , HgS</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KNO</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N</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[Fe(H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(SCN)]</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[Hg(SCN)</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KNO</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 N</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[Fe(H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(CN)]</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[Hg(OCN)</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NaN</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N</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[Fe(H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5</a:t>
            </a:r>
            <a:pPr algn="l" indent="0" marL="0">
              <a:buNone/>
            </a:pPr>
            <a:r>
              <a:rPr lang="en-US" sz="850" dirty="0">
                <a:solidFill>
                  <a:srgbClr val="1B2A41"/>
                </a:solidFill>
                <a:latin typeface="Arial" pitchFamily="34" charset="0"/>
                <a:ea typeface="Arial" pitchFamily="34" charset="-122"/>
                <a:cs typeface="Arial" pitchFamily="34" charset="-120"/>
              </a:rPr>
              <a:t>(N</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 [Hg(N</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Substitution mechanism, SN1CB, trans effect, lability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Very High · 15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trans-effect series: “H</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O &lt; NH</a:t>
            </a:r>
            <a:pPr algn="l" indent="0" marL="0">
              <a:buNone/>
            </a:pPr>
            <a:r>
              <a:rPr lang="en-US" sz="800" i="1" baseline="-40000" dirty="0">
                <a:solidFill>
                  <a:srgbClr val="5A6B82"/>
                </a:solidFill>
                <a:latin typeface="Arial" pitchFamily="34" charset="0"/>
                <a:ea typeface="Arial" pitchFamily="34" charset="-122"/>
                <a:cs typeface="Arial" pitchFamily="34" charset="-120"/>
              </a:rPr>
              <a:t>3</a:t>
            </a:r>
            <a:pPr algn="l" indent="0" marL="0">
              <a:buNone/>
            </a:pPr>
            <a:r>
              <a:rPr lang="en-US" sz="800" i="1" dirty="0">
                <a:solidFill>
                  <a:srgbClr val="5A6B82"/>
                </a:solidFill>
                <a:latin typeface="Arial" pitchFamily="34" charset="0"/>
                <a:ea typeface="Arial" pitchFamily="34" charset="-122"/>
                <a:cs typeface="Arial" pitchFamily="34" charset="-120"/>
              </a:rPr>
              <a:t> &lt; Cl &lt; Br &lt; I &lt; NO</a:t>
            </a:r>
            <a:pPr algn="l" indent="0" marL="0">
              <a:buNone/>
            </a:pPr>
            <a:r>
              <a:rPr lang="en-US" sz="800" i="1" baseline="-40000" dirty="0">
                <a:solidFill>
                  <a:srgbClr val="5A6B82"/>
                </a:solidFill>
                <a:latin typeface="Arial" pitchFamily="34" charset="0"/>
                <a:ea typeface="Arial" pitchFamily="34" charset="-122"/>
                <a:cs typeface="Arial" pitchFamily="34" charset="-120"/>
              </a:rPr>
              <a:t>2</a:t>
            </a:r>
            <a:pPr algn="l" indent="0" marL="0">
              <a:buNone/>
            </a:pPr>
            <a:r>
              <a:rPr lang="en-US" sz="800" i="1" dirty="0">
                <a:solidFill>
                  <a:srgbClr val="5A6B82"/>
                </a:solidFill>
                <a:latin typeface="Arial" pitchFamily="34" charset="0"/>
                <a:ea typeface="Arial" pitchFamily="34" charset="-122"/>
                <a:cs typeface="Arial" pitchFamily="34" charset="-120"/>
              </a:rPr>
              <a:t> &lt; CN ≈ CO”. Strong trans-director labilises the trans ligand.</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443</a:t>
            </a:fld>
            <a:endParaRPr lang="en-US"/>
          </a:p>
        </p:txBody>
      </p:sp>
    </p:spTree>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name="Slide 44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160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KNO</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 N</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[Fe(H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a:t>
            </a:r>
            <a:pPr algn="l" indent="0" marL="0">
              <a:buNone/>
            </a:pPr>
            <a:r>
              <a:rPr lang="en-US" sz="1250" baseline="-40000" dirty="0">
                <a:solidFill>
                  <a:srgbClr val="1B2A41"/>
                </a:solidFill>
                <a:latin typeface="Arial" pitchFamily="34" charset="0"/>
                <a:ea typeface="Arial" pitchFamily="34" charset="-122"/>
                <a:cs typeface="Arial" pitchFamily="34" charset="-120"/>
              </a:rPr>
              <a:t>5</a:t>
            </a:r>
            <a:pPr algn="l" indent="0" marL="0">
              <a:buNone/>
            </a:pPr>
            <a:r>
              <a:rPr lang="en-US" sz="1250" dirty="0">
                <a:solidFill>
                  <a:srgbClr val="1B2A41"/>
                </a:solidFill>
                <a:latin typeface="Arial" pitchFamily="34" charset="0"/>
                <a:ea typeface="Arial" pitchFamily="34" charset="-122"/>
                <a:cs typeface="Arial" pitchFamily="34" charset="-120"/>
              </a:rPr>
              <a:t>(SCN)]</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[Hg(SCN)</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Solid Thiourea KNO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in dil . AcOH 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gas ↑ + SCN- + 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 (P) ↓ dil FeCl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[Hg(SCN)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—FIJd HgCl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[Fe(H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(SCN)]</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solution Colourless (R) Blood red (Q)</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KNO</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 N</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[Fe(H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a:t>
            </a:r>
            <a:pPr algn="l" indent="0" marL="0">
              <a:buNone/>
            </a:pPr>
            <a:r>
              <a:rPr lang="en-US" sz="900" b="1" baseline="-40000" dirty="0">
                <a:solidFill>
                  <a:srgbClr val="1B2A41"/>
                </a:solidFill>
                <a:latin typeface="Arial" pitchFamily="34" charset="0"/>
                <a:ea typeface="Arial" pitchFamily="34" charset="-122"/>
                <a:cs typeface="Arial" pitchFamily="34" charset="-120"/>
              </a:rPr>
              <a:t>5</a:t>
            </a:r>
            <a:pPr algn="l" indent="0" marL="0">
              <a:buNone/>
            </a:pPr>
            <a:r>
              <a:rPr lang="en-US" sz="900" b="1" dirty="0">
                <a:solidFill>
                  <a:srgbClr val="1B2A41"/>
                </a:solidFill>
                <a:latin typeface="Arial" pitchFamily="34" charset="0"/>
                <a:ea typeface="Arial" pitchFamily="34" charset="-122"/>
                <a:cs typeface="Arial" pitchFamily="34" charset="-120"/>
              </a:rPr>
              <a:t>(SCN)]</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[Hg(SCN)</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but the OH</a:t>
            </a:r>
            <a:pPr algn="l" indent="0" marL="0">
              <a:buNone/>
            </a:pPr>
            <a:r>
              <a:rPr lang="en-US" sz="900" baseline="30000" dirty="0">
                <a:solidFill>
                  <a:srgbClr val="1B2A41"/>
                </a:solidFill>
                <a:latin typeface="Arial" pitchFamily="34" charset="0"/>
                <a:ea typeface="Arial" pitchFamily="34" charset="-122"/>
                <a:cs typeface="Arial" pitchFamily="34" charset="-120"/>
              </a:rPr>
              <a:t>-</a:t>
            </a:r>
            <a:pPr algn="l" indent="0" marL="0">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Inert: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low-spin d</a:t>
            </a:r>
            <a:pPr algn="l" indent="0" marL="0">
              <a:buNone/>
            </a:pPr>
            <a:r>
              <a:rPr lang="en-US" sz="900" baseline="30000" dirty="0">
                <a:solidFill>
                  <a:srgbClr val="1B2A41"/>
                </a:solidFill>
                <a:latin typeface="Arial" pitchFamily="34" charset="0"/>
                <a:ea typeface="Arial" pitchFamily="34" charset="-122"/>
                <a:cs typeface="Arial" pitchFamily="34" charset="-120"/>
              </a:rPr>
              <a:t>6</a:t>
            </a:r>
            <a:pPr algn="l" indent="0" marL="0">
              <a:buNone/>
            </a:pPr>
            <a:r>
              <a:rPr lang="en-US" sz="900" dirty="0">
                <a:solidFill>
                  <a:srgbClr val="1B2A41"/>
                </a:solidFill>
                <a:latin typeface="Arial" pitchFamily="34" charset="0"/>
                <a:ea typeface="Arial" pitchFamily="34" charset="-122"/>
                <a:cs typeface="Arial" pitchFamily="34" charset="-120"/>
              </a:rPr>
              <a:t>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Co</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Labile: most others. Square-planar Pt(II) shows strong trans effect.</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trans-effect series: “H</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O &lt; 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&lt; Cl &lt; Br &lt; I &lt; NO</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&lt; CN ≈ CO”. Strong trans-director labilises the trans ligand.</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444</a:t>
            </a:fld>
            <a:endParaRPr lang="en-US"/>
          </a:p>
        </p:txBody>
      </p:sp>
    </p:spTree>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name="Slide 44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 2020</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Reaction Mechanisms &amp; Kinetics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160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KNO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 CO</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 [Fe(H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3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S] , HgS</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gas is N</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(not CO</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and the iron product is the thiocyanato complex, not a sulfide.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KNO</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 N</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[Fe(H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(CN)]</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 [Hg(OCN)</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reagent is KNO</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(not KNO</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and the products are SCN/[Hg(SCN)</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not cyanide/cyanate.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NaN</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N</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 [Fe(H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5</a:t>
            </a:r>
            <a:pPr algn="l" indent="0" marL="0">
              <a:buNone/>
            </a:pPr>
            <a:r>
              <a:rPr lang="en-US" sz="1050" b="1" dirty="0">
                <a:solidFill>
                  <a:srgbClr val="1B2A41"/>
                </a:solidFill>
                <a:latin typeface="Arial" pitchFamily="34" charset="0"/>
                <a:ea typeface="Arial" pitchFamily="34" charset="-122"/>
                <a:cs typeface="Arial" pitchFamily="34" charset="-120"/>
              </a:rPr>
              <a:t>(N</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 [Hg(N</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azide chemistry (NaN</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is not involved; the sequence uses nitrite and thiocyanate.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Q160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445</a:t>
            </a:fld>
            <a:endParaRPr lang="en-US"/>
          </a:p>
        </p:txBody>
      </p:sp>
    </p:spTree>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name="Slide 44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Reaction Mechanisms &amp; Kinetics</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24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Substitution proceeds by associative (A/Iₐ) or dissociative (D/I_d) pathways. Base hydrolysis of amine complexes follows the SN1CB (conjugate-base) mechanism.</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SN1CB rate = k[complex][OH</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Inert: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LS 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trans-effect: CN ≈ CO &gt; 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&gt; I &gt; Br &gt; Cl</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Iₐ (assoc.) vs I_d (dissoc.)</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Associative vs dissociative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SN1CB mechanism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trans effect/influence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Lability vs inertness</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Applying SN1CB to a complex with no ionisable proton (e.g. cyanide or pyridine complexes).</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SN1CB needs an ionisable N–H. Rate = k[complex][OH</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but the OH</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only deprotonates; the slow step is dissociative.</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800" b="1" dirty="0">
                <a:solidFill>
                  <a:srgbClr val="1E3A5F"/>
                </a:solidFill>
                <a:latin typeface="Arial" pitchFamily="34" charset="0"/>
                <a:ea typeface="Arial" pitchFamily="34" charset="-122"/>
                <a:cs typeface="Arial" pitchFamily="34" charset="-120"/>
              </a:rPr>
              <a:t>PYQs in this topic:  </a:t>
            </a:r>
            <a:pPr algn="l" indent="0" marL="0">
              <a:buNone/>
            </a:pPr>
            <a:r>
              <a:rPr lang="en-US" sz="800" dirty="0">
                <a:solidFill>
                  <a:srgbClr val="1B2A41"/>
                </a:solidFill>
                <a:latin typeface="Arial" pitchFamily="34" charset="0"/>
                <a:ea typeface="Arial" pitchFamily="34" charset="-122"/>
                <a:cs typeface="Arial" pitchFamily="34" charset="-120"/>
              </a:rPr>
              <a:t>Q4   Q17   Q23   Q35   Q37   Q38   Q60   Q66   Q69   Q87   Q88   Q103   Q109   Q121   Q130   Q134   Q138   Q141   Q142   Q144   Q148   Q152   Q157   Q160</a:t>
            </a:r>
            <a:endParaRPr lang="en-US" sz="8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3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Substitution mechanism, SN1CB, trans effect, lability.</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name="Slide 447">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10</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Electron Transfer Reactions</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6 questions   ·   Easy 2  |  Medium 3  |  Hard 1   ·   PYQ frequency: Moderate</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name="Slide 44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19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Q19</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00" b="1" dirty="0">
                <a:solidFill>
                  <a:srgbClr val="1B2A41"/>
                </a:solidFill>
                <a:latin typeface="Georgia" pitchFamily="34" charset="0"/>
                <a:ea typeface="Georgia" pitchFamily="34" charset="-122"/>
                <a:cs typeface="Georgia" pitchFamily="34" charset="-120"/>
              </a:rPr>
              <a:t>For the following outer sphere electron transfer reactions. +2 +3 +3 +2 [Co(NH</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40000" dirty="0">
                <a:solidFill>
                  <a:srgbClr val="1B2A41"/>
                </a:solidFill>
                <a:latin typeface="Georgia" pitchFamily="34" charset="0"/>
                <a:ea typeface="Georgia" pitchFamily="34" charset="-122"/>
                <a:cs typeface="Georgia" pitchFamily="34" charset="-120"/>
              </a:rPr>
              <a:t>6</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30000" dirty="0">
                <a:solidFill>
                  <a:srgbClr val="1B2A41"/>
                </a:solidFill>
                <a:latin typeface="Georgia" pitchFamily="34" charset="0"/>
                <a:ea typeface="Georgia" pitchFamily="34" charset="-122"/>
                <a:cs typeface="Georgia" pitchFamily="34" charset="-120"/>
              </a:rPr>
              <a:t>+</a:t>
            </a:r>
            <a:pPr algn="l" indent="0" marL="0">
              <a:buNone/>
            </a:pPr>
            <a:r>
              <a:rPr lang="en-US" sz="1000" b="1" dirty="0">
                <a:solidFill>
                  <a:srgbClr val="1B2A41"/>
                </a:solidFill>
                <a:latin typeface="Georgia" pitchFamily="34" charset="0"/>
                <a:ea typeface="Georgia" pitchFamily="34" charset="-122"/>
                <a:cs typeface="Georgia" pitchFamily="34" charset="-120"/>
              </a:rPr>
              <a:t> [Co*(NH</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40000" dirty="0">
                <a:solidFill>
                  <a:srgbClr val="1B2A41"/>
                </a:solidFill>
                <a:latin typeface="Georgia" pitchFamily="34" charset="0"/>
                <a:ea typeface="Georgia" pitchFamily="34" charset="-122"/>
                <a:cs typeface="Georgia" pitchFamily="34" charset="-120"/>
              </a:rPr>
              <a:t>6</a:t>
            </a:r>
            <a:pPr algn="l" indent="0" marL="0">
              <a:buNone/>
            </a:pPr>
            <a:r>
              <a:rPr lang="en-US" sz="1000" b="1" dirty="0">
                <a:solidFill>
                  <a:srgbClr val="1B2A41"/>
                </a:solidFill>
                <a:latin typeface="Georgia" pitchFamily="34" charset="0"/>
                <a:ea typeface="Georgia" pitchFamily="34" charset="-122"/>
                <a:cs typeface="Georgia" pitchFamily="34" charset="-120"/>
              </a:rPr>
              <a:t>] → [Co(NH</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40000" dirty="0">
                <a:solidFill>
                  <a:srgbClr val="1B2A41"/>
                </a:solidFill>
                <a:latin typeface="Georgia" pitchFamily="34" charset="0"/>
                <a:ea typeface="Georgia" pitchFamily="34" charset="-122"/>
                <a:cs typeface="Georgia" pitchFamily="34" charset="-120"/>
              </a:rPr>
              <a:t>6</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30000" dirty="0">
                <a:solidFill>
                  <a:srgbClr val="1B2A41"/>
                </a:solidFill>
                <a:latin typeface="Georgia" pitchFamily="34" charset="0"/>
                <a:ea typeface="Georgia" pitchFamily="34" charset="-122"/>
                <a:cs typeface="Georgia" pitchFamily="34" charset="-120"/>
              </a:rPr>
              <a:t>+</a:t>
            </a:r>
            <a:pPr algn="l" indent="0" marL="0">
              <a:buNone/>
            </a:pPr>
            <a:r>
              <a:rPr lang="en-US" sz="1000" b="1" dirty="0">
                <a:solidFill>
                  <a:srgbClr val="1B2A41"/>
                </a:solidFill>
                <a:latin typeface="Georgia" pitchFamily="34" charset="0"/>
                <a:ea typeface="Georgia" pitchFamily="34" charset="-122"/>
                <a:cs typeface="Georgia" pitchFamily="34" charset="-120"/>
              </a:rPr>
              <a:t> [Co*(NH</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40000" dirty="0">
                <a:solidFill>
                  <a:srgbClr val="1B2A41"/>
                </a:solidFill>
                <a:latin typeface="Georgia" pitchFamily="34" charset="0"/>
                <a:ea typeface="Georgia" pitchFamily="34" charset="-122"/>
                <a:cs typeface="Georgia" pitchFamily="34" charset="-120"/>
              </a:rPr>
              <a:t>6</a:t>
            </a:r>
            <a:pPr algn="l" indent="0" marL="0">
              <a:buNone/>
            </a:pPr>
            <a:r>
              <a:rPr lang="en-US" sz="1000" b="1" dirty="0">
                <a:solidFill>
                  <a:srgbClr val="1B2A41"/>
                </a:solidFill>
                <a:latin typeface="Georgia" pitchFamily="34" charset="0"/>
                <a:ea typeface="Georgia" pitchFamily="34" charset="-122"/>
                <a:cs typeface="Georgia" pitchFamily="34" charset="-120"/>
              </a:rPr>
              <a:t>] [Ru(NH</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40000" dirty="0">
                <a:solidFill>
                  <a:srgbClr val="1B2A41"/>
                </a:solidFill>
                <a:latin typeface="Georgia" pitchFamily="34" charset="0"/>
                <a:ea typeface="Georgia" pitchFamily="34" charset="-122"/>
                <a:cs typeface="Georgia" pitchFamily="34" charset="-120"/>
              </a:rPr>
              <a:t>6</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3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 + [Ru*(NH</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40000" dirty="0">
                <a:solidFill>
                  <a:srgbClr val="1B2A41"/>
                </a:solidFill>
                <a:latin typeface="Georgia" pitchFamily="34" charset="0"/>
                <a:ea typeface="Georgia" pitchFamily="34" charset="-122"/>
                <a:cs typeface="Georgia" pitchFamily="34" charset="-120"/>
              </a:rPr>
              <a:t>6</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3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 → [Ru(NH</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40000" dirty="0">
                <a:solidFill>
                  <a:srgbClr val="1B2A41"/>
                </a:solidFill>
                <a:latin typeface="Georgia" pitchFamily="34" charset="0"/>
                <a:ea typeface="Georgia" pitchFamily="34" charset="-122"/>
                <a:cs typeface="Georgia" pitchFamily="34" charset="-120"/>
              </a:rPr>
              <a:t>6</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3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 + [Ru*(NH</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40000" dirty="0">
                <a:solidFill>
                  <a:srgbClr val="1B2A41"/>
                </a:solidFill>
                <a:latin typeface="Georgia" pitchFamily="34" charset="0"/>
                <a:ea typeface="Georgia" pitchFamily="34" charset="-122"/>
                <a:cs typeface="Georgia" pitchFamily="34" charset="-120"/>
              </a:rPr>
              <a:t>6</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3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 the rate constants are 10 M</a:t>
            </a:r>
            <a:pPr algn="l" indent="0" marL="0">
              <a:buNone/>
            </a:pPr>
            <a:r>
              <a:rPr lang="en-US" sz="1000" b="1" baseline="30000" dirty="0">
                <a:solidFill>
                  <a:srgbClr val="1B2A41"/>
                </a:solidFill>
                <a:latin typeface="Georgia" pitchFamily="34" charset="0"/>
                <a:ea typeface="Georgia" pitchFamily="34" charset="-122"/>
                <a:cs typeface="Georgia" pitchFamily="34" charset="-120"/>
              </a:rPr>
              <a:t>-1</a:t>
            </a:r>
            <a:pPr algn="l" indent="0" marL="0">
              <a:buNone/>
            </a:pPr>
            <a:r>
              <a:rPr lang="en-US" sz="1000" b="1" dirty="0">
                <a:solidFill>
                  <a:srgbClr val="1B2A41"/>
                </a:solidFill>
                <a:latin typeface="Georgia" pitchFamily="34" charset="0"/>
                <a:ea typeface="Georgia" pitchFamily="34" charset="-122"/>
                <a:cs typeface="Georgia" pitchFamily="34" charset="-120"/>
              </a:rPr>
              <a:t>s</a:t>
            </a:r>
            <a:pPr algn="l" indent="0" marL="0">
              <a:buNone/>
            </a:pPr>
            <a:r>
              <a:rPr lang="en-US" sz="1000" b="1" baseline="30000" dirty="0">
                <a:solidFill>
                  <a:srgbClr val="1B2A41"/>
                </a:solidFill>
                <a:latin typeface="Georgia" pitchFamily="34" charset="0"/>
                <a:ea typeface="Georgia" pitchFamily="34" charset="-122"/>
                <a:cs typeface="Georgia" pitchFamily="34" charset="-120"/>
              </a:rPr>
              <a:t>-1</a:t>
            </a:r>
            <a:pPr algn="l" indent="0" marL="0">
              <a:buNone/>
            </a:pPr>
            <a:r>
              <a:rPr lang="en-US" sz="1000" b="1" dirty="0">
                <a:solidFill>
                  <a:srgbClr val="1B2A41"/>
                </a:solidFill>
                <a:latin typeface="Georgia" pitchFamily="34" charset="0"/>
                <a:ea typeface="Georgia" pitchFamily="34" charset="-122"/>
                <a:cs typeface="Georgia" pitchFamily="34" charset="-120"/>
              </a:rPr>
              <a:t> and 8.2x</a:t>
            </a:r>
            <a:pPr algn="l" indent="0" marL="0">
              <a:buNone/>
            </a:pPr>
            <a:r>
              <a:rPr lang="en-US" sz="1000" b="1" baseline="-40000" dirty="0">
                <a:solidFill>
                  <a:srgbClr val="1B2A41"/>
                </a:solidFill>
                <a:latin typeface="Georgia" pitchFamily="34" charset="0"/>
                <a:ea typeface="Georgia" pitchFamily="34" charset="-122"/>
                <a:cs typeface="Georgia" pitchFamily="34" charset="-120"/>
              </a:rPr>
              <a:t>10</a:t>
            </a:r>
            <a:pPr algn="l" indent="0" marL="0">
              <a:buNone/>
            </a:pPr>
            <a:r>
              <a:rPr lang="en-US" sz="1000" b="1" dirty="0">
                <a:solidFill>
                  <a:srgbClr val="1B2A41"/>
                </a:solidFill>
                <a:latin typeface="Georgia" pitchFamily="34" charset="0"/>
                <a:ea typeface="Georgia" pitchFamily="34" charset="-122"/>
                <a:cs typeface="Georgia" pitchFamily="34" charset="-120"/>
              </a:rPr>
              <a:t> M</a:t>
            </a:r>
            <a:pPr algn="l" indent="0" marL="0">
              <a:buNone/>
            </a:pPr>
            <a:r>
              <a:rPr lang="en-US" sz="1000" b="1" baseline="30000" dirty="0">
                <a:solidFill>
                  <a:srgbClr val="1B2A41"/>
                </a:solidFill>
                <a:latin typeface="Georgia" pitchFamily="34" charset="0"/>
                <a:ea typeface="Georgia" pitchFamily="34" charset="-122"/>
                <a:cs typeface="Georgia" pitchFamily="34" charset="-120"/>
              </a:rPr>
              <a:t>-1</a:t>
            </a:r>
            <a:pPr algn="l" indent="0" marL="0">
              <a:buNone/>
            </a:pPr>
            <a:r>
              <a:rPr lang="en-US" sz="1000" b="1" dirty="0">
                <a:solidFill>
                  <a:srgbClr val="1B2A41"/>
                </a:solidFill>
                <a:latin typeface="Georgia" pitchFamily="34" charset="0"/>
                <a:ea typeface="Georgia" pitchFamily="34" charset="-122"/>
                <a:cs typeface="Georgia" pitchFamily="34" charset="-120"/>
              </a:rPr>
              <a:t>s</a:t>
            </a:r>
            <a:pPr algn="l" indent="0" marL="0">
              <a:buNone/>
            </a:pPr>
            <a:r>
              <a:rPr lang="en-US" sz="1000" b="1" baseline="30000" dirty="0">
                <a:solidFill>
                  <a:srgbClr val="1B2A41"/>
                </a:solidFill>
                <a:latin typeface="Georgia" pitchFamily="34" charset="0"/>
                <a:ea typeface="Georgia" pitchFamily="34" charset="-122"/>
                <a:cs typeface="Georgia" pitchFamily="34" charset="-120"/>
              </a:rPr>
              <a:t>-1</a:t>
            </a:r>
            <a:pPr algn="l" indent="0" marL="0">
              <a:buNone/>
            </a:pPr>
            <a:r>
              <a:rPr lang="en-US" sz="1000" b="1" dirty="0">
                <a:solidFill>
                  <a:srgbClr val="1B2A41"/>
                </a:solidFill>
                <a:latin typeface="Georgia" pitchFamily="34" charset="0"/>
                <a:ea typeface="Georgia" pitchFamily="34" charset="-122"/>
                <a:cs typeface="Georgia" pitchFamily="34" charset="-120"/>
              </a:rPr>
              <a:t> respectively. This difference in the rate constants is due to</a:t>
            </a:r>
            <a:endParaRPr lang="en-US" sz="10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change from high spin to low spin in Co* and high spin to low spin in Ru.</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change from high spin to low spin in Co* and low spin to high spin Ru*.</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change from low spin to high spin in Co* and the low spin state remains unchanged in Ru.</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 change from low spin to high spin in Co* and high spin to low spin in Ru*.</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Inner vs outer sphere, Marcus theory, reorganisation energy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“Bridge = inner-sphere; intact shells = outer-sphere.” Marcus links rate to driving force + reorganisation λ.</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448</a:t>
            </a:fld>
            <a:endParaRPr lang="en-US"/>
          </a:p>
        </p:txBody>
      </p:sp>
    </p:spTree>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name="Slide 44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19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A change from low spin to high spin in Co* and the low spin state remains unchanged in Ru.</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Outer-sphere transfer keeps both coordination shells intact (Marcus theory). Inner-sphere transfer proceeds through a bridging ligand that may be transferred.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→High spin [Co*(NH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→Low spin [Ru(NH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Low spin ; [Ru*(NH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→Low spin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A change from low spin to high spin in Co* and the low spin state remains unchanged in Ru.</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750" dirty="0">
                <a:solidFill>
                  <a:srgbClr val="1B2A41"/>
                </a:solidFill>
                <a:latin typeface="Arial" pitchFamily="34" charset="0"/>
                <a:ea typeface="Arial" pitchFamily="34" charset="-122"/>
                <a:cs typeface="Arial" pitchFamily="34" charset="-120"/>
              </a:rPr>
              <a:t>Ligand transfer between metals = inner-sphere. Self-exchange rate ↓ when a large bond-length change (reorganisation) accompanies electron transfer.</a:t>
            </a:r>
            <a:endParaRPr lang="en-US" sz="75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outer-sphere when a bridging ligand is transferred — that is diagnostic of inner-sphere.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6</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self-exchange is slow (big LS↔HS reorganisation). Ru(NH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6</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is fast (little change).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“Bridge = inner-sphere; intact shells = outer-sphere.” Marcus links rate to driving force + reorganisation λ.</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449</a:t>
            </a:fld>
            <a:endParaRPr lang="en-US"/>
          </a:p>
        </p:txBody>
      </p:sp>
    </p:spTree>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name="Slide 45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2011</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19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change from high spin to low spin in Co* and high spin to low spin in Ru.</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Ru stays low-spin in both states; there is no spin change on Ru.</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change from high spin to low spin in Co* and low spin to high spin Ru*.</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Co goes low→high spin (not high→low), and Ru does not change spin.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 change from low spin to high spin in Co* and high spin to low spin in Ru*.</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Ru remains low-spin throughout; the 'high→low for Ru' part is incorrect.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450</a:t>
            </a:fld>
            <a:endParaRPr lang="en-US"/>
          </a:p>
        </p:txBody>
      </p:sp>
    </p:spTree>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name="Slide 45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28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Q28</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light pink color of [Co(H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O)</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and the deep blue color of [CoCl</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are due to</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MLCT transition in the first and d-d transition in the second</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LMCT transition in both</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d-d transitions in both.</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d-d transition in the first and MLCT transition in the second.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Inner vs outer sphere, Marcus theory, reorganisation energy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“Bridge = inner-sphere; intact shells = outer-sphere.” Marcus links rate to driving force + reorganisation λ.</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Q28</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451</a:t>
            </a:fld>
            <a:endParaRPr lang="en-US"/>
          </a:p>
        </p:txBody>
      </p:sp>
    </p:spTree>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name="Slide 45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28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d-d transitions in both.</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Outer-sphere transfer keeps both coordination shells intact (Marcus theory). Inner-sphere transfer proceeds through a bridging ligand that may be transferred.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In this electron transition from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therefore d-d transition.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Electron transfer from e to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therefore d-d transition.</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d-d transitions in both.</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750" dirty="0">
                <a:solidFill>
                  <a:srgbClr val="1B2A41"/>
                </a:solidFill>
                <a:latin typeface="Arial" pitchFamily="34" charset="0"/>
                <a:ea typeface="Arial" pitchFamily="34" charset="-122"/>
                <a:cs typeface="Arial" pitchFamily="34" charset="-120"/>
              </a:rPr>
              <a:t>Ligand transfer between metals = inner-sphere. Self-exchange rate ↓ when a large bond-length change (reorganisation) accompanies electron transfer.</a:t>
            </a:r>
            <a:endParaRPr lang="en-US" sz="75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outer-sphere when a bridging ligand is transferred — that is diagnostic of inner-sphere.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6</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self-exchange is slow (big LS↔HS reorganisation). Ru(NH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6</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is fast (little change).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“Bridge = inner-sphere; intact shells = outer-sphere.” Marcus links rate to driving force + reorganisation λ.</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Q28</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452</a:t>
            </a:fld>
            <a:endParaRPr lang="en-US"/>
          </a:p>
        </p:txBody>
      </p:sp>
    </p:spTree>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name="Slide 45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28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MLCT transition in the first and d-d transition in the second</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neither complex shows MLCT; both colours come from d-d transitions of Co</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LMCT transition in both</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these are not LMCT bands; Co</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d-d transitions give the colours.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d-d transition in the first and MLCT transition in the second.</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tetrahedral CoCl</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colour is d-d, not MLCT.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Q28</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453</a:t>
            </a:fld>
            <a:endParaRPr lang="en-US"/>
          </a:p>
        </p:txBody>
      </p:sp>
    </p:spTree>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name="Slide 45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61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Q61</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00" b="1" dirty="0">
                <a:solidFill>
                  <a:srgbClr val="1B2A41"/>
                </a:solidFill>
                <a:latin typeface="Georgia" pitchFamily="34" charset="0"/>
                <a:ea typeface="Georgia" pitchFamily="34" charset="-122"/>
                <a:cs typeface="Georgia" pitchFamily="34" charset="-120"/>
              </a:rPr>
              <a:t>Consider the second order rate constants for the following outer-sphere electron transfer [Fe(H</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O)</a:t>
            </a:r>
            <a:pPr algn="l" indent="0" marL="0">
              <a:buNone/>
            </a:pPr>
            <a:r>
              <a:rPr lang="en-US" sz="1000" b="1" baseline="-40000" dirty="0">
                <a:solidFill>
                  <a:srgbClr val="1B2A41"/>
                </a:solidFill>
                <a:latin typeface="Georgia" pitchFamily="34" charset="0"/>
                <a:ea typeface="Georgia" pitchFamily="34" charset="-122"/>
                <a:cs typeface="Georgia" pitchFamily="34" charset="-120"/>
              </a:rPr>
              <a:t>6</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3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 / [Fe(H</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O)</a:t>
            </a:r>
            <a:pPr algn="l" indent="0" marL="0">
              <a:buNone/>
            </a:pPr>
            <a:r>
              <a:rPr lang="en-US" sz="1000" b="1" baseline="-40000" dirty="0">
                <a:solidFill>
                  <a:srgbClr val="1B2A41"/>
                </a:solidFill>
                <a:latin typeface="Georgia" pitchFamily="34" charset="0"/>
                <a:ea typeface="Georgia" pitchFamily="34" charset="-122"/>
                <a:cs typeface="Georgia" pitchFamily="34" charset="-120"/>
              </a:rPr>
              <a:t>6</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3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 4.0 M</a:t>
            </a:r>
            <a:pPr algn="l" indent="0" marL="0">
              <a:buNone/>
            </a:pPr>
            <a:r>
              <a:rPr lang="en-US" sz="1000" b="1" baseline="30000" dirty="0">
                <a:solidFill>
                  <a:srgbClr val="1B2A41"/>
                </a:solidFill>
                <a:latin typeface="Georgia" pitchFamily="34" charset="0"/>
                <a:ea typeface="Georgia" pitchFamily="34" charset="-122"/>
                <a:cs typeface="Georgia" pitchFamily="34" charset="-120"/>
              </a:rPr>
              <a:t>1-</a:t>
            </a:r>
            <a:pPr algn="l" indent="0" marL="0">
              <a:buNone/>
            </a:pPr>
            <a:r>
              <a:rPr lang="en-US" sz="1000" b="1" dirty="0">
                <a:solidFill>
                  <a:srgbClr val="1B2A41"/>
                </a:solidFill>
                <a:latin typeface="Georgia" pitchFamily="34" charset="0"/>
                <a:ea typeface="Georgia" pitchFamily="34" charset="-122"/>
                <a:cs typeface="Georgia" pitchFamily="34" charset="-120"/>
              </a:rPr>
              <a:t> sec-1 [Fe(phen)</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3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 /[Fe(phen)</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3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 3.0 x</a:t>
            </a:r>
            <a:pPr algn="l" indent="0" marL="0">
              <a:buNone/>
            </a:pPr>
            <a:r>
              <a:rPr lang="en-US" sz="1000" b="1" baseline="-40000" dirty="0">
                <a:solidFill>
                  <a:srgbClr val="1B2A41"/>
                </a:solidFill>
                <a:latin typeface="Georgia" pitchFamily="34" charset="0"/>
                <a:ea typeface="Georgia" pitchFamily="34" charset="-122"/>
                <a:cs typeface="Georgia" pitchFamily="34" charset="-120"/>
              </a:rPr>
              <a:t>107</a:t>
            </a:r>
            <a:pPr algn="l" indent="0" marL="0">
              <a:buNone/>
            </a:pPr>
            <a:r>
              <a:rPr lang="en-US" sz="1000" b="1" dirty="0">
                <a:solidFill>
                  <a:srgbClr val="1B2A41"/>
                </a:solidFill>
                <a:latin typeface="Georgia" pitchFamily="34" charset="0"/>
                <a:ea typeface="Georgia" pitchFamily="34" charset="-122"/>
                <a:cs typeface="Georgia" pitchFamily="34" charset="-120"/>
              </a:rPr>
              <a:t> M</a:t>
            </a:r>
            <a:pPr algn="l" indent="0" marL="0">
              <a:buNone/>
            </a:pPr>
            <a:r>
              <a:rPr lang="en-US" sz="1000" b="1" baseline="30000" dirty="0">
                <a:solidFill>
                  <a:srgbClr val="1B2A41"/>
                </a:solidFill>
                <a:latin typeface="Georgia" pitchFamily="34" charset="0"/>
                <a:ea typeface="Georgia" pitchFamily="34" charset="-122"/>
                <a:cs typeface="Georgia" pitchFamily="34" charset="-120"/>
              </a:rPr>
              <a:t>1-</a:t>
            </a:r>
            <a:pPr algn="l" indent="0" marL="0">
              <a:buNone/>
            </a:pPr>
            <a:r>
              <a:rPr lang="en-US" sz="1000" b="1" dirty="0">
                <a:solidFill>
                  <a:srgbClr val="1B2A41"/>
                </a:solidFill>
                <a:latin typeface="Georgia" pitchFamily="34" charset="0"/>
                <a:ea typeface="Georgia" pitchFamily="34" charset="-122"/>
                <a:cs typeface="Georgia" pitchFamily="34" charset="-120"/>
              </a:rPr>
              <a:t> (phen= 1, 10-phenanthroline) The enhanced rate constant for the second reaction is due to the fact that</a:t>
            </a:r>
            <a:endParaRPr lang="en-US" sz="10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 'phen' is a π-acceptor ligand that allows mixing of electron donor and acceptor orbitals that enhances the rate of electron transfer</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 phen' is a π -donor ligand that enhances the rate of electron transfer</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 'phen' forms charge transfer complex with iron and facilitates the eletron transfer</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The 'phen' forms kinetically labile complex with iron and facilitates the electron transfer.</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Inner vs outer sphere, Marcus theory, reorganisation energy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“Bridge = inner-sphere; intact shells = outer-sphere.” Marcus links rate to driving force + reorganisation λ.</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454</a:t>
            </a:fld>
            <a:endParaRPr lang="en-US"/>
          </a:p>
        </p:txBody>
      </p:sp>
    </p:spTree>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name="Slide 45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The 'phen' is a π-acceptor ligand that allows mixing of electron donor and acceptor orbitals that enhances the rate of electron transfer</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Outer-sphere transfer keeps both coordination shells intact (Marcus theory). Inner-sphere transfer proceeds through a bridging ligand that may be transferred.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(Phen) is an π-acceptor ligands hence there is mixing of donor and acceptor orbital having similar symmetry this leads to fast transfer of electron leading to enhance rate of reaction.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[Fe(phen)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[Fe(phen)</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5 0 t 2g e g t 2g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π*5σ*0 π*6e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 Electron transfer takes place from π*6 (Fe</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π*5 (Fe</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Correct answer is (a)</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The 'phen' is a π-acceptor ligand that allows mixing of electron donor and acceptor orbitals that enhances the rate of electron transfer</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750" dirty="0">
                <a:solidFill>
                  <a:srgbClr val="1B2A41"/>
                </a:solidFill>
                <a:latin typeface="Arial" pitchFamily="34" charset="0"/>
                <a:ea typeface="Arial" pitchFamily="34" charset="-122"/>
                <a:cs typeface="Arial" pitchFamily="34" charset="-120"/>
              </a:rPr>
              <a:t>Ligand transfer between metals = inner-sphere. Self-exchange rate ↓ when a large bond-length change (reorganisation) accompanies electron transfer.</a:t>
            </a:r>
            <a:endParaRPr lang="en-US" sz="75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outer-sphere when a bridging ligand is transferred — that is diagnostic of inner-sphere.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6</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self-exchange is slow (big LS↔HS reorganisation). Ru(NH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6</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is fast (little change).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“Bridge = inner-sphere; intact shells = outer-sphere.” Marcus links rate to driving force + reorganisation λ.</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455</a:t>
            </a:fld>
            <a:endParaRPr lang="en-US"/>
          </a:p>
        </p:txBody>
      </p:sp>
    </p:spTree>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name="Slide 45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61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The phen' is a π -donor ligand that enhances the rate of electron transfer</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phen is a π-acceptor (not a π-donor); it accepts electron density into its π* system.</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The 'phen' forms charge transfer complex with iron and facilitates the eletron transfer</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fast rate is due to electronic delocalisation via phen π*, not formation of a separate CT complex.</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The 'phen' forms kinetically labile complex with iron and facilitates the electron transfer.</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Fe(phen)</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complexes are kinetically inert, not labile; lability is not the reason for fast ET.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Q61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456</a:t>
            </a:fld>
            <a:endParaRPr lang="en-US"/>
          </a:p>
        </p:txBody>
      </p:sp>
    </p:spTree>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name="Slide 45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110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Q110</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00" b="1" dirty="0">
                <a:solidFill>
                  <a:srgbClr val="1B2A41"/>
                </a:solidFill>
                <a:latin typeface="Georgia" pitchFamily="34" charset="0"/>
                <a:ea typeface="Georgia" pitchFamily="34" charset="-122"/>
                <a:cs typeface="Georgia" pitchFamily="34" charset="-120"/>
              </a:rPr>
              <a:t>In the following redox reaction with an equilibrium constant K = 2.0 x 108 [Ru(NH</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40000" dirty="0">
                <a:solidFill>
                  <a:srgbClr val="1B2A41"/>
                </a:solidFill>
                <a:latin typeface="Georgia" pitchFamily="34" charset="0"/>
                <a:ea typeface="Georgia" pitchFamily="34" charset="-122"/>
                <a:cs typeface="Georgia" pitchFamily="34" charset="-120"/>
              </a:rPr>
              <a:t>6</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3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 +[Fe(H</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O</a:t>
            </a:r>
            <a:pPr algn="l" indent="0" marL="0">
              <a:buNone/>
            </a:pPr>
            <a:r>
              <a:rPr lang="en-US" sz="1000" b="1" baseline="-40000" dirty="0">
                <a:solidFill>
                  <a:srgbClr val="1B2A41"/>
                </a:solidFill>
                <a:latin typeface="Georgia" pitchFamily="34" charset="0"/>
                <a:ea typeface="Georgia" pitchFamily="34" charset="-122"/>
                <a:cs typeface="Georgia" pitchFamily="34" charset="-120"/>
              </a:rPr>
              <a:t>6</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3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 →[Ru(NH</a:t>
            </a:r>
            <a:pPr algn="l" indent="0" marL="0">
              <a:buNone/>
            </a:pPr>
            <a:r>
              <a:rPr lang="en-US" sz="1000" b="1" baseline="-4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40000" dirty="0">
                <a:solidFill>
                  <a:srgbClr val="1B2A41"/>
                </a:solidFill>
                <a:latin typeface="Georgia" pitchFamily="34" charset="0"/>
                <a:ea typeface="Georgia" pitchFamily="34" charset="-122"/>
                <a:cs typeface="Georgia" pitchFamily="34" charset="-120"/>
              </a:rPr>
              <a:t>6</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30000" dirty="0">
                <a:solidFill>
                  <a:srgbClr val="1B2A41"/>
                </a:solidFill>
                <a:latin typeface="Georgia" pitchFamily="34" charset="0"/>
                <a:ea typeface="Georgia" pitchFamily="34" charset="-122"/>
                <a:cs typeface="Georgia" pitchFamily="34" charset="-120"/>
              </a:rPr>
              <a:t>3+</a:t>
            </a:r>
            <a:pPr algn="l" indent="0" marL="0">
              <a:buNone/>
            </a:pPr>
            <a:r>
              <a:rPr lang="en-US" sz="1000" b="1" dirty="0">
                <a:solidFill>
                  <a:srgbClr val="1B2A41"/>
                </a:solidFill>
                <a:latin typeface="Georgia" pitchFamily="34" charset="0"/>
                <a:ea typeface="Georgia" pitchFamily="34" charset="-122"/>
                <a:cs typeface="Georgia" pitchFamily="34" charset="-120"/>
              </a:rPr>
              <a:t> +[Fe (H</a:t>
            </a:r>
            <a:pPr algn="l" indent="0" marL="0">
              <a:buNone/>
            </a:pPr>
            <a:r>
              <a:rPr lang="en-US" sz="1000" b="1" baseline="-4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O)</a:t>
            </a:r>
            <a:pPr algn="l" indent="0" marL="0">
              <a:buNone/>
            </a:pPr>
            <a:r>
              <a:rPr lang="en-US" sz="1000" b="1" baseline="-40000" dirty="0">
                <a:solidFill>
                  <a:srgbClr val="1B2A41"/>
                </a:solidFill>
                <a:latin typeface="Georgia" pitchFamily="34" charset="0"/>
                <a:ea typeface="Georgia" pitchFamily="34" charset="-122"/>
                <a:cs typeface="Georgia" pitchFamily="34" charset="-120"/>
              </a:rPr>
              <a:t>6</a:t>
            </a:r>
            <a:pPr algn="l" indent="0" marL="0">
              <a:buNone/>
            </a:pPr>
            <a:r>
              <a:rPr lang="en-US" sz="1000" b="1" dirty="0">
                <a:solidFill>
                  <a:srgbClr val="1B2A41"/>
                </a:solidFill>
                <a:latin typeface="Georgia" pitchFamily="34" charset="0"/>
                <a:ea typeface="Georgia" pitchFamily="34" charset="-122"/>
                <a:cs typeface="Georgia" pitchFamily="34" charset="-120"/>
              </a:rPr>
              <a:t>]</a:t>
            </a:r>
            <a:pPr algn="l" indent="0" marL="0">
              <a:buNone/>
            </a:pPr>
            <a:r>
              <a:rPr lang="en-US" sz="1000" b="1" baseline="30000" dirty="0">
                <a:solidFill>
                  <a:srgbClr val="1B2A41"/>
                </a:solidFill>
                <a:latin typeface="Georgia" pitchFamily="34" charset="0"/>
                <a:ea typeface="Georgia" pitchFamily="34" charset="-122"/>
                <a:cs typeface="Georgia" pitchFamily="34" charset="-120"/>
              </a:rPr>
              <a:t>2+</a:t>
            </a:r>
            <a:pPr algn="l" indent="0" marL="0">
              <a:buNone/>
            </a:pPr>
            <a:r>
              <a:rPr lang="en-US" sz="1000" b="1" dirty="0">
                <a:solidFill>
                  <a:srgbClr val="1B2A41"/>
                </a:solidFill>
                <a:latin typeface="Georgia" pitchFamily="34" charset="0"/>
                <a:ea typeface="Georgia" pitchFamily="34" charset="-122"/>
                <a:cs typeface="Georgia" pitchFamily="34" charset="-120"/>
              </a:rPr>
              <a:t> the self exchange rates for oxidant and reductant are 5.0 M</a:t>
            </a:r>
            <a:pPr algn="l" indent="0" marL="0">
              <a:buNone/>
            </a:pPr>
            <a:r>
              <a:rPr lang="en-US" sz="1000" b="1" baseline="30000" dirty="0">
                <a:solidFill>
                  <a:srgbClr val="1B2A41"/>
                </a:solidFill>
                <a:latin typeface="Georgia" pitchFamily="34" charset="0"/>
                <a:ea typeface="Georgia" pitchFamily="34" charset="-122"/>
                <a:cs typeface="Georgia" pitchFamily="34" charset="-120"/>
              </a:rPr>
              <a:t>-1</a:t>
            </a:r>
            <a:pPr algn="l" indent="0" marL="0">
              <a:buNone/>
            </a:pPr>
            <a:r>
              <a:rPr lang="en-US" sz="1000" b="1" dirty="0">
                <a:solidFill>
                  <a:srgbClr val="1B2A41"/>
                </a:solidFill>
                <a:latin typeface="Georgia" pitchFamily="34" charset="0"/>
                <a:ea typeface="Georgia" pitchFamily="34" charset="-122"/>
                <a:cs typeface="Georgia" pitchFamily="34" charset="-120"/>
              </a:rPr>
              <a:t>s</a:t>
            </a:r>
            <a:pPr algn="l" indent="0" marL="0">
              <a:buNone/>
            </a:pPr>
            <a:r>
              <a:rPr lang="en-US" sz="1000" b="1" baseline="30000" dirty="0">
                <a:solidFill>
                  <a:srgbClr val="1B2A41"/>
                </a:solidFill>
                <a:latin typeface="Georgia" pitchFamily="34" charset="0"/>
                <a:ea typeface="Georgia" pitchFamily="34" charset="-122"/>
                <a:cs typeface="Georgia" pitchFamily="34" charset="-120"/>
              </a:rPr>
              <a:t>-1</a:t>
            </a:r>
            <a:pPr algn="l" indent="0" marL="0">
              <a:buNone/>
            </a:pPr>
            <a:r>
              <a:rPr lang="en-US" sz="1000" b="1" dirty="0">
                <a:solidFill>
                  <a:srgbClr val="1B2A41"/>
                </a:solidFill>
                <a:latin typeface="Georgia" pitchFamily="34" charset="0"/>
                <a:ea typeface="Georgia" pitchFamily="34" charset="-122"/>
                <a:cs typeface="Georgia" pitchFamily="34" charset="-120"/>
              </a:rPr>
              <a:t> and 4.0x</a:t>
            </a:r>
            <a:pPr algn="l" indent="0" marL="0">
              <a:buNone/>
            </a:pPr>
            <a:r>
              <a:rPr lang="en-US" sz="1000" b="1" baseline="-40000" dirty="0">
                <a:solidFill>
                  <a:srgbClr val="1B2A41"/>
                </a:solidFill>
                <a:latin typeface="Georgia" pitchFamily="34" charset="0"/>
                <a:ea typeface="Georgia" pitchFamily="34" charset="-122"/>
                <a:cs typeface="Georgia" pitchFamily="34" charset="-120"/>
              </a:rPr>
              <a:t>103</a:t>
            </a:r>
            <a:pPr algn="l" indent="0" marL="0">
              <a:buNone/>
            </a:pPr>
            <a:r>
              <a:rPr lang="en-US" sz="1000" b="1" dirty="0">
                <a:solidFill>
                  <a:srgbClr val="1B2A41"/>
                </a:solidFill>
                <a:latin typeface="Georgia" pitchFamily="34" charset="0"/>
                <a:ea typeface="Georgia" pitchFamily="34" charset="-122"/>
                <a:cs typeface="Georgia" pitchFamily="34" charset="-120"/>
              </a:rPr>
              <a:t> M</a:t>
            </a:r>
            <a:pPr algn="l" indent="0" marL="0">
              <a:buNone/>
            </a:pPr>
            <a:r>
              <a:rPr lang="en-US" sz="1000" b="1" baseline="30000" dirty="0">
                <a:solidFill>
                  <a:srgbClr val="1B2A41"/>
                </a:solidFill>
                <a:latin typeface="Georgia" pitchFamily="34" charset="0"/>
                <a:ea typeface="Georgia" pitchFamily="34" charset="-122"/>
                <a:cs typeface="Georgia" pitchFamily="34" charset="-120"/>
              </a:rPr>
              <a:t>-1</a:t>
            </a:r>
            <a:pPr algn="l" indent="0" marL="0">
              <a:buNone/>
            </a:pPr>
            <a:r>
              <a:rPr lang="en-US" sz="1000" b="1" dirty="0">
                <a:solidFill>
                  <a:srgbClr val="1B2A41"/>
                </a:solidFill>
                <a:latin typeface="Georgia" pitchFamily="34" charset="0"/>
                <a:ea typeface="Georgia" pitchFamily="34" charset="-122"/>
                <a:cs typeface="Georgia" pitchFamily="34" charset="-120"/>
              </a:rPr>
              <a:t>s</a:t>
            </a:r>
            <a:pPr algn="l" indent="0" marL="0">
              <a:buNone/>
            </a:pPr>
            <a:r>
              <a:rPr lang="en-US" sz="1000" b="1" baseline="30000" dirty="0">
                <a:solidFill>
                  <a:srgbClr val="1B2A41"/>
                </a:solidFill>
                <a:latin typeface="Georgia" pitchFamily="34" charset="0"/>
                <a:ea typeface="Georgia" pitchFamily="34" charset="-122"/>
                <a:cs typeface="Georgia" pitchFamily="34" charset="-120"/>
              </a:rPr>
              <a:t>-1</a:t>
            </a:r>
            <a:pPr algn="l" indent="0" marL="0">
              <a:buNone/>
            </a:pPr>
            <a:r>
              <a:rPr lang="en-US" sz="1000" b="1" dirty="0">
                <a:solidFill>
                  <a:srgbClr val="1B2A41"/>
                </a:solidFill>
                <a:latin typeface="Georgia" pitchFamily="34" charset="0"/>
                <a:ea typeface="Georgia" pitchFamily="34" charset="-122"/>
                <a:cs typeface="Georgia" pitchFamily="34" charset="-120"/>
              </a:rPr>
              <a:t> respectively. The approximate rate constant (M</a:t>
            </a:r>
            <a:pPr algn="l" indent="0" marL="0">
              <a:buNone/>
            </a:pPr>
            <a:r>
              <a:rPr lang="en-US" sz="1000" b="1" baseline="30000" dirty="0">
                <a:solidFill>
                  <a:srgbClr val="1B2A41"/>
                </a:solidFill>
                <a:latin typeface="Georgia" pitchFamily="34" charset="0"/>
                <a:ea typeface="Georgia" pitchFamily="34" charset="-122"/>
                <a:cs typeface="Georgia" pitchFamily="34" charset="-120"/>
              </a:rPr>
              <a:t>-1</a:t>
            </a:r>
            <a:pPr algn="l" indent="0" marL="0">
              <a:buNone/>
            </a:pPr>
            <a:r>
              <a:rPr lang="en-US" sz="1000" b="1" dirty="0">
                <a:solidFill>
                  <a:srgbClr val="1B2A41"/>
                </a:solidFill>
                <a:latin typeface="Georgia" pitchFamily="34" charset="0"/>
                <a:ea typeface="Georgia" pitchFamily="34" charset="-122"/>
                <a:cs typeface="Georgia" pitchFamily="34" charset="-120"/>
              </a:rPr>
              <a:t>s</a:t>
            </a:r>
            <a:pPr algn="l" indent="0" marL="0">
              <a:buNone/>
            </a:pPr>
            <a:r>
              <a:rPr lang="en-US" sz="1000" b="1" baseline="30000" dirty="0">
                <a:solidFill>
                  <a:srgbClr val="1B2A41"/>
                </a:solidFill>
                <a:latin typeface="Georgia" pitchFamily="34" charset="0"/>
                <a:ea typeface="Georgia" pitchFamily="34" charset="-122"/>
                <a:cs typeface="Georgia" pitchFamily="34" charset="-120"/>
              </a:rPr>
              <a:t>-1</a:t>
            </a:r>
            <a:pPr algn="l" indent="0" marL="0">
              <a:buNone/>
            </a:pPr>
            <a:r>
              <a:rPr lang="en-US" sz="1000" b="1" dirty="0">
                <a:solidFill>
                  <a:srgbClr val="1B2A41"/>
                </a:solidFill>
                <a:latin typeface="Georgia" pitchFamily="34" charset="0"/>
                <a:ea typeface="Georgia" pitchFamily="34" charset="-122"/>
                <a:cs typeface="Georgia" pitchFamily="34" charset="-120"/>
              </a:rPr>
              <a:t>) for the reaction is</a:t>
            </a:r>
            <a:endParaRPr lang="en-US" sz="10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3.16 × 10⁶</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2.0 × 10⁶</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6.32 × 10⁶</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3.16 × 10⁶</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Inner vs outer sphere, Marcus theory, reorganisation energy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“Bridge = inner-sphere; intact shells = outer-sphere.” Marcus links rate to driving force + reorganisation λ.</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457</a:t>
            </a:fld>
            <a:endParaRPr lang="en-US"/>
          </a:p>
        </p:txBody>
      </p:sp>
    </p:spTree>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name="Slide 45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110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2.0 × 10⁶</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Outer-sphere transfer keeps both coordination shells intact (Marcus theory). Inner-sphere transfer proceeds through a bridging ligand that may be transferred.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𝑘 12 = 𝑘 11 𝐾𝑘 22 𝑓 = 5×4×10x ×2×10y ×1.0 = 20×10Q = 2.0×10z</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2.0 × 10⁶</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750" dirty="0">
                <a:solidFill>
                  <a:srgbClr val="1B2A41"/>
                </a:solidFill>
                <a:latin typeface="Arial" pitchFamily="34" charset="0"/>
                <a:ea typeface="Arial" pitchFamily="34" charset="-122"/>
                <a:cs typeface="Arial" pitchFamily="34" charset="-120"/>
              </a:rPr>
              <a:t>Ligand transfer between metals = inner-sphere. Self-exchange rate ↓ when a large bond-length change (reorganisation) accompanies electron transfer.</a:t>
            </a:r>
            <a:endParaRPr lang="en-US" sz="75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outer-sphere when a bridging ligand is transferred — that is diagnostic of inner-sphere.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6</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self-exchange is slow (big LS↔HS reorganisation). Ru(NH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6</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is fast (little change).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“Bridge = inner-sphere; intact shells = outer-sphere.” Marcus links rate to driving force + reorganisation λ.</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458</a:t>
            </a:fld>
            <a:endParaRPr lang="en-US"/>
          </a:p>
        </p:txBody>
      </p:sp>
    </p:spTree>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name="Slide 45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110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3.16 × 10⁶</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3.16×10</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 is not the stated equilibrium constant value for this couple.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6.32 × 10⁶</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6.32×10</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 does not match the given K.</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3.16 × 10⁶</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3.16×10</a:t>
            </a:r>
            <a:pPr algn="l" indent="0" marL="0">
              <a:buNone/>
            </a:pPr>
            <a:r>
              <a:rPr lang="en-US" sz="1050" baseline="3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 (repeated) is not the correct K value.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Q110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459</a:t>
            </a:fld>
            <a:endParaRPr lang="en-US"/>
          </a:p>
        </p:txBody>
      </p:sp>
    </p:spTree>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name="Slide 46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131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Q131</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050" b="1" dirty="0">
                <a:solidFill>
                  <a:srgbClr val="1B2A41"/>
                </a:solidFill>
                <a:latin typeface="Georgia" pitchFamily="34" charset="0"/>
                <a:ea typeface="Georgia" pitchFamily="34" charset="-122"/>
                <a:cs typeface="Georgia" pitchFamily="34" charset="-120"/>
              </a:rPr>
              <a:t>Consider the statements A - D regarding equation I-III: (1) [Fe(CN)</a:t>
            </a:r>
            <a:pPr algn="l" indent="0" marL="0">
              <a:buNone/>
            </a:pPr>
            <a:r>
              <a:rPr lang="en-US" sz="1050" b="1" baseline="-40000" dirty="0">
                <a:solidFill>
                  <a:srgbClr val="1B2A41"/>
                </a:solidFill>
                <a:latin typeface="Georgia" pitchFamily="34" charset="0"/>
                <a:ea typeface="Georgia" pitchFamily="34" charset="-122"/>
                <a:cs typeface="Georgia" pitchFamily="34" charset="-120"/>
              </a:rPr>
              <a:t>6</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3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 + [Co(CN)</a:t>
            </a:r>
            <a:pPr algn="l" indent="0" marL="0">
              <a:buNone/>
            </a:pPr>
            <a:r>
              <a:rPr lang="en-US" sz="1050" b="1" baseline="-4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3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 → [Fe(CN)</a:t>
            </a:r>
            <a:pPr algn="l" indent="0" marL="0">
              <a:buNone/>
            </a:pPr>
            <a:r>
              <a:rPr lang="en-US" sz="1050" b="1" baseline="-40000" dirty="0">
                <a:solidFill>
                  <a:srgbClr val="1B2A41"/>
                </a:solidFill>
                <a:latin typeface="Georgia" pitchFamily="34" charset="0"/>
                <a:ea typeface="Georgia" pitchFamily="34" charset="-122"/>
                <a:cs typeface="Georgia" pitchFamily="34" charset="-120"/>
              </a:rPr>
              <a:t>6</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30000" dirty="0">
                <a:solidFill>
                  <a:srgbClr val="1B2A41"/>
                </a:solidFill>
                <a:latin typeface="Georgia" pitchFamily="34" charset="0"/>
                <a:ea typeface="Georgia" pitchFamily="34" charset="-122"/>
                <a:cs typeface="Georgia" pitchFamily="34" charset="-120"/>
              </a:rPr>
              <a:t>4-</a:t>
            </a:r>
            <a:pPr algn="l" indent="0" marL="0">
              <a:buNone/>
            </a:pPr>
            <a:r>
              <a:rPr lang="en-US" sz="1050" b="1" dirty="0">
                <a:solidFill>
                  <a:srgbClr val="1B2A41"/>
                </a:solidFill>
                <a:latin typeface="Georgia" pitchFamily="34" charset="0"/>
                <a:ea typeface="Georgia" pitchFamily="34" charset="-122"/>
                <a:cs typeface="Georgia" pitchFamily="34" charset="-120"/>
              </a:rPr>
              <a:t> + [Co(CN)</a:t>
            </a:r>
            <a:pPr algn="l" indent="0" marL="0">
              <a:buNone/>
            </a:pPr>
            <a:r>
              <a:rPr lang="en-US" sz="1050" b="1" baseline="-4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3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 (II) [Co(bipy)</a:t>
            </a:r>
            <a:pPr algn="l" indent="0" marL="0">
              <a:buNone/>
            </a:pPr>
            <a:r>
              <a:rPr lang="en-US" sz="1050" b="1" baseline="-4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3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 + [Co* (bipy)</a:t>
            </a:r>
            <a:pPr algn="l" indent="0" marL="0">
              <a:buNone/>
            </a:pPr>
            <a:r>
              <a:rPr lang="en-US" sz="1050" b="1" baseline="-4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3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 → [Co(bipy)</a:t>
            </a:r>
            <a:pPr algn="l" indent="0" marL="0">
              <a:buNone/>
            </a:pPr>
            <a:r>
              <a:rPr lang="en-US" sz="1050" b="1" baseline="-4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3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 +[Co*(bipy)</a:t>
            </a:r>
            <a:pPr algn="l" indent="0" marL="0">
              <a:buNone/>
            </a:pPr>
            <a:r>
              <a:rPr lang="en-US" sz="1050" b="1" baseline="-4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3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 (III) [Co(NH</a:t>
            </a:r>
            <a:pPr algn="l" indent="0" marL="0">
              <a:buNone/>
            </a:pPr>
            <a:r>
              <a:rPr lang="en-US" sz="1050" b="1" baseline="-4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)F]</a:t>
            </a:r>
            <a:pPr algn="l" indent="0" marL="0">
              <a:buNone/>
            </a:pPr>
            <a:r>
              <a:rPr lang="en-US" sz="1050" b="1" baseline="3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 + [CrH</a:t>
            </a:r>
            <a:pPr algn="l" indent="0" marL="0">
              <a:buNone/>
            </a:pPr>
            <a:r>
              <a:rPr lang="en-US" sz="1050" b="1" baseline="-4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O)</a:t>
            </a:r>
            <a:pPr algn="l" indent="0" marL="0">
              <a:buNone/>
            </a:pPr>
            <a:r>
              <a:rPr lang="en-US" sz="1050" b="1" baseline="-40000" dirty="0">
                <a:solidFill>
                  <a:srgbClr val="1B2A41"/>
                </a:solidFill>
                <a:latin typeface="Georgia" pitchFamily="34" charset="0"/>
                <a:ea typeface="Georgia" pitchFamily="34" charset="-122"/>
                <a:cs typeface="Georgia" pitchFamily="34" charset="-120"/>
              </a:rPr>
              <a:t>6</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3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 → [Co(NH</a:t>
            </a:r>
            <a:pPr algn="l" indent="0" marL="0">
              <a:buNone/>
            </a:pPr>
            <a:r>
              <a:rPr lang="en-US" sz="1050" b="1" baseline="-40000" dirty="0">
                <a:solidFill>
                  <a:srgbClr val="1B2A41"/>
                </a:solidFill>
                <a:latin typeface="Georgia" pitchFamily="34" charset="0"/>
                <a:ea typeface="Georgia" pitchFamily="34" charset="-122"/>
                <a:cs typeface="Georgia" pitchFamily="34" charset="-120"/>
              </a:rPr>
              <a:t>3</a:t>
            </a:r>
            <a:pPr algn="l" indent="0" marL="0">
              <a:buNone/>
            </a:pPr>
            <a:r>
              <a:rPr lang="en-US" sz="1050" b="1" dirty="0">
                <a:solidFill>
                  <a:srgbClr val="1B2A41"/>
                </a:solidFill>
                <a:latin typeface="Georgia" pitchFamily="34" charset="0"/>
                <a:ea typeface="Georgia" pitchFamily="34" charset="-122"/>
                <a:cs typeface="Georgia" pitchFamily="34" charset="-120"/>
              </a:rPr>
              <a:t>)</a:t>
            </a:r>
            <a:pPr algn="l" indent="0" marL="0">
              <a:buNone/>
            </a:pPr>
            <a:r>
              <a:rPr lang="en-US" sz="1050" b="1" baseline="-4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(H</a:t>
            </a:r>
            <a:pPr algn="l" indent="0" marL="0">
              <a:buNone/>
            </a:pPr>
            <a:r>
              <a:rPr lang="en-US" sz="1050" b="1" baseline="-4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O)]</a:t>
            </a:r>
            <a:pPr algn="l" indent="0" marL="0">
              <a:buNone/>
            </a:pPr>
            <a:r>
              <a:rPr lang="en-US" sz="1050" b="1" baseline="3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 + [Cr(H</a:t>
            </a:r>
            <a:pPr algn="l" indent="0" marL="0">
              <a:buNone/>
            </a:pPr>
            <a:r>
              <a:rPr lang="en-US" sz="1050" b="1" baseline="-40000" dirty="0">
                <a:solidFill>
                  <a:srgbClr val="1B2A41"/>
                </a:solidFill>
                <a:latin typeface="Georgia" pitchFamily="34" charset="0"/>
                <a:ea typeface="Georgia" pitchFamily="34" charset="-122"/>
                <a:cs typeface="Georgia" pitchFamily="34" charset="-120"/>
              </a:rPr>
              <a:t>2</a:t>
            </a:r>
            <a:pPr algn="l" indent="0" marL="0">
              <a:buNone/>
            </a:pPr>
            <a:r>
              <a:rPr lang="en-US" sz="1050" b="1" dirty="0">
                <a:solidFill>
                  <a:srgbClr val="1B2A41"/>
                </a:solidFill>
                <a:latin typeface="Georgia" pitchFamily="34" charset="0"/>
                <a:ea typeface="Georgia" pitchFamily="34" charset="-122"/>
                <a:cs typeface="Georgia" pitchFamily="34" charset="-120"/>
              </a:rPr>
              <a:t>O)</a:t>
            </a:r>
            <a:pPr algn="l" indent="0" marL="0">
              <a:buNone/>
            </a:pPr>
            <a:r>
              <a:rPr lang="en-US" sz="1050" b="1" baseline="30000" dirty="0">
                <a:solidFill>
                  <a:srgbClr val="1B2A41"/>
                </a:solidFill>
                <a:latin typeface="Georgia" pitchFamily="34" charset="0"/>
                <a:ea typeface="Georgia" pitchFamily="34" charset="-122"/>
                <a:cs typeface="Georgia" pitchFamily="34" charset="-120"/>
              </a:rPr>
              <a:t>5</a:t>
            </a:r>
            <a:pPr algn="l" indent="0" marL="0">
              <a:buNone/>
            </a:pPr>
            <a:r>
              <a:rPr lang="en-US" sz="1050" b="1" dirty="0">
                <a:solidFill>
                  <a:srgbClr val="1B2A41"/>
                </a:solidFill>
                <a:latin typeface="Georgia" pitchFamily="34" charset="0"/>
                <a:ea typeface="Georgia" pitchFamily="34" charset="-122"/>
                <a:cs typeface="Georgia" pitchFamily="34" charset="-120"/>
              </a:rPr>
              <a:t>F]</a:t>
            </a:r>
            <a:pPr algn="l" indent="0" marL="0">
              <a:buNone/>
            </a:pPr>
            <a:r>
              <a:rPr lang="en-US" sz="1050" b="1" baseline="30000" dirty="0">
                <a:solidFill>
                  <a:srgbClr val="1B2A41"/>
                </a:solidFill>
                <a:latin typeface="Georgia" pitchFamily="34" charset="0"/>
                <a:ea typeface="Georgia" pitchFamily="34" charset="-122"/>
                <a:cs typeface="Georgia" pitchFamily="34" charset="-120"/>
              </a:rPr>
              <a:t>2+</a:t>
            </a:r>
            <a:endParaRPr lang="en-US" sz="105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Marcus equation is applicable to I and II.</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Marcus equation is applicable to II only.</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Equation I and II involve inner sphere electron transfer.</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Equation I and III involve inner sphere electron transfer. The correct statements are: 1. A and B 2. B and C 3. B and D 4. C and D</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3–5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B83A36"/>
                </a:solidFill>
                <a:latin typeface="Arial" pitchFamily="34" charset="0"/>
                <a:ea typeface="Arial" pitchFamily="34" charset="-122"/>
                <a:cs typeface="Arial" pitchFamily="34" charset="-120"/>
              </a:rPr>
              <a:t>Hard</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Inner vs outer sphere, Marcus theory, reorganisation energy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C (high merit)</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“Bridge = inner-sphere; intact shells = outer-sphere.” Marcus links rate to driving force + reorganisation λ.</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460</a:t>
            </a:fld>
            <a:endParaRPr lang="en-US"/>
          </a:p>
        </p:txBody>
      </p:sp>
    </p:spTree>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name="Slide 46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Equation I and III involve inner sphere electron transfer. The correct statements are: 1. A and B 2. B and C 3. B and D 4. C and D</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Outer-sphere transfer keeps both coordination shells intact (Marcus theory). Inner-sphere transfer proceeds through a bridging ligand that may be transferred.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(I) [Fe(CN)</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[Co(CN)</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[(NC)</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Fe-CN-Co(CN)</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electron transfer [Fe(CN)</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[Co(CN)</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(OH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(Inner sphere mechanism)</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(II) [Co(bipy)</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[Co(bipy)</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[Co(bipy)</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+[Co(bipy)</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(outer sphere mechanism)</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O electron transfer (III) [Co(NH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)F]</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[Cr(H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N)</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CoIII-F-CrII(OH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O [(H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N)</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CoII-F-CrIII(OH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[Co (NH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(OH)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 [Cr(OH</a:t>
            </a:r>
            <a:pPr algn="l" indent="0" marL="0">
              <a:lnSpc>
                <a:spcPct val="100000"/>
              </a:lnSpc>
              <a:buNone/>
            </a:pPr>
            <a:r>
              <a:rPr lang="en-US" sz="6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F]</a:t>
            </a:r>
            <a:pPr algn="l" indent="0" marL="0">
              <a:lnSpc>
                <a:spcPct val="100000"/>
              </a:lnSpc>
              <a:buNone/>
            </a:pPr>
            <a:r>
              <a:rPr lang="en-US" sz="6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(Inner sphere mechanism)</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Marcus equation is applicable only for cross-outer sphere reactions.</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(B) is a self exchange reaction, its rate of electron transfer can be calculated experimentally.</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No need to apply marcus equation.</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(Reference basic inorganic chemistry by F.Albert Cotton, G Wilkinson and Paul L.Galls) third eddition.</a:t>
            </a:r>
            <a:pPr algn="l" indent="0" marL="0">
              <a:lnSpc>
                <a:spcPct val="100000"/>
              </a:lnSpc>
              <a:buNone/>
            </a:pPr>
            <a:r>
              <a:rPr lang="en-US" sz="6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650" dirty="0">
                <a:solidFill>
                  <a:srgbClr val="1B2A41"/>
                </a:solidFill>
                <a:latin typeface="Arial" pitchFamily="34" charset="0"/>
                <a:ea typeface="Arial" pitchFamily="34" charset="-122"/>
                <a:cs typeface="Arial" pitchFamily="34" charset="-120"/>
              </a:rPr>
              <a:t>In this question only (d) statement is correct.</a:t>
            </a:r>
            <a:endParaRPr lang="en-US" sz="6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Equation I and III involve inner sphere electron transfer. The correct statements are: 1. A and B 2. B and C 3. B and D 4. C and D</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750" dirty="0">
                <a:solidFill>
                  <a:srgbClr val="1B2A41"/>
                </a:solidFill>
                <a:latin typeface="Arial" pitchFamily="34" charset="0"/>
                <a:ea typeface="Arial" pitchFamily="34" charset="-122"/>
                <a:cs typeface="Arial" pitchFamily="34" charset="-120"/>
              </a:rPr>
              <a:t>Ligand transfer between metals = inner-sphere. Self-exchange rate ↓ when a large bond-length change (reorganisation) accompanies electron transfer.</a:t>
            </a:r>
            <a:endParaRPr lang="en-US" sz="75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outer-sphere when a bridging ligand is transferred — that is diagnostic of inner-sphere.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6</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self-exchange is slow (big LS↔HS reorganisation). Ru(NH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6</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is fast (little change).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“Bridge = inner-sphere; intact shells = outer-sphere.” Marcus links rate to driving force + reorganisation λ.</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461</a:t>
            </a:fld>
            <a:endParaRPr lang="en-US"/>
          </a:p>
        </p:txBody>
      </p:sp>
    </p:spTree>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name="Slide 46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B83A36"/>
          </a:solidFill>
          <a:ln w="6350">
            <a:solidFill>
              <a:srgbClr val="B83A36"/>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Hard</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Marcus equation is applicable to I and II.</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Marcus (outer-sphere) applicability is not the feature distinguishing I and II as asked.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Marcus equation is applicable to II only.</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restricting Marcus to II only mis-assigns the mechanism types.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Equation I and II involve inner sphere electron transfer.</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it is equations I and III (not I and II) that involve inner-sphere transfer.</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462</a:t>
            </a:fld>
            <a:endParaRPr lang="en-US"/>
          </a:p>
        </p:txBody>
      </p:sp>
    </p:spTree>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name="Slide 46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140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Q140</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Self-exchange electron transfer is fastest in</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[Ru(NH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/+3</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[Co(NH</a:t>
            </a:r>
            <a:pPr algn="l" indent="0" marL="0">
              <a:buNone/>
            </a:pPr>
            <a:r>
              <a:rPr lang="en-US" sz="850" baseline="-4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/+3</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[Cr(OH)</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/+3</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[Fe(OH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/+3</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Inner vs outer sphere, Marcus theory, reorganisation energy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00" i="1" dirty="0">
                <a:solidFill>
                  <a:srgbClr val="5A6B82"/>
                </a:solidFill>
                <a:latin typeface="Arial" pitchFamily="34" charset="0"/>
                <a:ea typeface="Arial" pitchFamily="34" charset="-122"/>
                <a:cs typeface="Arial" pitchFamily="34" charset="-120"/>
              </a:rPr>
              <a:t>“Bridge = inner-sphere; intact shells = outer-sphere.” Marcus links rate to driving force + reorganisation λ.</a:t>
            </a:r>
            <a:endParaRPr lang="en-US" sz="80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463</a:t>
            </a:fld>
            <a:endParaRPr lang="en-US"/>
          </a:p>
        </p:txBody>
      </p:sp>
    </p:spTree>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name="Slide 46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140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[Ru(NH</a:t>
            </a:r>
            <a:pPr algn="l" indent="0" marL="0">
              <a:buNone/>
            </a:pPr>
            <a:r>
              <a:rPr lang="en-US" sz="1250" baseline="-4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 ]</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/+3</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Outer-sphere transfer keeps both coordination shells intact (Marcus theory). Inner-sphere transfer proceeds through a bridging ligand that may be transferred.</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Electron transfer reactions by self-exchange electron transfer is fast when HOMO is π* and LUMO is also π* i.e. electron transfer is from a π*of reductant to the π* of oxidant.</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200"/>
              </a:spcAft>
              <a:buSzPct val="100000"/>
              <a:buChar char="•"/>
            </a:pPr>
            <a:r>
              <a:rPr lang="en-US" sz="750" dirty="0">
                <a:solidFill>
                  <a:srgbClr val="1B2A41"/>
                </a:solidFill>
                <a:latin typeface="Arial" pitchFamily="34" charset="0"/>
                <a:ea typeface="Arial" pitchFamily="34" charset="-122"/>
                <a:cs typeface="Arial" pitchFamily="34" charset="-120"/>
              </a:rPr>
              <a:t>(a) [Ru(NH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 [Ru(NH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 [Ru(NH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 [Ru(NH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 Reaction is fast]6 0 (π*) (σ*) (π*)</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(σ*)</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HOMO=(π*) LUMO=(π*)</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(b) [Co(NH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+[Co(NH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 [Co(NH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+[Co(NH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[Reaction is slow] (π*)</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(σ*)</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(π*)</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(σ*)</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HOMO=(π*)</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LUMO=( σ*)</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(c) [Cr(H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[Cr(H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 [Cr(H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 [Cr(H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[Reaction is slow] (π*)</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(σ*)</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(π*)</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(σ*)</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HOMO=( σ*) LUMO=( σ*)</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(d) [Fe(H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+[Fe(H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 [Fe(H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 [Fe(H</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7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[Reaction is fast] (π*)</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(σ*)</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(π*)</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(σ*)</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HOMO=(π*) LUMO=( π*)</a:t>
            </a:r>
            <a:pPr algn="l" indent="0" marL="0">
              <a:lnSpc>
                <a:spcPct val="100000"/>
              </a:lnSpc>
              <a:buNone/>
            </a:pPr>
            <a:r>
              <a:rPr lang="en-US" sz="7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750" dirty="0">
                <a:solidFill>
                  <a:srgbClr val="1B2A41"/>
                </a:solidFill>
                <a:latin typeface="Arial" pitchFamily="34" charset="0"/>
                <a:ea typeface="Arial" pitchFamily="34" charset="-122"/>
                <a:cs typeface="Arial" pitchFamily="34" charset="-120"/>
              </a:rPr>
              <a:t> Both reactions (a) and (d) are fast but reaction (a) is much faster than (d) because there is small change in M-L bond length in reaction (a) i.e. less activation energy is required</a:t>
            </a:r>
            <a:endParaRPr lang="en-US" sz="7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[Ru(NH</a:t>
            </a:r>
            <a:pPr algn="l" indent="0" marL="0">
              <a:buNone/>
            </a:pPr>
            <a:r>
              <a:rPr lang="en-US" sz="900" b="1" baseline="-4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 ]</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/+3</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750" dirty="0">
                <a:solidFill>
                  <a:srgbClr val="1B2A41"/>
                </a:solidFill>
                <a:latin typeface="Arial" pitchFamily="34" charset="0"/>
                <a:ea typeface="Arial" pitchFamily="34" charset="-122"/>
                <a:cs typeface="Arial" pitchFamily="34" charset="-120"/>
              </a:rPr>
              <a:t>Ligand transfer between metals = inner-sphere. Self-exchange rate ↓ when a large bond-length change (reorganisation) accompanies electron transfer.</a:t>
            </a:r>
            <a:endParaRPr lang="en-US" sz="75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Assuming outer-sphere when a bridging ligand is transferred — that is diagnostic of inner-sphere.</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6</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self-exchange is slow (big LS↔HS reorganisation). Ru(NH</a:t>
            </a:r>
            <a:pPr algn="l" indent="0" marL="0">
              <a:buNone/>
            </a:pPr>
            <a:r>
              <a:rPr lang="en-US" sz="900" baseline="-4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40000" dirty="0">
                <a:solidFill>
                  <a:srgbClr val="1B2A41"/>
                </a:solidFill>
                <a:latin typeface="Arial" pitchFamily="34" charset="0"/>
                <a:ea typeface="Arial" pitchFamily="34" charset="-122"/>
                <a:cs typeface="Arial" pitchFamily="34" charset="-120"/>
              </a:rPr>
              <a:t>6</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is fast (little change).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“Bridge = inner-sphere; intact shells = outer-sphere.” Marcus links rate to driving force + reorganisation λ.</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464</a:t>
            </a:fld>
            <a:endParaRPr lang="en-US"/>
          </a:p>
        </p:txBody>
      </p:sp>
    </p:spTree>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name="Slide 46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Electron Transfer Reactions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140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[Co(NH</a:t>
            </a:r>
            <a:pPr algn="l" indent="0" marL="0">
              <a:buNone/>
            </a:pPr>
            <a:r>
              <a:rPr lang="en-US" sz="1050" b="1" baseline="-4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/+3</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Co(NH</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 couple undergoes a large LS↔HS change, giving SLOW self-exchange, not fast.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[Cr(OH)</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/+3</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Cr(OH)</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 couple is not the fastest; aquo/hydroxo Cr reorganises significantly.</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[Fe(OH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/+3</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Fe(OH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 has notable bond-length change between II/III, so it is slower than the Ru couple.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465</a:t>
            </a:fld>
            <a:endParaRPr lang="en-US"/>
          </a:p>
        </p:txBody>
      </p:sp>
    </p:spTree>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name="Slide 46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Electron Transfer Reactions</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6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Outer-sphere transfer keeps both coordination shells intact (Marcus theory). Inner-sphere transfer proceeds through a bridging ligand that may be transferred.</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Inner-sphere: bridging ligand transfer</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Outer-sphere: intact shells (Marcus)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ΔG‡ = λ/4 (1 + ΔG°/λ)</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Slow ET ⇐ large reorganisation</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Inner-sphere mechanism</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Outer-sphere (Marcus)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Self-exchange rates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Bridging ligand</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Assuming outer-sphere when a bridging ligand is transferred — that is diagnostic of inner-sphere.</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Ligand transfer between metals = inner-sphere. Self-exchange rate ↓ when a large bond-length change (reorganisation) accompanies electron transfer.</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Q19   Q28   Q61   Q110   Q131   Q140</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1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Inner vs outer sphere, Marcus theory, reorganisation energy.</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name="Slide 467">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11</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Chelate Effect &amp; Stability</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2 questions   ·   Easy 2  |  Medium 0  |  Hard 0   ·   PYQ frequency: Rare</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name="Slide 46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Chelate Effect &amp; Stability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85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Q85</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The formation constant for the complexation of M+ (M= Li, Na, K and Cs) with cryptand, C</a:t>
            </a:r>
            <a:pPr algn="l" indent="0" marL="0">
              <a:buNone/>
            </a:pPr>
            <a:r>
              <a:rPr lang="en-US" sz="1200" b="1" baseline="-40000" dirty="0">
                <a:solidFill>
                  <a:srgbClr val="1B2A41"/>
                </a:solidFill>
                <a:latin typeface="Georgia" pitchFamily="34" charset="0"/>
                <a:ea typeface="Georgia" pitchFamily="34" charset="-122"/>
                <a:cs typeface="Georgia" pitchFamily="34" charset="-120"/>
              </a:rPr>
              <a:t>222</a:t>
            </a:r>
            <a:pPr algn="l" indent="0" marL="0">
              <a:buNone/>
            </a:pPr>
            <a:r>
              <a:rPr lang="en-US" sz="1200" b="1" dirty="0">
                <a:solidFill>
                  <a:srgbClr val="1B2A41"/>
                </a:solidFill>
                <a:latin typeface="Georgia" pitchFamily="34" charset="0"/>
                <a:ea typeface="Georgia" pitchFamily="34" charset="-122"/>
                <a:cs typeface="Georgia" pitchFamily="34" charset="-120"/>
              </a:rPr>
              <a:t> follows the order</a:t>
            </a:r>
            <a:endParaRPr lang="en-US" sz="120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Li+ &lt;Cs+ &lt; Na+ &lt; K+</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Li+&lt; Na+ &lt;K+ &lt;Cs+</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K+ &lt;Cs+ &lt;Li+ &lt; Na+</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Cs+ &lt;K+ &lt;Li+ &lt; Na+</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Chelate/macrocyclic effect, formation constants, entropy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Rare · 2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“Rings free more molecules → entropy wins.” 5- and 6-membered chelate rings are the sweet spot.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468</a:t>
            </a:fld>
            <a:endParaRPr lang="en-US"/>
          </a:p>
        </p:txBody>
      </p:sp>
    </p:spTree>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name="Slide 46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Chelate Effect &amp; Stability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85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Li+ &lt;Cs+ &lt; Na+ &lt; K+</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Chelate (ring-forming) ligands give extra thermodynamic stability, driven mainly by a favourable entropy change. 5- and 6-membered rings are most stable.</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 stability (formation constant for complexation of cryptate complex depends upon)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(1) size of cavity (2) size of metal cation Hence, K+ ion will form most stable complex with cryptand-222.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Li+ &lt;Cs+ &lt; Na+ &lt; K+</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Chelate effect ≈ entropy effect: more particles released to solution on chelation → +ΔS → larger formation constant.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Attributing the chelate effect mainly to enthalpy, or ignoring ring-size effects.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Macrocyclic ligands add a further 'macrocyclic effect'. Best cation–cavity size match gives the largest K.</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“Rings free more molecules → entropy wins.” 5- and 6-membered chelate rings are the sweet spot.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469</a:t>
            </a:fld>
            <a:endParaRPr lang="en-US"/>
          </a:p>
        </p:txBody>
      </p:sp>
    </p:spTree>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name="Slide 47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Chelate Effect &amp; Stability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85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Li+&lt; Na+ &lt;K+ &lt;Cs+</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monotonic order ignores cavity-size matching; K</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(best fit) should be highest.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K+ &lt;Cs+ &lt;Li+ &lt; Na+</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K</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should give the largest formation constant, not sit in the middle/low.</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Cs+ &lt;K+ &lt;Li+ &lt; Na+</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order must peak at the best-fitting cation (K</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not Cs</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470</a:t>
            </a:fld>
            <a:endParaRPr lang="en-US"/>
          </a:p>
        </p:txBody>
      </p:sp>
    </p:spTree>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name="Slide 47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Chelate Effect &amp; Stability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95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Q95</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Chelate effect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predominantly due to enthalpy change</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predominantly due to entropy change</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independent of ring size</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due to equal contribution of entropy and enthalpy change</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Chelate/macrocyclic effect, formation constants, entropy</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Rare · 2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“Rings free more molecules → entropy wins.” 5- and 6-membered chelate rings are the sweet spot.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471</a:t>
            </a:fld>
            <a:endParaRPr lang="en-US"/>
          </a:p>
        </p:txBody>
      </p:sp>
    </p:spTree>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name="Slide 47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Chelate Effect &amp; Stability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95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predominantly due to entropy change</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Chelate (ring-forming) ligands give extra thermodynamic stability, driven mainly by a favourable entropy change. 5- and 6-membered rings are most stable.</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Chelate effect is predominately due to entropy change ΔH nearly same but entropy change is more.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predominantly due to entropy change</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Chelate effect ≈ entropy effect: more particles released to solution on chelation → +ΔS → larger formation constant.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Attributing the chelate effect mainly to enthalpy, or ignoring ring-size effects.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Macrocyclic ligands add a further 'macrocyclic effect'. Best cation–cavity size match gives the largest K.</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“Rings free more molecules → entropy wins.” 5- and 6-membered chelate rings are the sweet spot.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472</a:t>
            </a:fld>
            <a:endParaRPr lang="en-US"/>
          </a:p>
        </p:txBody>
      </p:sp>
    </p:spTree>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name="Slide 47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2016</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Chelate Effect &amp; Stability</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95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predominantly due to enthalpy change</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chelate effect is mainly entropic, not primarily an enthalpy effect.</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independent of ring size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effect does depend on ring size (5- and 6-membered rings are most stable).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due to equal contribution of entropy and enthalpy change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entropy dominates; it is not an equal enthalpy/entropy contribution.</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Q95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473</a:t>
            </a:fld>
            <a:endParaRPr lang="en-US"/>
          </a:p>
        </p:txBody>
      </p:sp>
    </p:spTree>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name="Slide 47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Chelate Effect &amp; Stability</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2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Chelate (ring-forming) ligands give extra thermodynamic stability, driven mainly by a favourable entropy change. 5- and 6-membered rings are most stable.</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ΔG = ΔH − TΔS (entropy-driven)</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5- &amp; 6-membered rings most stable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log β rises with denticity</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Macrocyclic effect &gt; chelate effect</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Entropy-driven stability</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Ring size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Formation constants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Macrocyclic effect</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Attributing the chelate effect mainly to enthalpy, or ignoring ring-size effects.</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Chelate effect ≈ entropy effect: more particles released to solution on chelation → +ΔS → larger formation constant.</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Q85   Q95</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1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Chelate/macrocyclic effect, formation constants, entropy.</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name="Slide 475">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12</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Solid State &amp; Spinel Structures</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4 questions   ·   Easy 2  |  Medium 2  |  Hard 0   ·   PYQ frequency: Occasional</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name="Slide 47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Solid State &amp; Spinel Structures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32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Coordination number of "C" in Be</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C</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 whose structure is correlated with that of CaF</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8</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Spinel structures, site occupancy, CFSE site preference</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Occasional · 3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“Normal = A in tet; Inverse = A in oct.” Octahedral-loving ions decide the arrangement.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476</a:t>
            </a:fld>
            <a:endParaRPr lang="en-US"/>
          </a:p>
        </p:txBody>
      </p:sp>
    </p:spTree>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name="Slide 47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Solid State &amp; Spinel Structures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32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8</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Spinels AB</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O</a:t>
            </a:r>
            <a:pPr algn="l" indent="0" marL="0">
              <a:buNone/>
            </a:pPr>
            <a:r>
              <a:rPr lang="en-US" sz="1000" baseline="-40000" dirty="0">
                <a:solidFill>
                  <a:srgbClr val="1B2A41"/>
                </a:solidFill>
                <a:latin typeface="Arial" pitchFamily="34" charset="0"/>
                <a:ea typeface="Arial" pitchFamily="34" charset="-122"/>
                <a:cs typeface="Arial" pitchFamily="34" charset="-120"/>
              </a:rPr>
              <a:t>4</a:t>
            </a:r>
            <a:pPr algn="l" indent="0" marL="0">
              <a:buNone/>
            </a:pPr>
            <a:r>
              <a:rPr lang="en-US" sz="1000" dirty="0">
                <a:solidFill>
                  <a:srgbClr val="1B2A41"/>
                </a:solidFill>
                <a:latin typeface="Arial" pitchFamily="34" charset="0"/>
                <a:ea typeface="Arial" pitchFamily="34" charset="-122"/>
                <a:cs typeface="Arial" pitchFamily="34" charset="-120"/>
              </a:rPr>
              <a:t> have A and B cations in tetrahedral/octahedral holes of an FCC oxide lattice. Normal vs inverse occupancy is set by site preference (CFSE).</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 Be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Be+ = In tetrahedral voids 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 In FCC arrangement (Lattice point at corner + at each face centre)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Therefore, coordination number of Be+ = 4 And coordination number of 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-2 = 8</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8</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Normal spinel: A</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tetrahedral, B</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octahedral. Inverse: B</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splits between both sites, A</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octahedral.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Swapping the tetrahedral/octahedral site assignment between normal and inverse spinels.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Ions with strong octahedral CFSE (e.g.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Ni</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drive the site preference and spinel type.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“Normal = A in tet; Inverse = A in oct.” Octahedral-loving ions decide the arrangement.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477</a:t>
            </a:fld>
            <a:endParaRPr lang="en-US"/>
          </a:p>
        </p:txBody>
      </p:sp>
    </p:spTree>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name="Slide 47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Solid State &amp; Spinel Structures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32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CN of 2 is far too low for the anti-fluorite-type lattice.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4 is the CN of the cation (Be) in the tetrahedral holes, not of C.</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6</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 the anti-fluorite structure the anion (C) sits in 8-coordinate cubic sites, not 6.</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478</a:t>
            </a:fld>
            <a:endParaRPr lang="en-US"/>
          </a:p>
        </p:txBody>
      </p:sp>
    </p:spTree>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name="Slide 47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Solid State &amp; Spinel Structures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34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Q34</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The correct spinel structure of Co</a:t>
            </a:r>
            <a:pPr algn="l" indent="0" marL="0">
              <a:buNone/>
            </a:pPr>
            <a:r>
              <a:rPr lang="en-US" sz="1150" b="1" baseline="-40000" dirty="0">
                <a:solidFill>
                  <a:srgbClr val="1B2A41"/>
                </a:solidFill>
                <a:latin typeface="Georgia" pitchFamily="34" charset="0"/>
                <a:ea typeface="Georgia" pitchFamily="34" charset="-122"/>
                <a:cs typeface="Georgia" pitchFamily="34" charset="-120"/>
              </a:rPr>
              <a:t>3</a:t>
            </a:r>
            <a:pPr algn="l" indent="0" marL="0">
              <a:buNone/>
            </a:pPr>
            <a:r>
              <a:rPr lang="en-US" sz="1150" b="1" dirty="0">
                <a:solidFill>
                  <a:srgbClr val="1B2A41"/>
                </a:solidFill>
                <a:latin typeface="Georgia" pitchFamily="34" charset="0"/>
                <a:ea typeface="Georgia" pitchFamily="34" charset="-122"/>
                <a:cs typeface="Georgia" pitchFamily="34" charset="-120"/>
              </a:rPr>
              <a:t>O</a:t>
            </a:r>
            <a:pPr algn="l" indent="0" marL="0">
              <a:buNone/>
            </a:pPr>
            <a:r>
              <a:rPr lang="en-US" sz="1150" b="1" baseline="-40000" dirty="0">
                <a:solidFill>
                  <a:srgbClr val="1B2A41"/>
                </a:solidFill>
                <a:latin typeface="Georgia" pitchFamily="34" charset="0"/>
                <a:ea typeface="Georgia" pitchFamily="34" charset="-122"/>
                <a:cs typeface="Georgia" pitchFamily="34" charset="-120"/>
              </a:rPr>
              <a:t>4</a:t>
            </a:r>
            <a:pPr algn="l" indent="0" marL="0">
              <a:buNone/>
            </a:pPr>
            <a:r>
              <a:rPr lang="en-US" sz="1150" b="1" dirty="0">
                <a:solidFill>
                  <a:srgbClr val="1B2A41"/>
                </a:solidFill>
                <a:latin typeface="Georgia" pitchFamily="34" charset="0"/>
                <a:ea typeface="Georgia" pitchFamily="34" charset="-122"/>
                <a:cs typeface="Georgia" pitchFamily="34" charset="-120"/>
              </a:rPr>
              <a:t>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t (2CO+3) o O</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t (2Co+3 Co</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o O</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(Co</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Co</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t (Co</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o O</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(2Co+3) t (Co</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o O</a:t>
            </a:r>
            <a:pPr algn="l" indent="0" marL="0">
              <a:buNone/>
            </a:pPr>
            <a:r>
              <a:rPr lang="en-US" sz="850" baseline="-40000" dirty="0">
                <a:solidFill>
                  <a:srgbClr val="1B2A41"/>
                </a:solidFill>
                <a:latin typeface="Arial" pitchFamily="34" charset="0"/>
                <a:ea typeface="Arial" pitchFamily="34" charset="-122"/>
                <a:cs typeface="Arial" pitchFamily="34" charset="-120"/>
              </a:rPr>
              <a:t>4</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Spinel structures, site occupancy, CFSE site preference</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Occasional · 3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“Normal = A in tet; Inverse = A in oct.” Octahedral-loving ions decide the arrangement.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479</a:t>
            </a:fld>
            <a:endParaRPr lang="en-US"/>
          </a:p>
        </p:txBody>
      </p:sp>
    </p:spTree>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name="Slide 48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Solid State &amp; Spinel Structures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34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(Co</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t (2CO+3) o O</a:t>
            </a:r>
            <a:pPr algn="l" indent="0" marL="0">
              <a:buNone/>
            </a:pPr>
            <a:r>
              <a:rPr lang="en-US" sz="1250" baseline="-40000" dirty="0">
                <a:solidFill>
                  <a:srgbClr val="1B2A41"/>
                </a:solidFill>
                <a:latin typeface="Arial" pitchFamily="34" charset="0"/>
                <a:ea typeface="Arial" pitchFamily="34" charset="-122"/>
                <a:cs typeface="Arial" pitchFamily="34" charset="-120"/>
              </a:rPr>
              <a:t>4</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Spinels AB</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O</a:t>
            </a:r>
            <a:pPr algn="l" indent="0" marL="0">
              <a:buNone/>
            </a:pPr>
            <a:r>
              <a:rPr lang="en-US" sz="1000" baseline="-40000" dirty="0">
                <a:solidFill>
                  <a:srgbClr val="1B2A41"/>
                </a:solidFill>
                <a:latin typeface="Arial" pitchFamily="34" charset="0"/>
                <a:ea typeface="Arial" pitchFamily="34" charset="-122"/>
                <a:cs typeface="Arial" pitchFamily="34" charset="-120"/>
              </a:rPr>
              <a:t>4</a:t>
            </a:r>
            <a:pPr algn="l" indent="0" marL="0">
              <a:buNone/>
            </a:pPr>
            <a:r>
              <a:rPr lang="en-US" sz="1000" dirty="0">
                <a:solidFill>
                  <a:srgbClr val="1B2A41"/>
                </a:solidFill>
                <a:latin typeface="Arial" pitchFamily="34" charset="0"/>
                <a:ea typeface="Arial" pitchFamily="34" charset="-122"/>
                <a:cs typeface="Arial" pitchFamily="34" charset="-120"/>
              </a:rPr>
              <a:t> have A and B cations in tetrahedral/octahedral holes of an FCC oxide lattice. Normal vs inverse occupancy is set by site preference (CFSE).</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a normal spinel. In normal spinel the Co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ions occupy tetrahedral voids and Co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ions occupy octahedral voids. Therefore, spinel structure of Co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(Co</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 (2CO+3) o 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(Co</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t (2CO+3) o O</a:t>
            </a:r>
            <a:pPr algn="l" indent="0" marL="0">
              <a:buNone/>
            </a:pPr>
            <a:r>
              <a:rPr lang="en-US" sz="900" b="1" baseline="-40000" dirty="0">
                <a:solidFill>
                  <a:srgbClr val="1B2A41"/>
                </a:solidFill>
                <a:latin typeface="Arial" pitchFamily="34" charset="0"/>
                <a:ea typeface="Arial" pitchFamily="34" charset="-122"/>
                <a:cs typeface="Arial" pitchFamily="34" charset="-120"/>
              </a:rPr>
              <a:t>4</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Normal spinel: A</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tetrahedral, B</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octahedral. Inverse: B</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splits between both sites, A</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octahedral.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Swapping the tetrahedral/octahedral site assignment between normal and inverse spinels.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Ions with strong octahedral CFSE (e.g.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Ni</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drive the site preference and spinel type.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“Normal = A in tet; Inverse = A in oct.” Octahedral-loving ions decide the arrangement.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480</a:t>
            </a:fld>
            <a:endParaRPr lang="en-US"/>
          </a:p>
        </p:txBody>
      </p:sp>
    </p:spTree>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name="Slide 48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Solid State &amp; Spinel Structures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34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t (2Co+3 Co</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o O</a:t>
            </a:r>
            <a:pPr algn="l" indent="0" marL="0">
              <a:buNone/>
            </a:pPr>
            <a:r>
              <a:rPr lang="en-US" sz="1050" b="1" baseline="-40000" dirty="0">
                <a:solidFill>
                  <a:srgbClr val="1B2A41"/>
                </a:solidFill>
                <a:latin typeface="Arial" pitchFamily="34" charset="0"/>
                <a:ea typeface="Arial" pitchFamily="34" charset="-122"/>
                <a:cs typeface="Arial" pitchFamily="34" charset="-120"/>
              </a:rPr>
              <a:t>4</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implies extra Co</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in octahedral beyond the 2 available; stoichiometry is wrong.</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(Co</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Co</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t (Co</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o O</a:t>
            </a:r>
            <a:pPr algn="l" indent="0" marL="0">
              <a:buNone/>
            </a:pPr>
            <a:r>
              <a:rPr lang="en-US" sz="1050" b="1" baseline="-40000" dirty="0">
                <a:solidFill>
                  <a:srgbClr val="1B2A41"/>
                </a:solidFill>
                <a:latin typeface="Arial" pitchFamily="34" charset="0"/>
                <a:ea typeface="Arial" pitchFamily="34" charset="-122"/>
                <a:cs typeface="Arial" pitchFamily="34" charset="-120"/>
              </a:rPr>
              <a:t>4</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that is an inverse-spinel arrangement; Co</a:t>
            </a:r>
            <a:pPr algn="l" indent="0" marL="0">
              <a:buNone/>
            </a:pPr>
            <a:r>
              <a:rPr lang="en-US" sz="1050" baseline="-4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O</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 is a normal spinel with Co</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in tetrahedral sites.</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(2Co+3) t (Co</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o O</a:t>
            </a:r>
            <a:pPr algn="l" indent="0" marL="0">
              <a:buNone/>
            </a:pPr>
            <a:r>
              <a:rPr lang="en-US" sz="1050" b="1" baseline="-40000" dirty="0">
                <a:solidFill>
                  <a:srgbClr val="1B2A41"/>
                </a:solidFill>
                <a:latin typeface="Arial" pitchFamily="34" charset="0"/>
                <a:ea typeface="Arial" pitchFamily="34" charset="-122"/>
                <a:cs typeface="Arial" pitchFamily="34" charset="-120"/>
              </a:rPr>
              <a:t>4</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placing Co</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in tetrahedral and Co</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in octahedral is the inverse arrangement, not adopted here.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481</a:t>
            </a:fld>
            <a:endParaRPr lang="en-US"/>
          </a:p>
        </p:txBody>
      </p:sp>
    </p:spTree>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name="Slide 48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Solid State &amp; Spinel Structures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51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Q51</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00" b="1" dirty="0">
                <a:solidFill>
                  <a:srgbClr val="1B2A41"/>
                </a:solidFill>
                <a:latin typeface="Georgia" pitchFamily="34" charset="0"/>
                <a:ea typeface="Georgia" pitchFamily="34" charset="-122"/>
                <a:cs typeface="Georgia" pitchFamily="34" charset="-120"/>
              </a:rPr>
              <a:t>MnCr</a:t>
            </a:r>
            <a:pPr algn="l" indent="0" marL="0">
              <a:buNone/>
            </a:pPr>
            <a:r>
              <a:rPr lang="en-US" sz="1100" b="1" baseline="-40000" dirty="0">
                <a:solidFill>
                  <a:srgbClr val="1B2A41"/>
                </a:solidFill>
                <a:latin typeface="Georgia" pitchFamily="34" charset="0"/>
                <a:ea typeface="Georgia" pitchFamily="34" charset="-122"/>
                <a:cs typeface="Georgia" pitchFamily="34" charset="-120"/>
              </a:rPr>
              <a:t>2</a:t>
            </a:r>
            <a:pPr algn="l" indent="0" marL="0">
              <a:buNone/>
            </a:pPr>
            <a:r>
              <a:rPr lang="en-US" sz="1100" b="1" dirty="0">
                <a:solidFill>
                  <a:srgbClr val="1B2A41"/>
                </a:solidFill>
                <a:latin typeface="Georgia" pitchFamily="34" charset="0"/>
                <a:ea typeface="Georgia" pitchFamily="34" charset="-122"/>
                <a:cs typeface="Georgia" pitchFamily="34" charset="-120"/>
              </a:rPr>
              <a:t>O</a:t>
            </a:r>
            <a:pPr algn="l" indent="0" marL="0">
              <a:buNone/>
            </a:pPr>
            <a:r>
              <a:rPr lang="en-US" sz="1100" b="1" baseline="-40000" dirty="0">
                <a:solidFill>
                  <a:srgbClr val="1B2A41"/>
                </a:solidFill>
                <a:latin typeface="Georgia" pitchFamily="34" charset="0"/>
                <a:ea typeface="Georgia" pitchFamily="34" charset="-122"/>
                <a:cs typeface="Georgia" pitchFamily="34" charset="-120"/>
              </a:rPr>
              <a:t>4</a:t>
            </a:r>
            <a:pPr algn="l" indent="0" marL="0">
              <a:buNone/>
            </a:pPr>
            <a:r>
              <a:rPr lang="en-US" sz="1100" b="1" dirty="0">
                <a:solidFill>
                  <a:srgbClr val="1B2A41"/>
                </a:solidFill>
                <a:latin typeface="Georgia" pitchFamily="34" charset="0"/>
                <a:ea typeface="Georgia" pitchFamily="34" charset="-122"/>
                <a:cs typeface="Georgia" pitchFamily="34" charset="-120"/>
              </a:rPr>
              <a:t> is likely to have a normal spinel structure because</a:t>
            </a:r>
            <a:endParaRPr lang="en-US" sz="110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will have a LFSE in the octahedral site whereas the Cr will not</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 is +2 oxidation state and both the Cr are in +3 oxidation state.</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 is +3 oxidation state and I Cr is in +2 and the other is in +3 state.</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will have a LFSE in the octahedral site whereas the Mn</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ion will not.</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2–3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C9821B"/>
                </a:solidFill>
                <a:latin typeface="Arial" pitchFamily="34" charset="0"/>
                <a:ea typeface="Arial" pitchFamily="34" charset="-122"/>
                <a:cs typeface="Arial" pitchFamily="34" charset="-120"/>
              </a:rPr>
              <a:t>Medium</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Spinel structures, site occupancy, CFSE site preference</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Occasional · 3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Part B / Part C</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“Normal = A in tet; Inverse = A in oct.” Octahedral-loving ions decide the arrangement.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482</a:t>
            </a:fld>
            <a:endParaRPr lang="en-US"/>
          </a:p>
        </p:txBody>
      </p:sp>
    </p:spTree>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name="Slide 48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Solid State &amp; Spinel Structures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D    </a:t>
            </a:r>
            <a:pPr algn="l" indent="0" marL="0">
              <a:buNone/>
            </a:pPr>
            <a:r>
              <a:rPr lang="en-US" sz="1250" dirty="0">
                <a:solidFill>
                  <a:srgbClr val="1B2A41"/>
                </a:solidFill>
                <a:latin typeface="Arial" pitchFamily="34" charset="0"/>
                <a:ea typeface="Arial" pitchFamily="34" charset="-122"/>
                <a:cs typeface="Arial" pitchFamily="34" charset="-120"/>
              </a:rPr>
              <a:t>Cr</a:t>
            </a:r>
            <a:pPr algn="l" indent="0" marL="0">
              <a:buNone/>
            </a:pPr>
            <a:r>
              <a:rPr lang="en-US" sz="1250" baseline="30000" dirty="0">
                <a:solidFill>
                  <a:srgbClr val="1B2A41"/>
                </a:solidFill>
                <a:latin typeface="Arial" pitchFamily="34" charset="0"/>
                <a:ea typeface="Arial" pitchFamily="34" charset="-122"/>
                <a:cs typeface="Arial" pitchFamily="34" charset="-120"/>
              </a:rPr>
              <a:t>3+</a:t>
            </a:r>
            <a:pPr algn="l" indent="0" marL="0">
              <a:buNone/>
            </a:pPr>
            <a:r>
              <a:rPr lang="en-US" sz="1250" dirty="0">
                <a:solidFill>
                  <a:srgbClr val="1B2A41"/>
                </a:solidFill>
                <a:latin typeface="Arial" pitchFamily="34" charset="0"/>
                <a:ea typeface="Arial" pitchFamily="34" charset="-122"/>
                <a:cs typeface="Arial" pitchFamily="34" charset="-120"/>
              </a:rPr>
              <a:t> will have a LFSE in the octahedral site whereas the Mn</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ion will not.</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Spinels AB</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O</a:t>
            </a:r>
            <a:pPr algn="l" indent="0" marL="0">
              <a:buNone/>
            </a:pPr>
            <a:r>
              <a:rPr lang="en-US" sz="1000" baseline="-40000" dirty="0">
                <a:solidFill>
                  <a:srgbClr val="1B2A41"/>
                </a:solidFill>
                <a:latin typeface="Arial" pitchFamily="34" charset="0"/>
                <a:ea typeface="Arial" pitchFamily="34" charset="-122"/>
                <a:cs typeface="Arial" pitchFamily="34" charset="-120"/>
              </a:rPr>
              <a:t>4</a:t>
            </a:r>
            <a:pPr algn="l" indent="0" marL="0">
              <a:buNone/>
            </a:pPr>
            <a:r>
              <a:rPr lang="en-US" sz="1000" dirty="0">
                <a:solidFill>
                  <a:srgbClr val="1B2A41"/>
                </a:solidFill>
                <a:latin typeface="Arial" pitchFamily="34" charset="0"/>
                <a:ea typeface="Arial" pitchFamily="34" charset="-122"/>
                <a:cs typeface="Arial" pitchFamily="34" charset="-120"/>
              </a:rPr>
              <a:t> have A and B cations in tetrahedral/octahedral holes of an FCC oxide lattice. Normal vs inverse occupancy is set by site preference (CFSE).</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Mn →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(high spin octahedral)</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CFSE in Oh field=(-0.4×3 +0.6×2) =0 Cr</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→3d</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eg</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0</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(octahedral)</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CFSE in octahedral field = -0.4x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Δ0= -(0.4x</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Δo = -1.</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Δo</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(D)  </a:t>
            </a:r>
            <a:pPr algn="l" indent="0" marL="0">
              <a:buNone/>
            </a:pPr>
            <a:r>
              <a:rPr lang="en-US" sz="900" b="1" dirty="0">
                <a:solidFill>
                  <a:srgbClr val="1B2A41"/>
                </a:solidFill>
                <a:latin typeface="Arial" pitchFamily="34" charset="0"/>
                <a:ea typeface="Arial" pitchFamily="34" charset="-122"/>
                <a:cs typeface="Arial" pitchFamily="34" charset="-120"/>
              </a:rPr>
              <a:t>Cr</a:t>
            </a:r>
            <a:pPr algn="l" indent="0" marL="0">
              <a:buNone/>
            </a:pPr>
            <a:r>
              <a:rPr lang="en-US" sz="900" b="1" baseline="30000" dirty="0">
                <a:solidFill>
                  <a:srgbClr val="1B2A41"/>
                </a:solidFill>
                <a:latin typeface="Arial" pitchFamily="34" charset="0"/>
                <a:ea typeface="Arial" pitchFamily="34" charset="-122"/>
                <a:cs typeface="Arial" pitchFamily="34" charset="-120"/>
              </a:rPr>
              <a:t>3+</a:t>
            </a:r>
            <a:pPr algn="l" indent="0" marL="0">
              <a:buNone/>
            </a:pPr>
            <a:r>
              <a:rPr lang="en-US" sz="900" b="1" dirty="0">
                <a:solidFill>
                  <a:srgbClr val="1B2A41"/>
                </a:solidFill>
                <a:latin typeface="Arial" pitchFamily="34" charset="0"/>
                <a:ea typeface="Arial" pitchFamily="34" charset="-122"/>
                <a:cs typeface="Arial" pitchFamily="34" charset="-120"/>
              </a:rPr>
              <a:t> will have a LFSE in the octahedral site whereas the Mn</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ion will not.</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Normal spinel: A</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tetrahedral, B</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octahedral. Inverse: B</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splits between both sites, A</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octahedral.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Swapping the tetrahedral/octahedral site assignment between normal and inverse spinels.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Ions with strong octahedral CFSE (e.g.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Ni</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drive the site preference and spinel type.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“Normal = A in tet; Inverse = A in oct.” Octahedral-loving ions decide the arrangement.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483</a:t>
            </a:fld>
            <a:endParaRPr lang="en-US"/>
          </a:p>
        </p:txBody>
      </p:sp>
    </p:spTree>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name="Slide 48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2013</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C9821B"/>
          </a:solidFill>
          <a:ln w="6350">
            <a:solidFill>
              <a:srgbClr val="C9821B"/>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Medium</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Solid State &amp; Spinel Structures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D</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will have a LFSE in the octahedral site whereas the Cr will not</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it is Cr</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(d</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that gains octahedral LFSE, not Mn</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the statement is reversed.</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 is +2 oxidation state and both the Cr are in +3 oxidation state.</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merely stating oxidation states does not explain the site preference; LFSE of Cr</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is the reason.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 is +3 oxidation state and I Cr is in +2 and the other is in +3 state.</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oxidation states are Mn</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and 2×Cr</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not Mn</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 with mixed Cr.</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484</a:t>
            </a:fld>
            <a:endParaRPr lang="en-US"/>
          </a:p>
        </p:txBody>
      </p:sp>
    </p:spTree>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name="Slide 48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Solid State &amp; Spinel Structures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149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Q149</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FeCr</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 and NiGa</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 have normal and inverse spinel structures, respectively. The correct statement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Fe(II) and Ni(II) occupy octahedral sites</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Fe(II) and Ni(II) occupy tetrahedral and octahedral sites, respectively</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Cr(III) and Ga(III) occupy only octahedral sites</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Cr(III) and Ga(III) occupy tetrahedral and octahedral sites, respectively</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Spinel structures, site occupancy, CFSE site preference</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Occasional · 3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“Normal = A in tet; Inverse = A in oct.” Octahedral-loving ions decide the arrangement.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485</a:t>
            </a:fld>
            <a:endParaRPr lang="en-US"/>
          </a:p>
        </p:txBody>
      </p:sp>
    </p:spTree>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name="Slide 48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Solid State &amp; Spinel Structures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149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Fe(II) and Ni(II) occupy tetrahedral and octahedral sites, respectively</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Spinels AB</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O</a:t>
            </a:r>
            <a:pPr algn="l" indent="0" marL="0">
              <a:buNone/>
            </a:pPr>
            <a:r>
              <a:rPr lang="en-US" sz="1000" baseline="-40000" dirty="0">
                <a:solidFill>
                  <a:srgbClr val="1B2A41"/>
                </a:solidFill>
                <a:latin typeface="Arial" pitchFamily="34" charset="0"/>
                <a:ea typeface="Arial" pitchFamily="34" charset="-122"/>
                <a:cs typeface="Arial" pitchFamily="34" charset="-120"/>
              </a:rPr>
              <a:t>4</a:t>
            </a:r>
            <a:pPr algn="l" indent="0" marL="0">
              <a:buNone/>
            </a:pPr>
            <a:r>
              <a:rPr lang="en-US" sz="1000" dirty="0">
                <a:solidFill>
                  <a:srgbClr val="1B2A41"/>
                </a:solidFill>
                <a:latin typeface="Arial" pitchFamily="34" charset="0"/>
                <a:ea typeface="Arial" pitchFamily="34" charset="-122"/>
                <a:cs typeface="Arial" pitchFamily="34" charset="-120"/>
              </a:rPr>
              <a:t> have A and B cations in tetrahedral/octahedral holes of an FCC oxide lattice. Normal vs inverse occupancy is set by site preference (CFSE).</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FeCr</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has normal spinel structure thus, Fe</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occupy tetrahedral site. NiGa</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has inverse spinel structure thus, Ni</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occupy octahedral site.</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Fe(II) and Ni(II) occupy tetrahedral and octahedral sites, respectively</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Normal spinel: A</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tetrahedral, B</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octahedral. Inverse: B</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splits between both sites, A</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octahedral.</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Swapping the tetrahedral/octahedral site assignment between normal and inverse spinels.</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Ions with strong octahedral CFSE (e.g. Cr</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3</a:t>
            </a:r>
            <a:pPr algn="l" indent="0" marL="0">
              <a:buNone/>
            </a:pPr>
            <a:r>
              <a:rPr lang="en-US" sz="900" dirty="0">
                <a:solidFill>
                  <a:srgbClr val="1B2A41"/>
                </a:solidFill>
                <a:latin typeface="Arial" pitchFamily="34" charset="0"/>
                <a:ea typeface="Arial" pitchFamily="34" charset="-122"/>
                <a:cs typeface="Arial" pitchFamily="34" charset="-120"/>
              </a:rPr>
              <a:t>, Ni</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d</a:t>
            </a:r>
            <a:pPr algn="l" indent="0" marL="0">
              <a:buNone/>
            </a:pPr>
            <a:r>
              <a:rPr lang="en-US" sz="900" baseline="30000" dirty="0">
                <a:solidFill>
                  <a:srgbClr val="1B2A41"/>
                </a:solidFill>
                <a:latin typeface="Arial" pitchFamily="34" charset="0"/>
                <a:ea typeface="Arial" pitchFamily="34" charset="-122"/>
                <a:cs typeface="Arial" pitchFamily="34" charset="-120"/>
              </a:rPr>
              <a:t>8</a:t>
            </a:r>
            <a:pPr algn="l" indent="0" marL="0">
              <a:buNone/>
            </a:pPr>
            <a:r>
              <a:rPr lang="en-US" sz="900" dirty="0">
                <a:solidFill>
                  <a:srgbClr val="1B2A41"/>
                </a:solidFill>
                <a:latin typeface="Arial" pitchFamily="34" charset="0"/>
                <a:ea typeface="Arial" pitchFamily="34" charset="-122"/>
                <a:cs typeface="Arial" pitchFamily="34" charset="-120"/>
              </a:rPr>
              <a:t>) drive the site preference and spinel type.</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“Normal = A in tet; Inverse = A in oct.” Octahedral-loving ions decide the arrangement.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486</a:t>
            </a:fld>
            <a:endParaRPr lang="en-US"/>
          </a:p>
        </p:txBody>
      </p:sp>
    </p:spTree>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name="Slide 48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2019</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Solid State &amp; Spinel Structures</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149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Fe(II) and Ni(II) occupy octahedral sites</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in the normal spinel FeCr</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a:t>
            </a:r>
            <a:pPr algn="l" indent="0" marL="0">
              <a:buNone/>
            </a:pPr>
            <a:r>
              <a:rPr lang="en-US" sz="1050" baseline="-40000" dirty="0">
                <a:solidFill>
                  <a:srgbClr val="5A6B82"/>
                </a:solidFill>
                <a:latin typeface="Arial" pitchFamily="34" charset="0"/>
                <a:ea typeface="Arial" pitchFamily="34" charset="-122"/>
                <a:cs typeface="Arial" pitchFamily="34" charset="-120"/>
              </a:rPr>
              <a:t>4</a:t>
            </a:r>
            <a:pPr algn="l" indent="0" marL="0">
              <a:buNone/>
            </a:pPr>
            <a:r>
              <a:rPr lang="en-US" sz="1050" dirty="0">
                <a:solidFill>
                  <a:srgbClr val="5A6B82"/>
                </a:solidFill>
                <a:latin typeface="Arial" pitchFamily="34" charset="0"/>
                <a:ea typeface="Arial" pitchFamily="34" charset="-122"/>
                <a:cs typeface="Arial" pitchFamily="34" charset="-120"/>
              </a:rPr>
              <a:t>, Fe(II) is tetrahedral, so 'both octahedral' is wrong.</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Cr(III) and Ga(III) occupy only octahedral sites</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Ga(III) in the inverse spinel occupies both tetrahedral and octahedral sites, not only octahedral.</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Cr(III) and Ga(III) occupy tetrahedral and octahedral sites, respectively</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site description for Cr(III)/Ga(III) does not match the normal/inverse arrangement correctly.</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Q149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487</a:t>
            </a:fld>
            <a:endParaRPr lang="en-US"/>
          </a:p>
        </p:txBody>
      </p:sp>
    </p:spTree>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name="Slide 48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Solid State &amp; Spinel Structures</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4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Spinels AB</a:t>
            </a:r>
            <a:pPr algn="l" indent="0" marL="0">
              <a:lnSpc>
                <a:spcPct val="100000"/>
              </a:lnSpc>
              <a:buNone/>
            </a:pPr>
            <a:r>
              <a:rPr lang="en-US" sz="10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100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 have A and B cations in tetrahedral/octahedral holes of an FCC oxide lattice. Normal vs inverse occupancy is set by site preference (CFSE).</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Spinel: AB</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(FCC oxide)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Normal: A(tet), 2B(oct)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Inverse: B(tet), A+B(oct)</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Site choice ⇐ octahedral CFSE</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FCC oxide lattice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Normal vs inverse spinel</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Tet/oct holes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CFSE site preference</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Swapping the tetrahedral/octahedral site assignment between normal and inverse spinels.</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Normal spinel: A</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tetrahedral, B</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octahedral. Inverse: B</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3+</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splits between both sites, A</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octahedral.</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Q32   Q34   Q51   Q149</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1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Spinel structures, site occupancy, CFSE site preference.</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p:cSld name="Slide 489">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13</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Metal Clusters &amp; M–M Bonding</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1 questions   ·   Easy 1  |  Medium 0  |  Hard 0   ·   PYQ frequency: Rare</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p:cSld name="Slide 49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27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Q27</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In [Mo</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(S</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cluster the number of bridging S</a:t>
            </a:r>
            <a:pPr algn="l" indent="0" marL="0">
              <a:buNone/>
            </a:pPr>
            <a:r>
              <a:rPr lang="en-US" sz="1250" b="1" baseline="-40000" dirty="0">
                <a:solidFill>
                  <a:srgbClr val="1B2A41"/>
                </a:solidFill>
                <a:latin typeface="Georgia" pitchFamily="34" charset="0"/>
                <a:ea typeface="Georgia" pitchFamily="34" charset="-122"/>
                <a:cs typeface="Georgia" pitchFamily="34" charset="-120"/>
              </a:rPr>
              <a:t>22</a:t>
            </a:r>
            <a:pPr algn="l" indent="0" marL="0">
              <a:buNone/>
            </a:pPr>
            <a:r>
              <a:rPr lang="en-US" sz="1250" b="1" dirty="0">
                <a:solidFill>
                  <a:srgbClr val="1B2A41"/>
                </a:solidFill>
                <a:latin typeface="Georgia" pitchFamily="34" charset="0"/>
                <a:ea typeface="Georgia" pitchFamily="34" charset="-122"/>
                <a:cs typeface="Georgia" pitchFamily="34" charset="-120"/>
              </a:rPr>
              <a:t> and coordination number of Mo respectively, are</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 and 8</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 and 6</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 and 8</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 and 6</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M–M bonding, cluster electron count, δ bonds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Rare · 1 paper</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“σ, π, π, δ” fill order for M–M bonds. δ bond is the weakest and lowest-energy transition.</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Q27</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490</a:t>
            </a:fld>
            <a:endParaRPr lang="en-US"/>
          </a:p>
        </p:txBody>
      </p:sp>
    </p:spTree>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p:cSld name="Slide 49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27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2 and 8</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Metal clusters contain direct metal–metal bonds. Bond order is found from the d-electron count and σ/π/δ MO occupancy (e.g. quadruple bond in Re</a:t>
            </a:r>
            <a:pPr algn="l" indent="0" marL="0">
              <a:buNone/>
            </a:pPr>
            <a:r>
              <a:rPr lang="en-US" sz="1000" baseline="-4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Cl</a:t>
            </a:r>
            <a:pPr algn="l" indent="0" marL="0">
              <a:buNone/>
            </a:pPr>
            <a:r>
              <a:rPr lang="en-US" sz="1000" baseline="-40000" dirty="0">
                <a:solidFill>
                  <a:srgbClr val="1B2A41"/>
                </a:solidFill>
                <a:latin typeface="Arial" pitchFamily="34" charset="0"/>
                <a:ea typeface="Arial" pitchFamily="34" charset="-122"/>
                <a:cs typeface="Arial" pitchFamily="34" charset="-120"/>
              </a:rPr>
              <a:t>8</a:t>
            </a:r>
            <a:pPr algn="l" indent="0" marL="0">
              <a:buNone/>
            </a:pPr>
            <a:r>
              <a:rPr lang="en-US" sz="1000" baseline="30000" dirty="0">
                <a:solidFill>
                  <a:srgbClr val="1B2A41"/>
                </a:solidFill>
                <a:latin typeface="Arial" pitchFamily="34" charset="0"/>
                <a:ea typeface="Arial" pitchFamily="34" charset="-122"/>
                <a:cs typeface="Arial" pitchFamily="34" charset="-120"/>
              </a:rPr>
              <a:t>2-</a:t>
            </a:r>
            <a:pPr algn="l" indent="0" marL="0">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The structure of [Mo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(S</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6</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cluster is: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So, the bridging SWW , is two and co-ordination number of Mo is 8.</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2 and 8</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Re</a:t>
            </a:r>
            <a:pPr algn="l" indent="0" marL="0">
              <a:buNone/>
            </a:pPr>
            <a:r>
              <a:rPr lang="en-US" sz="900" baseline="-4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Cl</a:t>
            </a:r>
            <a:pPr algn="l" indent="0" marL="0">
              <a:buNone/>
            </a:pPr>
            <a:r>
              <a:rPr lang="en-US" sz="900" baseline="-40000" dirty="0">
                <a:solidFill>
                  <a:srgbClr val="1B2A41"/>
                </a:solidFill>
                <a:latin typeface="Arial" pitchFamily="34" charset="0"/>
                <a:ea typeface="Arial" pitchFamily="34" charset="-122"/>
                <a:cs typeface="Arial" pitchFamily="34" charset="-120"/>
              </a:rPr>
              <a:t>8</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has a σ</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π</a:t>
            </a:r>
            <a:pPr algn="l" indent="0" marL="0">
              <a:buNone/>
            </a:pPr>
            <a:r>
              <a:rPr lang="en-US" sz="900" baseline="30000" dirty="0">
                <a:solidFill>
                  <a:srgbClr val="1B2A41"/>
                </a:solidFill>
                <a:latin typeface="Arial" pitchFamily="34" charset="0"/>
                <a:ea typeface="Arial" pitchFamily="34" charset="-122"/>
                <a:cs typeface="Arial" pitchFamily="34" charset="-120"/>
              </a:rPr>
              <a:t>4</a:t>
            </a:r>
            <a:pPr algn="l" indent="0" marL="0">
              <a:buNone/>
            </a:pPr>
            <a:r>
              <a:rPr lang="en-US" sz="900" dirty="0">
                <a:solidFill>
                  <a:srgbClr val="1B2A41"/>
                </a:solidFill>
                <a:latin typeface="Arial" pitchFamily="34" charset="0"/>
                <a:ea typeface="Arial" pitchFamily="34" charset="-122"/>
                <a:cs typeface="Arial" pitchFamily="34" charset="-120"/>
              </a:rPr>
              <a:t>δ</a:t>
            </a:r>
            <a:pPr algn="l" indent="0" marL="0">
              <a:buNone/>
            </a:pPr>
            <a:r>
              <a:rPr lang="en-US" sz="900" baseline="30000" dirty="0">
                <a:solidFill>
                  <a:srgbClr val="1B2A41"/>
                </a:solidFill>
                <a:latin typeface="Arial" pitchFamily="34" charset="0"/>
                <a:ea typeface="Arial" pitchFamily="34" charset="-122"/>
                <a:cs typeface="Arial" pitchFamily="34" charset="-120"/>
              </a:rPr>
              <a:t>2</a:t>
            </a:r>
            <a:pPr algn="l" indent="0" marL="0">
              <a:buNone/>
            </a:pPr>
            <a:r>
              <a:rPr lang="en-US" sz="900" dirty="0">
                <a:solidFill>
                  <a:srgbClr val="1B2A41"/>
                </a:solidFill>
                <a:latin typeface="Arial" pitchFamily="34" charset="0"/>
                <a:ea typeface="Arial" pitchFamily="34" charset="-122"/>
                <a:cs typeface="Arial" pitchFamily="34" charset="-120"/>
              </a:rPr>
              <a:t> configuration = quadruple bond. The δ→δ* transition gives its low-energy visible band.</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Mis-counting bridging vs terminal ligands, giving the wrong coordination number or bond order.</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Count cluster valence electrons (CVE) and bridging vs terminal ligands to assign coordination number and bond order.</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“σ, π, π, δ” fill order for M–M bonds. δ bond is the weakest and lowest-energy transition.</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Q27</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491</a:t>
            </a:fld>
            <a:endParaRPr lang="en-US"/>
          </a:p>
        </p:txBody>
      </p:sp>
    </p:spTree>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name="Slide 49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Metal Clusters &amp; M–M Bonding</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27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 and 6</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CN of Mo is 8 (each Mo binds 2 terminal + 2 bridging S</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units), not 6.</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 and 8</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are 2 bridging S</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groups, not 1.</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1 and 6</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both counts are off: bridging S</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 2 and CN = 8.</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Q27</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492</a:t>
            </a:fld>
            <a:endParaRPr lang="en-US"/>
          </a:p>
        </p:txBody>
      </p:sp>
    </p:spTree>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name="Slide 49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Metal Clusters &amp; M–M Bonding</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1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Metal clusters contain direct metal–metal bonds. Bond order is found from the d-electron count and σ/π/δ MO occupancy (e.g. quadruple bond in Re</a:t>
            </a:r>
            <a:pPr algn="l" indent="0" marL="0">
              <a:lnSpc>
                <a:spcPct val="100000"/>
              </a:lnSpc>
              <a:buNone/>
            </a:pPr>
            <a:r>
              <a:rPr lang="en-US" sz="10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100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10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M–M fill order: σ &lt; π &lt; δ</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Re</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σ</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π</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δ</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(quadruple)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δ→δ* = low-energy band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CVE counting for clusters</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Metal–metal bonds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Quadruple bonding</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δ bond</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Cluster electron count</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Mis-counting bridging vs terminal ligands, giving the wrong coordination number or bond order.</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Re</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Cl</a:t>
            </a:r>
            <a:pPr algn="l" indent="0" marL="0">
              <a:lnSpc>
                <a:spcPct val="100000"/>
              </a:lnSpc>
              <a:buNone/>
            </a:pPr>
            <a:r>
              <a:rPr lang="en-US" sz="900" baseline="-40000" dirty="0">
                <a:solidFill>
                  <a:srgbClr val="1B2A41"/>
                </a:solidFill>
                <a:latin typeface="Arial" pitchFamily="34" charset="0"/>
                <a:ea typeface="Arial" pitchFamily="34" charset="-122"/>
                <a:cs typeface="Arial" pitchFamily="34" charset="-120"/>
              </a:rPr>
              <a:t>8</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has a σ</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π</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δ</a:t>
            </a:r>
            <a:pPr algn="l" indent="0" marL="0">
              <a:lnSpc>
                <a:spcPct val="100000"/>
              </a:lnSpc>
              <a:buNone/>
            </a:pPr>
            <a:r>
              <a:rPr lang="en-US" sz="90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 configuration = quadruple bond. The δ→δ* transition gives its low-energy visible band.</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Q27</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1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M–M bonding, cluster electron count, δ bonds.</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spTree>
  </p:cSld>
  <p:clrMapOvr>
    <a:masterClrMapping/>
  </p:clrMapOvr>
</p:sld>
</file>

<file path=ppt/slides/slide494.xml><?xml version="1.0" encoding="utf-8"?>
<p:sld xmlns:a="http://schemas.openxmlformats.org/drawingml/2006/main" xmlns:r="http://schemas.openxmlformats.org/officeDocument/2006/relationships" xmlns:p="http://schemas.openxmlformats.org/presentationml/2006/main">
  <p:cSld name="Slide 494">
    <p:bg>
      <p:bgPr>
        <a:solidFill>
          <a:srgbClr val="1E3A5F"/>
        </a:solidFill>
      </p:bgPr>
    </p:bg>
    <p:spTree>
      <p:nvGrpSpPr>
        <p:cNvPr id="1" name=""/>
        <p:cNvGrpSpPr/>
        <p:nvPr/>
      </p:nvGrpSpPr>
      <p:grpSpPr>
        <a:xfrm>
          <a:off x="0" y="0"/>
          <a:ext cx="0" cy="0"/>
          <a:chOff x="0" y="0"/>
          <a:chExt cx="0" cy="0"/>
        </a:xfrm>
      </p:grpSpPr>
      <p:sp>
        <p:nvSpPr>
          <p:cNvPr id="2" name="Shape 0"/>
          <p:cNvSpPr/>
          <p:nvPr/>
        </p:nvSpPr>
        <p:spPr>
          <a:xfrm>
            <a:off x="7269480" y="182880"/>
            <a:ext cx="1737360" cy="1737360"/>
          </a:xfrm>
          <a:prstGeom prst="ellipse">
            <a:avLst/>
          </a:prstGeom>
          <a:solidFill>
            <a:srgbClr val="2C5A80"/>
          </a:solidFill>
          <a:ln w="12700">
            <a:solidFill>
              <a:srgbClr val="2C5A80"/>
            </a:solidFill>
            <a:prstDash val="solid"/>
          </a:ln>
        </p:spPr>
      </p:sp>
      <p:sp>
        <p:nvSpPr>
          <p:cNvPr id="4" name="Text 2"/>
          <p:cNvSpPr/>
          <p:nvPr/>
        </p:nvSpPr>
        <p:spPr>
          <a:xfrm>
            <a:off x="548640" y="1371600"/>
            <a:ext cx="5486400" cy="365760"/>
          </a:xfrm>
          <a:prstGeom prst="rect">
            <a:avLst/>
          </a:prstGeom>
          <a:noFill/>
          <a:ln/>
        </p:spPr>
        <p:txBody>
          <a:bodyPr wrap="square" lIns="0" tIns="0" rIns="0" bIns="0" rtlCol="0" anchor="ctr"/>
          <a:lstStyle/>
          <a:p>
            <a:pPr algn="l" indent="0" marL="0">
              <a:buNone/>
            </a:pPr>
            <a:r>
              <a:rPr lang="en-US" sz="1400" b="1" spc="400" kern="0" dirty="0">
                <a:solidFill>
                  <a:srgbClr val="D4A017"/>
                </a:solidFill>
                <a:latin typeface="Arial" pitchFamily="34" charset="0"/>
                <a:ea typeface="Arial" pitchFamily="34" charset="-122"/>
                <a:cs typeface="Arial" pitchFamily="34" charset="-120"/>
              </a:rPr>
              <a:t>TOPIC 14</a:t>
            </a:r>
            <a:endParaRPr lang="en-US" sz="1400" dirty="0"/>
          </a:p>
        </p:txBody>
      </p:sp>
      <p:sp>
        <p:nvSpPr>
          <p:cNvPr id="5" name="Shape 3"/>
          <p:cNvSpPr/>
          <p:nvPr/>
        </p:nvSpPr>
        <p:spPr>
          <a:xfrm>
            <a:off x="566928" y="1792224"/>
            <a:ext cx="1463040" cy="45720"/>
          </a:xfrm>
          <a:prstGeom prst="rect">
            <a:avLst/>
          </a:prstGeom>
          <a:solidFill>
            <a:srgbClr val="D4A017"/>
          </a:solidFill>
          <a:ln w="12700">
            <a:solidFill>
              <a:srgbClr val="D4A017"/>
            </a:solidFill>
            <a:prstDash val="solid"/>
          </a:ln>
        </p:spPr>
      </p:sp>
      <p:sp>
        <p:nvSpPr>
          <p:cNvPr id="6" name="Text 4"/>
          <p:cNvSpPr/>
          <p:nvPr/>
        </p:nvSpPr>
        <p:spPr>
          <a:xfrm>
            <a:off x="548640" y="1938528"/>
            <a:ext cx="7772400" cy="1097280"/>
          </a:xfrm>
          <a:prstGeom prst="rect">
            <a:avLst/>
          </a:prstGeom>
          <a:noFill/>
          <a:ln/>
        </p:spPr>
        <p:txBody>
          <a:bodyPr wrap="square" rtlCol="0" anchor="t"/>
          <a:lstStyle/>
          <a:p>
            <a:pPr algn="l" indent="0" marL="0">
              <a:buNone/>
            </a:pPr>
            <a:r>
              <a:rPr lang="en-US" sz="3000" b="1" dirty="0">
                <a:solidFill>
                  <a:srgbClr val="FFFFFF"/>
                </a:solidFill>
                <a:latin typeface="Georgia" pitchFamily="34" charset="0"/>
                <a:ea typeface="Georgia" pitchFamily="34" charset="-122"/>
                <a:cs typeface="Georgia" pitchFamily="34" charset="-120"/>
              </a:rPr>
              <a:t>Coordination Chemistry – General</a:t>
            </a:r>
            <a:endParaRPr lang="en-US" sz="3000" dirty="0"/>
          </a:p>
        </p:txBody>
      </p:sp>
      <p:sp>
        <p:nvSpPr>
          <p:cNvPr id="7" name="Text 5"/>
          <p:cNvSpPr/>
          <p:nvPr/>
        </p:nvSpPr>
        <p:spPr>
          <a:xfrm>
            <a:off x="566928" y="3246120"/>
            <a:ext cx="7863840" cy="365760"/>
          </a:xfrm>
          <a:prstGeom prst="rect">
            <a:avLst/>
          </a:prstGeom>
          <a:noFill/>
          <a:ln/>
        </p:spPr>
        <p:txBody>
          <a:bodyPr wrap="square" lIns="0" tIns="0" rIns="0" bIns="0" rtlCol="0" anchor="ctr"/>
          <a:lstStyle/>
          <a:p>
            <a:pPr algn="l" indent="0" marL="0">
              <a:buNone/>
            </a:pPr>
            <a:r>
              <a:rPr lang="en-US" sz="1300" dirty="0">
                <a:solidFill>
                  <a:srgbClr val="D7E4EE"/>
                </a:solidFill>
                <a:latin typeface="Arial" pitchFamily="34" charset="0"/>
                <a:ea typeface="Arial" pitchFamily="34" charset="-122"/>
                <a:cs typeface="Arial" pitchFamily="34" charset="-120"/>
              </a:rPr>
              <a:t>6 questions   ·   Easy 6  |  Medium 0  |  Hard 0   ·   PYQ frequency: Moderate</a:t>
            </a:r>
            <a:endParaRPr lang="en-US" sz="1300" dirty="0"/>
          </a:p>
        </p:txBody>
      </p:sp>
      <p:sp>
        <p:nvSpPr>
          <p:cNvPr id="8" name="Shape 6"/>
          <p:cNvSpPr/>
          <p:nvPr/>
        </p:nvSpPr>
        <p:spPr>
          <a:xfrm>
            <a:off x="0" y="4572000"/>
            <a:ext cx="9144000" cy="571500"/>
          </a:xfrm>
          <a:prstGeom prst="rect">
            <a:avLst/>
          </a:prstGeom>
          <a:solidFill>
            <a:srgbClr val="D4A017"/>
          </a:solidFill>
          <a:ln w="12700">
            <a:solidFill>
              <a:srgbClr val="D4A017"/>
            </a:solidFill>
            <a:prstDash val="solid"/>
          </a:ln>
        </p:spPr>
      </p:sp>
      <p:sp>
        <p:nvSpPr>
          <p:cNvPr id="9" name="Text 7"/>
          <p:cNvSpPr/>
          <p:nvPr/>
        </p:nvSpPr>
        <p:spPr>
          <a:xfrm>
            <a:off x="182880" y="4572000"/>
            <a:ext cx="8778240" cy="571500"/>
          </a:xfrm>
          <a:prstGeom prst="rect">
            <a:avLst/>
          </a:prstGeom>
          <a:noFill/>
          <a:ln/>
        </p:spPr>
        <p:txBody>
          <a:bodyPr wrap="square" lIns="0" tIns="0" rIns="0" bIns="0" rtlCol="0" anchor="ctr"/>
          <a:lstStyle/>
          <a:p>
            <a:pPr algn="ctr" indent="0" marL="0">
              <a:buNone/>
            </a:pPr>
            <a:r>
              <a:rPr lang="en-US" sz="1100" b="1" dirty="0">
                <a:solidFill>
                  <a:srgbClr val="15293F"/>
                </a:solidFill>
                <a:latin typeface="Arial" pitchFamily="34" charset="0"/>
                <a:ea typeface="Arial" pitchFamily="34" charset="-122"/>
                <a:cs typeface="Arial" pitchFamily="34" charset="-120"/>
              </a:rPr>
              <a:t>( Mr. Aniket Bhardwaj By ABC Chemistry )  ·  www.abcchemistry.com  ·  9212142427</a:t>
            </a:r>
            <a:endParaRPr lang="en-US" sz="1100" dirty="0"/>
          </a:p>
        </p:txBody>
      </p:sp>
      <p:pic>
        <p:nvPicPr>
          <p:cNvPr id="11" name="ABC Chemistry logo" descr="ABC Chemistry logo"/>
          <p:cNvPicPr>
            <a:picLocks noChangeAspect="1"/>
          </p:cNvPicPr>
          <p:nvPr/>
        </p:nvPicPr>
        <p:blipFill>
          <a:blip r:embed="rId3"/>
          <a:stretch>
            <a:fillRect/>
          </a:stretch>
        </p:blipFill>
        <p:spPr>
          <a:xfrm>
            <a:off x="7612379" y="525780"/>
            <a:ext cx="1051560" cy="1051560"/>
          </a:xfrm>
          <a:prstGeom prst="rect">
            <a:avLst/>
          </a:prstGeom>
        </p:spPr>
      </p:pic>
    </p:spTree>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p:cSld name="Slide 49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30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Q30</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total number of Cu-O bonds present in the crystalline copper(II) acetate monohydrate is: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10</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6</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8</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General coordination chemistry, oxidation states, qualitative tests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“Oxidation state → d-count → everything else.” Anchor every prediction to the d-electron count.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Q30</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495</a:t>
            </a:fld>
            <a:endParaRPr lang="en-US"/>
          </a:p>
        </p:txBody>
      </p:sp>
    </p:spTree>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p:cSld name="Slide 49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30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10</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Broad coordination-chemistry reasoning: oxidation states, coordination numbers, characteristic reactions and classic qualitative tests.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Copper(II) acetate monohydrate [Cu</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(OAc)</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(H</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a binuclear paddle-wheel dimer.</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Each Cu is bonded to 4 oxygen atoms from 4 bridging acetate groups + 1 oxygen from water.</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Cu-O bonds per Cu = 4 (acetate)</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1+</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(water) = 5.</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For both Cu centres: 5 × 2 = 10 total Cu-O bonds.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10</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Identify the metal oxidation state and d-count first; most properties (colour, magnetism, geometry) follow from it.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Skipping the oxidation-state/d-count step and guessing properties directly.</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Learn the classic named tests (ring test = nitrate, Kurnakov = cis/trans Pt) — they recur in PYQs.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“Oxidation state → d-count → everything else.” Anchor every prediction to the d-electron count.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Q30</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496</a:t>
            </a:fld>
            <a:endParaRPr lang="en-US"/>
          </a:p>
        </p:txBody>
      </p:sp>
    </p:spTree>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p:cSld name="Slide 49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2012</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30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6</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6 ignores the water Cu-O bonds and the dimeric paddle-wheel structure.</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8</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8 undercounts; each Cu has 5 Cu-O bonds, giving 10 for the dimer.</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4 counts only one Cu's acetate oxygens, missing the second Cu and the waters.</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Q30</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497</a:t>
            </a:fld>
            <a:endParaRPr lang="en-US"/>
          </a:p>
        </p:txBody>
      </p:sp>
    </p:spTree>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name="Slide 49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54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Q54</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In bis(dimethylglyoximato)nickel(II), the number of Ni-N, Ni-O and intramolecular hydrogen bond(s)respectively are</a:t>
            </a:r>
            <a:endParaRPr lang="en-US" sz="11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4,0 and 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 2 and 2</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2, 2 and 0</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4, 0 and 1</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General coordination chemistry, oxidation states, qualitative tests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“Oxidation state → d-count → everything else.” Anchor every prediction to the d-electron count.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Q54</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498</a:t>
            </a:fld>
            <a:endParaRPr lang="en-US"/>
          </a:p>
        </p:txBody>
      </p:sp>
    </p:spTree>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p:cSld name="Slide 49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54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4,0 and 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Broad coordination-chemistry reasoning: oxidation states, coordination numbers, characteristic reactions and classic qualitative tests.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Ni</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is tested by dmg Ni</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+ 2dmg → [Ni(dmg)</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(Tschygaeff test )</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Red The structure of complex is Therefore Ni-N bonds = 4 Ni-O = 0 Hydrogen bonds = 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4,0 and 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Identify the metal oxidation state and d-count first; most properties (colour, magnetism, geometry) follow from it.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Skipping the oxidation-state/d-count step and guessing properties directly.</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Learn the classic named tests (ring test = nitrate, Kurnakov = cis/trans Pt) — they recur in PYQs.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“Oxidation state → d-count → everything else.” Anchor every prediction to the d-electron count.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Q54</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499</a:t>
            </a:fld>
            <a:endParaRPr lang="en-US"/>
          </a:p>
        </p:txBody>
      </p:sp>
    </p:spTree>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p:cSld name="Slide 50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CSIR-JUNE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54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 2 and 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are 4 Ni-N bonds (two bidentate dmgH), not 2; O atoms are in H-bonds, not Ni-O bonds.</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2, 2 and 0</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Ni binds 4 N (not 2) and there ARE 2 intramolecular H-bonds, not 0.</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4, 0 and 1</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are 2 intramolecular O-H···O hydrogen bonds, not 1.</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Q54</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500</a:t>
            </a:fld>
            <a:endParaRPr lang="en-US"/>
          </a:p>
        </p:txBody>
      </p:sp>
    </p:spTree>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p:cSld name="Slide 50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72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Q72</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three dimensional structure of compound [Co(Co(NH</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(OH)</a:t>
            </a:r>
            <a:pPr algn="l" indent="0" marL="0">
              <a:buNone/>
            </a:pPr>
            <a:r>
              <a:rPr lang="en-US" sz="1250" b="1" baseline="-4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40000" dirty="0">
                <a:solidFill>
                  <a:srgbClr val="1B2A41"/>
                </a:solidFill>
                <a:latin typeface="Georgia" pitchFamily="34" charset="0"/>
                <a:ea typeface="Georgia" pitchFamily="34" charset="-122"/>
                <a:cs typeface="Georgia" pitchFamily="34" charset="-120"/>
              </a:rPr>
              <a:t>3</a:t>
            </a:r>
            <a:pPr algn="l" indent="0" marL="0">
              <a:buNone/>
            </a:pPr>
            <a:r>
              <a:rPr lang="en-US" sz="1250" b="1" dirty="0">
                <a:solidFill>
                  <a:srgbClr val="1B2A41"/>
                </a:solidFill>
                <a:latin typeface="Georgia" pitchFamily="34" charset="0"/>
                <a:ea typeface="Georgia" pitchFamily="34" charset="-122"/>
                <a:cs typeface="Georgia" pitchFamily="34" charset="-120"/>
              </a:rPr>
              <a:t>]Br</a:t>
            </a:r>
            <a:pPr algn="l" indent="0" marL="0">
              <a:buNone/>
            </a:pPr>
            <a:r>
              <a:rPr lang="en-US" sz="1250" b="1" baseline="-40000" dirty="0">
                <a:solidFill>
                  <a:srgbClr val="1B2A41"/>
                </a:solidFill>
                <a:latin typeface="Georgia" pitchFamily="34" charset="0"/>
                <a:ea typeface="Georgia" pitchFamily="34" charset="-122"/>
                <a:cs typeface="Georgia" pitchFamily="34" charset="-120"/>
              </a:rPr>
              <a:t>6</a:t>
            </a:r>
            <a:pPr algn="l" indent="0" marL="0">
              <a:buNone/>
            </a:pPr>
            <a:r>
              <a:rPr lang="en-US" sz="1250" b="1" dirty="0">
                <a:solidFill>
                  <a:srgbClr val="1B2A41"/>
                </a:solidFill>
                <a:latin typeface="Georgia" pitchFamily="34" charset="0"/>
                <a:ea typeface="Georgia" pitchFamily="34" charset="-122"/>
                <a:cs typeface="Georgia" pitchFamily="34" charset="-120"/>
              </a:rPr>
              <a:t> , has</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Twelve Co-O and twelve Co-N bonds</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Ten Co-O and ten Co-N bonds</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Fourteen Co-O and ten Co-N bonds</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Twelve Co-O and ten Co-N bonds</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General coordination chemistry, oxidation states, qualitative tests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“Oxidation state → d-count → everything else.” Anchor every prediction to the d-electron count.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Q72</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501</a:t>
            </a:fld>
            <a:endParaRPr lang="en-US"/>
          </a:p>
        </p:txBody>
      </p:sp>
    </p:spTree>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p:cSld name="Slide 50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72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Twelve Co-O and twelve Co-N bonds</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Broad coordination-chemistry reasoning: oxidation states, coordination numbers, characteristic reactions and classic qualitative tests.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It is first inorganic optically active compound discovered by Werner.</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Number of Co-O bonds = 12 Number of Co-N bonds 12</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Twelve Co-O and twelve Co-N bonds</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Identify the metal oxidation state and d-count first; most properties (colour, magnetism, geometry) follow from it.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Skipping the oxidation-state/d-count step and guessing properties directly.</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Learn the classic named tests (ring test = nitrate, Kurnakov = cis/trans Pt) — they recur in PYQs.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“Oxidation state → d-count → everything else.” Anchor every prediction to the d-electron count.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Q72</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502</a:t>
            </a:fld>
            <a:endParaRPr lang="en-US"/>
          </a:p>
        </p:txBody>
      </p:sp>
    </p:spTree>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name="Slide 50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2014</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72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Ten Co-O and ten Co-N bonds</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there are 12 Co-N and 12 Co-O bonds (3 outer units × 4 each, plus 6 bridging ×2), not 10 each.</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Fourteen Co-O and ten Co-N bonds</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Co-N count is 12, not 10.</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Twelve Co-O and ten Co-N bonds</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both Co-O and Co-N counts are 12; '10 Co-N' is incorrect.</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Q72</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503</a:t>
            </a:fld>
            <a:endParaRPr lang="en-US"/>
          </a:p>
        </p:txBody>
      </p:sp>
    </p:spTree>
  </p:cSld>
  <p:clrMapOvr>
    <a:masterClrMapping/>
  </p:clrMapOvr>
</p:sld>
</file>

<file path=ppt/slides/slide504.xml><?xml version="1.0" encoding="utf-8"?>
<p:sld xmlns:a="http://schemas.openxmlformats.org/drawingml/2006/main" xmlns:r="http://schemas.openxmlformats.org/officeDocument/2006/relationships" xmlns:p="http://schemas.openxmlformats.org/presentationml/2006/main">
  <p:cSld name="Slide 50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81 of 161</a:t>
            </a:r>
            <a:endParaRPr lang="en-US" sz="950" dirty="0"/>
          </a:p>
        </p:txBody>
      </p:sp>
      <p:sp>
        <p:nvSpPr>
          <p:cNvPr id="16" name="Shape 14"/>
          <p:cNvSpPr/>
          <p:nvPr/>
        </p:nvSpPr>
        <p:spPr>
          <a:xfrm>
            <a:off x="292608" y="1005840"/>
            <a:ext cx="5486400" cy="932688"/>
          </a:xfrm>
          <a:prstGeom prst="roundRect">
            <a:avLst>
              <a:gd name="adj" fmla="val 4902"/>
            </a:avLst>
          </a:prstGeom>
          <a:solidFill>
            <a:srgbClr val="F5F8FC"/>
          </a:solidFill>
          <a:ln w="12700">
            <a:solidFill>
              <a:srgbClr val="E3E9F2"/>
            </a:solidFill>
            <a:prstDash val="solid"/>
          </a:ln>
        </p:spPr>
      </p:sp>
      <p:sp>
        <p:nvSpPr>
          <p:cNvPr id="17" name="Shape 15"/>
          <p:cNvSpPr/>
          <p:nvPr/>
        </p:nvSpPr>
        <p:spPr>
          <a:xfrm>
            <a:off x="292608" y="1005840"/>
            <a:ext cx="73152" cy="932688"/>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Q81</a:t>
            </a:r>
            <a:endParaRPr lang="en-US" sz="1900" dirty="0"/>
          </a:p>
        </p:txBody>
      </p:sp>
      <p:sp>
        <p:nvSpPr>
          <p:cNvPr id="19" name="Text 17"/>
          <p:cNvSpPr/>
          <p:nvPr/>
        </p:nvSpPr>
        <p:spPr>
          <a:xfrm>
            <a:off x="1280160" y="1060704"/>
            <a:ext cx="4370832" cy="822960"/>
          </a:xfrm>
          <a:prstGeom prst="rect">
            <a:avLst/>
          </a:prstGeom>
          <a:noFill/>
          <a:ln/>
        </p:spPr>
        <p:txBody>
          <a:bodyPr wrap="square" lIns="0" tIns="0" rIns="0" bIns="0" rtlCol="0" anchor="ctr"/>
          <a:lstStyle/>
          <a:p>
            <a:pPr algn="l" indent="0" marL="0">
              <a:buNone/>
            </a:pPr>
            <a:r>
              <a:rPr lang="en-US" sz="1250" b="1" dirty="0">
                <a:solidFill>
                  <a:srgbClr val="1B2A41"/>
                </a:solidFill>
                <a:latin typeface="Georgia" pitchFamily="34" charset="0"/>
                <a:ea typeface="Georgia" pitchFamily="34" charset="-122"/>
                <a:cs typeface="Georgia" pitchFamily="34" charset="-120"/>
              </a:rPr>
              <a:t>The oxidizing power of [CrO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 [MnO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and [FeO</a:t>
            </a:r>
            <a:pPr algn="l" indent="0" marL="0">
              <a:buNone/>
            </a:pPr>
            <a:r>
              <a:rPr lang="en-US" sz="1250" b="1" baseline="-40000" dirty="0">
                <a:solidFill>
                  <a:srgbClr val="1B2A41"/>
                </a:solidFill>
                <a:latin typeface="Georgia" pitchFamily="34" charset="0"/>
                <a:ea typeface="Georgia" pitchFamily="34" charset="-122"/>
                <a:cs typeface="Georgia" pitchFamily="34" charset="-120"/>
              </a:rPr>
              <a:t>4</a:t>
            </a:r>
            <a:pPr algn="l" indent="0" marL="0">
              <a:buNone/>
            </a:pPr>
            <a:r>
              <a:rPr lang="en-US" sz="1250" b="1" dirty="0">
                <a:solidFill>
                  <a:srgbClr val="1B2A41"/>
                </a:solidFill>
                <a:latin typeface="Georgia" pitchFamily="34" charset="0"/>
                <a:ea typeface="Georgia" pitchFamily="34" charset="-122"/>
                <a:cs typeface="Georgia" pitchFamily="34" charset="-120"/>
              </a:rPr>
              <a:t>]</a:t>
            </a:r>
            <a:pPr algn="l" indent="0" marL="0">
              <a:buNone/>
            </a:pPr>
            <a:r>
              <a:rPr lang="en-US" sz="1250" b="1" baseline="30000" dirty="0">
                <a:solidFill>
                  <a:srgbClr val="1B2A41"/>
                </a:solidFill>
                <a:latin typeface="Georgia" pitchFamily="34" charset="0"/>
                <a:ea typeface="Georgia" pitchFamily="34" charset="-122"/>
                <a:cs typeface="Georgia" pitchFamily="34" charset="-120"/>
              </a:rPr>
              <a:t>2-</a:t>
            </a:r>
            <a:pPr algn="l" indent="0" marL="0">
              <a:buNone/>
            </a:pPr>
            <a:r>
              <a:rPr lang="en-US" sz="1250" b="1" dirty="0">
                <a:solidFill>
                  <a:srgbClr val="1B2A41"/>
                </a:solidFill>
                <a:latin typeface="Georgia" pitchFamily="34" charset="0"/>
                <a:ea typeface="Georgia" pitchFamily="34" charset="-122"/>
                <a:cs typeface="Georgia" pitchFamily="34" charset="-120"/>
              </a:rPr>
              <a:t> follows the order</a:t>
            </a:r>
            <a:endParaRPr lang="en-US" sz="1250" dirty="0"/>
          </a:p>
        </p:txBody>
      </p:sp>
      <p:sp>
        <p:nvSpPr>
          <p:cNvPr id="20" name="Shape 18"/>
          <p:cNvSpPr/>
          <p:nvPr/>
        </p:nvSpPr>
        <p:spPr>
          <a:xfrm>
            <a:off x="292608" y="2048256"/>
            <a:ext cx="5486400" cy="626364"/>
          </a:xfrm>
          <a:prstGeom prst="roundRect">
            <a:avLst>
              <a:gd name="adj" fmla="val 7299"/>
            </a:avLst>
          </a:prstGeom>
          <a:solidFill>
            <a:srgbClr val="F8FAFD"/>
          </a:solidFill>
          <a:ln w="12700">
            <a:solidFill>
              <a:srgbClr val="E3E9F2"/>
            </a:solidFill>
            <a:prstDash val="solid"/>
          </a:ln>
        </p:spPr>
      </p:sp>
      <p:sp>
        <p:nvSpPr>
          <p:cNvPr id="21" name="Shape 19"/>
          <p:cNvSpPr/>
          <p:nvPr/>
        </p:nvSpPr>
        <p:spPr>
          <a:xfrm>
            <a:off x="420624" y="2205990"/>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205990"/>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075688"/>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&lt; [MnO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&lt; [FeO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2729484"/>
            <a:ext cx="5486400" cy="626364"/>
          </a:xfrm>
          <a:prstGeom prst="roundRect">
            <a:avLst>
              <a:gd name="adj" fmla="val 7299"/>
            </a:avLst>
          </a:prstGeom>
          <a:solidFill>
            <a:srgbClr val="F8FAFD"/>
          </a:solidFill>
          <a:ln w="12700">
            <a:solidFill>
              <a:srgbClr val="E3E9F2"/>
            </a:solidFill>
            <a:prstDash val="solid"/>
          </a:ln>
        </p:spPr>
      </p:sp>
      <p:sp>
        <p:nvSpPr>
          <p:cNvPr id="25" name="Shape 23"/>
          <p:cNvSpPr/>
          <p:nvPr/>
        </p:nvSpPr>
        <p:spPr>
          <a:xfrm>
            <a:off x="420624" y="288721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88721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756916"/>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[FeO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&lt; [MnO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&lt;[CrO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410712"/>
            <a:ext cx="5486400" cy="626364"/>
          </a:xfrm>
          <a:prstGeom prst="roundRect">
            <a:avLst>
              <a:gd name="adj" fmla="val 7299"/>
            </a:avLst>
          </a:prstGeom>
          <a:solidFill>
            <a:srgbClr val="F8FAFD"/>
          </a:solidFill>
          <a:ln w="12700">
            <a:solidFill>
              <a:srgbClr val="E3E9F2"/>
            </a:solidFill>
            <a:prstDash val="solid"/>
          </a:ln>
        </p:spPr>
      </p:sp>
      <p:sp>
        <p:nvSpPr>
          <p:cNvPr id="29" name="Shape 27"/>
          <p:cNvSpPr/>
          <p:nvPr/>
        </p:nvSpPr>
        <p:spPr>
          <a:xfrm>
            <a:off x="420624" y="3568446"/>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56844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438144"/>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[MnO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&lt; [FeO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&lt; [CrO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091940"/>
            <a:ext cx="5486400" cy="626364"/>
          </a:xfrm>
          <a:prstGeom prst="roundRect">
            <a:avLst>
              <a:gd name="adj" fmla="val 7299"/>
            </a:avLst>
          </a:prstGeom>
          <a:solidFill>
            <a:srgbClr val="F8FAFD"/>
          </a:solidFill>
          <a:ln w="12700">
            <a:solidFill>
              <a:srgbClr val="E3E9F2"/>
            </a:solidFill>
            <a:prstDash val="solid"/>
          </a:ln>
        </p:spPr>
      </p:sp>
      <p:sp>
        <p:nvSpPr>
          <p:cNvPr id="33" name="Shape 31"/>
          <p:cNvSpPr/>
          <p:nvPr/>
        </p:nvSpPr>
        <p:spPr>
          <a:xfrm>
            <a:off x="420624" y="4249674"/>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4967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119372"/>
            <a:ext cx="4773168" cy="571500"/>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[CrO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&lt; [FeO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&lt; [MnO</a:t>
            </a:r>
            <a:pPr algn="l" indent="0" marL="0">
              <a:buNone/>
            </a:pPr>
            <a:r>
              <a:rPr lang="en-US" sz="850" baseline="-40000" dirty="0">
                <a:solidFill>
                  <a:srgbClr val="1B2A41"/>
                </a:solidFill>
                <a:latin typeface="Arial" pitchFamily="34" charset="0"/>
                <a:ea typeface="Arial" pitchFamily="34" charset="-122"/>
                <a:cs typeface="Arial" pitchFamily="34" charset="-120"/>
              </a:rPr>
              <a:t>4</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General coordination chemistry, oxidation states, qualitative tests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“Oxidation state → d-count → everything else.” Anchor every prediction to the d-electron count.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Q81</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504</a:t>
            </a:fld>
            <a:endParaRPr lang="en-US"/>
          </a:p>
        </p:txBody>
      </p:sp>
    </p:spTree>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p:cSld name="Slide 50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81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A    </a:t>
            </a:r>
            <a:pPr algn="l" indent="0" marL="0">
              <a:buNone/>
            </a:pPr>
            <a:r>
              <a:rPr lang="en-US" sz="1250" dirty="0">
                <a:solidFill>
                  <a:srgbClr val="1B2A41"/>
                </a:solidFill>
                <a:latin typeface="Arial" pitchFamily="34" charset="0"/>
                <a:ea typeface="Arial" pitchFamily="34" charset="-122"/>
                <a:cs typeface="Arial" pitchFamily="34" charset="-120"/>
              </a:rPr>
              <a:t>[CrO</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&lt; [MnO</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&lt; [FeO</a:t>
            </a:r>
            <a:pPr algn="l" indent="0" marL="0">
              <a:buNone/>
            </a:pPr>
            <a:r>
              <a:rPr lang="en-US" sz="1250" baseline="-40000" dirty="0">
                <a:solidFill>
                  <a:srgbClr val="1B2A41"/>
                </a:solidFill>
                <a:latin typeface="Arial" pitchFamily="34" charset="0"/>
                <a:ea typeface="Arial" pitchFamily="34" charset="-122"/>
                <a:cs typeface="Arial" pitchFamily="34" charset="-120"/>
              </a:rPr>
              <a:t>4</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Broad coordination-chemistry reasoning: oxidation states, coordination numbers, characteristic reactions and classic qualitative tests.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[CrO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&lt; [MnO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&lt; [FeO</a:t>
            </a:r>
            <a:pPr algn="l" indent="0" marL="0">
              <a:lnSpc>
                <a:spcPct val="100000"/>
              </a:lnSpc>
              <a:buNone/>
            </a:pPr>
            <a:r>
              <a:rPr lang="en-US" sz="950" baseline="-40000" dirty="0">
                <a:solidFill>
                  <a:srgbClr val="1B2A41"/>
                </a:solidFill>
                <a:latin typeface="Arial" pitchFamily="34" charset="0"/>
                <a:ea typeface="Arial" pitchFamily="34" charset="-122"/>
                <a:cs typeface="Arial" pitchFamily="34" charset="-120"/>
              </a:rPr>
              <a:t>4</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a:t>
            </a:r>
            <a:pPr algn="l" indent="0" marL="0">
              <a:lnSpc>
                <a:spcPct val="100000"/>
              </a:lnSpc>
              <a:buNone/>
            </a:pPr>
            <a:r>
              <a:rPr lang="en-US" sz="950" baseline="30000" dirty="0">
                <a:solidFill>
                  <a:srgbClr val="1B2A41"/>
                </a:solidFill>
                <a:latin typeface="Arial" pitchFamily="34" charset="0"/>
                <a:ea typeface="Arial" pitchFamily="34" charset="-122"/>
                <a:cs typeface="Arial" pitchFamily="34" charset="-120"/>
              </a:rPr>
              <a:t>2-</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All have +6 oxidation state but due to smaller size on going from Cr to Fe, Fe has very high charge density. Hence, it has very high tendency to accept electron. Hence, strongest oxidising agent.</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(A)  </a:t>
            </a:r>
            <a:pPr algn="l" indent="0" marL="0">
              <a:buNone/>
            </a:pPr>
            <a:r>
              <a:rPr lang="en-US" sz="900" b="1" dirty="0">
                <a:solidFill>
                  <a:srgbClr val="1B2A41"/>
                </a:solidFill>
                <a:latin typeface="Arial" pitchFamily="34" charset="0"/>
                <a:ea typeface="Arial" pitchFamily="34" charset="-122"/>
                <a:cs typeface="Arial" pitchFamily="34" charset="-120"/>
              </a:rPr>
              <a:t>[CrO</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&lt; [MnO</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&lt; [FeO</a:t>
            </a:r>
            <a:pPr algn="l" indent="0" marL="0">
              <a:buNone/>
            </a:pPr>
            <a:r>
              <a:rPr lang="en-US" sz="900" b="1" baseline="-40000" dirty="0">
                <a:solidFill>
                  <a:srgbClr val="1B2A41"/>
                </a:solidFill>
                <a:latin typeface="Arial" pitchFamily="34" charset="0"/>
                <a:ea typeface="Arial" pitchFamily="34" charset="-122"/>
                <a:cs typeface="Arial" pitchFamily="34" charset="-120"/>
              </a:rPr>
              <a:t>4</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Identify the metal oxidation state and d-count first; most properties (colour, magnetism, geometry) follow from it.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Skipping the oxidation-state/d-count step and guessing properties directly.</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Learn the classic named tests (ring test = nitrate, Kurnakov = cis/trans Pt) — they recur in PYQs.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“Oxidation state → d-count → everything else.” Anchor every prediction to the d-electron count.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Q81</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505</a:t>
            </a:fld>
            <a:endParaRPr lang="en-US"/>
          </a:p>
        </p:txBody>
      </p:sp>
    </p:spTree>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p:cSld name="Slide 506">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2015</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81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A</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[FeO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&lt; [MnO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&lt;[CrO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this reverses the trend; oxidizing power increases Cr&lt;Mn&lt;Fe, not Fe&lt;Mn&lt;Cr.</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[MnO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&lt; [FeO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&lt; [CrO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the order must be monotonic with nuclear charge: Cr&lt;Mn&lt;Fe.</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[CrO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&lt; [FeO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 &lt; [MnO</a:t>
            </a:r>
            <a:pPr algn="l" indent="0" marL="0">
              <a:buNone/>
            </a:pPr>
            <a:r>
              <a:rPr lang="en-US" sz="1050" b="1" baseline="-40000" dirty="0">
                <a:solidFill>
                  <a:srgbClr val="1B2A41"/>
                </a:solidFill>
                <a:latin typeface="Arial" pitchFamily="34" charset="0"/>
                <a:ea typeface="Arial" pitchFamily="34" charset="-122"/>
                <a:cs typeface="Arial" pitchFamily="34" charset="-120"/>
              </a:rPr>
              <a:t>4</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Fe should be the strongest oxidizer, so it cannot sit in the middle.</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Q81</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506</a:t>
            </a:fld>
            <a:endParaRPr lang="en-US"/>
          </a:p>
        </p:txBody>
      </p:sp>
    </p:spTree>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p:cSld name="Slide 507">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125 of 161</a:t>
            </a:r>
            <a:endParaRPr lang="en-US" sz="950" dirty="0"/>
          </a:p>
        </p:txBody>
      </p:sp>
      <p:sp>
        <p:nvSpPr>
          <p:cNvPr id="16" name="Shape 14"/>
          <p:cNvSpPr/>
          <p:nvPr/>
        </p:nvSpPr>
        <p:spPr>
          <a:xfrm>
            <a:off x="292608" y="1005840"/>
            <a:ext cx="5486400" cy="694944"/>
          </a:xfrm>
          <a:prstGeom prst="roundRect">
            <a:avLst>
              <a:gd name="adj" fmla="val 6579"/>
            </a:avLst>
          </a:prstGeom>
          <a:solidFill>
            <a:srgbClr val="F5F8FC"/>
          </a:solidFill>
          <a:ln w="12700">
            <a:solidFill>
              <a:srgbClr val="E3E9F2"/>
            </a:solidFill>
            <a:prstDash val="solid"/>
          </a:ln>
        </p:spPr>
      </p:sp>
      <p:sp>
        <p:nvSpPr>
          <p:cNvPr id="17" name="Shape 15"/>
          <p:cNvSpPr/>
          <p:nvPr/>
        </p:nvSpPr>
        <p:spPr>
          <a:xfrm>
            <a:off x="292608" y="1005840"/>
            <a:ext cx="73152" cy="694944"/>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Q125</a:t>
            </a:r>
            <a:endParaRPr lang="en-US" sz="1900" dirty="0"/>
          </a:p>
        </p:txBody>
      </p:sp>
      <p:sp>
        <p:nvSpPr>
          <p:cNvPr id="19" name="Text 17"/>
          <p:cNvSpPr/>
          <p:nvPr/>
        </p:nvSpPr>
        <p:spPr>
          <a:xfrm>
            <a:off x="1280160" y="1060704"/>
            <a:ext cx="4370832" cy="585216"/>
          </a:xfrm>
          <a:prstGeom prst="rect">
            <a:avLst/>
          </a:prstGeom>
          <a:noFill/>
          <a:ln/>
        </p:spPr>
        <p:txBody>
          <a:bodyPr wrap="square" lIns="0" tIns="0" rIns="0" bIns="0" rtlCol="0" anchor="ctr"/>
          <a:lstStyle/>
          <a:p>
            <a:pPr algn="l" indent="0" marL="0">
              <a:buNone/>
            </a:pPr>
            <a:r>
              <a:rPr lang="en-US" sz="1150" b="1" dirty="0">
                <a:solidFill>
                  <a:srgbClr val="1B2A41"/>
                </a:solidFill>
                <a:latin typeface="Georgia" pitchFamily="34" charset="0"/>
                <a:ea typeface="Georgia" pitchFamily="34" charset="-122"/>
                <a:cs typeface="Georgia" pitchFamily="34" charset="-120"/>
              </a:rPr>
              <a:t>Mismatch among the following is</a:t>
            </a:r>
            <a:endParaRPr lang="en-US" sz="1150" dirty="0"/>
          </a:p>
        </p:txBody>
      </p:sp>
      <p:sp>
        <p:nvSpPr>
          <p:cNvPr id="20" name="Shape 18"/>
          <p:cNvSpPr/>
          <p:nvPr/>
        </p:nvSpPr>
        <p:spPr>
          <a:xfrm>
            <a:off x="292608" y="1810512"/>
            <a:ext cx="5486400" cy="685800"/>
          </a:xfrm>
          <a:prstGeom prst="roundRect">
            <a:avLst>
              <a:gd name="adj" fmla="val 6667"/>
            </a:avLst>
          </a:prstGeom>
          <a:solidFill>
            <a:srgbClr val="F8FAFD"/>
          </a:solidFill>
          <a:ln w="12700">
            <a:solidFill>
              <a:srgbClr val="E3E9F2"/>
            </a:solidFill>
            <a:prstDash val="solid"/>
          </a:ln>
        </p:spPr>
      </p:sp>
      <p:sp>
        <p:nvSpPr>
          <p:cNvPr id="21" name="Shape 19"/>
          <p:cNvSpPr/>
          <p:nvPr/>
        </p:nvSpPr>
        <p:spPr>
          <a:xfrm>
            <a:off x="420624" y="1997964"/>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1997964"/>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1837944"/>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Sharp transition and fluorescence in lanthanides</a:t>
            </a:r>
            <a:endParaRPr lang="en-US" sz="850" dirty="0"/>
          </a:p>
        </p:txBody>
      </p:sp>
      <p:sp>
        <p:nvSpPr>
          <p:cNvPr id="24" name="Shape 22"/>
          <p:cNvSpPr/>
          <p:nvPr/>
        </p:nvSpPr>
        <p:spPr>
          <a:xfrm>
            <a:off x="292608" y="2551176"/>
            <a:ext cx="5486400" cy="685800"/>
          </a:xfrm>
          <a:prstGeom prst="roundRect">
            <a:avLst>
              <a:gd name="adj" fmla="val 6667"/>
            </a:avLst>
          </a:prstGeom>
          <a:solidFill>
            <a:srgbClr val="F8FAFD"/>
          </a:solidFill>
          <a:ln w="12700">
            <a:solidFill>
              <a:srgbClr val="E3E9F2"/>
            </a:solidFill>
            <a:prstDash val="solid"/>
          </a:ln>
        </p:spPr>
      </p:sp>
      <p:sp>
        <p:nvSpPr>
          <p:cNvPr id="25" name="Shape 23"/>
          <p:cNvSpPr/>
          <p:nvPr/>
        </p:nvSpPr>
        <p:spPr>
          <a:xfrm>
            <a:off x="420624" y="2738628"/>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2738628"/>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2578608"/>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Broad bands and d-d transitions</a:t>
            </a:r>
            <a:endParaRPr lang="en-US" sz="850" dirty="0"/>
          </a:p>
        </p:txBody>
      </p:sp>
      <p:sp>
        <p:nvSpPr>
          <p:cNvPr id="28" name="Shape 26"/>
          <p:cNvSpPr/>
          <p:nvPr/>
        </p:nvSpPr>
        <p:spPr>
          <a:xfrm>
            <a:off x="292608" y="3291840"/>
            <a:ext cx="5486400" cy="685800"/>
          </a:xfrm>
          <a:prstGeom prst="roundRect">
            <a:avLst>
              <a:gd name="adj" fmla="val 6667"/>
            </a:avLst>
          </a:prstGeom>
          <a:solidFill>
            <a:srgbClr val="F8FAFD"/>
          </a:solidFill>
          <a:ln w="12700">
            <a:solidFill>
              <a:srgbClr val="E3E9F2"/>
            </a:solidFill>
            <a:prstDash val="solid"/>
          </a:ln>
        </p:spPr>
      </p:sp>
      <p:sp>
        <p:nvSpPr>
          <p:cNvPr id="29" name="Shape 27"/>
          <p:cNvSpPr/>
          <p:nvPr/>
        </p:nvSpPr>
        <p:spPr>
          <a:xfrm>
            <a:off x="420624" y="3479292"/>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479292"/>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319272"/>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Very high spin-orbit coupling and transition elements</a:t>
            </a:r>
            <a:endParaRPr lang="en-US" sz="850" dirty="0"/>
          </a:p>
        </p:txBody>
      </p:sp>
      <p:sp>
        <p:nvSpPr>
          <p:cNvPr id="32" name="Shape 30"/>
          <p:cNvSpPr/>
          <p:nvPr/>
        </p:nvSpPr>
        <p:spPr>
          <a:xfrm>
            <a:off x="292608" y="4032504"/>
            <a:ext cx="5486400" cy="685800"/>
          </a:xfrm>
          <a:prstGeom prst="roundRect">
            <a:avLst>
              <a:gd name="adj" fmla="val 6667"/>
            </a:avLst>
          </a:prstGeom>
          <a:solidFill>
            <a:srgbClr val="F8FAFD"/>
          </a:solidFill>
          <a:ln w="12700">
            <a:solidFill>
              <a:srgbClr val="E3E9F2"/>
            </a:solidFill>
            <a:prstDash val="solid"/>
          </a:ln>
        </p:spPr>
      </p:sp>
      <p:sp>
        <p:nvSpPr>
          <p:cNvPr id="33" name="Shape 31"/>
          <p:cNvSpPr/>
          <p:nvPr/>
        </p:nvSpPr>
        <p:spPr>
          <a:xfrm>
            <a:off x="420624" y="4219956"/>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19956"/>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059936"/>
            <a:ext cx="4773168" cy="630936"/>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Charge transfer and molar absorptivity of the order of 10</a:t>
            </a:r>
            <a:pPr algn="l" indent="0" marL="0">
              <a:buNone/>
            </a:pPr>
            <a:r>
              <a:rPr lang="en-US" sz="850" baseline="30000" dirty="0">
                <a:solidFill>
                  <a:srgbClr val="1B2A41"/>
                </a:solidFill>
                <a:latin typeface="Arial" pitchFamily="34" charset="0"/>
                <a:ea typeface="Arial" pitchFamily="34" charset="-122"/>
                <a:cs typeface="Arial" pitchFamily="34" charset="-120"/>
              </a:rPr>
              <a:t>1</a:t>
            </a:r>
            <a:pPr algn="l" indent="0" marL="0">
              <a:buNone/>
            </a:pPr>
            <a:r>
              <a:rPr lang="en-US" sz="850" dirty="0">
                <a:solidFill>
                  <a:srgbClr val="1B2A41"/>
                </a:solidFill>
                <a:latin typeface="Arial" pitchFamily="34" charset="0"/>
                <a:ea typeface="Arial" pitchFamily="34" charset="-122"/>
                <a:cs typeface="Arial" pitchFamily="34" charset="-120"/>
              </a:rPr>
              <a:t> L mol-1cm-1</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General coordination chemistry, oxidation states, qualitative tests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“Oxidation state → d-count → everything else.” Anchor every prediction to the d-electron count.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Q125</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507</a:t>
            </a:fld>
            <a:endParaRPr lang="en-US"/>
          </a:p>
        </p:txBody>
      </p:sp>
    </p:spTree>
  </p:cSld>
  <p:clrMapOvr>
    <a:masterClrMapping/>
  </p:clrMapOvr>
</p:sld>
</file>

<file path=ppt/slides/slide508.xml><?xml version="1.0" encoding="utf-8"?>
<p:sld xmlns:a="http://schemas.openxmlformats.org/drawingml/2006/main" xmlns:r="http://schemas.openxmlformats.org/officeDocument/2006/relationships" xmlns:p="http://schemas.openxmlformats.org/presentationml/2006/main">
  <p:cSld name="Slide 508">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125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C    </a:t>
            </a:r>
            <a:pPr algn="l" indent="0" marL="0">
              <a:buNone/>
            </a:pPr>
            <a:r>
              <a:rPr lang="en-US" sz="1250" dirty="0">
                <a:solidFill>
                  <a:srgbClr val="1B2A41"/>
                </a:solidFill>
                <a:latin typeface="Arial" pitchFamily="34" charset="0"/>
                <a:ea typeface="Arial" pitchFamily="34" charset="-122"/>
                <a:cs typeface="Arial" pitchFamily="34" charset="-120"/>
              </a:rPr>
              <a:t>Very high spin-orbit coupling and transition elements</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Broad coordination-chemistry reasoning: oxidation states, coordination numbers, characteristic reactions and classic qualitative tests.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Spin-orbit coupling is larger for the heavier atoms (Inner transition) and very small for lighter atoms.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(C)  </a:t>
            </a:r>
            <a:pPr algn="l" indent="0" marL="0">
              <a:buNone/>
            </a:pPr>
            <a:r>
              <a:rPr lang="en-US" sz="900" b="1" dirty="0">
                <a:solidFill>
                  <a:srgbClr val="1B2A41"/>
                </a:solidFill>
                <a:latin typeface="Arial" pitchFamily="34" charset="0"/>
                <a:ea typeface="Arial" pitchFamily="34" charset="-122"/>
                <a:cs typeface="Arial" pitchFamily="34" charset="-120"/>
              </a:rPr>
              <a:t>Very high spin-orbit coupling and transition elements</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Identify the metal oxidation state and d-count first; most properties (colour, magnetism, geometry) follow from it.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Skipping the oxidation-state/d-count step and guessing properties directly.</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Learn the classic named tests (ring test = nitrate, Kurnakov = cis/trans Pt) — they recur in PYQs.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“Oxidation state → d-count → everything else.” Anchor every prediction to the d-electron count.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Q125</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508</a:t>
            </a:fld>
            <a:endParaRPr lang="en-US"/>
          </a:p>
        </p:txBody>
      </p:sp>
    </p:spTree>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p:cSld name="Slide 509">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2017</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MCQ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125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C</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Sharp transition and fluorescence in lanthanides</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sharp lanthanide f-f transitions are a real feature, so this is not the mismatch.</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B</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Broad bands and d-d transitions</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broad d-d bands are correctly matched, so not the odd one out.</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Charge transfer and molar absorptivity of the order of 10</a:t>
            </a:r>
            <a:pPr algn="l" indent="0" marL="0">
              <a:buNone/>
            </a:pPr>
            <a:r>
              <a:rPr lang="en-US" sz="1050" b="1" baseline="30000" dirty="0">
                <a:solidFill>
                  <a:srgbClr val="1B2A41"/>
                </a:solidFill>
                <a:latin typeface="Arial" pitchFamily="34" charset="0"/>
                <a:ea typeface="Arial" pitchFamily="34" charset="-122"/>
                <a:cs typeface="Arial" pitchFamily="34" charset="-120"/>
              </a:rPr>
              <a:t>1</a:t>
            </a:r>
            <a:pPr algn="l" indent="0" marL="0">
              <a:buNone/>
            </a:pPr>
            <a:r>
              <a:rPr lang="en-US" sz="1050" b="1" dirty="0">
                <a:solidFill>
                  <a:srgbClr val="1B2A41"/>
                </a:solidFill>
                <a:latin typeface="Arial" pitchFamily="34" charset="0"/>
                <a:ea typeface="Arial" pitchFamily="34" charset="-122"/>
                <a:cs typeface="Arial" pitchFamily="34" charset="-120"/>
              </a:rPr>
              <a:t> L mol-1cm-1</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CT with high molar absorptivity is a correct pairing; the MISMATCH is 'very high spin-orbit coupling with transition (3d) elements' (3d metals have small, not very high, SOC).</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Q125</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509</a:t>
            </a:fld>
            <a:endParaRPr lang="en-US"/>
          </a:p>
        </p:txBody>
      </p:sp>
    </p:spTree>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name="Slide 510">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139 of 161</a:t>
            </a:r>
            <a:endParaRPr lang="en-US" sz="950" dirty="0"/>
          </a:p>
        </p:txBody>
      </p:sp>
      <p:sp>
        <p:nvSpPr>
          <p:cNvPr id="16" name="Shape 14"/>
          <p:cNvSpPr/>
          <p:nvPr/>
        </p:nvSpPr>
        <p:spPr>
          <a:xfrm>
            <a:off x="292608" y="1005840"/>
            <a:ext cx="5486400" cy="1325880"/>
          </a:xfrm>
          <a:prstGeom prst="roundRect">
            <a:avLst>
              <a:gd name="adj" fmla="val 3448"/>
            </a:avLst>
          </a:prstGeom>
          <a:solidFill>
            <a:srgbClr val="F5F8FC"/>
          </a:solidFill>
          <a:ln w="12700">
            <a:solidFill>
              <a:srgbClr val="E3E9F2"/>
            </a:solidFill>
            <a:prstDash val="solid"/>
          </a:ln>
        </p:spPr>
      </p:sp>
      <p:sp>
        <p:nvSpPr>
          <p:cNvPr id="17" name="Shape 15"/>
          <p:cNvSpPr/>
          <p:nvPr/>
        </p:nvSpPr>
        <p:spPr>
          <a:xfrm>
            <a:off x="292608" y="1005840"/>
            <a:ext cx="73152" cy="1325880"/>
          </a:xfrm>
          <a:prstGeom prst="rect">
            <a:avLst/>
          </a:prstGeom>
          <a:solidFill>
            <a:srgbClr val="1E3A5F"/>
          </a:solidFill>
          <a:ln w="12700">
            <a:solidFill>
              <a:srgbClr val="1E3A5F"/>
            </a:solidFill>
            <a:prstDash val="solid"/>
          </a:ln>
        </p:spPr>
      </p:sp>
      <p:sp>
        <p:nvSpPr>
          <p:cNvPr id="18" name="Text 16"/>
          <p:cNvSpPr/>
          <p:nvPr/>
        </p:nvSpPr>
        <p:spPr>
          <a:xfrm>
            <a:off x="438912" y="1078992"/>
            <a:ext cx="868680" cy="384048"/>
          </a:xfrm>
          <a:prstGeom prst="rect">
            <a:avLst/>
          </a:prstGeom>
          <a:noFill/>
          <a:ln/>
        </p:spPr>
        <p:txBody>
          <a:bodyPr wrap="square" lIns="0" tIns="0" rIns="0" bIns="0" rtlCol="0" anchor="ctr"/>
          <a:lstStyle/>
          <a:p>
            <a:pPr algn="l" indent="0" marL="0">
              <a:buNone/>
            </a:pPr>
            <a:r>
              <a:rPr lang="en-US" sz="1900" b="1" dirty="0">
                <a:solidFill>
                  <a:srgbClr val="1E3A5F"/>
                </a:solidFill>
                <a:latin typeface="Georgia" pitchFamily="34" charset="0"/>
                <a:ea typeface="Georgia" pitchFamily="34" charset="-122"/>
                <a:cs typeface="Georgia" pitchFamily="34" charset="-120"/>
              </a:rPr>
              <a:t>Q139</a:t>
            </a:r>
            <a:endParaRPr lang="en-US" sz="1900" dirty="0"/>
          </a:p>
        </p:txBody>
      </p:sp>
      <p:sp>
        <p:nvSpPr>
          <p:cNvPr id="19" name="Text 17"/>
          <p:cNvSpPr/>
          <p:nvPr/>
        </p:nvSpPr>
        <p:spPr>
          <a:xfrm>
            <a:off x="1280160" y="1060704"/>
            <a:ext cx="4370832" cy="1216152"/>
          </a:xfrm>
          <a:prstGeom prst="rect">
            <a:avLst/>
          </a:prstGeom>
          <a:noFill/>
          <a:ln/>
        </p:spPr>
        <p:txBody>
          <a:bodyPr wrap="square" lIns="0" tIns="0" rIns="0" bIns="0" rtlCol="0" anchor="ctr"/>
          <a:lstStyle/>
          <a:p>
            <a:pPr algn="l" indent="0" marL="0">
              <a:buNone/>
            </a:pPr>
            <a:r>
              <a:rPr lang="en-US" sz="1200" b="1" dirty="0">
                <a:solidFill>
                  <a:srgbClr val="1B2A41"/>
                </a:solidFill>
                <a:latin typeface="Georgia" pitchFamily="34" charset="0"/>
                <a:ea typeface="Georgia" pitchFamily="34" charset="-122"/>
                <a:cs typeface="Georgia" pitchFamily="34" charset="-120"/>
              </a:rPr>
              <a:t>Consider the two sets of molecules. Set A: [AlF</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3-</a:t>
            </a:r>
            <a:pPr algn="l" indent="0" marL="0">
              <a:buNone/>
            </a:pPr>
            <a:r>
              <a:rPr lang="en-US" sz="1200" b="1" dirty="0">
                <a:solidFill>
                  <a:srgbClr val="1B2A41"/>
                </a:solidFill>
                <a:latin typeface="Georgia" pitchFamily="34" charset="0"/>
                <a:ea typeface="Georgia" pitchFamily="34" charset="-122"/>
                <a:cs typeface="Georgia" pitchFamily="34" charset="-120"/>
              </a:rPr>
              <a:t> , [PF</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a:t>
            </a:r>
            <a:pPr algn="l" indent="0" marL="0">
              <a:buNone/>
            </a:pPr>
            <a:r>
              <a:rPr lang="en-US" sz="1200" b="1" dirty="0">
                <a:solidFill>
                  <a:srgbClr val="1B2A41"/>
                </a:solidFill>
                <a:latin typeface="Georgia" pitchFamily="34" charset="0"/>
                <a:ea typeface="Georgia" pitchFamily="34" charset="-122"/>
                <a:cs typeface="Georgia" pitchFamily="34" charset="-120"/>
              </a:rPr>
              <a:t> , [SF</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 and [SiF</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Set B: [ Ba(H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O)</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 [Ca(H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O)</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 [Mg(H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O)</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 ]</a:t>
            </a:r>
            <a:pPr algn="l" indent="0" marL="0">
              <a:buNone/>
            </a:pPr>
            <a:r>
              <a:rPr lang="en-US" sz="1200" b="1" baseline="3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[Sr(H</a:t>
            </a:r>
            <a:pPr algn="l" indent="0" marL="0">
              <a:buNone/>
            </a:pPr>
            <a:r>
              <a:rPr lang="en-US" sz="1200" b="1" baseline="-4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O)</a:t>
            </a:r>
            <a:pPr algn="l" indent="0" marL="0">
              <a:buNone/>
            </a:pPr>
            <a:r>
              <a:rPr lang="en-US" sz="1200" b="1" baseline="-40000" dirty="0">
                <a:solidFill>
                  <a:srgbClr val="1B2A41"/>
                </a:solidFill>
                <a:latin typeface="Georgia" pitchFamily="34" charset="0"/>
                <a:ea typeface="Georgia" pitchFamily="34" charset="-122"/>
                <a:cs typeface="Georgia" pitchFamily="34" charset="-120"/>
              </a:rPr>
              <a:t>6</a:t>
            </a:r>
            <a:pPr algn="l" indent="0" marL="0">
              <a:buNone/>
            </a:pPr>
            <a:r>
              <a:rPr lang="en-US" sz="1200" b="1" dirty="0">
                <a:solidFill>
                  <a:srgbClr val="1B2A41"/>
                </a:solidFill>
                <a:latin typeface="Georgia" pitchFamily="34" charset="0"/>
                <a:ea typeface="Georgia" pitchFamily="34" charset="-122"/>
                <a:cs typeface="Georgia" pitchFamily="34" charset="-120"/>
              </a:rPr>
              <a:t>]</a:t>
            </a:r>
            <a:pPr algn="l" indent="0" marL="0">
              <a:buNone/>
            </a:pPr>
            <a:r>
              <a:rPr lang="en-US" sz="1200" b="1" baseline="30000" dirty="0">
                <a:solidFill>
                  <a:srgbClr val="1B2A41"/>
                </a:solidFill>
                <a:latin typeface="Georgia" pitchFamily="34" charset="0"/>
                <a:ea typeface="Georgia" pitchFamily="34" charset="-122"/>
                <a:cs typeface="Georgia" pitchFamily="34" charset="-120"/>
              </a:rPr>
              <a:t>2+</a:t>
            </a:r>
            <a:pPr algn="l" indent="0" marL="0">
              <a:buNone/>
            </a:pPr>
            <a:r>
              <a:rPr lang="en-US" sz="1200" b="1" dirty="0">
                <a:solidFill>
                  <a:srgbClr val="1B2A41"/>
                </a:solidFill>
                <a:latin typeface="Georgia" pitchFamily="34" charset="0"/>
                <a:ea typeface="Georgia" pitchFamily="34" charset="-122"/>
                <a:cs typeface="Georgia" pitchFamily="34" charset="-120"/>
              </a:rPr>
              <a:t> The slowest ligand exchange rate in Set A and Set B are, respectively</a:t>
            </a:r>
            <a:endParaRPr lang="en-US" sz="1200" dirty="0"/>
          </a:p>
        </p:txBody>
      </p:sp>
      <p:sp>
        <p:nvSpPr>
          <p:cNvPr id="20" name="Shape 18"/>
          <p:cNvSpPr/>
          <p:nvPr/>
        </p:nvSpPr>
        <p:spPr>
          <a:xfrm>
            <a:off x="292608" y="2441448"/>
            <a:ext cx="5486400" cy="528066"/>
          </a:xfrm>
          <a:prstGeom prst="roundRect">
            <a:avLst>
              <a:gd name="adj" fmla="val 8658"/>
            </a:avLst>
          </a:prstGeom>
          <a:solidFill>
            <a:srgbClr val="F8FAFD"/>
          </a:solidFill>
          <a:ln w="12700">
            <a:solidFill>
              <a:srgbClr val="E3E9F2"/>
            </a:solidFill>
            <a:prstDash val="solid"/>
          </a:ln>
        </p:spPr>
      </p:sp>
      <p:sp>
        <p:nvSpPr>
          <p:cNvPr id="21" name="Shape 19"/>
          <p:cNvSpPr/>
          <p:nvPr/>
        </p:nvSpPr>
        <p:spPr>
          <a:xfrm>
            <a:off x="420624" y="2550033"/>
            <a:ext cx="310896" cy="310896"/>
          </a:xfrm>
          <a:prstGeom prst="ellipse">
            <a:avLst/>
          </a:prstGeom>
          <a:solidFill>
            <a:srgbClr val="E8F0F8"/>
          </a:solidFill>
          <a:ln w="12700">
            <a:solidFill>
              <a:srgbClr val="1E3A5F"/>
            </a:solidFill>
            <a:prstDash val="solid"/>
          </a:ln>
        </p:spPr>
      </p:sp>
      <p:sp>
        <p:nvSpPr>
          <p:cNvPr id="22" name="Text 20"/>
          <p:cNvSpPr/>
          <p:nvPr/>
        </p:nvSpPr>
        <p:spPr>
          <a:xfrm>
            <a:off x="411480" y="255003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A</a:t>
            </a:r>
            <a:endParaRPr lang="en-US" sz="1100" dirty="0"/>
          </a:p>
        </p:txBody>
      </p:sp>
      <p:sp>
        <p:nvSpPr>
          <p:cNvPr id="23" name="Text 21"/>
          <p:cNvSpPr/>
          <p:nvPr/>
        </p:nvSpPr>
        <p:spPr>
          <a:xfrm>
            <a:off x="859536" y="246888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[AlF</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3-</a:t>
            </a:r>
            <a:pPr algn="l" indent="0" marL="0">
              <a:buNone/>
            </a:pPr>
            <a:r>
              <a:rPr lang="en-US" sz="850" dirty="0">
                <a:solidFill>
                  <a:srgbClr val="1B2A41"/>
                </a:solidFill>
                <a:latin typeface="Arial" pitchFamily="34" charset="0"/>
                <a:ea typeface="Arial" pitchFamily="34" charset="-122"/>
                <a:cs typeface="Arial" pitchFamily="34" charset="-120"/>
              </a:rPr>
              <a:t> and [Sr(H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4" name="Shape 22"/>
          <p:cNvSpPr/>
          <p:nvPr/>
        </p:nvSpPr>
        <p:spPr>
          <a:xfrm>
            <a:off x="292608" y="3024378"/>
            <a:ext cx="5486400" cy="528066"/>
          </a:xfrm>
          <a:prstGeom prst="roundRect">
            <a:avLst>
              <a:gd name="adj" fmla="val 8658"/>
            </a:avLst>
          </a:prstGeom>
          <a:solidFill>
            <a:srgbClr val="F8FAFD"/>
          </a:solidFill>
          <a:ln w="12700">
            <a:solidFill>
              <a:srgbClr val="E3E9F2"/>
            </a:solidFill>
            <a:prstDash val="solid"/>
          </a:ln>
        </p:spPr>
      </p:sp>
      <p:sp>
        <p:nvSpPr>
          <p:cNvPr id="25" name="Shape 23"/>
          <p:cNvSpPr/>
          <p:nvPr/>
        </p:nvSpPr>
        <p:spPr>
          <a:xfrm>
            <a:off x="420624" y="3132963"/>
            <a:ext cx="310896" cy="310896"/>
          </a:xfrm>
          <a:prstGeom prst="ellipse">
            <a:avLst/>
          </a:prstGeom>
          <a:solidFill>
            <a:srgbClr val="E8F0F8"/>
          </a:solidFill>
          <a:ln w="12700">
            <a:solidFill>
              <a:srgbClr val="1E3A5F"/>
            </a:solidFill>
            <a:prstDash val="solid"/>
          </a:ln>
        </p:spPr>
      </p:sp>
      <p:sp>
        <p:nvSpPr>
          <p:cNvPr id="26" name="Text 24"/>
          <p:cNvSpPr/>
          <p:nvPr/>
        </p:nvSpPr>
        <p:spPr>
          <a:xfrm>
            <a:off x="411480" y="313296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B</a:t>
            </a:r>
            <a:endParaRPr lang="en-US" sz="1100" dirty="0"/>
          </a:p>
        </p:txBody>
      </p:sp>
      <p:sp>
        <p:nvSpPr>
          <p:cNvPr id="27" name="Text 25"/>
          <p:cNvSpPr/>
          <p:nvPr/>
        </p:nvSpPr>
        <p:spPr>
          <a:xfrm>
            <a:off x="859536" y="305181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[SiF</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 and [Ca(H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28" name="Shape 26"/>
          <p:cNvSpPr/>
          <p:nvPr/>
        </p:nvSpPr>
        <p:spPr>
          <a:xfrm>
            <a:off x="292608" y="3607308"/>
            <a:ext cx="5486400" cy="528066"/>
          </a:xfrm>
          <a:prstGeom prst="roundRect">
            <a:avLst>
              <a:gd name="adj" fmla="val 8658"/>
            </a:avLst>
          </a:prstGeom>
          <a:solidFill>
            <a:srgbClr val="F8FAFD"/>
          </a:solidFill>
          <a:ln w="12700">
            <a:solidFill>
              <a:srgbClr val="E3E9F2"/>
            </a:solidFill>
            <a:prstDash val="solid"/>
          </a:ln>
        </p:spPr>
      </p:sp>
      <p:sp>
        <p:nvSpPr>
          <p:cNvPr id="29" name="Shape 27"/>
          <p:cNvSpPr/>
          <p:nvPr/>
        </p:nvSpPr>
        <p:spPr>
          <a:xfrm>
            <a:off x="420624" y="3715893"/>
            <a:ext cx="310896" cy="310896"/>
          </a:xfrm>
          <a:prstGeom prst="ellipse">
            <a:avLst/>
          </a:prstGeom>
          <a:solidFill>
            <a:srgbClr val="E8F0F8"/>
          </a:solidFill>
          <a:ln w="12700">
            <a:solidFill>
              <a:srgbClr val="1E3A5F"/>
            </a:solidFill>
            <a:prstDash val="solid"/>
          </a:ln>
        </p:spPr>
      </p:sp>
      <p:sp>
        <p:nvSpPr>
          <p:cNvPr id="30" name="Text 28"/>
          <p:cNvSpPr/>
          <p:nvPr/>
        </p:nvSpPr>
        <p:spPr>
          <a:xfrm>
            <a:off x="411480" y="371589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C</a:t>
            </a:r>
            <a:endParaRPr lang="en-US" sz="1100" dirty="0"/>
          </a:p>
        </p:txBody>
      </p:sp>
      <p:sp>
        <p:nvSpPr>
          <p:cNvPr id="31" name="Text 29"/>
          <p:cNvSpPr/>
          <p:nvPr/>
        </p:nvSpPr>
        <p:spPr>
          <a:xfrm>
            <a:off x="859536" y="363474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[SF</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 and [Mg(H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2" name="Shape 30"/>
          <p:cNvSpPr/>
          <p:nvPr/>
        </p:nvSpPr>
        <p:spPr>
          <a:xfrm>
            <a:off x="292608" y="4190238"/>
            <a:ext cx="5486400" cy="528066"/>
          </a:xfrm>
          <a:prstGeom prst="roundRect">
            <a:avLst>
              <a:gd name="adj" fmla="val 8658"/>
            </a:avLst>
          </a:prstGeom>
          <a:solidFill>
            <a:srgbClr val="F8FAFD"/>
          </a:solidFill>
          <a:ln w="12700">
            <a:solidFill>
              <a:srgbClr val="E3E9F2"/>
            </a:solidFill>
            <a:prstDash val="solid"/>
          </a:ln>
        </p:spPr>
      </p:sp>
      <p:sp>
        <p:nvSpPr>
          <p:cNvPr id="33" name="Shape 31"/>
          <p:cNvSpPr/>
          <p:nvPr/>
        </p:nvSpPr>
        <p:spPr>
          <a:xfrm>
            <a:off x="420624" y="4298823"/>
            <a:ext cx="310896" cy="310896"/>
          </a:xfrm>
          <a:prstGeom prst="ellipse">
            <a:avLst/>
          </a:prstGeom>
          <a:solidFill>
            <a:srgbClr val="E8F0F8"/>
          </a:solidFill>
          <a:ln w="12700">
            <a:solidFill>
              <a:srgbClr val="1E3A5F"/>
            </a:solidFill>
            <a:prstDash val="solid"/>
          </a:ln>
        </p:spPr>
      </p:sp>
      <p:sp>
        <p:nvSpPr>
          <p:cNvPr id="34" name="Text 32"/>
          <p:cNvSpPr/>
          <p:nvPr/>
        </p:nvSpPr>
        <p:spPr>
          <a:xfrm>
            <a:off x="411480" y="4298823"/>
            <a:ext cx="329184" cy="310896"/>
          </a:xfrm>
          <a:prstGeom prst="rect">
            <a:avLst/>
          </a:prstGeom>
          <a:noFill/>
          <a:ln/>
        </p:spPr>
        <p:txBody>
          <a:bodyPr wrap="square" lIns="0" tIns="0" rIns="0" bIns="0" rtlCol="0" anchor="ctr"/>
          <a:lstStyle/>
          <a:p>
            <a:pPr algn="ctr" indent="0" marL="0">
              <a:buNone/>
            </a:pPr>
            <a:r>
              <a:rPr lang="en-US" sz="1100" b="1" dirty="0">
                <a:solidFill>
                  <a:srgbClr val="1E3A5F"/>
                </a:solidFill>
                <a:latin typeface="Arial" pitchFamily="34" charset="0"/>
                <a:ea typeface="Arial" pitchFamily="34" charset="-122"/>
                <a:cs typeface="Arial" pitchFamily="34" charset="-120"/>
              </a:rPr>
              <a:t>D</a:t>
            </a:r>
            <a:endParaRPr lang="en-US" sz="1100" dirty="0"/>
          </a:p>
        </p:txBody>
      </p:sp>
      <p:sp>
        <p:nvSpPr>
          <p:cNvPr id="35" name="Text 33"/>
          <p:cNvSpPr/>
          <p:nvPr/>
        </p:nvSpPr>
        <p:spPr>
          <a:xfrm>
            <a:off x="859536" y="4217670"/>
            <a:ext cx="4773168" cy="473202"/>
          </a:xfrm>
          <a:prstGeom prst="rect">
            <a:avLst/>
          </a:prstGeom>
          <a:noFill/>
          <a:ln/>
        </p:spPr>
        <p:txBody>
          <a:bodyPr wrap="square" lIns="0" tIns="0" rIns="0" bIns="0" rtlCol="0" anchor="ctr"/>
          <a:lstStyle/>
          <a:p>
            <a:pPr algn="l" indent="0" marL="0">
              <a:buNone/>
            </a:pPr>
            <a:r>
              <a:rPr lang="en-US" sz="850" dirty="0">
                <a:solidFill>
                  <a:srgbClr val="1B2A41"/>
                </a:solidFill>
                <a:latin typeface="Arial" pitchFamily="34" charset="0"/>
                <a:ea typeface="Arial" pitchFamily="34" charset="-122"/>
                <a:cs typeface="Arial" pitchFamily="34" charset="-120"/>
              </a:rPr>
              <a:t>[PF</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a:t>
            </a:r>
            <a:pPr algn="l" indent="0" marL="0">
              <a:buNone/>
            </a:pPr>
            <a:r>
              <a:rPr lang="en-US" sz="850" dirty="0">
                <a:solidFill>
                  <a:srgbClr val="1B2A41"/>
                </a:solidFill>
                <a:latin typeface="Arial" pitchFamily="34" charset="0"/>
                <a:ea typeface="Arial" pitchFamily="34" charset="-122"/>
                <a:cs typeface="Arial" pitchFamily="34" charset="-120"/>
              </a:rPr>
              <a:t> and [Ca(H</a:t>
            </a:r>
            <a:pPr algn="l" indent="0" marL="0">
              <a:buNone/>
            </a:pPr>
            <a:r>
              <a:rPr lang="en-US" sz="850" baseline="-40000" dirty="0">
                <a:solidFill>
                  <a:srgbClr val="1B2A41"/>
                </a:solidFill>
                <a:latin typeface="Arial" pitchFamily="34" charset="0"/>
                <a:ea typeface="Arial" pitchFamily="34" charset="-122"/>
                <a:cs typeface="Arial" pitchFamily="34" charset="-120"/>
              </a:rPr>
              <a:t>2</a:t>
            </a:r>
            <a:pPr algn="l" indent="0" marL="0">
              <a:buNone/>
            </a:pPr>
            <a:r>
              <a:rPr lang="en-US" sz="850" dirty="0">
                <a:solidFill>
                  <a:srgbClr val="1B2A41"/>
                </a:solidFill>
                <a:latin typeface="Arial" pitchFamily="34" charset="0"/>
                <a:ea typeface="Arial" pitchFamily="34" charset="-122"/>
                <a:cs typeface="Arial" pitchFamily="34" charset="-120"/>
              </a:rPr>
              <a:t>O)</a:t>
            </a:r>
            <a:pPr algn="l" indent="0" marL="0">
              <a:buNone/>
            </a:pPr>
            <a:r>
              <a:rPr lang="en-US" sz="850" baseline="-40000" dirty="0">
                <a:solidFill>
                  <a:srgbClr val="1B2A41"/>
                </a:solidFill>
                <a:latin typeface="Arial" pitchFamily="34" charset="0"/>
                <a:ea typeface="Arial" pitchFamily="34" charset="-122"/>
                <a:cs typeface="Arial" pitchFamily="34" charset="-120"/>
              </a:rPr>
              <a:t>6</a:t>
            </a:r>
            <a:pPr algn="l" indent="0" marL="0">
              <a:buNone/>
            </a:pPr>
            <a:r>
              <a:rPr lang="en-US" sz="850" dirty="0">
                <a:solidFill>
                  <a:srgbClr val="1B2A41"/>
                </a:solidFill>
                <a:latin typeface="Arial" pitchFamily="34" charset="0"/>
                <a:ea typeface="Arial" pitchFamily="34" charset="-122"/>
                <a:cs typeface="Arial" pitchFamily="34" charset="-120"/>
              </a:rPr>
              <a:t>]</a:t>
            </a:r>
            <a:pPr algn="l" indent="0" marL="0">
              <a:buNone/>
            </a:pPr>
            <a:r>
              <a:rPr lang="en-US" sz="850" baseline="30000" dirty="0">
                <a:solidFill>
                  <a:srgbClr val="1B2A41"/>
                </a:solidFill>
                <a:latin typeface="Arial" pitchFamily="34" charset="0"/>
                <a:ea typeface="Arial" pitchFamily="34" charset="-122"/>
                <a:cs typeface="Arial" pitchFamily="34" charset="-120"/>
              </a:rPr>
              <a:t>2+</a:t>
            </a:r>
            <a:endParaRPr lang="en-US" sz="850" dirty="0"/>
          </a:p>
        </p:txBody>
      </p:sp>
      <p:sp>
        <p:nvSpPr>
          <p:cNvPr id="36" name="Shape 34"/>
          <p:cNvSpPr/>
          <p:nvPr/>
        </p:nvSpPr>
        <p:spPr>
          <a:xfrm>
            <a:off x="5943600" y="1005840"/>
            <a:ext cx="2907792" cy="3767328"/>
          </a:xfrm>
          <a:prstGeom prst="roundRect">
            <a:avLst>
              <a:gd name="adj" fmla="val 1572"/>
            </a:avLst>
          </a:prstGeom>
          <a:solidFill>
            <a:srgbClr val="F8FAFD"/>
          </a:solidFill>
          <a:ln w="12700">
            <a:solidFill>
              <a:srgbClr val="E3E9F2"/>
            </a:solidFill>
            <a:prstDash val="solid"/>
          </a:ln>
        </p:spPr>
      </p:sp>
      <p:sp>
        <p:nvSpPr>
          <p:cNvPr id="37" name="Shape 35"/>
          <p:cNvSpPr/>
          <p:nvPr/>
        </p:nvSpPr>
        <p:spPr>
          <a:xfrm>
            <a:off x="5943600" y="1005840"/>
            <a:ext cx="2907792" cy="310896"/>
          </a:xfrm>
          <a:prstGeom prst="rect">
            <a:avLst/>
          </a:prstGeom>
          <a:solidFill>
            <a:srgbClr val="1E3A5F"/>
          </a:solidFill>
          <a:ln w="12700">
            <a:solidFill>
              <a:srgbClr val="1E3A5F"/>
            </a:solidFill>
            <a:prstDash val="solid"/>
          </a:ln>
        </p:spPr>
      </p:sp>
      <p:sp>
        <p:nvSpPr>
          <p:cNvPr id="38" name="Text 36"/>
          <p:cNvSpPr/>
          <p:nvPr/>
        </p:nvSpPr>
        <p:spPr>
          <a:xfrm>
            <a:off x="5943600" y="1005840"/>
            <a:ext cx="2907792" cy="310896"/>
          </a:xfrm>
          <a:prstGeom prst="rect">
            <a:avLst/>
          </a:prstGeom>
          <a:noFill/>
          <a:ln/>
        </p:spPr>
        <p:txBody>
          <a:bodyPr wrap="square" lIns="0" tIns="0" rIns="0" bIns="0" rtlCol="0" anchor="ctr"/>
          <a:lstStyle/>
          <a:p>
            <a:pPr algn="ctr" indent="0" marL="0">
              <a:buNone/>
            </a:pPr>
            <a:r>
              <a:rPr lang="en-US" sz="950" b="1" spc="100" kern="0" dirty="0">
                <a:solidFill>
                  <a:srgbClr val="FFFFFF"/>
                </a:solidFill>
                <a:latin typeface="Arial" pitchFamily="34" charset="0"/>
                <a:ea typeface="Arial" pitchFamily="34" charset="-122"/>
                <a:cs typeface="Arial" pitchFamily="34" charset="-120"/>
              </a:rPr>
              <a:t>QUESTION INSIGHTS</a:t>
            </a:r>
            <a:endParaRPr lang="en-US" sz="950" dirty="0"/>
          </a:p>
        </p:txBody>
      </p:sp>
      <p:sp>
        <p:nvSpPr>
          <p:cNvPr id="39" name="Text 37"/>
          <p:cNvSpPr/>
          <p:nvPr/>
        </p:nvSpPr>
        <p:spPr>
          <a:xfrm>
            <a:off x="6089904" y="140817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ESTIMATED TIME</a:t>
            </a:r>
            <a:endParaRPr lang="en-US" sz="750" dirty="0"/>
          </a:p>
        </p:txBody>
      </p:sp>
      <p:sp>
        <p:nvSpPr>
          <p:cNvPr id="40" name="Text 38"/>
          <p:cNvSpPr/>
          <p:nvPr/>
        </p:nvSpPr>
        <p:spPr>
          <a:xfrm>
            <a:off x="6089904" y="1563624"/>
            <a:ext cx="2633472" cy="228600"/>
          </a:xfrm>
          <a:prstGeom prst="rect">
            <a:avLst/>
          </a:prstGeom>
          <a:noFill/>
          <a:ln/>
        </p:spPr>
        <p:txBody>
          <a:bodyPr wrap="square" lIns="0" tIns="0" rIns="0" bIns="0" rtlCol="0" anchor="t"/>
          <a:lstStyle/>
          <a:p>
            <a:pPr algn="l" indent="0" marL="0">
              <a:buNone/>
            </a:pPr>
            <a:r>
              <a:rPr lang="en-US" sz="950" b="1" dirty="0">
                <a:solidFill>
                  <a:srgbClr val="1C8A7C"/>
                </a:solidFill>
                <a:latin typeface="Arial" pitchFamily="34" charset="0"/>
                <a:ea typeface="Arial" pitchFamily="34" charset="-122"/>
                <a:cs typeface="Arial" pitchFamily="34" charset="-120"/>
              </a:rPr>
              <a:t>1–1.5 min</a:t>
            </a:r>
            <a:endParaRPr lang="en-US" sz="950" dirty="0"/>
          </a:p>
        </p:txBody>
      </p:sp>
      <p:sp>
        <p:nvSpPr>
          <p:cNvPr id="41" name="Text 39"/>
          <p:cNvSpPr/>
          <p:nvPr/>
        </p:nvSpPr>
        <p:spPr>
          <a:xfrm>
            <a:off x="6089904" y="1837944"/>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DIFFICULTY</a:t>
            </a:r>
            <a:endParaRPr lang="en-US" sz="750" dirty="0"/>
          </a:p>
        </p:txBody>
      </p:sp>
      <p:sp>
        <p:nvSpPr>
          <p:cNvPr id="42" name="Text 40"/>
          <p:cNvSpPr/>
          <p:nvPr/>
        </p:nvSpPr>
        <p:spPr>
          <a:xfrm>
            <a:off x="6089904" y="1993392"/>
            <a:ext cx="2633472" cy="228600"/>
          </a:xfrm>
          <a:prstGeom prst="rect">
            <a:avLst/>
          </a:prstGeom>
          <a:noFill/>
          <a:ln/>
        </p:spPr>
        <p:txBody>
          <a:bodyPr wrap="square" lIns="0" tIns="0" rIns="0" bIns="0" rtlCol="0" anchor="t"/>
          <a:lstStyle/>
          <a:p>
            <a:pPr algn="l" indent="0" marL="0">
              <a:buNone/>
            </a:pPr>
            <a:r>
              <a:rPr lang="en-US" sz="950" b="1" dirty="0">
                <a:solidFill>
                  <a:srgbClr val="127A4F"/>
                </a:solidFill>
                <a:latin typeface="Arial" pitchFamily="34" charset="0"/>
                <a:ea typeface="Arial" pitchFamily="34" charset="-122"/>
                <a:cs typeface="Arial" pitchFamily="34" charset="-120"/>
              </a:rPr>
              <a:t>Easy</a:t>
            </a:r>
            <a:endParaRPr lang="en-US" sz="950" dirty="0"/>
          </a:p>
        </p:txBody>
      </p:sp>
      <p:sp>
        <p:nvSpPr>
          <p:cNvPr id="43" name="Text 41"/>
          <p:cNvSpPr/>
          <p:nvPr/>
        </p:nvSpPr>
        <p:spPr>
          <a:xfrm>
            <a:off x="6089904" y="2267712"/>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CONCEPT TESTED</a:t>
            </a:r>
            <a:endParaRPr lang="en-US" sz="750" dirty="0"/>
          </a:p>
        </p:txBody>
      </p:sp>
      <p:sp>
        <p:nvSpPr>
          <p:cNvPr id="44" name="Text 42"/>
          <p:cNvSpPr/>
          <p:nvPr/>
        </p:nvSpPr>
        <p:spPr>
          <a:xfrm>
            <a:off x="6089904" y="2423160"/>
            <a:ext cx="2633472" cy="411480"/>
          </a:xfrm>
          <a:prstGeom prst="rect">
            <a:avLst/>
          </a:prstGeom>
          <a:noFill/>
          <a:ln/>
        </p:spPr>
        <p:txBody>
          <a:bodyPr wrap="square" lIns="0" tIns="0" rIns="0" bIns="0" rtlCol="0" anchor="t"/>
          <a:lstStyle/>
          <a:p>
            <a:pPr algn="l" indent="0" marL="0">
              <a:buNone/>
            </a:pPr>
            <a:r>
              <a:rPr lang="en-US" sz="850" b="1" dirty="0">
                <a:solidFill>
                  <a:srgbClr val="1B2A41"/>
                </a:solidFill>
                <a:latin typeface="Arial" pitchFamily="34" charset="0"/>
                <a:ea typeface="Arial" pitchFamily="34" charset="-122"/>
                <a:cs typeface="Arial" pitchFamily="34" charset="-120"/>
              </a:rPr>
              <a:t>General coordination chemistry, oxidation states, qualitative tests</a:t>
            </a:r>
            <a:endParaRPr lang="en-US" sz="850" dirty="0"/>
          </a:p>
        </p:txBody>
      </p:sp>
      <p:sp>
        <p:nvSpPr>
          <p:cNvPr id="45" name="Text 43"/>
          <p:cNvSpPr/>
          <p:nvPr/>
        </p:nvSpPr>
        <p:spPr>
          <a:xfrm>
            <a:off x="6089904" y="2880360"/>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PYQ FREQUENCY</a:t>
            </a:r>
            <a:endParaRPr lang="en-US" sz="750" dirty="0"/>
          </a:p>
        </p:txBody>
      </p:sp>
      <p:sp>
        <p:nvSpPr>
          <p:cNvPr id="46" name="Text 44"/>
          <p:cNvSpPr/>
          <p:nvPr/>
        </p:nvSpPr>
        <p:spPr>
          <a:xfrm>
            <a:off x="6089904" y="3035808"/>
            <a:ext cx="2633472" cy="228600"/>
          </a:xfrm>
          <a:prstGeom prst="rect">
            <a:avLst/>
          </a:prstGeom>
          <a:noFill/>
          <a:ln/>
        </p:spPr>
        <p:txBody>
          <a:bodyPr wrap="square" lIns="0" tIns="0" rIns="0" bIns="0" rtlCol="0" anchor="t"/>
          <a:lstStyle/>
          <a:p>
            <a:pPr algn="l" indent="0" marL="0">
              <a:buNone/>
            </a:pPr>
            <a:r>
              <a:rPr lang="en-US" sz="950" b="1" dirty="0">
                <a:solidFill>
                  <a:srgbClr val="6E45B8"/>
                </a:solidFill>
                <a:latin typeface="Arial" pitchFamily="34" charset="0"/>
                <a:ea typeface="Arial" pitchFamily="34" charset="-122"/>
                <a:cs typeface="Arial" pitchFamily="34" charset="-120"/>
              </a:rPr>
              <a:t>Moderate · 6 papers</a:t>
            </a:r>
            <a:endParaRPr lang="en-US" sz="950" dirty="0"/>
          </a:p>
        </p:txBody>
      </p:sp>
      <p:sp>
        <p:nvSpPr>
          <p:cNvPr id="47" name="Text 45"/>
          <p:cNvSpPr/>
          <p:nvPr/>
        </p:nvSpPr>
        <p:spPr>
          <a:xfrm>
            <a:off x="6089904" y="3310128"/>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REVISION PRIORITY</a:t>
            </a:r>
            <a:endParaRPr lang="en-US" sz="750" dirty="0"/>
          </a:p>
        </p:txBody>
      </p:sp>
      <p:sp>
        <p:nvSpPr>
          <p:cNvPr id="48" name="Text 46"/>
          <p:cNvSpPr/>
          <p:nvPr/>
        </p:nvSpPr>
        <p:spPr>
          <a:xfrm>
            <a:off x="6089904" y="3465576"/>
            <a:ext cx="2633472" cy="219456"/>
          </a:xfrm>
          <a:prstGeom prst="rect">
            <a:avLst/>
          </a:prstGeom>
          <a:noFill/>
          <a:ln/>
        </p:spPr>
        <p:txBody>
          <a:bodyPr wrap="square" lIns="0" tIns="0" rIns="0" bIns="0" rtlCol="0" anchor="ctr"/>
          <a:lstStyle/>
          <a:p>
            <a:pPr algn="l" indent="0" marL="0">
              <a:buNone/>
            </a:pPr>
            <a:r>
              <a:rPr lang="en-US" sz="1300" dirty="0">
                <a:solidFill>
                  <a:srgbClr val="D4A017"/>
                </a:solidFill>
                <a:latin typeface="Arial" pitchFamily="34" charset="0"/>
                <a:ea typeface="Arial" pitchFamily="34" charset="-122"/>
                <a:cs typeface="Arial" pitchFamily="34" charset="-120"/>
              </a:rPr>
              <a:t>★★★</a:t>
            </a:r>
            <a:pPr algn="l" indent="0" marL="0">
              <a:buNone/>
            </a:pPr>
            <a:r>
              <a:rPr lang="en-US" sz="1300" dirty="0">
                <a:solidFill>
                  <a:srgbClr val="8A99AD"/>
                </a:solidFill>
                <a:latin typeface="Arial" pitchFamily="34" charset="0"/>
                <a:ea typeface="Arial" pitchFamily="34" charset="-122"/>
                <a:cs typeface="Arial" pitchFamily="34" charset="-120"/>
              </a:rPr>
              <a:t>☆☆</a:t>
            </a:r>
            <a:endParaRPr lang="en-US" sz="1300" dirty="0"/>
          </a:p>
        </p:txBody>
      </p:sp>
      <p:sp>
        <p:nvSpPr>
          <p:cNvPr id="49" name="Text 47"/>
          <p:cNvSpPr/>
          <p:nvPr/>
        </p:nvSpPr>
        <p:spPr>
          <a:xfrm>
            <a:off x="6089904" y="3739896"/>
            <a:ext cx="2633472" cy="164592"/>
          </a:xfrm>
          <a:prstGeom prst="rect">
            <a:avLst/>
          </a:prstGeom>
          <a:noFill/>
          <a:ln/>
        </p:spPr>
        <p:txBody>
          <a:bodyPr wrap="square" lIns="0" tIns="0" rIns="0" bIns="0" rtlCol="0" anchor="ctr"/>
          <a:lstStyle/>
          <a:p>
            <a:pPr algn="l" indent="0" marL="0">
              <a:buNone/>
            </a:pPr>
            <a:r>
              <a:rPr lang="en-US" sz="750" b="1" spc="50" kern="0" dirty="0">
                <a:solidFill>
                  <a:srgbClr val="8A99AD"/>
                </a:solidFill>
                <a:latin typeface="Arial" pitchFamily="34" charset="0"/>
                <a:ea typeface="Arial" pitchFamily="34" charset="-122"/>
                <a:cs typeface="Arial" pitchFamily="34" charset="-120"/>
              </a:rPr>
              <a:t>EXPECTED LEVEL</a:t>
            </a:r>
            <a:endParaRPr lang="en-US" sz="750" dirty="0"/>
          </a:p>
        </p:txBody>
      </p:sp>
      <p:sp>
        <p:nvSpPr>
          <p:cNvPr id="50" name="Text 48"/>
          <p:cNvSpPr/>
          <p:nvPr/>
        </p:nvSpPr>
        <p:spPr>
          <a:xfrm>
            <a:off x="6089904" y="3895344"/>
            <a:ext cx="2633472" cy="228600"/>
          </a:xfrm>
          <a:prstGeom prst="rect">
            <a:avLst/>
          </a:prstGeom>
          <a:noFill/>
          <a:ln/>
        </p:spPr>
        <p:txBody>
          <a:bodyPr wrap="square" lIns="0" tIns="0" rIns="0" bIns="0" rtlCol="0" anchor="t"/>
          <a:lstStyle/>
          <a:p>
            <a:pPr algn="l" indent="0" marL="0">
              <a:buNone/>
            </a:pPr>
            <a:r>
              <a:rPr lang="en-US" sz="950" b="1" dirty="0">
                <a:solidFill>
                  <a:srgbClr val="1E3A5F"/>
                </a:solidFill>
                <a:latin typeface="Arial" pitchFamily="34" charset="0"/>
                <a:ea typeface="Arial" pitchFamily="34" charset="-122"/>
                <a:cs typeface="Arial" pitchFamily="34" charset="-120"/>
              </a:rPr>
              <a:t>Qualifying / Part B</a:t>
            </a:r>
            <a:endParaRPr lang="en-US" sz="950" dirty="0"/>
          </a:p>
        </p:txBody>
      </p:sp>
      <p:sp>
        <p:nvSpPr>
          <p:cNvPr id="51" name="Shape 49"/>
          <p:cNvSpPr/>
          <p:nvPr/>
        </p:nvSpPr>
        <p:spPr>
          <a:xfrm>
            <a:off x="6089904" y="4187952"/>
            <a:ext cx="2615184" cy="0"/>
          </a:xfrm>
          <a:prstGeom prst="line">
            <a:avLst/>
          </a:prstGeom>
          <a:noFill/>
          <a:ln w="12700">
            <a:solidFill>
              <a:srgbClr val="E3E9F2"/>
            </a:solidFill>
            <a:prstDash val="solid"/>
          </a:ln>
        </p:spPr>
      </p:sp>
      <p:sp>
        <p:nvSpPr>
          <p:cNvPr id="52" name="Text 50"/>
          <p:cNvSpPr/>
          <p:nvPr/>
        </p:nvSpPr>
        <p:spPr>
          <a:xfrm>
            <a:off x="6089904" y="4242816"/>
            <a:ext cx="2633472" cy="164592"/>
          </a:xfrm>
          <a:prstGeom prst="rect">
            <a:avLst/>
          </a:prstGeom>
          <a:noFill/>
          <a:ln/>
        </p:spPr>
        <p:txBody>
          <a:bodyPr wrap="square" lIns="0" tIns="0" rIns="0" bIns="0" rtlCol="0" anchor="ctr"/>
          <a:lstStyle/>
          <a:p>
            <a:pPr algn="l" indent="0" marL="0">
              <a:buNone/>
            </a:pPr>
            <a:r>
              <a:rPr lang="en-US" sz="750" b="1" spc="50" kern="0" dirty="0">
                <a:solidFill>
                  <a:srgbClr val="6E45B8"/>
                </a:solidFill>
                <a:latin typeface="Arial" pitchFamily="34" charset="0"/>
                <a:ea typeface="Arial" pitchFamily="34" charset="-122"/>
                <a:cs typeface="Arial" pitchFamily="34" charset="-120"/>
              </a:rPr>
              <a:t>MEMORY HOOK</a:t>
            </a:r>
            <a:endParaRPr lang="en-US" sz="750" dirty="0"/>
          </a:p>
        </p:txBody>
      </p:sp>
      <p:sp>
        <p:nvSpPr>
          <p:cNvPr id="53" name="Text 51"/>
          <p:cNvSpPr/>
          <p:nvPr/>
        </p:nvSpPr>
        <p:spPr>
          <a:xfrm>
            <a:off x="6089904" y="4407408"/>
            <a:ext cx="2615184" cy="329184"/>
          </a:xfrm>
          <a:prstGeom prst="rect">
            <a:avLst/>
          </a:prstGeom>
          <a:noFill/>
          <a:ln/>
        </p:spPr>
        <p:txBody>
          <a:bodyPr wrap="square" lIns="0" tIns="0" rIns="0" bIns="0" rtlCol="0" anchor="t"/>
          <a:lstStyle/>
          <a:p>
            <a:pPr algn="l" indent="0" marL="0">
              <a:buNone/>
            </a:pPr>
            <a:r>
              <a:rPr lang="en-US" sz="850" i="1" dirty="0">
                <a:solidFill>
                  <a:srgbClr val="5A6B82"/>
                </a:solidFill>
                <a:latin typeface="Arial" pitchFamily="34" charset="0"/>
                <a:ea typeface="Arial" pitchFamily="34" charset="-122"/>
                <a:cs typeface="Arial" pitchFamily="34" charset="-120"/>
              </a:rPr>
              <a:t>“Oxidation state → d-count → everything else.” Anchor every prediction to the d-electron count.</a:t>
            </a:r>
            <a:endParaRPr lang="en-US" sz="850" dirty="0"/>
          </a:p>
        </p:txBody>
      </p:sp>
      <p:sp>
        <p:nvSpPr>
          <p:cNvPr id="54" name="Shape 52"/>
          <p:cNvSpPr/>
          <p:nvPr/>
        </p:nvSpPr>
        <p:spPr>
          <a:xfrm>
            <a:off x="274320" y="4846320"/>
            <a:ext cx="8595360" cy="0"/>
          </a:xfrm>
          <a:prstGeom prst="line">
            <a:avLst/>
          </a:prstGeom>
          <a:noFill/>
          <a:ln w="12700">
            <a:solidFill>
              <a:srgbClr val="E3E9F2"/>
            </a:solidFill>
            <a:prstDash val="solid"/>
          </a:ln>
        </p:spPr>
      </p:sp>
      <p:sp>
        <p:nvSpPr>
          <p:cNvPr id="55" name="Text 5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56" name="Text 5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Q139</a:t>
            </a:r>
            <a:pPr algn="r" indent="0" marL="0">
              <a:buNone/>
            </a:pPr>
            <a:r>
              <a:rPr lang="en-US" sz="850" dirty="0">
                <a:solidFill>
                  <a:srgbClr val="8A99AD"/>
                </a:solidFill>
                <a:latin typeface="Arial" pitchFamily="34" charset="0"/>
                <a:ea typeface="Arial" pitchFamily="34" charset="-122"/>
                <a:cs typeface="Arial" pitchFamily="34" charset="-120"/>
              </a:rPr>
              <a:t>  ·  Question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510</a:t>
            </a:fld>
            <a:endParaRPr lang="en-US"/>
          </a:p>
        </p:txBody>
      </p:sp>
    </p:spTree>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name="Slide 511">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139 of 161</a:t>
            </a:r>
            <a:endParaRPr lang="en-US" sz="950" dirty="0"/>
          </a:p>
        </p:txBody>
      </p:sp>
      <p:sp>
        <p:nvSpPr>
          <p:cNvPr id="16" name="Shape 14"/>
          <p:cNvSpPr/>
          <p:nvPr/>
        </p:nvSpPr>
        <p:spPr>
          <a:xfrm>
            <a:off x="292608" y="1005840"/>
            <a:ext cx="8558784" cy="548640"/>
          </a:xfrm>
          <a:prstGeom prst="roundRect">
            <a:avLst>
              <a:gd name="adj" fmla="val 10000"/>
            </a:avLst>
          </a:prstGeom>
          <a:solidFill>
            <a:srgbClr val="E6F4EC"/>
          </a:solidFill>
          <a:ln w="15875">
            <a:solidFill>
              <a:srgbClr val="9FD3B6"/>
            </a:solidFill>
            <a:prstDash val="solid"/>
          </a:ln>
        </p:spPr>
      </p:sp>
      <p:sp>
        <p:nvSpPr>
          <p:cNvPr id="17" name="Shape 15"/>
          <p:cNvSpPr/>
          <p:nvPr/>
        </p:nvSpPr>
        <p:spPr>
          <a:xfrm>
            <a:off x="420624" y="1115568"/>
            <a:ext cx="329184" cy="329184"/>
          </a:xfrm>
          <a:prstGeom prst="ellipse">
            <a:avLst/>
          </a:prstGeom>
          <a:solidFill>
            <a:srgbClr val="127A4F"/>
          </a:solidFill>
          <a:ln w="12700">
            <a:solidFill>
              <a:srgbClr val="127A4F"/>
            </a:solidFill>
            <a:prstDash val="solid"/>
          </a:ln>
        </p:spPr>
      </p:sp>
      <p:sp>
        <p:nvSpPr>
          <p:cNvPr id="18" name="Text 16"/>
          <p:cNvSpPr/>
          <p:nvPr/>
        </p:nvSpPr>
        <p:spPr>
          <a:xfrm>
            <a:off x="420624" y="1115568"/>
            <a:ext cx="329184" cy="329184"/>
          </a:xfrm>
          <a:prstGeom prst="rect">
            <a:avLst/>
          </a:prstGeom>
          <a:noFill/>
          <a:ln/>
        </p:spPr>
        <p:txBody>
          <a:bodyPr wrap="square" lIns="0" tIns="0" rIns="0" bIns="0" rtlCol="0" anchor="ctr"/>
          <a:lstStyle/>
          <a:p>
            <a:pPr algn="ctr" indent="0" marL="0">
              <a:buNone/>
            </a:pPr>
            <a:r>
              <a:rPr lang="en-US" sz="1400" b="1" dirty="0">
                <a:solidFill>
                  <a:srgbClr val="FFFFFF"/>
                </a:solidFill>
                <a:latin typeface="Arial" pitchFamily="34" charset="0"/>
                <a:ea typeface="Arial" pitchFamily="34" charset="-122"/>
                <a:cs typeface="Arial" pitchFamily="34" charset="-120"/>
              </a:rPr>
              <a:t>✓</a:t>
            </a:r>
            <a:endParaRPr lang="en-US" sz="1400" dirty="0"/>
          </a:p>
        </p:txBody>
      </p:sp>
      <p:sp>
        <p:nvSpPr>
          <p:cNvPr id="19" name="Text 17"/>
          <p:cNvSpPr/>
          <p:nvPr/>
        </p:nvSpPr>
        <p:spPr>
          <a:xfrm>
            <a:off x="877824" y="1005840"/>
            <a:ext cx="7863840" cy="548640"/>
          </a:xfrm>
          <a:prstGeom prst="rect">
            <a:avLst/>
          </a:prstGeom>
          <a:noFill/>
          <a:ln/>
        </p:spPr>
        <p:txBody>
          <a:bodyPr wrap="square" lIns="0" tIns="0" rIns="0" bIns="0" rtlCol="0" anchor="ctr"/>
          <a:lstStyle/>
          <a:p>
            <a:pPr algn="l" indent="0" marL="0">
              <a:buNone/>
            </a:pPr>
            <a:r>
              <a:rPr lang="en-US" sz="1250" b="1" dirty="0">
                <a:solidFill>
                  <a:srgbClr val="127A4F"/>
                </a:solidFill>
                <a:latin typeface="Arial" pitchFamily="34" charset="0"/>
                <a:ea typeface="Arial" pitchFamily="34" charset="-122"/>
                <a:cs typeface="Arial" pitchFamily="34" charset="-120"/>
              </a:rPr>
              <a:t>Correct Answer  B    </a:t>
            </a:r>
            <a:pPr algn="l" indent="0" marL="0">
              <a:buNone/>
            </a:pPr>
            <a:r>
              <a:rPr lang="en-US" sz="1250" dirty="0">
                <a:solidFill>
                  <a:srgbClr val="1B2A41"/>
                </a:solidFill>
                <a:latin typeface="Arial" pitchFamily="34" charset="0"/>
                <a:ea typeface="Arial" pitchFamily="34" charset="-122"/>
                <a:cs typeface="Arial" pitchFamily="34" charset="-120"/>
              </a:rPr>
              <a:t>[SiF</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 and [Ca(H</a:t>
            </a:r>
            <a:pPr algn="l" indent="0" marL="0">
              <a:buNone/>
            </a:pPr>
            <a:r>
              <a:rPr lang="en-US" sz="1250" baseline="-40000" dirty="0">
                <a:solidFill>
                  <a:srgbClr val="1B2A41"/>
                </a:solidFill>
                <a:latin typeface="Arial" pitchFamily="34" charset="0"/>
                <a:ea typeface="Arial" pitchFamily="34" charset="-122"/>
                <a:cs typeface="Arial" pitchFamily="34" charset="-120"/>
              </a:rPr>
              <a:t>2</a:t>
            </a:r>
            <a:pPr algn="l" indent="0" marL="0">
              <a:buNone/>
            </a:pPr>
            <a:r>
              <a:rPr lang="en-US" sz="1250" dirty="0">
                <a:solidFill>
                  <a:srgbClr val="1B2A41"/>
                </a:solidFill>
                <a:latin typeface="Arial" pitchFamily="34" charset="0"/>
                <a:ea typeface="Arial" pitchFamily="34" charset="-122"/>
                <a:cs typeface="Arial" pitchFamily="34" charset="-120"/>
              </a:rPr>
              <a:t>O)</a:t>
            </a:r>
            <a:pPr algn="l" indent="0" marL="0">
              <a:buNone/>
            </a:pPr>
            <a:r>
              <a:rPr lang="en-US" sz="1250" baseline="-40000" dirty="0">
                <a:solidFill>
                  <a:srgbClr val="1B2A41"/>
                </a:solidFill>
                <a:latin typeface="Arial" pitchFamily="34" charset="0"/>
                <a:ea typeface="Arial" pitchFamily="34" charset="-122"/>
                <a:cs typeface="Arial" pitchFamily="34" charset="-120"/>
              </a:rPr>
              <a:t>6</a:t>
            </a:r>
            <a:pPr algn="l" indent="0" marL="0">
              <a:buNone/>
            </a:pPr>
            <a:r>
              <a:rPr lang="en-US" sz="1250" dirty="0">
                <a:solidFill>
                  <a:srgbClr val="1B2A41"/>
                </a:solidFill>
                <a:latin typeface="Arial" pitchFamily="34" charset="0"/>
                <a:ea typeface="Arial" pitchFamily="34" charset="-122"/>
                <a:cs typeface="Arial" pitchFamily="34" charset="-120"/>
              </a:rPr>
              <a:t>]</a:t>
            </a:r>
            <a:pPr algn="l" indent="0" marL="0">
              <a:buNone/>
            </a:pPr>
            <a:r>
              <a:rPr lang="en-US" sz="1250" baseline="30000" dirty="0">
                <a:solidFill>
                  <a:srgbClr val="1B2A41"/>
                </a:solidFill>
                <a:latin typeface="Arial" pitchFamily="34" charset="0"/>
                <a:ea typeface="Arial" pitchFamily="34" charset="-122"/>
                <a:cs typeface="Arial" pitchFamily="34" charset="-120"/>
              </a:rPr>
              <a:t>2+</a:t>
            </a:r>
            <a:endParaRPr lang="en-US" sz="1250" dirty="0"/>
          </a:p>
        </p:txBody>
      </p:sp>
      <p:sp>
        <p:nvSpPr>
          <p:cNvPr id="20" name="Shape 18"/>
          <p:cNvSpPr/>
          <p:nvPr/>
        </p:nvSpPr>
        <p:spPr>
          <a:xfrm>
            <a:off x="292608" y="1682496"/>
            <a:ext cx="1051560" cy="219456"/>
          </a:xfrm>
          <a:prstGeom prst="roundRect">
            <a:avLst>
              <a:gd name="adj" fmla="val 16667"/>
            </a:avLst>
          </a:prstGeom>
          <a:solidFill>
            <a:srgbClr val="E8F0F8"/>
          </a:solidFill>
          <a:ln w="9525">
            <a:solidFill>
              <a:srgbClr val="1E3A5F"/>
            </a:solidFill>
            <a:prstDash val="solid"/>
          </a:ln>
        </p:spPr>
      </p:sp>
      <p:sp>
        <p:nvSpPr>
          <p:cNvPr id="21" name="Text 19"/>
          <p:cNvSpPr/>
          <p:nvPr/>
        </p:nvSpPr>
        <p:spPr>
          <a:xfrm>
            <a:off x="292608" y="1682496"/>
            <a:ext cx="1051560" cy="219456"/>
          </a:xfrm>
          <a:prstGeom prst="rect">
            <a:avLst/>
          </a:prstGeom>
          <a:noFill/>
          <a:ln/>
        </p:spPr>
        <p:txBody>
          <a:bodyPr wrap="square" lIns="0" tIns="0" rIns="0" bIns="0" rtlCol="0" anchor="ctr"/>
          <a:lstStyle/>
          <a:p>
            <a:pPr algn="ctr" indent="0" marL="0">
              <a:buNone/>
            </a:pPr>
            <a:r>
              <a:rPr lang="en-US" sz="850" b="1" spc="50" kern="0" dirty="0">
                <a:solidFill>
                  <a:srgbClr val="1E3A5F"/>
                </a:solidFill>
                <a:latin typeface="Arial" pitchFamily="34" charset="0"/>
                <a:ea typeface="Arial" pitchFamily="34" charset="-122"/>
                <a:cs typeface="Arial" pitchFamily="34" charset="-120"/>
              </a:rPr>
              <a:t>CONCEPT</a:t>
            </a:r>
            <a:endParaRPr lang="en-US" sz="850" dirty="0"/>
          </a:p>
        </p:txBody>
      </p:sp>
      <p:sp>
        <p:nvSpPr>
          <p:cNvPr id="22" name="Text 20"/>
          <p:cNvSpPr/>
          <p:nvPr/>
        </p:nvSpPr>
        <p:spPr>
          <a:xfrm>
            <a:off x="292608" y="1938528"/>
            <a:ext cx="5029200" cy="658368"/>
          </a:xfrm>
          <a:prstGeom prst="rect">
            <a:avLst/>
          </a:prstGeom>
          <a:noFill/>
          <a:ln/>
        </p:spPr>
        <p:txBody>
          <a:bodyPr wrap="square" lIns="0" tIns="0" rIns="0" bIns="0" rtlCol="0" anchor="t"/>
          <a:lstStyle/>
          <a:p>
            <a:pPr algn="l" indent="0" marL="0">
              <a:buNone/>
            </a:pPr>
            <a:r>
              <a:rPr lang="en-US" sz="1000" dirty="0">
                <a:solidFill>
                  <a:srgbClr val="1B2A41"/>
                </a:solidFill>
                <a:latin typeface="Arial" pitchFamily="34" charset="0"/>
                <a:ea typeface="Arial" pitchFamily="34" charset="-122"/>
                <a:cs typeface="Arial" pitchFamily="34" charset="-120"/>
              </a:rPr>
              <a:t>Broad coordination-chemistry reasoning: oxidation states, coordination numbers, characteristic reactions and classic qualitative tests.</a:t>
            </a:r>
            <a:endParaRPr lang="en-US" sz="1000" dirty="0"/>
          </a:p>
        </p:txBody>
      </p:sp>
      <p:sp>
        <p:nvSpPr>
          <p:cNvPr id="23" name="Text 21"/>
          <p:cNvSpPr/>
          <p:nvPr/>
        </p:nvSpPr>
        <p:spPr>
          <a:xfrm>
            <a:off x="292608" y="2578608"/>
            <a:ext cx="5029200" cy="182880"/>
          </a:xfrm>
          <a:prstGeom prst="rect">
            <a:avLst/>
          </a:prstGeom>
          <a:noFill/>
          <a:ln/>
        </p:spPr>
        <p:txBody>
          <a:bodyPr wrap="square" lIns="0" tIns="0" rIns="0" bIns="0" rtlCol="0" anchor="ctr"/>
          <a:lstStyle/>
          <a:p>
            <a:pPr algn="l" indent="0" marL="0">
              <a:buNone/>
            </a:pPr>
            <a:r>
              <a:rPr lang="en-US" sz="1100" dirty="0">
                <a:solidFill>
                  <a:srgbClr val="8A99AD"/>
                </a:solidFill>
                <a:latin typeface="Arial" pitchFamily="34" charset="0"/>
                <a:ea typeface="Arial" pitchFamily="34" charset="-122"/>
                <a:cs typeface="Arial" pitchFamily="34" charset="-120"/>
              </a:rPr>
              <a:t>↓</a:t>
            </a:r>
            <a:endParaRPr lang="en-US" sz="1100" dirty="0"/>
          </a:p>
        </p:txBody>
      </p:sp>
      <p:sp>
        <p:nvSpPr>
          <p:cNvPr id="24" name="Shape 22"/>
          <p:cNvSpPr/>
          <p:nvPr/>
        </p:nvSpPr>
        <p:spPr>
          <a:xfrm>
            <a:off x="292608" y="2779776"/>
            <a:ext cx="1417320" cy="219456"/>
          </a:xfrm>
          <a:prstGeom prst="roundRect">
            <a:avLst>
              <a:gd name="adj" fmla="val 16667"/>
            </a:avLst>
          </a:prstGeom>
          <a:solidFill>
            <a:srgbClr val="E5F4F1"/>
          </a:solidFill>
          <a:ln w="9525">
            <a:solidFill>
              <a:srgbClr val="1C8A7C"/>
            </a:solidFill>
            <a:prstDash val="solid"/>
          </a:ln>
        </p:spPr>
      </p:sp>
      <p:sp>
        <p:nvSpPr>
          <p:cNvPr id="25" name="Text 23"/>
          <p:cNvSpPr/>
          <p:nvPr/>
        </p:nvSpPr>
        <p:spPr>
          <a:xfrm>
            <a:off x="292608" y="2779776"/>
            <a:ext cx="1417320" cy="219456"/>
          </a:xfrm>
          <a:prstGeom prst="rect">
            <a:avLst/>
          </a:prstGeom>
          <a:noFill/>
          <a:ln/>
        </p:spPr>
        <p:txBody>
          <a:bodyPr wrap="square" lIns="0" tIns="0" rIns="0" bIns="0" rtlCol="0" anchor="ctr"/>
          <a:lstStyle/>
          <a:p>
            <a:pPr algn="ctr" indent="0" marL="0">
              <a:buNone/>
            </a:pPr>
            <a:r>
              <a:rPr lang="en-US" sz="850" b="1" spc="50" kern="0" dirty="0">
                <a:solidFill>
                  <a:srgbClr val="1C8A7C"/>
                </a:solidFill>
                <a:latin typeface="Arial" pitchFamily="34" charset="0"/>
                <a:ea typeface="Arial" pitchFamily="34" charset="-122"/>
                <a:cs typeface="Arial" pitchFamily="34" charset="-120"/>
              </a:rPr>
              <a:t>LOGIC / WORKING</a:t>
            </a:r>
            <a:endParaRPr lang="en-US" sz="850" dirty="0"/>
          </a:p>
        </p:txBody>
      </p:sp>
      <p:sp>
        <p:nvSpPr>
          <p:cNvPr id="26" name="Text 24"/>
          <p:cNvSpPr/>
          <p:nvPr/>
        </p:nvSpPr>
        <p:spPr>
          <a:xfrm>
            <a:off x="292608" y="3035808"/>
            <a:ext cx="5029200" cy="1444752"/>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As the oxidation state increases and size of central decreases ligand exchange rate decreases.</a:t>
            </a:r>
            <a:endParaRPr lang="en-US" sz="950" dirty="0"/>
          </a:p>
        </p:txBody>
      </p:sp>
      <p:sp>
        <p:nvSpPr>
          <p:cNvPr id="27" name="Shape 25"/>
          <p:cNvSpPr/>
          <p:nvPr/>
        </p:nvSpPr>
        <p:spPr>
          <a:xfrm>
            <a:off x="292608" y="4498848"/>
            <a:ext cx="5029200" cy="274320"/>
          </a:xfrm>
          <a:prstGeom prst="roundRect">
            <a:avLst>
              <a:gd name="adj" fmla="val 13333"/>
            </a:avLst>
          </a:prstGeom>
          <a:solidFill>
            <a:srgbClr val="E6F4EC"/>
          </a:solidFill>
          <a:ln w="9525">
            <a:solidFill>
              <a:srgbClr val="9FD3B6"/>
            </a:solidFill>
            <a:prstDash val="solid"/>
          </a:ln>
        </p:spPr>
      </p:sp>
      <p:sp>
        <p:nvSpPr>
          <p:cNvPr id="28" name="Text 26"/>
          <p:cNvSpPr/>
          <p:nvPr/>
        </p:nvSpPr>
        <p:spPr>
          <a:xfrm>
            <a:off x="384048" y="4498848"/>
            <a:ext cx="4846320" cy="274320"/>
          </a:xfrm>
          <a:prstGeom prst="rect">
            <a:avLst/>
          </a:prstGeom>
          <a:noFill/>
          <a:ln/>
        </p:spPr>
        <p:txBody>
          <a:bodyPr wrap="square" lIns="0" tIns="0" rIns="0" bIns="0" rtlCol="0" anchor="ctr"/>
          <a:lstStyle/>
          <a:p>
            <a:pPr algn="l" indent="0" marL="0">
              <a:buNone/>
            </a:pPr>
            <a:r>
              <a:rPr lang="en-US" sz="900" b="1" dirty="0">
                <a:solidFill>
                  <a:srgbClr val="127A4F"/>
                </a:solidFill>
                <a:latin typeface="Arial" pitchFamily="34" charset="0"/>
                <a:ea typeface="Arial" pitchFamily="34" charset="-122"/>
                <a:cs typeface="Arial" pitchFamily="34" charset="-120"/>
              </a:rPr>
              <a:t>FINAL: (B)  </a:t>
            </a:r>
            <a:pPr algn="l" indent="0" marL="0">
              <a:buNone/>
            </a:pPr>
            <a:r>
              <a:rPr lang="en-US" sz="900" b="1" dirty="0">
                <a:solidFill>
                  <a:srgbClr val="1B2A41"/>
                </a:solidFill>
                <a:latin typeface="Arial" pitchFamily="34" charset="0"/>
                <a:ea typeface="Arial" pitchFamily="34" charset="-122"/>
                <a:cs typeface="Arial" pitchFamily="34" charset="-120"/>
              </a:rPr>
              <a:t>[SiF</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 and [Ca(H</a:t>
            </a:r>
            <a:pPr algn="l" indent="0" marL="0">
              <a:buNone/>
            </a:pPr>
            <a:r>
              <a:rPr lang="en-US" sz="900" b="1" baseline="-40000" dirty="0">
                <a:solidFill>
                  <a:srgbClr val="1B2A41"/>
                </a:solidFill>
                <a:latin typeface="Arial" pitchFamily="34" charset="0"/>
                <a:ea typeface="Arial" pitchFamily="34" charset="-122"/>
                <a:cs typeface="Arial" pitchFamily="34" charset="-120"/>
              </a:rPr>
              <a:t>2</a:t>
            </a:r>
            <a:pPr algn="l" indent="0" marL="0">
              <a:buNone/>
            </a:pPr>
            <a:r>
              <a:rPr lang="en-US" sz="900" b="1" dirty="0">
                <a:solidFill>
                  <a:srgbClr val="1B2A41"/>
                </a:solidFill>
                <a:latin typeface="Arial" pitchFamily="34" charset="0"/>
                <a:ea typeface="Arial" pitchFamily="34" charset="-122"/>
                <a:cs typeface="Arial" pitchFamily="34" charset="-120"/>
              </a:rPr>
              <a:t>O)</a:t>
            </a:r>
            <a:pPr algn="l" indent="0" marL="0">
              <a:buNone/>
            </a:pPr>
            <a:r>
              <a:rPr lang="en-US" sz="900" b="1" baseline="-40000" dirty="0">
                <a:solidFill>
                  <a:srgbClr val="1B2A41"/>
                </a:solidFill>
                <a:latin typeface="Arial" pitchFamily="34" charset="0"/>
                <a:ea typeface="Arial" pitchFamily="34" charset="-122"/>
                <a:cs typeface="Arial" pitchFamily="34" charset="-120"/>
              </a:rPr>
              <a:t>6</a:t>
            </a:r>
            <a:pPr algn="l" indent="0" marL="0">
              <a:buNone/>
            </a:pPr>
            <a:r>
              <a:rPr lang="en-US" sz="900" b="1" dirty="0">
                <a:solidFill>
                  <a:srgbClr val="1B2A41"/>
                </a:solidFill>
                <a:latin typeface="Arial" pitchFamily="34" charset="0"/>
                <a:ea typeface="Arial" pitchFamily="34" charset="-122"/>
                <a:cs typeface="Arial" pitchFamily="34" charset="-120"/>
              </a:rPr>
              <a:t>]</a:t>
            </a:r>
            <a:pPr algn="l" indent="0" marL="0">
              <a:buNone/>
            </a:pPr>
            <a:r>
              <a:rPr lang="en-US" sz="900" b="1" baseline="30000" dirty="0">
                <a:solidFill>
                  <a:srgbClr val="1B2A41"/>
                </a:solidFill>
                <a:latin typeface="Arial" pitchFamily="34" charset="0"/>
                <a:ea typeface="Arial" pitchFamily="34" charset="-122"/>
                <a:cs typeface="Arial" pitchFamily="34" charset="-120"/>
              </a:rPr>
              <a:t>2+</a:t>
            </a:r>
            <a:endParaRPr lang="en-US" sz="900" dirty="0"/>
          </a:p>
        </p:txBody>
      </p:sp>
      <p:sp>
        <p:nvSpPr>
          <p:cNvPr id="29" name="Shape 27"/>
          <p:cNvSpPr/>
          <p:nvPr/>
        </p:nvSpPr>
        <p:spPr>
          <a:xfrm>
            <a:off x="5449824" y="1682496"/>
            <a:ext cx="3401568" cy="694944"/>
          </a:xfrm>
          <a:prstGeom prst="roundRect">
            <a:avLst>
              <a:gd name="adj" fmla="val 6579"/>
            </a:avLst>
          </a:prstGeom>
          <a:solidFill>
            <a:srgbClr val="FBF1DE"/>
          </a:solidFill>
          <a:ln w="12700">
            <a:solidFill>
              <a:srgbClr val="EAD0A0"/>
            </a:solidFill>
            <a:prstDash val="solid"/>
          </a:ln>
        </p:spPr>
      </p:sp>
      <p:sp>
        <p:nvSpPr>
          <p:cNvPr id="30" name="Shape 28"/>
          <p:cNvSpPr/>
          <p:nvPr/>
        </p:nvSpPr>
        <p:spPr>
          <a:xfrm>
            <a:off x="5449824" y="1682496"/>
            <a:ext cx="64008" cy="694944"/>
          </a:xfrm>
          <a:prstGeom prst="rect">
            <a:avLst/>
          </a:prstGeom>
          <a:solidFill>
            <a:srgbClr val="C9821B"/>
          </a:solidFill>
          <a:ln w="12700">
            <a:solidFill>
              <a:srgbClr val="C9821B"/>
            </a:solidFill>
            <a:prstDash val="solid"/>
          </a:ln>
        </p:spPr>
      </p:sp>
      <p:sp>
        <p:nvSpPr>
          <p:cNvPr id="31" name="Text 29"/>
          <p:cNvSpPr/>
          <p:nvPr/>
        </p:nvSpPr>
        <p:spPr>
          <a:xfrm>
            <a:off x="5596128" y="1737360"/>
            <a:ext cx="3145536" cy="182880"/>
          </a:xfrm>
          <a:prstGeom prst="rect">
            <a:avLst/>
          </a:prstGeom>
          <a:noFill/>
          <a:ln/>
        </p:spPr>
        <p:txBody>
          <a:bodyPr wrap="square" lIns="0" tIns="0" rIns="0" bIns="0" rtlCol="0" anchor="ctr"/>
          <a:lstStyle/>
          <a:p>
            <a:pPr algn="l" indent="0" marL="0">
              <a:buNone/>
            </a:pPr>
            <a:r>
              <a:rPr lang="en-US" sz="800" b="1" spc="50" kern="0" dirty="0">
                <a:solidFill>
                  <a:srgbClr val="C9821B"/>
                </a:solidFill>
                <a:latin typeface="Arial" pitchFamily="34" charset="0"/>
                <a:ea typeface="Arial" pitchFamily="34" charset="-122"/>
                <a:cs typeface="Arial" pitchFamily="34" charset="-120"/>
              </a:rPr>
              <a:t>SHORTCUT / EXAM TRICK</a:t>
            </a:r>
            <a:endParaRPr lang="en-US" sz="800" dirty="0"/>
          </a:p>
        </p:txBody>
      </p:sp>
      <p:sp>
        <p:nvSpPr>
          <p:cNvPr id="32" name="Text 30"/>
          <p:cNvSpPr/>
          <p:nvPr/>
        </p:nvSpPr>
        <p:spPr>
          <a:xfrm>
            <a:off x="5596128" y="1920240"/>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Identify the metal oxidation state and d-count first; most properties (colour, magnetism, geometry) follow from it.</a:t>
            </a:r>
            <a:endParaRPr lang="en-US" sz="900" dirty="0"/>
          </a:p>
        </p:txBody>
      </p:sp>
      <p:sp>
        <p:nvSpPr>
          <p:cNvPr id="33" name="Shape 31"/>
          <p:cNvSpPr/>
          <p:nvPr/>
        </p:nvSpPr>
        <p:spPr>
          <a:xfrm>
            <a:off x="5449824" y="2487168"/>
            <a:ext cx="3401568" cy="694944"/>
          </a:xfrm>
          <a:prstGeom prst="roundRect">
            <a:avLst>
              <a:gd name="adj" fmla="val 6579"/>
            </a:avLst>
          </a:prstGeom>
          <a:solidFill>
            <a:srgbClr val="FBEDEC"/>
          </a:solidFill>
          <a:ln w="12700">
            <a:solidFill>
              <a:srgbClr val="E7B4B1"/>
            </a:solidFill>
            <a:prstDash val="solid"/>
          </a:ln>
        </p:spPr>
      </p:sp>
      <p:sp>
        <p:nvSpPr>
          <p:cNvPr id="34" name="Shape 32"/>
          <p:cNvSpPr/>
          <p:nvPr/>
        </p:nvSpPr>
        <p:spPr>
          <a:xfrm>
            <a:off x="5449824" y="2487168"/>
            <a:ext cx="64008" cy="694944"/>
          </a:xfrm>
          <a:prstGeom prst="rect">
            <a:avLst/>
          </a:prstGeom>
          <a:solidFill>
            <a:srgbClr val="B83A36"/>
          </a:solidFill>
          <a:ln w="12700">
            <a:solidFill>
              <a:srgbClr val="B83A36"/>
            </a:solidFill>
            <a:prstDash val="solid"/>
          </a:ln>
        </p:spPr>
      </p:sp>
      <p:sp>
        <p:nvSpPr>
          <p:cNvPr id="35" name="Text 33"/>
          <p:cNvSpPr/>
          <p:nvPr/>
        </p:nvSpPr>
        <p:spPr>
          <a:xfrm>
            <a:off x="5596128" y="2542032"/>
            <a:ext cx="3145536" cy="182880"/>
          </a:xfrm>
          <a:prstGeom prst="rect">
            <a:avLst/>
          </a:prstGeom>
          <a:noFill/>
          <a:ln/>
        </p:spPr>
        <p:txBody>
          <a:bodyPr wrap="square" lIns="0" tIns="0" rIns="0" bIns="0" rtlCol="0" anchor="ctr"/>
          <a:lstStyle/>
          <a:p>
            <a:pPr algn="l" indent="0" marL="0">
              <a:buNone/>
            </a:pPr>
            <a:r>
              <a:rPr lang="en-US" sz="800" b="1" spc="50" kern="0" dirty="0">
                <a:solidFill>
                  <a:srgbClr val="B83A36"/>
                </a:solidFill>
                <a:latin typeface="Arial" pitchFamily="34" charset="0"/>
                <a:ea typeface="Arial" pitchFamily="34" charset="-122"/>
                <a:cs typeface="Arial" pitchFamily="34" charset="-120"/>
              </a:rPr>
              <a:t>COMMON MISTAKE</a:t>
            </a:r>
            <a:endParaRPr lang="en-US" sz="800" dirty="0"/>
          </a:p>
        </p:txBody>
      </p:sp>
      <p:sp>
        <p:nvSpPr>
          <p:cNvPr id="36" name="Text 34"/>
          <p:cNvSpPr/>
          <p:nvPr/>
        </p:nvSpPr>
        <p:spPr>
          <a:xfrm>
            <a:off x="5596128" y="2724912"/>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Skipping the oxidation-state/d-count step and guessing properties directly.</a:t>
            </a:r>
            <a:endParaRPr lang="en-US" sz="900" dirty="0"/>
          </a:p>
        </p:txBody>
      </p:sp>
      <p:sp>
        <p:nvSpPr>
          <p:cNvPr id="37" name="Shape 35"/>
          <p:cNvSpPr/>
          <p:nvPr/>
        </p:nvSpPr>
        <p:spPr>
          <a:xfrm>
            <a:off x="5449824" y="3291840"/>
            <a:ext cx="3401568" cy="694944"/>
          </a:xfrm>
          <a:prstGeom prst="roundRect">
            <a:avLst>
              <a:gd name="adj" fmla="val 6579"/>
            </a:avLst>
          </a:prstGeom>
          <a:solidFill>
            <a:srgbClr val="E8F0F8"/>
          </a:solidFill>
          <a:ln w="12700">
            <a:solidFill>
              <a:srgbClr val="E3E9F2"/>
            </a:solidFill>
            <a:prstDash val="solid"/>
          </a:ln>
        </p:spPr>
      </p:sp>
      <p:sp>
        <p:nvSpPr>
          <p:cNvPr id="38" name="Shape 36"/>
          <p:cNvSpPr/>
          <p:nvPr/>
        </p:nvSpPr>
        <p:spPr>
          <a:xfrm>
            <a:off x="5449824" y="3291840"/>
            <a:ext cx="64008" cy="694944"/>
          </a:xfrm>
          <a:prstGeom prst="rect">
            <a:avLst/>
          </a:prstGeom>
          <a:solidFill>
            <a:srgbClr val="1E3A5F"/>
          </a:solidFill>
          <a:ln w="12700">
            <a:solidFill>
              <a:srgbClr val="1E3A5F"/>
            </a:solidFill>
            <a:prstDash val="solid"/>
          </a:ln>
        </p:spPr>
      </p:sp>
      <p:sp>
        <p:nvSpPr>
          <p:cNvPr id="39" name="Text 37"/>
          <p:cNvSpPr/>
          <p:nvPr/>
        </p:nvSpPr>
        <p:spPr>
          <a:xfrm>
            <a:off x="5596128" y="3346704"/>
            <a:ext cx="3145536" cy="182880"/>
          </a:xfrm>
          <a:prstGeom prst="rect">
            <a:avLst/>
          </a:prstGeom>
          <a:noFill/>
          <a:ln/>
        </p:spPr>
        <p:txBody>
          <a:bodyPr wrap="square" lIns="0" tIns="0" rIns="0" bIns="0" rtlCol="0" anchor="ctr"/>
          <a:lstStyle/>
          <a:p>
            <a:pPr algn="l" indent="0" marL="0">
              <a:buNone/>
            </a:pPr>
            <a:r>
              <a:rPr lang="en-US" sz="800" b="1" spc="50" kern="0" dirty="0">
                <a:solidFill>
                  <a:srgbClr val="1E3A5F"/>
                </a:solidFill>
                <a:latin typeface="Arial" pitchFamily="34" charset="0"/>
                <a:ea typeface="Arial" pitchFamily="34" charset="-122"/>
                <a:cs typeface="Arial" pitchFamily="34" charset="-120"/>
              </a:rPr>
              <a:t>EXAM TIP</a:t>
            </a:r>
            <a:endParaRPr lang="en-US" sz="800" dirty="0"/>
          </a:p>
        </p:txBody>
      </p:sp>
      <p:sp>
        <p:nvSpPr>
          <p:cNvPr id="40" name="Text 38"/>
          <p:cNvSpPr/>
          <p:nvPr/>
        </p:nvSpPr>
        <p:spPr>
          <a:xfrm>
            <a:off x="5596128" y="3529584"/>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Learn the classic named tests (ring test = nitrate, Kurnakov = cis/trans Pt) — they recur in PYQs.</a:t>
            </a:r>
            <a:endParaRPr lang="en-US" sz="900" dirty="0"/>
          </a:p>
        </p:txBody>
      </p:sp>
      <p:sp>
        <p:nvSpPr>
          <p:cNvPr id="41" name="Shape 39"/>
          <p:cNvSpPr/>
          <p:nvPr/>
        </p:nvSpPr>
        <p:spPr>
          <a:xfrm>
            <a:off x="5449824" y="4096512"/>
            <a:ext cx="3401568" cy="694944"/>
          </a:xfrm>
          <a:prstGeom prst="roundRect">
            <a:avLst>
              <a:gd name="adj" fmla="val 6579"/>
            </a:avLst>
          </a:prstGeom>
          <a:solidFill>
            <a:srgbClr val="F0EAFA"/>
          </a:solidFill>
          <a:ln w="12700">
            <a:solidFill>
              <a:srgbClr val="CDBCEC"/>
            </a:solidFill>
            <a:prstDash val="solid"/>
          </a:ln>
        </p:spPr>
      </p:sp>
      <p:sp>
        <p:nvSpPr>
          <p:cNvPr id="42" name="Shape 40"/>
          <p:cNvSpPr/>
          <p:nvPr/>
        </p:nvSpPr>
        <p:spPr>
          <a:xfrm>
            <a:off x="5449824" y="4096512"/>
            <a:ext cx="64008" cy="694944"/>
          </a:xfrm>
          <a:prstGeom prst="rect">
            <a:avLst/>
          </a:prstGeom>
          <a:solidFill>
            <a:srgbClr val="6E45B8"/>
          </a:solidFill>
          <a:ln w="12700">
            <a:solidFill>
              <a:srgbClr val="6E45B8"/>
            </a:solidFill>
            <a:prstDash val="solid"/>
          </a:ln>
        </p:spPr>
      </p:sp>
      <p:sp>
        <p:nvSpPr>
          <p:cNvPr id="43" name="Text 41"/>
          <p:cNvSpPr/>
          <p:nvPr/>
        </p:nvSpPr>
        <p:spPr>
          <a:xfrm>
            <a:off x="5596128" y="4151376"/>
            <a:ext cx="3145536" cy="182880"/>
          </a:xfrm>
          <a:prstGeom prst="rect">
            <a:avLst/>
          </a:prstGeom>
          <a:noFill/>
          <a:ln/>
        </p:spPr>
        <p:txBody>
          <a:bodyPr wrap="square" lIns="0" tIns="0" rIns="0" bIns="0" rtlCol="0" anchor="ctr"/>
          <a:lstStyle/>
          <a:p>
            <a:pPr algn="l" indent="0" marL="0">
              <a:buNone/>
            </a:pPr>
            <a:r>
              <a:rPr lang="en-US" sz="800" b="1" spc="50" kern="0" dirty="0">
                <a:solidFill>
                  <a:srgbClr val="6E45B8"/>
                </a:solidFill>
                <a:latin typeface="Arial" pitchFamily="34" charset="0"/>
                <a:ea typeface="Arial" pitchFamily="34" charset="-122"/>
                <a:cs typeface="Arial" pitchFamily="34" charset="-120"/>
              </a:rPr>
              <a:t>MEMORY TRICK</a:t>
            </a:r>
            <a:endParaRPr lang="en-US" sz="800" dirty="0"/>
          </a:p>
        </p:txBody>
      </p:sp>
      <p:sp>
        <p:nvSpPr>
          <p:cNvPr id="44" name="Text 42"/>
          <p:cNvSpPr/>
          <p:nvPr/>
        </p:nvSpPr>
        <p:spPr>
          <a:xfrm>
            <a:off x="5596128" y="4334256"/>
            <a:ext cx="3127248" cy="420624"/>
          </a:xfrm>
          <a:prstGeom prst="rect">
            <a:avLst/>
          </a:prstGeom>
          <a:noFill/>
          <a:ln/>
        </p:spPr>
        <p:txBody>
          <a:bodyPr wrap="square" lIns="0" tIns="0" rIns="0" bIns="0" rtlCol="0" anchor="t"/>
          <a:lstStyle/>
          <a:p>
            <a:pPr algn="l" indent="0" marL="0">
              <a:buNone/>
            </a:pPr>
            <a:r>
              <a:rPr lang="en-US" sz="900" dirty="0">
                <a:solidFill>
                  <a:srgbClr val="1B2A41"/>
                </a:solidFill>
                <a:latin typeface="Arial" pitchFamily="34" charset="0"/>
                <a:ea typeface="Arial" pitchFamily="34" charset="-122"/>
                <a:cs typeface="Arial" pitchFamily="34" charset="-120"/>
              </a:rPr>
              <a:t>“Oxidation state → d-count → everything else.” Anchor every prediction to the d-electron count.</a:t>
            </a:r>
            <a:endParaRPr lang="en-US" sz="900" dirty="0"/>
          </a:p>
        </p:txBody>
      </p:sp>
      <p:sp>
        <p:nvSpPr>
          <p:cNvPr id="45" name="Shape 43"/>
          <p:cNvSpPr/>
          <p:nvPr/>
        </p:nvSpPr>
        <p:spPr>
          <a:xfrm>
            <a:off x="274320" y="4846320"/>
            <a:ext cx="8595360" cy="0"/>
          </a:xfrm>
          <a:prstGeom prst="line">
            <a:avLst/>
          </a:prstGeom>
          <a:noFill/>
          <a:ln w="12700">
            <a:solidFill>
              <a:srgbClr val="E3E9F2"/>
            </a:solidFill>
            <a:prstDash val="solid"/>
          </a:ln>
        </p:spPr>
      </p:sp>
      <p:sp>
        <p:nvSpPr>
          <p:cNvPr id="46" name="Text 44"/>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47" name="Text 45"/>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Q139</a:t>
            </a:r>
            <a:pPr algn="r" indent="0" marL="0">
              <a:buNone/>
            </a:pPr>
            <a:r>
              <a:rPr lang="en-US" sz="850" dirty="0">
                <a:solidFill>
                  <a:srgbClr val="8A99AD"/>
                </a:solidFill>
                <a:latin typeface="Arial" pitchFamily="34" charset="0"/>
                <a:ea typeface="Arial" pitchFamily="34" charset="-122"/>
                <a:cs typeface="Arial" pitchFamily="34" charset="-120"/>
              </a:rPr>
              <a:t>  ·  Answer &amp; Explanation</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511</a:t>
            </a:fld>
            <a:endParaRPr lang="en-US"/>
          </a:p>
        </p:txBody>
      </p:sp>
    </p:spTree>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p:cSld name="Slide 512">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64008"/>
            <a:ext cx="3108960" cy="256032"/>
          </a:xfrm>
          <a:prstGeom prst="rect">
            <a:avLst/>
          </a:prstGeom>
          <a:noFill/>
          <a:ln/>
        </p:spPr>
        <p:txBody>
          <a:bodyPr wrap="square" lIns="0" tIns="0" rIns="0" bIns="0" rtlCol="0" anchor="ctr"/>
          <a:lstStyle/>
          <a:p>
            <a:pPr algn="l" indent="0" marL="0">
              <a:buNone/>
            </a:pPr>
            <a:r>
              <a:rPr lang="en-US" sz="1300" b="1" spc="200" kern="0" dirty="0">
                <a:solidFill>
                  <a:srgbClr val="FFFFFF"/>
                </a:solidFill>
                <a:latin typeface="Arial" pitchFamily="34" charset="0"/>
                <a:ea typeface="Arial" pitchFamily="34" charset="-122"/>
                <a:cs typeface="Arial" pitchFamily="34" charset="-120"/>
              </a:rPr>
              <a:t>ABC CHEMISTRY</a:t>
            </a:r>
            <a:endParaRPr lang="en-US" sz="1300" dirty="0"/>
          </a:p>
        </p:txBody>
      </p:sp>
      <p:sp>
        <p:nvSpPr>
          <p:cNvPr id="5" name="Text 3"/>
          <p:cNvSpPr/>
          <p:nvPr/>
        </p:nvSpPr>
        <p:spPr>
          <a:xfrm>
            <a:off x="283464" y="338328"/>
            <a:ext cx="3108960" cy="201168"/>
          </a:xfrm>
          <a:prstGeom prst="rect">
            <a:avLst/>
          </a:prstGeom>
          <a:noFill/>
          <a:ln/>
        </p:spPr>
        <p:txBody>
          <a:bodyPr wrap="square" lIns="0" tIns="0" rIns="0" bIns="0" rtlCol="0" anchor="ctr"/>
          <a:lstStyle/>
          <a:p>
            <a:pPr algn="l" indent="0" marL="0">
              <a:buNone/>
            </a:pPr>
            <a:r>
              <a:rPr lang="en-US" sz="900" dirty="0">
                <a:solidFill>
                  <a:srgbClr val="C9D7E6"/>
                </a:solidFill>
                <a:latin typeface="Arial" pitchFamily="34" charset="0"/>
                <a:ea typeface="Arial" pitchFamily="34" charset="-122"/>
                <a:cs typeface="Arial" pitchFamily="34" charset="-120"/>
              </a:rPr>
              <a:t>Mr. Aniket Bhardwaj</a:t>
            </a:r>
            <a:endParaRPr lang="en-US" sz="900" dirty="0"/>
          </a:p>
        </p:txBody>
      </p:sp>
      <p:sp>
        <p:nvSpPr>
          <p:cNvPr id="6" name="Text 4"/>
          <p:cNvSpPr/>
          <p:nvPr/>
        </p:nvSpPr>
        <p:spPr>
          <a:xfrm>
            <a:off x="4572000" y="54864"/>
            <a:ext cx="4297680" cy="219456"/>
          </a:xfrm>
          <a:prstGeom prst="rect">
            <a:avLst/>
          </a:prstGeom>
          <a:noFill/>
          <a:ln/>
        </p:spPr>
        <p:txBody>
          <a:bodyPr wrap="square" lIns="0" tIns="0" rIns="0" bIns="0" rtlCol="0" anchor="ctr"/>
          <a:lstStyle/>
          <a:p>
            <a:pPr algn="r" indent="0" marL="0">
              <a:buNone/>
            </a:pPr>
            <a:r>
              <a:rPr lang="en-US" sz="950" dirty="0">
                <a:solidFill>
                  <a:srgbClr val="D7E4EE"/>
                </a:solidFill>
                <a:latin typeface="Arial" pitchFamily="34" charset="0"/>
                <a:ea typeface="Arial" pitchFamily="34" charset="-122"/>
                <a:cs typeface="Arial" pitchFamily="34" charset="-120"/>
              </a:rPr>
              <a:t>CSIR-DEC 2018</a:t>
            </a:r>
            <a:endParaRPr lang="en-US" sz="950" dirty="0"/>
          </a:p>
        </p:txBody>
      </p:sp>
      <p:sp>
        <p:nvSpPr>
          <p:cNvPr id="7" name="Shape 5"/>
          <p:cNvSpPr/>
          <p:nvPr/>
        </p:nvSpPr>
        <p:spPr>
          <a:xfrm>
            <a:off x="7882128" y="310896"/>
            <a:ext cx="969264" cy="237744"/>
          </a:xfrm>
          <a:prstGeom prst="roundRect">
            <a:avLst>
              <a:gd name="adj" fmla="val 15385"/>
            </a:avLst>
          </a:prstGeom>
          <a:solidFill>
            <a:srgbClr val="FFFFFF"/>
          </a:solidFill>
          <a:ln w="6350">
            <a:solidFill>
              <a:srgbClr val="FFFFFF"/>
            </a:solidFill>
            <a:prstDash val="solid"/>
          </a:ln>
        </p:spPr>
      </p:sp>
      <p:sp>
        <p:nvSpPr>
          <p:cNvPr id="8" name="Text 6"/>
          <p:cNvSpPr/>
          <p:nvPr/>
        </p:nvSpPr>
        <p:spPr>
          <a:xfrm>
            <a:off x="7882128" y="310896"/>
            <a:ext cx="969264" cy="237744"/>
          </a:xfrm>
          <a:prstGeom prst="rect">
            <a:avLst/>
          </a:prstGeom>
          <a:noFill/>
          <a:ln/>
        </p:spPr>
        <p:txBody>
          <a:bodyPr wrap="square" lIns="0" tIns="0" rIns="0" bIns="0" rtlCol="0" anchor="ctr"/>
          <a:lstStyle/>
          <a:p>
            <a:pPr algn="ctr" indent="0" marL="0">
              <a:buNone/>
            </a:pPr>
            <a:r>
              <a:rPr lang="en-US" sz="900" b="1" dirty="0">
                <a:solidFill>
                  <a:srgbClr val="1E3A5F"/>
                </a:solidFill>
                <a:latin typeface="Arial" pitchFamily="34" charset="0"/>
                <a:ea typeface="Arial" pitchFamily="34" charset="-122"/>
                <a:cs typeface="Arial" pitchFamily="34" charset="-120"/>
              </a:rPr>
              <a:t>MSQ</a:t>
            </a:r>
            <a:endParaRPr lang="en-US" sz="900" dirty="0"/>
          </a:p>
        </p:txBody>
      </p:sp>
      <p:sp>
        <p:nvSpPr>
          <p:cNvPr id="9" name="Shape 7"/>
          <p:cNvSpPr/>
          <p:nvPr/>
        </p:nvSpPr>
        <p:spPr>
          <a:xfrm>
            <a:off x="6858000" y="310896"/>
            <a:ext cx="950976" cy="237744"/>
          </a:xfrm>
          <a:prstGeom prst="roundRect">
            <a:avLst>
              <a:gd name="adj" fmla="val 15385"/>
            </a:avLst>
          </a:prstGeom>
          <a:solidFill>
            <a:srgbClr val="127A4F"/>
          </a:solidFill>
          <a:ln w="6350">
            <a:solidFill>
              <a:srgbClr val="127A4F"/>
            </a:solidFill>
            <a:prstDash val="solid"/>
          </a:ln>
        </p:spPr>
      </p:sp>
      <p:sp>
        <p:nvSpPr>
          <p:cNvPr id="10" name="Text 8"/>
          <p:cNvSpPr/>
          <p:nvPr/>
        </p:nvSpPr>
        <p:spPr>
          <a:xfrm>
            <a:off x="6858000" y="310896"/>
            <a:ext cx="950976" cy="237744"/>
          </a:xfrm>
          <a:prstGeom prst="rect">
            <a:avLst/>
          </a:prstGeom>
          <a:noFill/>
          <a:ln/>
        </p:spPr>
        <p:txBody>
          <a:bodyPr wrap="square" lIns="0" tIns="0" rIns="0" bIns="0" rtlCol="0" anchor="ctr"/>
          <a:lstStyle/>
          <a:p>
            <a:pPr algn="ctr" indent="0" marL="0">
              <a:buNone/>
            </a:pPr>
            <a:r>
              <a:rPr lang="en-US" sz="900" b="1" dirty="0">
                <a:solidFill>
                  <a:srgbClr val="FFFFFF"/>
                </a:solidFill>
                <a:latin typeface="Arial" pitchFamily="34" charset="0"/>
                <a:ea typeface="Arial" pitchFamily="34" charset="-122"/>
                <a:cs typeface="Arial" pitchFamily="34" charset="-120"/>
              </a:rPr>
              <a:t>Easy</a:t>
            </a:r>
            <a:endParaRPr lang="en-US" sz="900" dirty="0"/>
          </a:p>
        </p:txBody>
      </p:sp>
      <p:sp>
        <p:nvSpPr>
          <p:cNvPr id="11" name="Shape 9"/>
          <p:cNvSpPr/>
          <p:nvPr/>
        </p:nvSpPr>
        <p:spPr>
          <a:xfrm>
            <a:off x="0" y="603504"/>
            <a:ext cx="9144000" cy="329184"/>
          </a:xfrm>
          <a:prstGeom prst="rect">
            <a:avLst/>
          </a:prstGeom>
          <a:solidFill>
            <a:srgbClr val="15293F"/>
          </a:solidFill>
          <a:ln w="12700">
            <a:solidFill>
              <a:srgbClr val="15293F"/>
            </a:solidFill>
            <a:prstDash val="solid"/>
          </a:ln>
        </p:spPr>
      </p:sp>
      <p:sp>
        <p:nvSpPr>
          <p:cNvPr id="12" name="Shape 10"/>
          <p:cNvSpPr/>
          <p:nvPr/>
        </p:nvSpPr>
        <p:spPr>
          <a:xfrm>
            <a:off x="0" y="603504"/>
            <a:ext cx="109728" cy="329184"/>
          </a:xfrm>
          <a:prstGeom prst="rect">
            <a:avLst/>
          </a:prstGeom>
          <a:solidFill>
            <a:srgbClr val="D4A017"/>
          </a:solidFill>
          <a:ln w="12700">
            <a:solidFill>
              <a:srgbClr val="D4A017"/>
            </a:solidFill>
            <a:prstDash val="solid"/>
          </a:ln>
        </p:spPr>
      </p:sp>
      <p:sp>
        <p:nvSpPr>
          <p:cNvPr id="13" name="Shape 11"/>
          <p:cNvSpPr/>
          <p:nvPr/>
        </p:nvSpPr>
        <p:spPr>
          <a:xfrm>
            <a:off x="274320" y="694944"/>
            <a:ext cx="91440" cy="155448"/>
          </a:xfrm>
          <a:prstGeom prst="rect">
            <a:avLst/>
          </a:prstGeom>
          <a:solidFill>
            <a:srgbClr val="D4A017"/>
          </a:solidFill>
          <a:ln w="12700">
            <a:solidFill>
              <a:srgbClr val="D4A017"/>
            </a:solidFill>
            <a:prstDash val="solid"/>
          </a:ln>
        </p:spPr>
      </p:sp>
      <p:sp>
        <p:nvSpPr>
          <p:cNvPr id="14" name="Text 12"/>
          <p:cNvSpPr/>
          <p:nvPr/>
        </p:nvSpPr>
        <p:spPr>
          <a:xfrm>
            <a:off x="457200" y="603504"/>
            <a:ext cx="6400800" cy="329184"/>
          </a:xfrm>
          <a:prstGeom prst="rect">
            <a:avLst/>
          </a:prstGeom>
          <a:noFill/>
          <a:ln/>
        </p:spPr>
        <p:txBody>
          <a:bodyPr wrap="square" lIns="0" tIns="0" rIns="0" bIns="0" rtlCol="0" anchor="ctr"/>
          <a:lstStyle/>
          <a:p>
            <a:pPr algn="l" indent="0" marL="0">
              <a:buNone/>
            </a:pPr>
            <a:r>
              <a:rPr lang="en-US" sz="1150" b="1" spc="30" kern="0" dirty="0">
                <a:solidFill>
                  <a:srgbClr val="FFFFFF"/>
                </a:solidFill>
                <a:latin typeface="Arial" pitchFamily="34" charset="0"/>
                <a:ea typeface="Arial" pitchFamily="34" charset="-122"/>
                <a:cs typeface="Arial" pitchFamily="34" charset="-120"/>
              </a:rPr>
              <a:t>Coordination Chemistry – General</a:t>
            </a:r>
            <a:endParaRPr lang="en-US" sz="1150" dirty="0"/>
          </a:p>
        </p:txBody>
      </p:sp>
      <p:sp>
        <p:nvSpPr>
          <p:cNvPr id="15" name="Text 13"/>
          <p:cNvSpPr/>
          <p:nvPr/>
        </p:nvSpPr>
        <p:spPr>
          <a:xfrm>
            <a:off x="6766560" y="603504"/>
            <a:ext cx="2103120" cy="329184"/>
          </a:xfrm>
          <a:prstGeom prst="rect">
            <a:avLst/>
          </a:prstGeom>
          <a:noFill/>
          <a:ln/>
        </p:spPr>
        <p:txBody>
          <a:bodyPr wrap="square" lIns="0" tIns="0" rIns="0" bIns="0" rtlCol="0" anchor="ctr"/>
          <a:lstStyle/>
          <a:p>
            <a:pPr algn="r" indent="0" marL="0">
              <a:buNone/>
            </a:pPr>
            <a:r>
              <a:rPr lang="en-US" sz="950" b="1" dirty="0">
                <a:solidFill>
                  <a:srgbClr val="C9D7E6"/>
                </a:solidFill>
                <a:latin typeface="Arial" pitchFamily="34" charset="0"/>
                <a:ea typeface="Arial" pitchFamily="34" charset="-122"/>
                <a:cs typeface="Arial" pitchFamily="34" charset="-120"/>
              </a:rPr>
              <a:t>Question 139 of 161</a:t>
            </a:r>
            <a:endParaRPr lang="en-US" sz="950" dirty="0"/>
          </a:p>
        </p:txBody>
      </p:sp>
      <p:sp>
        <p:nvSpPr>
          <p:cNvPr id="16" name="Shape 14"/>
          <p:cNvSpPr/>
          <p:nvPr/>
        </p:nvSpPr>
        <p:spPr>
          <a:xfrm>
            <a:off x="292608" y="1024128"/>
            <a:ext cx="8558784" cy="365760"/>
          </a:xfrm>
          <a:prstGeom prst="rect">
            <a:avLst/>
          </a:prstGeom>
          <a:solidFill>
            <a:srgbClr val="FBEDEC"/>
          </a:solidFill>
          <a:ln w="12700">
            <a:solidFill>
              <a:srgbClr val="FBEDEC"/>
            </a:solidFill>
            <a:prstDash val="solid"/>
          </a:ln>
        </p:spPr>
      </p:sp>
      <p:sp>
        <p:nvSpPr>
          <p:cNvPr id="17" name="Text 15"/>
          <p:cNvSpPr/>
          <p:nvPr/>
        </p:nvSpPr>
        <p:spPr>
          <a:xfrm>
            <a:off x="420624" y="1024128"/>
            <a:ext cx="6400800" cy="365760"/>
          </a:xfrm>
          <a:prstGeom prst="rect">
            <a:avLst/>
          </a:prstGeom>
          <a:noFill/>
          <a:ln/>
        </p:spPr>
        <p:txBody>
          <a:bodyPr wrap="square" lIns="0" tIns="0" rIns="0" bIns="0" rtlCol="0" anchor="ctr"/>
          <a:lstStyle/>
          <a:p>
            <a:pPr algn="l" indent="0" marL="0">
              <a:buNone/>
            </a:pPr>
            <a:r>
              <a:rPr lang="en-US" sz="1400" b="1" dirty="0">
                <a:solidFill>
                  <a:srgbClr val="B83A36"/>
                </a:solidFill>
                <a:latin typeface="Georgia" pitchFamily="34" charset="0"/>
                <a:ea typeface="Georgia" pitchFamily="34" charset="-122"/>
                <a:cs typeface="Georgia" pitchFamily="34" charset="-120"/>
              </a:rPr>
              <a:t>Why the Other Options Are Wrong</a:t>
            </a:r>
            <a:endParaRPr lang="en-US" sz="1400" dirty="0"/>
          </a:p>
        </p:txBody>
      </p:sp>
      <p:sp>
        <p:nvSpPr>
          <p:cNvPr id="18" name="Text 16"/>
          <p:cNvSpPr/>
          <p:nvPr/>
        </p:nvSpPr>
        <p:spPr>
          <a:xfrm>
            <a:off x="6858000" y="1024128"/>
            <a:ext cx="1993392" cy="365760"/>
          </a:xfrm>
          <a:prstGeom prst="rect">
            <a:avLst/>
          </a:prstGeom>
          <a:noFill/>
          <a:ln/>
        </p:spPr>
        <p:txBody>
          <a:bodyPr wrap="square" lIns="0" tIns="0" rIns="0" bIns="0" rtlCol="0" anchor="ctr"/>
          <a:lstStyle/>
          <a:p>
            <a:pPr algn="r" indent="0" marL="0">
              <a:buNone/>
            </a:pPr>
            <a:r>
              <a:rPr lang="en-US" sz="1100" dirty="0">
                <a:solidFill>
                  <a:srgbClr val="5A6B82"/>
                </a:solidFill>
                <a:latin typeface="Arial" pitchFamily="34" charset="0"/>
                <a:ea typeface="Arial" pitchFamily="34" charset="-122"/>
                <a:cs typeface="Arial" pitchFamily="34" charset="-120"/>
              </a:rPr>
              <a:t>Correct answer: </a:t>
            </a:r>
            <a:pPr algn="r" indent="0" marL="0">
              <a:buNone/>
            </a:pPr>
            <a:r>
              <a:rPr lang="en-US" sz="1100" b="1" dirty="0">
                <a:solidFill>
                  <a:srgbClr val="127A4F"/>
                </a:solidFill>
                <a:latin typeface="Arial" pitchFamily="34" charset="0"/>
                <a:ea typeface="Arial" pitchFamily="34" charset="-122"/>
                <a:cs typeface="Arial" pitchFamily="34" charset="-120"/>
              </a:rPr>
              <a:t>B</a:t>
            </a:r>
            <a:endParaRPr lang="en-US" sz="1100" dirty="0"/>
          </a:p>
        </p:txBody>
      </p:sp>
      <p:sp>
        <p:nvSpPr>
          <p:cNvPr id="19" name="Shape 17"/>
          <p:cNvSpPr/>
          <p:nvPr/>
        </p:nvSpPr>
        <p:spPr>
          <a:xfrm>
            <a:off x="292608" y="1517904"/>
            <a:ext cx="8558784" cy="1018032"/>
          </a:xfrm>
          <a:prstGeom prst="roundRect">
            <a:avLst>
              <a:gd name="adj" fmla="val 4491"/>
            </a:avLst>
          </a:prstGeom>
          <a:solidFill>
            <a:srgbClr val="F8FAFD"/>
          </a:solidFill>
          <a:ln w="12700">
            <a:solidFill>
              <a:srgbClr val="E7B4B1"/>
            </a:solidFill>
            <a:prstDash val="solid"/>
          </a:ln>
        </p:spPr>
      </p:sp>
      <p:sp>
        <p:nvSpPr>
          <p:cNvPr id="20" name="Shape 18"/>
          <p:cNvSpPr/>
          <p:nvPr/>
        </p:nvSpPr>
        <p:spPr>
          <a:xfrm>
            <a:off x="438912" y="1645920"/>
            <a:ext cx="365760" cy="365760"/>
          </a:xfrm>
          <a:prstGeom prst="ellipse">
            <a:avLst/>
          </a:prstGeom>
          <a:solidFill>
            <a:srgbClr val="FBEDEC"/>
          </a:solidFill>
          <a:ln w="15875">
            <a:solidFill>
              <a:srgbClr val="B83A36"/>
            </a:solidFill>
            <a:prstDash val="solid"/>
          </a:ln>
        </p:spPr>
      </p:sp>
      <p:sp>
        <p:nvSpPr>
          <p:cNvPr id="21" name="Text 19"/>
          <p:cNvSpPr/>
          <p:nvPr/>
        </p:nvSpPr>
        <p:spPr>
          <a:xfrm>
            <a:off x="438912" y="164592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A</a:t>
            </a:r>
            <a:endParaRPr lang="en-US" sz="1300" dirty="0"/>
          </a:p>
        </p:txBody>
      </p:sp>
      <p:sp>
        <p:nvSpPr>
          <p:cNvPr id="22" name="Text 20"/>
          <p:cNvSpPr/>
          <p:nvPr/>
        </p:nvSpPr>
        <p:spPr>
          <a:xfrm>
            <a:off x="950976" y="159105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[AlF</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3-</a:t>
            </a:r>
            <a:pPr algn="l" indent="0" marL="0">
              <a:buNone/>
            </a:pPr>
            <a:r>
              <a:rPr lang="en-US" sz="1050" b="1" dirty="0">
                <a:solidFill>
                  <a:srgbClr val="1B2A41"/>
                </a:solidFill>
                <a:latin typeface="Arial" pitchFamily="34" charset="0"/>
                <a:ea typeface="Arial" pitchFamily="34" charset="-122"/>
                <a:cs typeface="Arial" pitchFamily="34" charset="-120"/>
              </a:rPr>
              <a:t> and [Sr(H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3" name="Text 21"/>
          <p:cNvSpPr/>
          <p:nvPr/>
        </p:nvSpPr>
        <p:spPr>
          <a:xfrm>
            <a:off x="950976" y="182880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AlF</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baseline="30000" dirty="0">
                <a:solidFill>
                  <a:srgbClr val="5A6B82"/>
                </a:solidFill>
                <a:latin typeface="Arial" pitchFamily="34" charset="0"/>
                <a:ea typeface="Arial" pitchFamily="34" charset="-122"/>
                <a:cs typeface="Arial" pitchFamily="34" charset="-120"/>
              </a:rPr>
              <a:t>3-</a:t>
            </a:r>
            <a:pPr algn="l" indent="0" marL="0">
              <a:buNone/>
            </a:pPr>
            <a:r>
              <a:rPr lang="en-US" sz="1050" dirty="0">
                <a:solidFill>
                  <a:srgbClr val="5A6B82"/>
                </a:solidFill>
                <a:latin typeface="Arial" pitchFamily="34" charset="0"/>
                <a:ea typeface="Arial" pitchFamily="34" charset="-122"/>
                <a:cs typeface="Arial" pitchFamily="34" charset="-120"/>
              </a:rPr>
              <a:t>/Sr aqua is not the pair with the required isoelectronic/structural relationship.</a:t>
            </a:r>
            <a:endParaRPr lang="en-US" sz="1050" dirty="0"/>
          </a:p>
        </p:txBody>
      </p:sp>
      <p:sp>
        <p:nvSpPr>
          <p:cNvPr id="24" name="Shape 22"/>
          <p:cNvSpPr/>
          <p:nvPr/>
        </p:nvSpPr>
        <p:spPr>
          <a:xfrm>
            <a:off x="292608" y="2645664"/>
            <a:ext cx="8558784" cy="1018032"/>
          </a:xfrm>
          <a:prstGeom prst="roundRect">
            <a:avLst>
              <a:gd name="adj" fmla="val 4491"/>
            </a:avLst>
          </a:prstGeom>
          <a:solidFill>
            <a:srgbClr val="F8FAFD"/>
          </a:solidFill>
          <a:ln w="12700">
            <a:solidFill>
              <a:srgbClr val="E7B4B1"/>
            </a:solidFill>
            <a:prstDash val="solid"/>
          </a:ln>
        </p:spPr>
      </p:sp>
      <p:sp>
        <p:nvSpPr>
          <p:cNvPr id="25" name="Shape 23"/>
          <p:cNvSpPr/>
          <p:nvPr/>
        </p:nvSpPr>
        <p:spPr>
          <a:xfrm>
            <a:off x="438912" y="2773680"/>
            <a:ext cx="365760" cy="365760"/>
          </a:xfrm>
          <a:prstGeom prst="ellipse">
            <a:avLst/>
          </a:prstGeom>
          <a:solidFill>
            <a:srgbClr val="FBEDEC"/>
          </a:solidFill>
          <a:ln w="15875">
            <a:solidFill>
              <a:srgbClr val="B83A36"/>
            </a:solidFill>
            <a:prstDash val="solid"/>
          </a:ln>
        </p:spPr>
      </p:sp>
      <p:sp>
        <p:nvSpPr>
          <p:cNvPr id="26" name="Text 24"/>
          <p:cNvSpPr/>
          <p:nvPr/>
        </p:nvSpPr>
        <p:spPr>
          <a:xfrm>
            <a:off x="438912" y="277368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C</a:t>
            </a:r>
            <a:endParaRPr lang="en-US" sz="1300" dirty="0"/>
          </a:p>
        </p:txBody>
      </p:sp>
      <p:sp>
        <p:nvSpPr>
          <p:cNvPr id="27" name="Text 25"/>
          <p:cNvSpPr/>
          <p:nvPr/>
        </p:nvSpPr>
        <p:spPr>
          <a:xfrm>
            <a:off x="950976" y="271881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[SF</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 and [Mg(H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28" name="Text 26"/>
          <p:cNvSpPr/>
          <p:nvPr/>
        </p:nvSpPr>
        <p:spPr>
          <a:xfrm>
            <a:off x="950976" y="295656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SF</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dirty="0">
                <a:solidFill>
                  <a:srgbClr val="5A6B82"/>
                </a:solidFill>
                <a:latin typeface="Arial" pitchFamily="34" charset="0"/>
                <a:ea typeface="Arial" pitchFamily="34" charset="-122"/>
                <a:cs typeface="Arial" pitchFamily="34" charset="-120"/>
              </a:rPr>
              <a:t> is neutral molecular and Mg aqua does not fit the intended comparison.</a:t>
            </a:r>
            <a:endParaRPr lang="en-US" sz="1050" dirty="0"/>
          </a:p>
        </p:txBody>
      </p:sp>
      <p:sp>
        <p:nvSpPr>
          <p:cNvPr id="29" name="Shape 27"/>
          <p:cNvSpPr/>
          <p:nvPr/>
        </p:nvSpPr>
        <p:spPr>
          <a:xfrm>
            <a:off x="292608" y="3773424"/>
            <a:ext cx="8558784" cy="1018032"/>
          </a:xfrm>
          <a:prstGeom prst="roundRect">
            <a:avLst>
              <a:gd name="adj" fmla="val 4491"/>
            </a:avLst>
          </a:prstGeom>
          <a:solidFill>
            <a:srgbClr val="F8FAFD"/>
          </a:solidFill>
          <a:ln w="12700">
            <a:solidFill>
              <a:srgbClr val="E7B4B1"/>
            </a:solidFill>
            <a:prstDash val="solid"/>
          </a:ln>
        </p:spPr>
      </p:sp>
      <p:sp>
        <p:nvSpPr>
          <p:cNvPr id="30" name="Shape 28"/>
          <p:cNvSpPr/>
          <p:nvPr/>
        </p:nvSpPr>
        <p:spPr>
          <a:xfrm>
            <a:off x="438912" y="3901440"/>
            <a:ext cx="365760" cy="365760"/>
          </a:xfrm>
          <a:prstGeom prst="ellipse">
            <a:avLst/>
          </a:prstGeom>
          <a:solidFill>
            <a:srgbClr val="FBEDEC"/>
          </a:solidFill>
          <a:ln w="15875">
            <a:solidFill>
              <a:srgbClr val="B83A36"/>
            </a:solidFill>
            <a:prstDash val="solid"/>
          </a:ln>
        </p:spPr>
      </p:sp>
      <p:sp>
        <p:nvSpPr>
          <p:cNvPr id="31" name="Text 29"/>
          <p:cNvSpPr/>
          <p:nvPr/>
        </p:nvSpPr>
        <p:spPr>
          <a:xfrm>
            <a:off x="438912" y="3901440"/>
            <a:ext cx="365760" cy="365760"/>
          </a:xfrm>
          <a:prstGeom prst="rect">
            <a:avLst/>
          </a:prstGeom>
          <a:noFill/>
          <a:ln/>
        </p:spPr>
        <p:txBody>
          <a:bodyPr wrap="square" lIns="0" tIns="0" rIns="0" bIns="0" rtlCol="0" anchor="ctr"/>
          <a:lstStyle/>
          <a:p>
            <a:pPr algn="ctr" indent="0" marL="0">
              <a:buNone/>
            </a:pPr>
            <a:r>
              <a:rPr lang="en-US" sz="1300" b="1" dirty="0">
                <a:solidFill>
                  <a:srgbClr val="B83A36"/>
                </a:solidFill>
                <a:latin typeface="Arial" pitchFamily="34" charset="0"/>
                <a:ea typeface="Arial" pitchFamily="34" charset="-122"/>
                <a:cs typeface="Arial" pitchFamily="34" charset="-120"/>
              </a:rPr>
              <a:t>D</a:t>
            </a:r>
            <a:endParaRPr lang="en-US" sz="1300" dirty="0"/>
          </a:p>
        </p:txBody>
      </p:sp>
      <p:sp>
        <p:nvSpPr>
          <p:cNvPr id="32" name="Text 30"/>
          <p:cNvSpPr/>
          <p:nvPr/>
        </p:nvSpPr>
        <p:spPr>
          <a:xfrm>
            <a:off x="950976" y="3846576"/>
            <a:ext cx="7772400" cy="237744"/>
          </a:xfrm>
          <a:prstGeom prst="rect">
            <a:avLst/>
          </a:prstGeom>
          <a:noFill/>
          <a:ln/>
        </p:spPr>
        <p:txBody>
          <a:bodyPr wrap="square" lIns="0" tIns="0" rIns="0" bIns="0" rtlCol="0" anchor="ctr"/>
          <a:lstStyle/>
          <a:p>
            <a:pPr algn="l" indent="0" marL="0">
              <a:buNone/>
            </a:pPr>
            <a:r>
              <a:rPr lang="en-US" sz="1050" b="1" dirty="0">
                <a:solidFill>
                  <a:srgbClr val="1B2A41"/>
                </a:solidFill>
                <a:latin typeface="Arial" pitchFamily="34" charset="0"/>
                <a:ea typeface="Arial" pitchFamily="34" charset="-122"/>
                <a:cs typeface="Arial" pitchFamily="34" charset="-120"/>
              </a:rPr>
              <a:t>[PF</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a:t>
            </a:r>
            <a:pPr algn="l" indent="0" marL="0">
              <a:buNone/>
            </a:pPr>
            <a:r>
              <a:rPr lang="en-US" sz="1050" b="1" dirty="0">
                <a:solidFill>
                  <a:srgbClr val="1B2A41"/>
                </a:solidFill>
                <a:latin typeface="Arial" pitchFamily="34" charset="0"/>
                <a:ea typeface="Arial" pitchFamily="34" charset="-122"/>
                <a:cs typeface="Arial" pitchFamily="34" charset="-120"/>
              </a:rPr>
              <a:t> and [Ca(H</a:t>
            </a:r>
            <a:pPr algn="l" indent="0" marL="0">
              <a:buNone/>
            </a:pPr>
            <a:r>
              <a:rPr lang="en-US" sz="1050" b="1" baseline="-40000" dirty="0">
                <a:solidFill>
                  <a:srgbClr val="1B2A41"/>
                </a:solidFill>
                <a:latin typeface="Arial" pitchFamily="34" charset="0"/>
                <a:ea typeface="Arial" pitchFamily="34" charset="-122"/>
                <a:cs typeface="Arial" pitchFamily="34" charset="-120"/>
              </a:rPr>
              <a:t>2</a:t>
            </a:r>
            <a:pPr algn="l" indent="0" marL="0">
              <a:buNone/>
            </a:pPr>
            <a:r>
              <a:rPr lang="en-US" sz="1050" b="1" dirty="0">
                <a:solidFill>
                  <a:srgbClr val="1B2A41"/>
                </a:solidFill>
                <a:latin typeface="Arial" pitchFamily="34" charset="0"/>
                <a:ea typeface="Arial" pitchFamily="34" charset="-122"/>
                <a:cs typeface="Arial" pitchFamily="34" charset="-120"/>
              </a:rPr>
              <a:t>O)</a:t>
            </a:r>
            <a:pPr algn="l" indent="0" marL="0">
              <a:buNone/>
            </a:pPr>
            <a:r>
              <a:rPr lang="en-US" sz="1050" b="1" baseline="-40000" dirty="0">
                <a:solidFill>
                  <a:srgbClr val="1B2A41"/>
                </a:solidFill>
                <a:latin typeface="Arial" pitchFamily="34" charset="0"/>
                <a:ea typeface="Arial" pitchFamily="34" charset="-122"/>
                <a:cs typeface="Arial" pitchFamily="34" charset="-120"/>
              </a:rPr>
              <a:t>6</a:t>
            </a:r>
            <a:pPr algn="l" indent="0" marL="0">
              <a:buNone/>
            </a:pPr>
            <a:r>
              <a:rPr lang="en-US" sz="1050" b="1" dirty="0">
                <a:solidFill>
                  <a:srgbClr val="1B2A41"/>
                </a:solidFill>
                <a:latin typeface="Arial" pitchFamily="34" charset="0"/>
                <a:ea typeface="Arial" pitchFamily="34" charset="-122"/>
                <a:cs typeface="Arial" pitchFamily="34" charset="-120"/>
              </a:rPr>
              <a:t>]</a:t>
            </a:r>
            <a:pPr algn="l" indent="0" marL="0">
              <a:buNone/>
            </a:pPr>
            <a:r>
              <a:rPr lang="en-US" sz="1050" b="1" baseline="30000" dirty="0">
                <a:solidFill>
                  <a:srgbClr val="1B2A41"/>
                </a:solidFill>
                <a:latin typeface="Arial" pitchFamily="34" charset="0"/>
                <a:ea typeface="Arial" pitchFamily="34" charset="-122"/>
                <a:cs typeface="Arial" pitchFamily="34" charset="-120"/>
              </a:rPr>
              <a:t>2+</a:t>
            </a:r>
            <a:endParaRPr lang="en-US" sz="1050" dirty="0"/>
          </a:p>
        </p:txBody>
      </p:sp>
      <p:sp>
        <p:nvSpPr>
          <p:cNvPr id="33" name="Text 31"/>
          <p:cNvSpPr/>
          <p:nvPr/>
        </p:nvSpPr>
        <p:spPr>
          <a:xfrm>
            <a:off x="950976" y="4084320"/>
            <a:ext cx="7772400" cy="652272"/>
          </a:xfrm>
          <a:prstGeom prst="rect">
            <a:avLst/>
          </a:prstGeom>
          <a:noFill/>
          <a:ln/>
        </p:spPr>
        <p:txBody>
          <a:bodyPr wrap="square" lIns="0" tIns="0" rIns="0" bIns="0" rtlCol="0" anchor="t"/>
          <a:lstStyle/>
          <a:p>
            <a:pPr algn="l" indent="0" marL="0">
              <a:buNone/>
            </a:pPr>
            <a:r>
              <a:rPr lang="en-US" sz="1050" dirty="0">
                <a:solidFill>
                  <a:srgbClr val="5A6B82"/>
                </a:solidFill>
                <a:latin typeface="Arial" pitchFamily="34" charset="0"/>
                <a:ea typeface="Arial" pitchFamily="34" charset="-122"/>
                <a:cs typeface="Arial" pitchFamily="34" charset="-120"/>
              </a:rPr>
              <a:t>PF</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baseline="30000" dirty="0">
                <a:solidFill>
                  <a:srgbClr val="5A6B82"/>
                </a:solidFill>
                <a:latin typeface="Arial" pitchFamily="34" charset="0"/>
                <a:ea typeface="Arial" pitchFamily="34" charset="-122"/>
                <a:cs typeface="Arial" pitchFamily="34" charset="-120"/>
              </a:rPr>
              <a:t>-</a:t>
            </a:r>
            <a:pPr algn="l" indent="0" marL="0">
              <a:buNone/>
            </a:pPr>
            <a:r>
              <a:rPr lang="en-US" sz="1050" dirty="0">
                <a:solidFill>
                  <a:srgbClr val="5A6B82"/>
                </a:solidFill>
                <a:latin typeface="Arial" pitchFamily="34" charset="0"/>
                <a:ea typeface="Arial" pitchFamily="34" charset="-122"/>
                <a:cs typeface="Arial" pitchFamily="34" charset="-120"/>
              </a:rPr>
              <a:t> pairing does not give the correct match; SiF</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with Ca(H</a:t>
            </a:r>
            <a:pPr algn="l" indent="0" marL="0">
              <a:buNone/>
            </a:pPr>
            <a:r>
              <a:rPr lang="en-US" sz="1050" baseline="-4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O)</a:t>
            </a:r>
            <a:pPr algn="l" indent="0" marL="0">
              <a:buNone/>
            </a:pPr>
            <a:r>
              <a:rPr lang="en-US" sz="1050" baseline="-40000" dirty="0">
                <a:solidFill>
                  <a:srgbClr val="5A6B82"/>
                </a:solidFill>
                <a:latin typeface="Arial" pitchFamily="34" charset="0"/>
                <a:ea typeface="Arial" pitchFamily="34" charset="-122"/>
                <a:cs typeface="Arial" pitchFamily="34" charset="-120"/>
              </a:rPr>
              <a:t>6</a:t>
            </a:r>
            <a:pPr algn="l" indent="0" marL="0">
              <a:buNone/>
            </a:pPr>
            <a:r>
              <a:rPr lang="en-US" sz="1050" baseline="30000" dirty="0">
                <a:solidFill>
                  <a:srgbClr val="5A6B82"/>
                </a:solidFill>
                <a:latin typeface="Arial" pitchFamily="34" charset="0"/>
                <a:ea typeface="Arial" pitchFamily="34" charset="-122"/>
                <a:cs typeface="Arial" pitchFamily="34" charset="-120"/>
              </a:rPr>
              <a:t>2+</a:t>
            </a:r>
            <a:pPr algn="l" indent="0" marL="0">
              <a:buNone/>
            </a:pPr>
            <a:r>
              <a:rPr lang="en-US" sz="1050" dirty="0">
                <a:solidFill>
                  <a:srgbClr val="5A6B82"/>
                </a:solidFill>
                <a:latin typeface="Arial" pitchFamily="34" charset="0"/>
                <a:ea typeface="Arial" pitchFamily="34" charset="-122"/>
                <a:cs typeface="Arial" pitchFamily="34" charset="-120"/>
              </a:rPr>
              <a:t> is intended.</a:t>
            </a:r>
            <a:endParaRPr lang="en-US" sz="1050" dirty="0"/>
          </a:p>
        </p:txBody>
      </p:sp>
      <p:sp>
        <p:nvSpPr>
          <p:cNvPr id="34" name="Shape 32"/>
          <p:cNvSpPr/>
          <p:nvPr/>
        </p:nvSpPr>
        <p:spPr>
          <a:xfrm>
            <a:off x="274320" y="4846320"/>
            <a:ext cx="8595360" cy="0"/>
          </a:xfrm>
          <a:prstGeom prst="line">
            <a:avLst/>
          </a:prstGeom>
          <a:noFill/>
          <a:ln w="12700">
            <a:solidFill>
              <a:srgbClr val="E3E9F2"/>
            </a:solidFill>
            <a:prstDash val="solid"/>
          </a:ln>
        </p:spPr>
      </p:sp>
      <p:sp>
        <p:nvSpPr>
          <p:cNvPr id="35" name="Text 33"/>
          <p:cNvSpPr/>
          <p:nvPr/>
        </p:nvSpPr>
        <p:spPr>
          <a:xfrm>
            <a:off x="274320" y="4873752"/>
            <a:ext cx="5120640" cy="237744"/>
          </a:xfrm>
          <a:prstGeom prst="rect">
            <a:avLst/>
          </a:prstGeom>
          <a:noFill/>
          <a:ln/>
        </p:spPr>
        <p:txBody>
          <a:bodyPr wrap="square" lIns="0" tIns="0" rIns="0" bIns="0" rtlCol="0" anchor="ctr"/>
          <a:lstStyle/>
          <a:p>
            <a:pPr algn="l" indent="0" marL="0">
              <a:buNone/>
            </a:pPr>
            <a:r>
              <a:rPr lang="en-US" sz="85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50" dirty="0"/>
          </a:p>
        </p:txBody>
      </p:sp>
      <p:sp>
        <p:nvSpPr>
          <p:cNvPr id="36" name="Text 34"/>
          <p:cNvSpPr/>
          <p:nvPr/>
        </p:nvSpPr>
        <p:spPr>
          <a:xfrm>
            <a:off x="5486400" y="4873752"/>
            <a:ext cx="2651760" cy="237744"/>
          </a:xfrm>
          <a:prstGeom prst="rect">
            <a:avLst/>
          </a:prstGeom>
          <a:noFill/>
          <a:ln/>
        </p:spPr>
        <p:txBody>
          <a:bodyPr wrap="square" lIns="0" tIns="0" rIns="0" bIns="0" rtlCol="0" anchor="ctr"/>
          <a:lstStyle/>
          <a:p>
            <a:pPr algn="r" indent="0" marL="0">
              <a:buNone/>
            </a:pPr>
            <a:r>
              <a:rPr lang="en-US" sz="850" b="1" dirty="0">
                <a:solidFill>
                  <a:srgbClr val="1E3A5F"/>
                </a:solidFill>
                <a:latin typeface="Arial" pitchFamily="34" charset="0"/>
                <a:ea typeface="Arial" pitchFamily="34" charset="-122"/>
                <a:cs typeface="Arial" pitchFamily="34" charset="-120"/>
              </a:rPr>
              <a:t>Q139</a:t>
            </a:r>
            <a:pPr algn="r" indent="0" marL="0">
              <a:buNone/>
            </a:pPr>
            <a:r>
              <a:rPr lang="en-US" sz="850" dirty="0">
                <a:solidFill>
                  <a:srgbClr val="8A99AD"/>
                </a:solidFill>
                <a:latin typeface="Arial" pitchFamily="34" charset="0"/>
                <a:ea typeface="Arial" pitchFamily="34" charset="-122"/>
                <a:cs typeface="Arial" pitchFamily="34" charset="-120"/>
              </a:rPr>
              <a:t>  ·  Distractor Analysis</a:t>
            </a:r>
            <a:endParaRPr lang="en-US" sz="850" dirty="0"/>
          </a:p>
        </p:txBody>
      </p:sp>
      <p:sp>
        <p:nvSpPr>
          <p:cNvPr id="25" name="Slide Number Placeholder 0"/>
          <p:cNvSpPr>
            <a:spLocks noGrp="1"/>
          </p:cNvSpPr>
          <p:nvPr>
            <p:ph type="sldNum" sz="quarter" idx="4294967295"/>
          </p:nvPr>
        </p:nvSpPr>
        <p:spPr>
          <a:xfrm>
            <a:off x="8522208" y="4873752"/>
            <a:ext cx="365760" cy="219456"/>
          </a:xfrm>
          <a:prstGeom prst="rect">
            <a:avLst/>
          </a:prstGeom>
          <a:extLst>
            <a:ext uri="{C572A759-6A51-4108-AA02-DFA0A04FC94B}">
              <ma14:wrappingTextBoxFlag xmlns:ma14="http://schemas.microsoft.com/office/mac/drawingml/2011/main" val="0"/>
            </a:ext>
          </a:extLst>
        </p:spPr>
        <p:txBody>
          <a:bodyPr/>
          <a:lstStyle>
            <a:lvl1pPr>
              <a:defRPr sz="800">
                <a:solidFill>
                  <a:srgbClr val="8A99AD"/>
                </a:solidFill>
                <a:latin typeface="Arial"/>
                <a:ea typeface="Arial"/>
                <a:cs typeface="Arial"/>
              </a:defRPr>
            </a:lvl1pPr>
          </a:lstStyle>
          <a:p>
            <a:pPr algn="r"/>
            <a:fld id="{F7021451-1387-4CA6-816F-3879F97B5CBC}" type="slidenum">
              <a:rPr b="0" lang="en-US"/>
              <a:t>512</a:t>
            </a:fld>
            <a:endParaRPr lang="en-US"/>
          </a:p>
        </p:txBody>
      </p:sp>
    </p:spTree>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p:cSld name="Slide 51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4000" cy="603504"/>
          </a:xfrm>
          <a:prstGeom prst="rect">
            <a:avLst/>
          </a:prstGeom>
          <a:solidFill>
            <a:srgbClr val="1E3A5F"/>
          </a:solidFill>
          <a:ln w="12700">
            <a:solidFill>
              <a:srgbClr val="1E3A5F"/>
            </a:solidFill>
            <a:prstDash val="solid"/>
          </a:ln>
        </p:spPr>
      </p:sp>
      <p:sp>
        <p:nvSpPr>
          <p:cNvPr id="3" name="Shape 1"/>
          <p:cNvSpPr/>
          <p:nvPr/>
        </p:nvSpPr>
        <p:spPr>
          <a:xfrm>
            <a:off x="0" y="0"/>
            <a:ext cx="109728" cy="603504"/>
          </a:xfrm>
          <a:prstGeom prst="rect">
            <a:avLst/>
          </a:prstGeom>
          <a:solidFill>
            <a:srgbClr val="D4A017"/>
          </a:solidFill>
          <a:ln w="12700">
            <a:solidFill>
              <a:srgbClr val="D4A017"/>
            </a:solidFill>
            <a:prstDash val="solid"/>
          </a:ln>
        </p:spPr>
      </p:sp>
      <p:sp>
        <p:nvSpPr>
          <p:cNvPr id="4" name="Text 2"/>
          <p:cNvSpPr/>
          <p:nvPr/>
        </p:nvSpPr>
        <p:spPr>
          <a:xfrm>
            <a:off x="274320" y="54864"/>
            <a:ext cx="3657600" cy="274320"/>
          </a:xfrm>
          <a:prstGeom prst="rect">
            <a:avLst/>
          </a:prstGeom>
          <a:noFill/>
          <a:ln/>
        </p:spPr>
        <p:txBody>
          <a:bodyPr wrap="square" lIns="0" tIns="0" rIns="0" bIns="0" rtlCol="0" anchor="ctr"/>
          <a:lstStyle/>
          <a:p>
            <a:pPr algn="l" indent="0" marL="0">
              <a:buNone/>
            </a:pPr>
            <a:r>
              <a:rPr lang="en-US" sz="1200" b="1" spc="200" kern="0" dirty="0">
                <a:solidFill>
                  <a:srgbClr val="D4A017"/>
                </a:solidFill>
                <a:latin typeface="Arial" pitchFamily="34" charset="0"/>
                <a:ea typeface="Arial" pitchFamily="34" charset="-122"/>
                <a:cs typeface="Arial" pitchFamily="34" charset="-120"/>
              </a:rPr>
              <a:t>TOPIC REVISION</a:t>
            </a:r>
            <a:endParaRPr lang="en-US" sz="1200" dirty="0"/>
          </a:p>
        </p:txBody>
      </p:sp>
      <p:sp>
        <p:nvSpPr>
          <p:cNvPr id="5" name="Text 3"/>
          <p:cNvSpPr/>
          <p:nvPr/>
        </p:nvSpPr>
        <p:spPr>
          <a:xfrm>
            <a:off x="274320" y="301752"/>
            <a:ext cx="6400800" cy="274320"/>
          </a:xfrm>
          <a:prstGeom prst="rect">
            <a:avLst/>
          </a:prstGeom>
          <a:noFill/>
          <a:ln/>
        </p:spPr>
        <p:txBody>
          <a:bodyPr wrap="square" lIns="0" tIns="0" rIns="0" bIns="0" rtlCol="0" anchor="ctr"/>
          <a:lstStyle/>
          <a:p>
            <a:pPr algn="l" indent="0" marL="0">
              <a:buNone/>
            </a:pPr>
            <a:r>
              <a:rPr lang="en-US" sz="1400" b="1" dirty="0">
                <a:solidFill>
                  <a:srgbClr val="FFFFFF"/>
                </a:solidFill>
                <a:latin typeface="Georgia" pitchFamily="34" charset="0"/>
                <a:ea typeface="Georgia" pitchFamily="34" charset="-122"/>
                <a:cs typeface="Georgia" pitchFamily="34" charset="-120"/>
              </a:rPr>
              <a:t>Coordination Chemistry – General</a:t>
            </a:r>
            <a:endParaRPr lang="en-US" sz="1400" dirty="0"/>
          </a:p>
        </p:txBody>
      </p:sp>
      <p:sp>
        <p:nvSpPr>
          <p:cNvPr id="6" name="Text 4"/>
          <p:cNvSpPr/>
          <p:nvPr/>
        </p:nvSpPr>
        <p:spPr>
          <a:xfrm>
            <a:off x="5486400" y="0"/>
            <a:ext cx="3383280" cy="603504"/>
          </a:xfrm>
          <a:prstGeom prst="rect">
            <a:avLst/>
          </a:prstGeom>
          <a:noFill/>
          <a:ln/>
        </p:spPr>
        <p:txBody>
          <a:bodyPr wrap="square" lIns="0" tIns="0" rIns="0" bIns="0" rtlCol="0" anchor="ctr"/>
          <a:lstStyle/>
          <a:p>
            <a:pPr algn="r" indent="0" marL="0">
              <a:buNone/>
            </a:pPr>
            <a:r>
              <a:rPr lang="en-US" sz="1000" dirty="0">
                <a:solidFill>
                  <a:srgbClr val="C9D7E6"/>
                </a:solidFill>
                <a:latin typeface="Arial" pitchFamily="34" charset="0"/>
                <a:ea typeface="Arial" pitchFamily="34" charset="-122"/>
                <a:cs typeface="Arial" pitchFamily="34" charset="-120"/>
              </a:rPr>
              <a:t>6 PYQs  ·  Last-minute revision</a:t>
            </a:r>
            <a:endParaRPr lang="en-US" sz="1000" dirty="0"/>
          </a:p>
        </p:txBody>
      </p:sp>
      <p:sp>
        <p:nvSpPr>
          <p:cNvPr id="7" name="Shape 5"/>
          <p:cNvSpPr/>
          <p:nvPr/>
        </p:nvSpPr>
        <p:spPr>
          <a:xfrm>
            <a:off x="292608" y="713232"/>
            <a:ext cx="4206240" cy="1481328"/>
          </a:xfrm>
          <a:prstGeom prst="roundRect">
            <a:avLst>
              <a:gd name="adj" fmla="val 3086"/>
            </a:avLst>
          </a:prstGeom>
          <a:solidFill>
            <a:srgbClr val="E8F0F8"/>
          </a:solidFill>
          <a:ln w="12700">
            <a:solidFill>
              <a:srgbClr val="E3E9F2"/>
            </a:solidFill>
            <a:prstDash val="solid"/>
          </a:ln>
        </p:spPr>
      </p:sp>
      <p:sp>
        <p:nvSpPr>
          <p:cNvPr id="8" name="Shape 6"/>
          <p:cNvSpPr/>
          <p:nvPr/>
        </p:nvSpPr>
        <p:spPr>
          <a:xfrm>
            <a:off x="292608" y="713232"/>
            <a:ext cx="4206240" cy="274320"/>
          </a:xfrm>
          <a:prstGeom prst="rect">
            <a:avLst/>
          </a:prstGeom>
          <a:solidFill>
            <a:srgbClr val="1E3A5F"/>
          </a:solidFill>
          <a:ln w="12700">
            <a:solidFill>
              <a:srgbClr val="1E3A5F"/>
            </a:solidFill>
            <a:prstDash val="solid"/>
          </a:ln>
        </p:spPr>
      </p:sp>
      <p:sp>
        <p:nvSpPr>
          <p:cNvPr id="9" name="Text 7"/>
          <p:cNvSpPr/>
          <p:nvPr/>
        </p:nvSpPr>
        <p:spPr>
          <a:xfrm>
            <a:off x="329184"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TOPIC SUMMARY</a:t>
            </a:r>
            <a:endParaRPr lang="en-US" sz="900" dirty="0"/>
          </a:p>
        </p:txBody>
      </p:sp>
      <p:sp>
        <p:nvSpPr>
          <p:cNvPr id="10" name="Text 8"/>
          <p:cNvSpPr/>
          <p:nvPr/>
        </p:nvSpPr>
        <p:spPr>
          <a:xfrm>
            <a:off x="420624" y="1042416"/>
            <a:ext cx="3950208" cy="1097280"/>
          </a:xfrm>
          <a:prstGeom prst="rect">
            <a:avLst/>
          </a:prstGeom>
          <a:noFill/>
          <a:ln/>
        </p:spPr>
        <p:txBody>
          <a:bodyPr wrap="square" lIns="0" tIns="0" rIns="0" bIns="0" rtlCol="0" anchor="t"/>
          <a:lstStyle/>
          <a:p>
            <a:pPr algn="l" indent="0" marL="0">
              <a:lnSpc>
                <a:spcPct val="100000"/>
              </a:lnSpc>
              <a:buNone/>
            </a:pPr>
            <a:r>
              <a:rPr lang="en-US" sz="1000" dirty="0">
                <a:solidFill>
                  <a:srgbClr val="1B2A41"/>
                </a:solidFill>
                <a:latin typeface="Arial" pitchFamily="34" charset="0"/>
                <a:ea typeface="Arial" pitchFamily="34" charset="-122"/>
                <a:cs typeface="Arial" pitchFamily="34" charset="-120"/>
              </a:rPr>
              <a:t>Broad coordination-chemistry reasoning: oxidation states, coordination numbers, characteristic reactions and classic qualitative tests.</a:t>
            </a:r>
            <a:endParaRPr lang="en-US" sz="1000" dirty="0"/>
          </a:p>
        </p:txBody>
      </p:sp>
      <p:sp>
        <p:nvSpPr>
          <p:cNvPr id="11" name="Shape 9"/>
          <p:cNvSpPr/>
          <p:nvPr/>
        </p:nvSpPr>
        <p:spPr>
          <a:xfrm>
            <a:off x="4645152" y="713232"/>
            <a:ext cx="4206240" cy="1481328"/>
          </a:xfrm>
          <a:prstGeom prst="roundRect">
            <a:avLst>
              <a:gd name="adj" fmla="val 3086"/>
            </a:avLst>
          </a:prstGeom>
          <a:solidFill>
            <a:srgbClr val="E5F4F1"/>
          </a:solidFill>
          <a:ln w="12700">
            <a:solidFill>
              <a:srgbClr val="BFE2DC"/>
            </a:solidFill>
            <a:prstDash val="solid"/>
          </a:ln>
        </p:spPr>
      </p:sp>
      <p:sp>
        <p:nvSpPr>
          <p:cNvPr id="12" name="Shape 10"/>
          <p:cNvSpPr/>
          <p:nvPr/>
        </p:nvSpPr>
        <p:spPr>
          <a:xfrm>
            <a:off x="4645152" y="713232"/>
            <a:ext cx="4206240" cy="274320"/>
          </a:xfrm>
          <a:prstGeom prst="rect">
            <a:avLst/>
          </a:prstGeom>
          <a:solidFill>
            <a:srgbClr val="1C8A7C"/>
          </a:solidFill>
          <a:ln w="12700">
            <a:solidFill>
              <a:srgbClr val="1C8A7C"/>
            </a:solidFill>
            <a:prstDash val="solid"/>
          </a:ln>
        </p:spPr>
      </p:sp>
      <p:sp>
        <p:nvSpPr>
          <p:cNvPr id="13" name="Text 11"/>
          <p:cNvSpPr/>
          <p:nvPr/>
        </p:nvSpPr>
        <p:spPr>
          <a:xfrm>
            <a:off x="4681728" y="713232"/>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IMPORTANT FORMULA SHEET</a:t>
            </a:r>
            <a:endParaRPr lang="en-US" sz="900" dirty="0"/>
          </a:p>
        </p:txBody>
      </p:sp>
      <p:sp>
        <p:nvSpPr>
          <p:cNvPr id="14" name="Text 12"/>
          <p:cNvSpPr/>
          <p:nvPr/>
        </p:nvSpPr>
        <p:spPr>
          <a:xfrm>
            <a:off x="4773168" y="1042416"/>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d-count = group − oxidation state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CN set by ligand size &amp; charge</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Colour ⇐ d–d / CT transitions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Named tests: ring, Kurnakov</a:t>
            </a:r>
            <a:endParaRPr lang="en-US" sz="950" dirty="0"/>
          </a:p>
        </p:txBody>
      </p:sp>
      <p:sp>
        <p:nvSpPr>
          <p:cNvPr id="15" name="Shape 13"/>
          <p:cNvSpPr/>
          <p:nvPr/>
        </p:nvSpPr>
        <p:spPr>
          <a:xfrm>
            <a:off x="292608" y="2286000"/>
            <a:ext cx="4206240" cy="1481328"/>
          </a:xfrm>
          <a:prstGeom prst="roundRect">
            <a:avLst>
              <a:gd name="adj" fmla="val 3086"/>
            </a:avLst>
          </a:prstGeom>
          <a:solidFill>
            <a:srgbClr val="F0EAFA"/>
          </a:solidFill>
          <a:ln w="12700">
            <a:solidFill>
              <a:srgbClr val="CDBCEC"/>
            </a:solidFill>
            <a:prstDash val="solid"/>
          </a:ln>
        </p:spPr>
      </p:sp>
      <p:sp>
        <p:nvSpPr>
          <p:cNvPr id="16" name="Shape 14"/>
          <p:cNvSpPr/>
          <p:nvPr/>
        </p:nvSpPr>
        <p:spPr>
          <a:xfrm>
            <a:off x="292608" y="2286000"/>
            <a:ext cx="4206240" cy="274320"/>
          </a:xfrm>
          <a:prstGeom prst="rect">
            <a:avLst/>
          </a:prstGeom>
          <a:solidFill>
            <a:srgbClr val="6E45B8"/>
          </a:solidFill>
          <a:ln w="12700">
            <a:solidFill>
              <a:srgbClr val="6E45B8"/>
            </a:solidFill>
            <a:prstDash val="solid"/>
          </a:ln>
        </p:spPr>
      </p:sp>
      <p:sp>
        <p:nvSpPr>
          <p:cNvPr id="17" name="Text 15"/>
          <p:cNvSpPr/>
          <p:nvPr/>
        </p:nvSpPr>
        <p:spPr>
          <a:xfrm>
            <a:off x="329184"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FREQUENTLY ASKED CONCEPTS</a:t>
            </a:r>
            <a:endParaRPr lang="en-US" sz="900" dirty="0"/>
          </a:p>
        </p:txBody>
      </p:sp>
      <p:sp>
        <p:nvSpPr>
          <p:cNvPr id="18" name="Text 16"/>
          <p:cNvSpPr/>
          <p:nvPr/>
        </p:nvSpPr>
        <p:spPr>
          <a:xfrm>
            <a:off x="420624" y="2615184"/>
            <a:ext cx="3950208" cy="1097280"/>
          </a:xfrm>
          <a:prstGeom prst="rect">
            <a:avLst/>
          </a:prstGeom>
          <a:noFill/>
          <a:ln/>
        </p:spPr>
        <p:txBody>
          <a:bodyPr wrap="square" lIns="0" tIns="0" rIns="0" bIns="0" rtlCol="0" anchor="t"/>
          <a:lstStyle/>
          <a:p>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Oxidation states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Coordination number</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Qualitative tests</a:t>
            </a:r>
            <a:pPr algn="l" indent="0" marL="0">
              <a:lnSpc>
                <a:spcPct val="100000"/>
              </a:lnSpc>
              <a:buNone/>
            </a:pPr>
            <a:r>
              <a:rPr lang="en-US" sz="950" dirty="0">
                <a:solidFill>
                  <a:srgbClr val="1B2A41"/>
                </a:solidFill>
                <a:latin typeface="Arial" pitchFamily="34" charset="0"/>
                <a:ea typeface="Arial" pitchFamily="34" charset="-122"/>
                <a:cs typeface="Arial" pitchFamily="34" charset="-120"/>
              </a:rPr>
              <a:t>
</a:t>
            </a:r>
            <a:pPr algn="l" marL="342900" indent="-342900">
              <a:lnSpc>
                <a:spcPct val="100000"/>
              </a:lnSpc>
              <a:spcAft>
                <a:spcPts val="300"/>
              </a:spcAft>
              <a:buSzPct val="100000"/>
              <a:buChar char="•"/>
            </a:pPr>
            <a:r>
              <a:rPr lang="en-US" sz="950" dirty="0">
                <a:solidFill>
                  <a:srgbClr val="1B2A41"/>
                </a:solidFill>
                <a:latin typeface="Arial" pitchFamily="34" charset="0"/>
                <a:ea typeface="Arial" pitchFamily="34" charset="-122"/>
                <a:cs typeface="Arial" pitchFamily="34" charset="-120"/>
              </a:rPr>
              <a:t>Structure–property links</a:t>
            </a:r>
            <a:endParaRPr lang="en-US" sz="950" dirty="0"/>
          </a:p>
        </p:txBody>
      </p:sp>
      <p:sp>
        <p:nvSpPr>
          <p:cNvPr id="19" name="Shape 17"/>
          <p:cNvSpPr/>
          <p:nvPr/>
        </p:nvSpPr>
        <p:spPr>
          <a:xfrm>
            <a:off x="4645152" y="2286000"/>
            <a:ext cx="4206240" cy="1481328"/>
          </a:xfrm>
          <a:prstGeom prst="roundRect">
            <a:avLst>
              <a:gd name="adj" fmla="val 3086"/>
            </a:avLst>
          </a:prstGeom>
          <a:solidFill>
            <a:srgbClr val="FBEDEC"/>
          </a:solidFill>
          <a:ln w="12700">
            <a:solidFill>
              <a:srgbClr val="E7B4B1"/>
            </a:solidFill>
            <a:prstDash val="solid"/>
          </a:ln>
        </p:spPr>
      </p:sp>
      <p:sp>
        <p:nvSpPr>
          <p:cNvPr id="20" name="Shape 18"/>
          <p:cNvSpPr/>
          <p:nvPr/>
        </p:nvSpPr>
        <p:spPr>
          <a:xfrm>
            <a:off x="4645152" y="2286000"/>
            <a:ext cx="4206240" cy="274320"/>
          </a:xfrm>
          <a:prstGeom prst="rect">
            <a:avLst/>
          </a:prstGeom>
          <a:solidFill>
            <a:srgbClr val="B83A36"/>
          </a:solidFill>
          <a:ln w="12700">
            <a:solidFill>
              <a:srgbClr val="B83A36"/>
            </a:solidFill>
            <a:prstDash val="solid"/>
          </a:ln>
        </p:spPr>
      </p:sp>
      <p:sp>
        <p:nvSpPr>
          <p:cNvPr id="21" name="Text 19"/>
          <p:cNvSpPr/>
          <p:nvPr/>
        </p:nvSpPr>
        <p:spPr>
          <a:xfrm>
            <a:off x="4681728" y="2286000"/>
            <a:ext cx="4133088" cy="274320"/>
          </a:xfrm>
          <a:prstGeom prst="rect">
            <a:avLst/>
          </a:prstGeom>
          <a:noFill/>
          <a:ln/>
        </p:spPr>
        <p:txBody>
          <a:bodyPr wrap="square" lIns="0" tIns="76200" rIns="0" bIns="0" rtlCol="0" anchor="ctr"/>
          <a:lstStyle/>
          <a:p>
            <a:pPr algn="l" indent="0" marL="0">
              <a:buNone/>
            </a:pPr>
            <a:r>
              <a:rPr lang="en-US" sz="900" b="1" spc="50" kern="0" dirty="0">
                <a:solidFill>
                  <a:srgbClr val="FFFFFF"/>
                </a:solidFill>
                <a:latin typeface="Arial" pitchFamily="34" charset="0"/>
                <a:ea typeface="Arial" pitchFamily="34" charset="-122"/>
                <a:cs typeface="Arial" pitchFamily="34" charset="-120"/>
              </a:rPr>
              <a:t>COMMON MISTAKES &amp; QUICK NOTES</a:t>
            </a:r>
            <a:endParaRPr lang="en-US" sz="900" dirty="0"/>
          </a:p>
        </p:txBody>
      </p:sp>
      <p:sp>
        <p:nvSpPr>
          <p:cNvPr id="22" name="Text 20"/>
          <p:cNvSpPr/>
          <p:nvPr/>
        </p:nvSpPr>
        <p:spPr>
          <a:xfrm>
            <a:off x="4773168" y="2615184"/>
            <a:ext cx="3950208" cy="1097280"/>
          </a:xfrm>
          <a:prstGeom prst="rect">
            <a:avLst/>
          </a:prstGeom>
          <a:noFill/>
          <a:ln/>
        </p:spPr>
        <p:txBody>
          <a:bodyPr wrap="square" lIns="0" tIns="0" rIns="0" bIns="0" rtlCol="0" anchor="t"/>
          <a:lstStyle/>
          <a:p>
            <a:pPr algn="l" indent="0" marL="0">
              <a:lnSpc>
                <a:spcPct val="100000"/>
              </a:lnSpc>
              <a:buNone/>
            </a:pPr>
            <a:r>
              <a:rPr lang="en-US" sz="900" b="1" dirty="0">
                <a:solidFill>
                  <a:srgbClr val="B83A36"/>
                </a:solidFill>
                <a:latin typeface="Arial" pitchFamily="34" charset="0"/>
                <a:ea typeface="Arial" pitchFamily="34" charset="-122"/>
                <a:cs typeface="Arial" pitchFamily="34" charset="-120"/>
              </a:rPr>
              <a:t>Watch out: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Skipping the oxidation-state/d-count step and guessing properties directly.</a:t>
            </a:r>
            <a:pPr algn="l" indent="0" marL="0">
              <a:lnSpc>
                <a:spcPct val="100000"/>
              </a:lnSpc>
              <a:buNone/>
            </a:pPr>
            <a:r>
              <a:rPr lang="en-US" sz="900" b="1" dirty="0">
                <a:solidFill>
                  <a:srgbClr val="C9821B"/>
                </a:solidFill>
                <a:latin typeface="Arial" pitchFamily="34" charset="0"/>
                <a:ea typeface="Arial" pitchFamily="34" charset="-122"/>
                <a:cs typeface="Arial" pitchFamily="34" charset="-120"/>
              </a:rPr>
              <a:t>
Last-minute:
</a:t>
            </a:r>
            <a:pPr algn="l" indent="0" marL="0">
              <a:lnSpc>
                <a:spcPct val="100000"/>
              </a:lnSpc>
              <a:buNone/>
            </a:pPr>
            <a:r>
              <a:rPr lang="en-US" sz="900" dirty="0">
                <a:solidFill>
                  <a:srgbClr val="1B2A41"/>
                </a:solidFill>
                <a:latin typeface="Arial" pitchFamily="34" charset="0"/>
                <a:ea typeface="Arial" pitchFamily="34" charset="-122"/>
                <a:cs typeface="Arial" pitchFamily="34" charset="-120"/>
              </a:rPr>
              <a:t>Identify the metal oxidation state and d-count first; most properties (colour, magnetism, geometry) follow from it.</a:t>
            </a:r>
            <a:endParaRPr lang="en-US" sz="900" dirty="0"/>
          </a:p>
        </p:txBody>
      </p:sp>
      <p:sp>
        <p:nvSpPr>
          <p:cNvPr id="23" name="Shape 21"/>
          <p:cNvSpPr/>
          <p:nvPr/>
        </p:nvSpPr>
        <p:spPr>
          <a:xfrm>
            <a:off x="292608" y="3840480"/>
            <a:ext cx="8558784" cy="1152144"/>
          </a:xfrm>
          <a:prstGeom prst="roundRect">
            <a:avLst>
              <a:gd name="adj" fmla="val 3968"/>
            </a:avLst>
          </a:prstGeom>
          <a:solidFill>
            <a:srgbClr val="FBF2D8"/>
          </a:solidFill>
          <a:ln w="12700">
            <a:solidFill>
              <a:srgbClr val="E8D8A8"/>
            </a:solidFill>
            <a:prstDash val="solid"/>
          </a:ln>
        </p:spPr>
      </p:sp>
      <p:sp>
        <p:nvSpPr>
          <p:cNvPr id="24" name="Shape 22"/>
          <p:cNvSpPr/>
          <p:nvPr/>
        </p:nvSpPr>
        <p:spPr>
          <a:xfrm>
            <a:off x="292608" y="3840480"/>
            <a:ext cx="8558784" cy="274320"/>
          </a:xfrm>
          <a:prstGeom prst="rect">
            <a:avLst/>
          </a:prstGeom>
          <a:solidFill>
            <a:srgbClr val="D4A017"/>
          </a:solidFill>
          <a:ln w="12700">
            <a:solidFill>
              <a:srgbClr val="D4A017"/>
            </a:solidFill>
            <a:prstDash val="solid"/>
          </a:ln>
        </p:spPr>
      </p:sp>
      <p:sp>
        <p:nvSpPr>
          <p:cNvPr id="25" name="Text 23"/>
          <p:cNvSpPr/>
          <p:nvPr/>
        </p:nvSpPr>
        <p:spPr>
          <a:xfrm>
            <a:off x="365760" y="3840480"/>
            <a:ext cx="8412480" cy="274320"/>
          </a:xfrm>
          <a:prstGeom prst="rect">
            <a:avLst/>
          </a:prstGeom>
          <a:noFill/>
          <a:ln/>
        </p:spPr>
        <p:txBody>
          <a:bodyPr wrap="square" lIns="0" tIns="0" rIns="0" bIns="0" rtlCol="0" anchor="ctr"/>
          <a:lstStyle/>
          <a:p>
            <a:pPr algn="l" indent="0" marL="0">
              <a:buNone/>
            </a:pPr>
            <a:r>
              <a:rPr lang="en-US" sz="900" b="1" spc="50" kern="0" dirty="0">
                <a:solidFill>
                  <a:srgbClr val="15293F"/>
                </a:solidFill>
                <a:latin typeface="Arial" pitchFamily="34" charset="0"/>
                <a:ea typeface="Arial" pitchFamily="34" charset="-122"/>
                <a:cs typeface="Arial" pitchFamily="34" charset="-120"/>
              </a:rPr>
              <a:t>MOST-REPEATED PYQs  &amp;  EXPECTED IN EXAM</a:t>
            </a:r>
            <a:endParaRPr lang="en-US" sz="900" dirty="0"/>
          </a:p>
        </p:txBody>
      </p:sp>
      <p:sp>
        <p:nvSpPr>
          <p:cNvPr id="26" name="Text 24"/>
          <p:cNvSpPr/>
          <p:nvPr/>
        </p:nvSpPr>
        <p:spPr>
          <a:xfrm>
            <a:off x="420624" y="4151376"/>
            <a:ext cx="8321040" cy="365760"/>
          </a:xfrm>
          <a:prstGeom prst="rect">
            <a:avLst/>
          </a:prstGeom>
          <a:noFill/>
          <a:ln/>
        </p:spPr>
        <p:txBody>
          <a:bodyPr wrap="square" lIns="0" tIns="0" rIns="0" bIns="0" rtlCol="0" anchor="t"/>
          <a:lstStyle/>
          <a:p>
            <a:pPr algn="l" indent="0" marL="0">
              <a:buNone/>
            </a:pPr>
            <a:r>
              <a:rPr lang="en-US" sz="900" b="1" dirty="0">
                <a:solidFill>
                  <a:srgbClr val="1E3A5F"/>
                </a:solidFill>
                <a:latin typeface="Arial" pitchFamily="34" charset="0"/>
                <a:ea typeface="Arial" pitchFamily="34" charset="-122"/>
                <a:cs typeface="Arial" pitchFamily="34" charset="-120"/>
              </a:rPr>
              <a:t>PYQs in this topic:  </a:t>
            </a:r>
            <a:pPr algn="l" indent="0" marL="0">
              <a:buNone/>
            </a:pPr>
            <a:r>
              <a:rPr lang="en-US" sz="900" dirty="0">
                <a:solidFill>
                  <a:srgbClr val="1B2A41"/>
                </a:solidFill>
                <a:latin typeface="Arial" pitchFamily="34" charset="0"/>
                <a:ea typeface="Arial" pitchFamily="34" charset="-122"/>
                <a:cs typeface="Arial" pitchFamily="34" charset="-120"/>
              </a:rPr>
              <a:t>Q30   Q54   Q72   Q81   Q125   Q139</a:t>
            </a:r>
            <a:endParaRPr lang="en-US" sz="900" dirty="0"/>
          </a:p>
        </p:txBody>
      </p:sp>
      <p:sp>
        <p:nvSpPr>
          <p:cNvPr id="27" name="Text 25"/>
          <p:cNvSpPr/>
          <p:nvPr/>
        </p:nvSpPr>
        <p:spPr>
          <a:xfrm>
            <a:off x="420624" y="4590288"/>
            <a:ext cx="8321040" cy="365760"/>
          </a:xfrm>
          <a:prstGeom prst="rect">
            <a:avLst/>
          </a:prstGeom>
          <a:noFill/>
          <a:ln/>
        </p:spPr>
        <p:txBody>
          <a:bodyPr wrap="square" lIns="0" tIns="0" rIns="0" bIns="0" rtlCol="0" anchor="t"/>
          <a:lstStyle/>
          <a:p>
            <a:pPr algn="l" indent="0" marL="0">
              <a:buNone/>
            </a:pPr>
            <a:r>
              <a:rPr lang="en-US" sz="950" dirty="0">
                <a:solidFill>
                  <a:srgbClr val="5A6B82"/>
                </a:solidFill>
                <a:latin typeface="Arial" pitchFamily="34" charset="0"/>
                <a:ea typeface="Arial" pitchFamily="34" charset="-122"/>
                <a:cs typeface="Arial" pitchFamily="34" charset="-120"/>
              </a:rPr>
              <a:t>Expect </a:t>
            </a:r>
            <a:pPr algn="l" indent="0" marL="0">
              <a:buNone/>
            </a:pPr>
            <a:r>
              <a:rPr lang="en-US" sz="950" b="1" dirty="0">
                <a:solidFill>
                  <a:srgbClr val="6E45B8"/>
                </a:solidFill>
                <a:latin typeface="Arial" pitchFamily="34" charset="0"/>
                <a:ea typeface="Arial" pitchFamily="34" charset="-122"/>
                <a:cs typeface="Arial" pitchFamily="34" charset="-120"/>
              </a:rPr>
              <a:t>1 question(s)</a:t>
            </a:r>
            <a:pPr algn="l" indent="0" marL="0">
              <a:buNone/>
            </a:pPr>
            <a:r>
              <a:rPr lang="en-US" sz="950" dirty="0">
                <a:solidFill>
                  <a:srgbClr val="5A6B82"/>
                </a:solidFill>
                <a:latin typeface="Arial" pitchFamily="34" charset="0"/>
                <a:ea typeface="Arial" pitchFamily="34" charset="-122"/>
                <a:cs typeface="Arial" pitchFamily="34" charset="-120"/>
              </a:rPr>
              <a:t> next session on </a:t>
            </a:r>
            <a:pPr algn="l" indent="0" marL="0">
              <a:buNone/>
            </a:pPr>
            <a:r>
              <a:rPr lang="en-US" sz="950" b="1" dirty="0">
                <a:solidFill>
                  <a:srgbClr val="1B2A41"/>
                </a:solidFill>
                <a:latin typeface="Arial" pitchFamily="34" charset="0"/>
                <a:ea typeface="Arial" pitchFamily="34" charset="-122"/>
                <a:cs typeface="Arial" pitchFamily="34" charset="-120"/>
              </a:rPr>
              <a:t>General coordination chemistry, oxidation states, qualitative tests.</a:t>
            </a:r>
            <a:endParaRPr lang="en-US" sz="950" dirty="0"/>
          </a:p>
        </p:txBody>
      </p:sp>
      <p:sp>
        <p:nvSpPr>
          <p:cNvPr id="28" name="Shape 26"/>
          <p:cNvSpPr/>
          <p:nvPr/>
        </p:nvSpPr>
        <p:spPr>
          <a:xfrm>
            <a:off x="274320" y="4992624"/>
            <a:ext cx="8595360" cy="0"/>
          </a:xfrm>
          <a:prstGeom prst="line">
            <a:avLst/>
          </a:prstGeom>
          <a:noFill/>
          <a:ln w="12700">
            <a:solidFill>
              <a:srgbClr val="E3E9F2"/>
            </a:solidFill>
            <a:prstDash val="solid"/>
          </a:ln>
        </p:spPr>
      </p:sp>
      <p:sp>
        <p:nvSpPr>
          <p:cNvPr id="29" name="Text 27"/>
          <p:cNvSpPr/>
          <p:nvPr/>
        </p:nvSpPr>
        <p:spPr>
          <a:xfrm>
            <a:off x="274320" y="5010912"/>
            <a:ext cx="8595360" cy="128016"/>
          </a:xfrm>
          <a:prstGeom prst="rect">
            <a:avLst/>
          </a:prstGeom>
          <a:noFill/>
          <a:ln/>
        </p:spPr>
        <p:txBody>
          <a:bodyPr wrap="square" lIns="0" tIns="0" rIns="0" bIns="0" rtlCol="0" anchor="ctr"/>
          <a:lstStyle/>
          <a:p>
            <a:pPr algn="ctr" indent="0" marL="0">
              <a:buNone/>
            </a:pPr>
            <a:r>
              <a:rPr lang="en-US" sz="800" dirty="0">
                <a:solidFill>
                  <a:srgbClr val="5A6B82"/>
                </a:solidFill>
                <a:latin typeface="Arial" pitchFamily="34" charset="0"/>
                <a:ea typeface="Arial" pitchFamily="34" charset="-122"/>
                <a:cs typeface="Arial" pitchFamily="34" charset="-120"/>
              </a:rPr>
              <a:t>( Mr. Aniket Bhardwaj By ABC Chemistry )  ·  www.abcchemistry.com  ·  9212142427</a:t>
            </a:r>
            <a:endParaRPr lang="en-US" sz="800" dirty="0"/>
          </a:p>
        </p:txBody>
      </p:sp>
      <p:pic>
        <p:nvPicPr>
          <p:cNvPr id="31" name="ABC Chemistry logo" descr="ABC Chemistry logo"/>
          <p:cNvPicPr>
            <a:picLocks noChangeAspect="1"/>
          </p:cNvPicPr>
          <p:nvPr/>
        </p:nvPicPr>
        <p:blipFill>
          <a:blip r:embed="rId4"/>
          <a:stretch>
            <a:fillRect/>
          </a:stretch>
        </p:blipFill>
        <p:spPr>
          <a:xfrm>
            <a:off x="8092440" y="4114800"/>
            <a:ext cx="640080" cy="640080"/>
          </a:xfrm>
          <a:prstGeom prst="rect">
            <a:avLst/>
          </a:prstGeom>
        </p:spPr>
      </p:pic>
    </p:spTree>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p:cSld name="Slide 3">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1714" cy="891540"/>
          </a:xfrm>
          <a:prstGeom prst="rect">
            <a:avLst/>
          </a:prstGeom>
          <a:solidFill>
            <a:srgbClr val="14204F"/>
          </a:solidFill>
          <a:ln/>
        </p:spPr>
      </p:sp>
      <p:sp>
        <p:nvSpPr>
          <p:cNvPr id="3" name="Shape 1"/>
          <p:cNvSpPr/>
          <p:nvPr/>
        </p:nvSpPr>
        <p:spPr>
          <a:xfrm>
            <a:off x="0" y="891540"/>
            <a:ext cx="9141714" cy="27432"/>
          </a:xfrm>
          <a:prstGeom prst="rect">
            <a:avLst/>
          </a:prstGeom>
          <a:solidFill>
            <a:srgbClr val="D4A017"/>
          </a:solidFill>
          <a:ln/>
        </p:spPr>
      </p:sp>
      <p:pic>
        <p:nvPicPr>
          <p:cNvPr id="4" name="Image 0" descr="abc-logo.png">    </p:cNvPr>
          <p:cNvPicPr>
            <a:picLocks noChangeAspect="1"/>
          </p:cNvPicPr>
          <p:nvPr/>
        </p:nvPicPr>
        <p:blipFill>
          <a:blip r:embed="rId2"/>
          <a:stretch>
            <a:fillRect/>
          </a:stretch>
        </p:blipFill>
        <p:spPr>
          <a:xfrm>
            <a:off x="8318754" y="171450"/>
            <a:ext cx="548640" cy="548640"/>
          </a:xfrm>
          <a:prstGeom prst="rect">
            <a:avLst/>
          </a:prstGeom>
        </p:spPr>
      </p:pic>
      <p:sp>
        <p:nvSpPr>
          <p:cNvPr id="5" name="Shape 2"/>
          <p:cNvSpPr/>
          <p:nvPr/>
        </p:nvSpPr>
        <p:spPr>
          <a:xfrm>
            <a:off x="342900" y="4752594"/>
            <a:ext cx="8455914" cy="8229"/>
          </a:xfrm>
          <a:prstGeom prst="rect">
            <a:avLst/>
          </a:prstGeom>
          <a:solidFill>
            <a:srgbClr val="DDE3EE"/>
          </a:solidFill>
          <a:ln/>
        </p:spPr>
      </p:sp>
      <p:sp>
        <p:nvSpPr>
          <p:cNvPr id="6" name="Text 2"/>
          <p:cNvSpPr/>
          <p:nvPr/>
        </p:nvSpPr>
        <p:spPr>
          <a:xfrm>
            <a:off x="342900" y="82296"/>
            <a:ext cx="6858000" cy="205740"/>
          </a:xfrm>
          <a:prstGeom prst="rect">
            <a:avLst/>
          </a:prstGeom>
          <a:noFill/>
          <a:ln/>
        </p:spPr>
        <p:txBody>
          <a:bodyPr wrap="square" lIns="0" tIns="0" rIns="0" bIns="0" rtlCol="0"/>
          <a:lstStyle/>
          <a:p>
            <a:pPr algn="l" indent="0" marL="0">
              <a:buNone/>
            </a:pPr>
            <a:r>
              <a:rPr lang="en-US" sz="975" b="1" spc="200" kern="0" dirty="0">
                <a:solidFill>
                  <a:srgbClr val="D4A017"/>
                </a:solidFill>
                <a:latin typeface="Calibri" pitchFamily="34" charset="0"/>
                <a:ea typeface="Calibri" pitchFamily="34" charset="-122"/>
                <a:cs typeface="Calibri" pitchFamily="34" charset="-120"/>
              </a:rPr>
              <a:t>FOR STUDENTS AND EDUCATORS</a:t>
            </a:r>
            <a:endParaRPr lang="en-US" sz="975" dirty="0"/>
          </a:p>
        </p:txBody>
      </p:sp>
      <p:sp>
        <p:nvSpPr>
          <p:cNvPr id="7" name="Text 2"/>
          <p:cNvSpPr/>
          <p:nvPr/>
        </p:nvSpPr>
        <p:spPr>
          <a:xfrm>
            <a:off x="342900" y="260604"/>
            <a:ext cx="7749540" cy="370332"/>
          </a:xfrm>
          <a:prstGeom prst="rect">
            <a:avLst/>
          </a:prstGeom>
          <a:noFill/>
          <a:ln/>
        </p:spPr>
        <p:txBody>
          <a:bodyPr wrap="square" lIns="0" tIns="0" rIns="0" bIns="0" rtlCol="0"/>
          <a:lstStyle/>
          <a:p>
            <a:pPr algn="l" indent="0" marL="0">
              <a:buNone/>
            </a:pPr>
            <a:r>
              <a:rPr lang="en-US" sz="2250" b="1" dirty="0">
                <a:solidFill>
                  <a:srgbClr val="FFFFFF"/>
                </a:solidFill>
                <a:latin typeface="Calibri" pitchFamily="34" charset="0"/>
                <a:ea typeface="Calibri" pitchFamily="34" charset="-122"/>
                <a:cs typeface="Calibri" pitchFamily="34" charset="-120"/>
              </a:rPr>
              <a:t>Government Jobs and Examination News</a:t>
            </a:r>
            <a:endParaRPr lang="en-US" sz="2250" dirty="0"/>
          </a:p>
        </p:txBody>
      </p:sp>
      <p:sp>
        <p:nvSpPr>
          <p:cNvPr id="8" name="Text 2"/>
          <p:cNvSpPr/>
          <p:nvPr/>
        </p:nvSpPr>
        <p:spPr>
          <a:xfrm>
            <a:off x="342900" y="617220"/>
            <a:ext cx="7749540" cy="219456"/>
          </a:xfrm>
          <a:prstGeom prst="rect">
            <a:avLst/>
          </a:prstGeom>
          <a:noFill/>
          <a:ln/>
        </p:spPr>
        <p:txBody>
          <a:bodyPr wrap="square" lIns="0" tIns="0" rIns="0" bIns="0" rtlCol="0"/>
          <a:lstStyle/>
          <a:p>
            <a:pPr algn="l" indent="0" marL="0">
              <a:buNone/>
            </a:pPr>
            <a:r>
              <a:rPr lang="en-US" sz="1125" dirty="0">
                <a:solidFill>
                  <a:srgbClr val="DDE4F5"/>
                </a:solidFill>
                <a:latin typeface="Calibri" pitchFamily="34" charset="0"/>
                <a:ea typeface="Calibri" pitchFamily="34" charset="-122"/>
                <a:cs typeface="Calibri" pitchFamily="34" charset="-120"/>
              </a:rPr>
              <a:t>Keep track of every notification in one place.</a:t>
            </a:r>
            <a:endParaRPr lang="en-US" sz="1125" dirty="0"/>
          </a:p>
        </p:txBody>
      </p:sp>
      <p:sp>
        <p:nvSpPr>
          <p:cNvPr id="9" name="Shape 3"/>
          <p:cNvSpPr/>
          <p:nvPr/>
        </p:nvSpPr>
        <p:spPr>
          <a:xfrm>
            <a:off x="342900" y="1014984"/>
            <a:ext cx="3497580" cy="3278124"/>
          </a:xfrm>
          <a:prstGeom prst="roundRect">
            <a:avLst>
              <a:gd name="adj" fmla="val 1464"/>
            </a:avLst>
          </a:prstGeom>
          <a:solidFill>
            <a:srgbClr val="F5F7FB"/>
          </a:solidFill>
          <a:ln w="9525">
            <a:solidFill>
              <a:srgbClr val="DDE3EE"/>
            </a:solidFill>
            <a:prstDash val="solid"/>
          </a:ln>
        </p:spPr>
      </p:sp>
      <p:pic>
        <p:nvPicPr>
          <p:cNvPr id="10" name="Image 0" descr="ic/landmark-14204F.png">    </p:cNvPr>
          <p:cNvPicPr>
            <a:picLocks noChangeAspect="1"/>
          </p:cNvPicPr>
          <p:nvPr/>
        </p:nvPicPr>
        <p:blipFill>
          <a:blip r:embed="rId23"/>
          <a:stretch>
            <a:fillRect/>
          </a:stretch>
        </p:blipFill>
        <p:spPr>
          <a:xfrm>
            <a:off x="480060" y="1104138"/>
            <a:ext cx="288036" cy="288036"/>
          </a:xfrm>
          <a:prstGeom prst="rect">
            <a:avLst/>
          </a:prstGeom>
        </p:spPr>
      </p:pic>
      <p:sp>
        <p:nvSpPr>
          <p:cNvPr id="11" name="Text 4"/>
          <p:cNvSpPr/>
          <p:nvPr/>
        </p:nvSpPr>
        <p:spPr>
          <a:xfrm>
            <a:off x="836676" y="1069848"/>
            <a:ext cx="2880360" cy="356616"/>
          </a:xfrm>
          <a:prstGeom prst="rect">
            <a:avLst/>
          </a:prstGeom>
          <a:noFill/>
          <a:ln/>
        </p:spPr>
        <p:txBody>
          <a:bodyPr wrap="square" lIns="0" tIns="0" rIns="0" bIns="0" rtlCol="0" anchor="ctr"/>
          <a:lstStyle/>
          <a:p>
            <a:pPr indent="0" marL="0">
              <a:buNone/>
            </a:pPr>
            <a:r>
              <a:rPr lang="en-US" sz="1725" b="1" dirty="0">
                <a:solidFill>
                  <a:srgbClr val="14204F"/>
                </a:solidFill>
                <a:latin typeface="Calibri" pitchFamily="34" charset="0"/>
                <a:ea typeface="Calibri" pitchFamily="34" charset="-122"/>
                <a:cs typeface="Calibri" pitchFamily="34" charset="-120"/>
              </a:rPr>
              <a:t>Government Jobs</a:t>
            </a:r>
            <a:endParaRPr lang="en-US" sz="1725" dirty="0"/>
          </a:p>
        </p:txBody>
      </p:sp>
      <p:sp>
        <p:nvSpPr>
          <p:cNvPr id="12" name="Text 5"/>
          <p:cNvSpPr/>
          <p:nvPr/>
        </p:nvSpPr>
        <p:spPr>
          <a:xfrm>
            <a:off x="480060" y="1467612"/>
            <a:ext cx="1577340"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Latest vacancies</a:t>
            </a:r>
            <a:endParaRPr lang="en-US" sz="1125" dirty="0"/>
          </a:p>
        </p:txBody>
      </p:sp>
      <p:pic>
        <p:nvPicPr>
          <p:cNvPr id="13" name="Image 1" descr="clear.png">
            <a:hlinkClick r:id="rId3" tooltip="https://4ab.in/government-jobs/"/>
          </p:cNvPr>
          <p:cNvPicPr>
            <a:picLocks noChangeAspect="1"/>
          </p:cNvPicPr>
          <p:nvPr/>
        </p:nvPicPr>
        <p:blipFill>
          <a:blip r:embed="rId24"/>
          <a:stretch>
            <a:fillRect/>
          </a:stretch>
        </p:blipFill>
        <p:spPr>
          <a:xfrm>
            <a:off x="480060" y="1467612"/>
            <a:ext cx="1577340" cy="404622"/>
          </a:xfrm>
          <a:prstGeom prst="rect">
            <a:avLst/>
          </a:prstGeom>
        </p:spPr>
      </p:pic>
      <p:sp>
        <p:nvSpPr>
          <p:cNvPr id="14" name="Text 6"/>
          <p:cNvSpPr/>
          <p:nvPr/>
        </p:nvSpPr>
        <p:spPr>
          <a:xfrm>
            <a:off x="2125980" y="1467612"/>
            <a:ext cx="1577340"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By category</a:t>
            </a:r>
            <a:endParaRPr lang="en-US" sz="1125" dirty="0"/>
          </a:p>
        </p:txBody>
      </p:sp>
      <p:pic>
        <p:nvPicPr>
          <p:cNvPr id="15" name="Image 2" descr="clear.png">
            <a:hlinkClick r:id="rId4" tooltip="https://4ab.in/government-jobs/"/>
          </p:cNvPr>
          <p:cNvPicPr>
            <a:picLocks noChangeAspect="1"/>
          </p:cNvPicPr>
          <p:nvPr/>
        </p:nvPicPr>
        <p:blipFill>
          <a:blip r:embed="rId25"/>
          <a:stretch>
            <a:fillRect/>
          </a:stretch>
        </p:blipFill>
        <p:spPr>
          <a:xfrm>
            <a:off x="2125980" y="1467612"/>
            <a:ext cx="1577340" cy="404622"/>
          </a:xfrm>
          <a:prstGeom prst="rect">
            <a:avLst/>
          </a:prstGeom>
        </p:spPr>
      </p:pic>
      <p:sp>
        <p:nvSpPr>
          <p:cNvPr id="16" name="Text 7"/>
          <p:cNvSpPr/>
          <p:nvPr/>
        </p:nvSpPr>
        <p:spPr>
          <a:xfrm>
            <a:off x="480060" y="1927098"/>
            <a:ext cx="1577340"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By state</a:t>
            </a:r>
            <a:endParaRPr lang="en-US" sz="1125" dirty="0"/>
          </a:p>
        </p:txBody>
      </p:sp>
      <p:pic>
        <p:nvPicPr>
          <p:cNvPr id="17" name="Image 3" descr="clear.png">
            <a:hlinkClick r:id="rId5" tooltip="https://4ab.in/government-jobs/"/>
          </p:cNvPr>
          <p:cNvPicPr>
            <a:picLocks noChangeAspect="1"/>
          </p:cNvPicPr>
          <p:nvPr/>
        </p:nvPicPr>
        <p:blipFill>
          <a:blip r:embed="rId26"/>
          <a:stretch>
            <a:fillRect/>
          </a:stretch>
        </p:blipFill>
        <p:spPr>
          <a:xfrm>
            <a:off x="480060" y="1927098"/>
            <a:ext cx="1577340" cy="404622"/>
          </a:xfrm>
          <a:prstGeom prst="rect">
            <a:avLst/>
          </a:prstGeom>
        </p:spPr>
      </p:pic>
      <p:sp>
        <p:nvSpPr>
          <p:cNvPr id="18" name="Text 8"/>
          <p:cNvSpPr/>
          <p:nvPr/>
        </p:nvSpPr>
        <p:spPr>
          <a:xfrm>
            <a:off x="2125980" y="1927098"/>
            <a:ext cx="1577340"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Exams</a:t>
            </a:r>
            <a:endParaRPr lang="en-US" sz="1125" dirty="0"/>
          </a:p>
        </p:txBody>
      </p:sp>
      <p:pic>
        <p:nvPicPr>
          <p:cNvPr id="19" name="Image 4" descr="clear.png">
            <a:hlinkClick r:id="rId6" tooltip="https://4ab.in/government-jobs/exams/"/>
          </p:cNvPr>
          <p:cNvPicPr>
            <a:picLocks noChangeAspect="1"/>
          </p:cNvPicPr>
          <p:nvPr/>
        </p:nvPicPr>
        <p:blipFill>
          <a:blip r:embed="rId27"/>
          <a:stretch>
            <a:fillRect/>
          </a:stretch>
        </p:blipFill>
        <p:spPr>
          <a:xfrm>
            <a:off x="2125980" y="1927098"/>
            <a:ext cx="1577340" cy="404622"/>
          </a:xfrm>
          <a:prstGeom prst="rect">
            <a:avLst/>
          </a:prstGeom>
        </p:spPr>
      </p:pic>
      <p:sp>
        <p:nvSpPr>
          <p:cNvPr id="20" name="Text 9"/>
          <p:cNvSpPr/>
          <p:nvPr/>
        </p:nvSpPr>
        <p:spPr>
          <a:xfrm>
            <a:off x="480060" y="2386584"/>
            <a:ext cx="1577340"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Chemistry jobs</a:t>
            </a:r>
            <a:endParaRPr lang="en-US" sz="1125" dirty="0"/>
          </a:p>
        </p:txBody>
      </p:sp>
      <p:pic>
        <p:nvPicPr>
          <p:cNvPr id="21" name="Image 5" descr="clear.png">
            <a:hlinkClick r:id="rId7" tooltip="https://4ab.in/government-jobs/chemistry/"/>
          </p:cNvPr>
          <p:cNvPicPr>
            <a:picLocks noChangeAspect="1"/>
          </p:cNvPicPr>
          <p:nvPr/>
        </p:nvPicPr>
        <p:blipFill>
          <a:blip r:embed="rId28"/>
          <a:stretch>
            <a:fillRect/>
          </a:stretch>
        </p:blipFill>
        <p:spPr>
          <a:xfrm>
            <a:off x="480060" y="2386584"/>
            <a:ext cx="1577340" cy="404622"/>
          </a:xfrm>
          <a:prstGeom prst="rect">
            <a:avLst/>
          </a:prstGeom>
        </p:spPr>
      </p:pic>
      <p:sp>
        <p:nvSpPr>
          <p:cNvPr id="22" name="Text 10"/>
          <p:cNvSpPr/>
          <p:nvPr/>
        </p:nvSpPr>
        <p:spPr>
          <a:xfrm>
            <a:off x="2125980" y="2386584"/>
            <a:ext cx="1577340"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Government Jobs Blog</a:t>
            </a:r>
            <a:endParaRPr lang="en-US" sz="1125" dirty="0"/>
          </a:p>
        </p:txBody>
      </p:sp>
      <p:pic>
        <p:nvPicPr>
          <p:cNvPr id="23" name="Image 6" descr="clear.png">
            <a:hlinkClick r:id="rId8" tooltip="https://4ab.in/government-jobs/blog/"/>
          </p:cNvPr>
          <p:cNvPicPr>
            <a:picLocks noChangeAspect="1"/>
          </p:cNvPicPr>
          <p:nvPr/>
        </p:nvPicPr>
        <p:blipFill>
          <a:blip r:embed="rId29"/>
          <a:stretch>
            <a:fillRect/>
          </a:stretch>
        </p:blipFill>
        <p:spPr>
          <a:xfrm>
            <a:off x="2125980" y="2386584"/>
            <a:ext cx="1577340" cy="404622"/>
          </a:xfrm>
          <a:prstGeom prst="rect">
            <a:avLst/>
          </a:prstGeom>
        </p:spPr>
      </p:pic>
      <p:sp>
        <p:nvSpPr>
          <p:cNvPr id="24" name="Shape 11"/>
          <p:cNvSpPr/>
          <p:nvPr/>
        </p:nvSpPr>
        <p:spPr>
          <a:xfrm>
            <a:off x="480060" y="2880360"/>
            <a:ext cx="3223260" cy="1316736"/>
          </a:xfrm>
          <a:prstGeom prst="roundRect">
            <a:avLst>
              <a:gd name="adj" fmla="val 3646"/>
            </a:avLst>
          </a:prstGeom>
          <a:solidFill>
            <a:srgbClr val="FFFFFF"/>
          </a:solidFill>
          <a:ln w="9525">
            <a:solidFill>
              <a:srgbClr val="DDE3EE"/>
            </a:solidFill>
            <a:prstDash val="solid"/>
          </a:ln>
        </p:spPr>
      </p:sp>
      <p:pic>
        <p:nvPicPr>
          <p:cNvPr id="25" name="Image 7" descr="QR code for https://4ab.in/government-jobs/">
            <a:hlinkClick r:id="rId9" tooltip="https://4ab.in/government-jobs/"/>
          </p:cNvPr>
          <p:cNvPicPr>
            <a:picLocks noChangeAspect="1"/>
          </p:cNvPicPr>
          <p:nvPr/>
        </p:nvPicPr>
        <p:blipFill>
          <a:blip r:embed="rId30"/>
          <a:stretch>
            <a:fillRect/>
          </a:stretch>
        </p:blipFill>
        <p:spPr>
          <a:xfrm>
            <a:off x="562356" y="2948940"/>
            <a:ext cx="1179576" cy="1179576"/>
          </a:xfrm>
          <a:prstGeom prst="rect">
            <a:avLst/>
          </a:prstGeom>
        </p:spPr>
      </p:pic>
      <p:sp>
        <p:nvSpPr>
          <p:cNvPr id="26" name="Text 12"/>
          <p:cNvSpPr/>
          <p:nvPr/>
        </p:nvSpPr>
        <p:spPr>
          <a:xfrm>
            <a:off x="1851660" y="3223260"/>
            <a:ext cx="1783080" cy="274320"/>
          </a:xfrm>
          <a:prstGeom prst="rect">
            <a:avLst/>
          </a:prstGeom>
          <a:noFill/>
          <a:ln/>
        </p:spPr>
        <p:txBody>
          <a:bodyPr wrap="square" lIns="0" tIns="0" rIns="0" bIns="0" rtlCol="0" anchor="ctr"/>
          <a:lstStyle/>
          <a:p>
            <a:pPr indent="0" marL="0">
              <a:buNone/>
            </a:pPr>
            <a:r>
              <a:rPr lang="en-US" sz="1350" b="1" dirty="0">
                <a:solidFill>
                  <a:srgbClr val="14204F"/>
                </a:solidFill>
                <a:latin typeface="Calibri" pitchFamily="34" charset="0"/>
                <a:ea typeface="Calibri" pitchFamily="34" charset="-122"/>
                <a:cs typeface="Calibri" pitchFamily="34" charset="-120"/>
              </a:rPr>
              <a:t>Scan to Explore</a:t>
            </a:r>
            <a:endParaRPr lang="en-US" sz="1350" dirty="0"/>
          </a:p>
        </p:txBody>
      </p:sp>
      <p:sp>
        <p:nvSpPr>
          <p:cNvPr id="27" name="Text 13"/>
          <p:cNvSpPr/>
          <p:nvPr/>
        </p:nvSpPr>
        <p:spPr>
          <a:xfrm>
            <a:off x="1851660" y="3497580"/>
            <a:ext cx="1783080" cy="246888"/>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4ab.in/government-jobs</a:t>
            </a:r>
            <a:endParaRPr lang="en-US" sz="1125" dirty="0"/>
          </a:p>
        </p:txBody>
      </p:sp>
      <p:pic>
        <p:nvPicPr>
          <p:cNvPr id="28" name="Image 8" descr="clear.png">
            <a:hlinkClick r:id="rId10" tooltip="https://4ab.in/government-jobs/"/>
          </p:cNvPr>
          <p:cNvPicPr>
            <a:picLocks noChangeAspect="1"/>
          </p:cNvPicPr>
          <p:nvPr/>
        </p:nvPicPr>
        <p:blipFill>
          <a:blip r:embed="rId31"/>
          <a:stretch>
            <a:fillRect/>
          </a:stretch>
        </p:blipFill>
        <p:spPr>
          <a:xfrm>
            <a:off x="1851660" y="3497580"/>
            <a:ext cx="1783080" cy="246888"/>
          </a:xfrm>
          <a:prstGeom prst="rect">
            <a:avLst/>
          </a:prstGeom>
        </p:spPr>
      </p:pic>
      <p:sp>
        <p:nvSpPr>
          <p:cNvPr id="29" name="Shape 14"/>
          <p:cNvSpPr/>
          <p:nvPr/>
        </p:nvSpPr>
        <p:spPr>
          <a:xfrm>
            <a:off x="3943350" y="1014984"/>
            <a:ext cx="4855464" cy="3278124"/>
          </a:xfrm>
          <a:prstGeom prst="roundRect">
            <a:avLst>
              <a:gd name="adj" fmla="val 1464"/>
            </a:avLst>
          </a:prstGeom>
          <a:solidFill>
            <a:srgbClr val="F5F7FB"/>
          </a:solidFill>
          <a:ln w="9525">
            <a:solidFill>
              <a:srgbClr val="DDE3EE"/>
            </a:solidFill>
            <a:prstDash val="solid"/>
          </a:ln>
        </p:spPr>
      </p:sp>
      <p:pic>
        <p:nvPicPr>
          <p:cNvPr id="30" name="Image 9" descr="ic/newspaper-14204F.png">    </p:cNvPr>
          <p:cNvPicPr>
            <a:picLocks noChangeAspect="1"/>
          </p:cNvPicPr>
          <p:nvPr/>
        </p:nvPicPr>
        <p:blipFill>
          <a:blip r:embed="rId32"/>
          <a:stretch>
            <a:fillRect/>
          </a:stretch>
        </p:blipFill>
        <p:spPr>
          <a:xfrm>
            <a:off x="4080510" y="1104138"/>
            <a:ext cx="288036" cy="288036"/>
          </a:xfrm>
          <a:prstGeom prst="rect">
            <a:avLst/>
          </a:prstGeom>
        </p:spPr>
      </p:pic>
      <p:sp>
        <p:nvSpPr>
          <p:cNvPr id="31" name="Text 15"/>
          <p:cNvSpPr/>
          <p:nvPr/>
        </p:nvSpPr>
        <p:spPr>
          <a:xfrm>
            <a:off x="4437126" y="1069848"/>
            <a:ext cx="4238244" cy="356616"/>
          </a:xfrm>
          <a:prstGeom prst="rect">
            <a:avLst/>
          </a:prstGeom>
          <a:noFill/>
          <a:ln/>
        </p:spPr>
        <p:txBody>
          <a:bodyPr wrap="square" lIns="0" tIns="0" rIns="0" bIns="0" rtlCol="0" anchor="ctr"/>
          <a:lstStyle/>
          <a:p>
            <a:pPr indent="0" marL="0">
              <a:buNone/>
            </a:pPr>
            <a:r>
              <a:rPr lang="en-US" sz="1725" b="1" dirty="0">
                <a:solidFill>
                  <a:srgbClr val="14204F"/>
                </a:solidFill>
                <a:latin typeface="Calibri" pitchFamily="34" charset="0"/>
                <a:ea typeface="Calibri" pitchFamily="34" charset="-122"/>
                <a:cs typeface="Calibri" pitchFamily="34" charset="-120"/>
              </a:rPr>
              <a:t>Examination News</a:t>
            </a:r>
            <a:endParaRPr lang="en-US" sz="1725" dirty="0"/>
          </a:p>
        </p:txBody>
      </p:sp>
      <p:sp>
        <p:nvSpPr>
          <p:cNvPr id="32" name="Text 16"/>
          <p:cNvSpPr/>
          <p:nvPr/>
        </p:nvSpPr>
        <p:spPr>
          <a:xfrm>
            <a:off x="4080510" y="1467612"/>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Latest updates</a:t>
            </a:r>
            <a:endParaRPr lang="en-US" sz="1125" dirty="0"/>
          </a:p>
        </p:txBody>
      </p:sp>
      <p:pic>
        <p:nvPicPr>
          <p:cNvPr id="33" name="Image 10" descr="clear.png">
            <a:hlinkClick r:id="rId11" tooltip="https://4ab.in/examination-news/latest/"/>
          </p:cNvPr>
          <p:cNvPicPr>
            <a:picLocks noChangeAspect="1"/>
          </p:cNvPicPr>
          <p:nvPr/>
        </p:nvPicPr>
        <p:blipFill>
          <a:blip r:embed="rId33"/>
          <a:stretch>
            <a:fillRect/>
          </a:stretch>
        </p:blipFill>
        <p:spPr>
          <a:xfrm>
            <a:off x="4080510" y="1467612"/>
            <a:ext cx="1481328" cy="404622"/>
          </a:xfrm>
          <a:prstGeom prst="rect">
            <a:avLst/>
          </a:prstGeom>
        </p:spPr>
      </p:pic>
      <p:sp>
        <p:nvSpPr>
          <p:cNvPr id="34" name="Text 17"/>
          <p:cNvSpPr/>
          <p:nvPr/>
        </p:nvSpPr>
        <p:spPr>
          <a:xfrm>
            <a:off x="5630418" y="1467612"/>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Exam calendar</a:t>
            </a:r>
            <a:endParaRPr lang="en-US" sz="1125" dirty="0"/>
          </a:p>
        </p:txBody>
      </p:sp>
      <p:pic>
        <p:nvPicPr>
          <p:cNvPr id="35" name="Image 11" descr="clear.png">
            <a:hlinkClick r:id="rId12" tooltip="https://4ab.in/examination-news/calendar/"/>
          </p:cNvPr>
          <p:cNvPicPr>
            <a:picLocks noChangeAspect="1"/>
          </p:cNvPicPr>
          <p:nvPr/>
        </p:nvPicPr>
        <p:blipFill>
          <a:blip r:embed="rId34"/>
          <a:stretch>
            <a:fillRect/>
          </a:stretch>
        </p:blipFill>
        <p:spPr>
          <a:xfrm>
            <a:off x="5630418" y="1467612"/>
            <a:ext cx="1481328" cy="404622"/>
          </a:xfrm>
          <a:prstGeom prst="rect">
            <a:avLst/>
          </a:prstGeom>
        </p:spPr>
      </p:pic>
      <p:sp>
        <p:nvSpPr>
          <p:cNvPr id="36" name="Text 18"/>
          <p:cNvSpPr/>
          <p:nvPr/>
        </p:nvSpPr>
        <p:spPr>
          <a:xfrm>
            <a:off x="7180326" y="1467612"/>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Admit cards</a:t>
            </a:r>
            <a:endParaRPr lang="en-US" sz="1125" dirty="0"/>
          </a:p>
        </p:txBody>
      </p:sp>
      <p:pic>
        <p:nvPicPr>
          <p:cNvPr id="37" name="Image 12" descr="clear.png">
            <a:hlinkClick r:id="rId13" tooltip="https://4ab.in/examination-news/latest/?e=admit-card"/>
          </p:cNvPr>
          <p:cNvPicPr>
            <a:picLocks noChangeAspect="1"/>
          </p:cNvPicPr>
          <p:nvPr/>
        </p:nvPicPr>
        <p:blipFill>
          <a:blip r:embed="rId35"/>
          <a:stretch>
            <a:fillRect/>
          </a:stretch>
        </p:blipFill>
        <p:spPr>
          <a:xfrm>
            <a:off x="7180326" y="1467612"/>
            <a:ext cx="1481328" cy="404622"/>
          </a:xfrm>
          <a:prstGeom prst="rect">
            <a:avLst/>
          </a:prstGeom>
        </p:spPr>
      </p:pic>
      <p:sp>
        <p:nvSpPr>
          <p:cNvPr id="38" name="Text 19"/>
          <p:cNvSpPr/>
          <p:nvPr/>
        </p:nvSpPr>
        <p:spPr>
          <a:xfrm>
            <a:off x="4080510" y="1927098"/>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Results</a:t>
            </a:r>
            <a:endParaRPr lang="en-US" sz="1125" dirty="0"/>
          </a:p>
        </p:txBody>
      </p:sp>
      <p:pic>
        <p:nvPicPr>
          <p:cNvPr id="39" name="Image 13" descr="clear.png">
            <a:hlinkClick r:id="rId14" tooltip="https://4ab.in/examination-news/latest/?e=result"/>
          </p:cNvPr>
          <p:cNvPicPr>
            <a:picLocks noChangeAspect="1"/>
          </p:cNvPicPr>
          <p:nvPr/>
        </p:nvPicPr>
        <p:blipFill>
          <a:blip r:embed="rId36"/>
          <a:stretch>
            <a:fillRect/>
          </a:stretch>
        </p:blipFill>
        <p:spPr>
          <a:xfrm>
            <a:off x="4080510" y="1927098"/>
            <a:ext cx="1481328" cy="404622"/>
          </a:xfrm>
          <a:prstGeom prst="rect">
            <a:avLst/>
          </a:prstGeom>
        </p:spPr>
      </p:pic>
      <p:sp>
        <p:nvSpPr>
          <p:cNvPr id="40" name="Text 20"/>
          <p:cNvSpPr/>
          <p:nvPr/>
        </p:nvSpPr>
        <p:spPr>
          <a:xfrm>
            <a:off x="5630418" y="1927098"/>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UG entrance exams</a:t>
            </a:r>
            <a:endParaRPr lang="en-US" sz="1125" dirty="0"/>
          </a:p>
        </p:txBody>
      </p:sp>
      <p:pic>
        <p:nvPicPr>
          <p:cNvPr id="41" name="Image 14" descr="clear.png">
            <a:hlinkClick r:id="rId15" tooltip="https://4ab.in/examination-news/tier/ug/"/>
          </p:cNvPr>
          <p:cNvPicPr>
            <a:picLocks noChangeAspect="1"/>
          </p:cNvPicPr>
          <p:nvPr/>
        </p:nvPicPr>
        <p:blipFill>
          <a:blip r:embed="rId37"/>
          <a:stretch>
            <a:fillRect/>
          </a:stretch>
        </p:blipFill>
        <p:spPr>
          <a:xfrm>
            <a:off x="5630418" y="1927098"/>
            <a:ext cx="1481328" cy="404622"/>
          </a:xfrm>
          <a:prstGeom prst="rect">
            <a:avLst/>
          </a:prstGeom>
        </p:spPr>
      </p:pic>
      <p:sp>
        <p:nvSpPr>
          <p:cNvPr id="42" name="Text 21"/>
          <p:cNvSpPr/>
          <p:nvPr/>
        </p:nvSpPr>
        <p:spPr>
          <a:xfrm>
            <a:off x="7180326" y="1927098"/>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PG entrance exams</a:t>
            </a:r>
            <a:endParaRPr lang="en-US" sz="1125" dirty="0"/>
          </a:p>
        </p:txBody>
      </p:sp>
      <p:pic>
        <p:nvPicPr>
          <p:cNvPr id="43" name="Image 15" descr="clear.png">
            <a:hlinkClick r:id="rId16" tooltip="https://4ab.in/examination-news/tier/pg/"/>
          </p:cNvPr>
          <p:cNvPicPr>
            <a:picLocks noChangeAspect="1"/>
          </p:cNvPicPr>
          <p:nvPr/>
        </p:nvPicPr>
        <p:blipFill>
          <a:blip r:embed="rId38"/>
          <a:stretch>
            <a:fillRect/>
          </a:stretch>
        </p:blipFill>
        <p:spPr>
          <a:xfrm>
            <a:off x="7180326" y="1927098"/>
            <a:ext cx="1481328" cy="404622"/>
          </a:xfrm>
          <a:prstGeom prst="rect">
            <a:avLst/>
          </a:prstGeom>
        </p:spPr>
      </p:pic>
      <p:sp>
        <p:nvSpPr>
          <p:cNvPr id="44" name="Text 22"/>
          <p:cNvSpPr/>
          <p:nvPr/>
        </p:nvSpPr>
        <p:spPr>
          <a:xfrm>
            <a:off x="4080510" y="2386584"/>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NET, SET &amp; PhD exams</a:t>
            </a:r>
            <a:endParaRPr lang="en-US" sz="1125" dirty="0"/>
          </a:p>
        </p:txBody>
      </p:sp>
      <p:pic>
        <p:nvPicPr>
          <p:cNvPr id="45" name="Image 16" descr="clear.png">
            <a:hlinkClick r:id="rId17" tooltip="https://4ab.in/examination-news/tier/research/"/>
          </p:cNvPr>
          <p:cNvPicPr>
            <a:picLocks noChangeAspect="1"/>
          </p:cNvPicPr>
          <p:nvPr/>
        </p:nvPicPr>
        <p:blipFill>
          <a:blip r:embed="rId39"/>
          <a:stretch>
            <a:fillRect/>
          </a:stretch>
        </p:blipFill>
        <p:spPr>
          <a:xfrm>
            <a:off x="4080510" y="2386584"/>
            <a:ext cx="1481328" cy="404622"/>
          </a:xfrm>
          <a:prstGeom prst="rect">
            <a:avLst/>
          </a:prstGeom>
        </p:spPr>
      </p:pic>
      <p:sp>
        <p:nvSpPr>
          <p:cNvPr id="46" name="Text 23"/>
          <p:cNvSpPr/>
          <p:nvPr/>
        </p:nvSpPr>
        <p:spPr>
          <a:xfrm>
            <a:off x="5630418" y="2386584"/>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School board exams</a:t>
            </a:r>
            <a:endParaRPr lang="en-US" sz="1125" dirty="0"/>
          </a:p>
        </p:txBody>
      </p:sp>
      <p:pic>
        <p:nvPicPr>
          <p:cNvPr id="47" name="Image 17" descr="clear.png">
            <a:hlinkClick r:id="rId18" tooltip="https://4ab.in/examination-news/tier/school/"/>
          </p:cNvPr>
          <p:cNvPicPr>
            <a:picLocks noChangeAspect="1"/>
          </p:cNvPicPr>
          <p:nvPr/>
        </p:nvPicPr>
        <p:blipFill>
          <a:blip r:embed="rId40"/>
          <a:stretch>
            <a:fillRect/>
          </a:stretch>
        </p:blipFill>
        <p:spPr>
          <a:xfrm>
            <a:off x="5630418" y="2386584"/>
            <a:ext cx="1481328" cy="404622"/>
          </a:xfrm>
          <a:prstGeom prst="rect">
            <a:avLst/>
          </a:prstGeom>
        </p:spPr>
      </p:pic>
      <p:sp>
        <p:nvSpPr>
          <p:cNvPr id="48" name="Text 24"/>
          <p:cNvSpPr/>
          <p:nvPr/>
        </p:nvSpPr>
        <p:spPr>
          <a:xfrm>
            <a:off x="7180326" y="2386584"/>
            <a:ext cx="1481328" cy="404622"/>
          </a:xfrm>
          <a:prstGeom prst="roundRect">
            <a:avLst>
              <a:gd name="adj" fmla="val 11864"/>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Examination News Blog</a:t>
            </a:r>
            <a:endParaRPr lang="en-US" sz="1125" dirty="0"/>
          </a:p>
        </p:txBody>
      </p:sp>
      <p:pic>
        <p:nvPicPr>
          <p:cNvPr id="49" name="Image 18" descr="clear.png">
            <a:hlinkClick r:id="rId19" tooltip="https://4ab.in/examination-news/blog/"/>
          </p:cNvPr>
          <p:cNvPicPr>
            <a:picLocks noChangeAspect="1"/>
          </p:cNvPicPr>
          <p:nvPr/>
        </p:nvPicPr>
        <p:blipFill>
          <a:blip r:embed="rId41"/>
          <a:stretch>
            <a:fillRect/>
          </a:stretch>
        </p:blipFill>
        <p:spPr>
          <a:xfrm>
            <a:off x="7180326" y="2386584"/>
            <a:ext cx="1481328" cy="404622"/>
          </a:xfrm>
          <a:prstGeom prst="rect">
            <a:avLst/>
          </a:prstGeom>
        </p:spPr>
      </p:pic>
      <p:sp>
        <p:nvSpPr>
          <p:cNvPr id="50" name="Shape 25"/>
          <p:cNvSpPr/>
          <p:nvPr/>
        </p:nvSpPr>
        <p:spPr>
          <a:xfrm>
            <a:off x="4080510" y="2880360"/>
            <a:ext cx="4581144" cy="1316736"/>
          </a:xfrm>
          <a:prstGeom prst="roundRect">
            <a:avLst>
              <a:gd name="adj" fmla="val 3646"/>
            </a:avLst>
          </a:prstGeom>
          <a:solidFill>
            <a:srgbClr val="FFFFFF"/>
          </a:solidFill>
          <a:ln w="9525">
            <a:solidFill>
              <a:srgbClr val="DDE3EE"/>
            </a:solidFill>
            <a:prstDash val="solid"/>
          </a:ln>
        </p:spPr>
      </p:sp>
      <p:pic>
        <p:nvPicPr>
          <p:cNvPr id="51" name="Image 19" descr="QR code for https://4ab.in/examination-news/">
            <a:hlinkClick r:id="rId20" tooltip="https://4ab.in/examination-news/"/>
          </p:cNvPr>
          <p:cNvPicPr>
            <a:picLocks noChangeAspect="1"/>
          </p:cNvPicPr>
          <p:nvPr/>
        </p:nvPicPr>
        <p:blipFill>
          <a:blip r:embed="rId42"/>
          <a:stretch>
            <a:fillRect/>
          </a:stretch>
        </p:blipFill>
        <p:spPr>
          <a:xfrm>
            <a:off x="4162806" y="2948940"/>
            <a:ext cx="1179576" cy="1179576"/>
          </a:xfrm>
          <a:prstGeom prst="rect">
            <a:avLst/>
          </a:prstGeom>
        </p:spPr>
      </p:pic>
      <p:sp>
        <p:nvSpPr>
          <p:cNvPr id="52" name="Text 26"/>
          <p:cNvSpPr/>
          <p:nvPr/>
        </p:nvSpPr>
        <p:spPr>
          <a:xfrm>
            <a:off x="5452110" y="3223260"/>
            <a:ext cx="3140964" cy="274320"/>
          </a:xfrm>
          <a:prstGeom prst="rect">
            <a:avLst/>
          </a:prstGeom>
          <a:noFill/>
          <a:ln/>
        </p:spPr>
        <p:txBody>
          <a:bodyPr wrap="square" lIns="0" tIns="0" rIns="0" bIns="0" rtlCol="0" anchor="ctr"/>
          <a:lstStyle/>
          <a:p>
            <a:pPr indent="0" marL="0">
              <a:buNone/>
            </a:pPr>
            <a:r>
              <a:rPr lang="en-US" sz="1350" b="1" dirty="0">
                <a:solidFill>
                  <a:srgbClr val="14204F"/>
                </a:solidFill>
                <a:latin typeface="Calibri" pitchFamily="34" charset="0"/>
                <a:ea typeface="Calibri" pitchFamily="34" charset="-122"/>
                <a:cs typeface="Calibri" pitchFamily="34" charset="-120"/>
              </a:rPr>
              <a:t>Scan to Explore</a:t>
            </a:r>
            <a:endParaRPr lang="en-US" sz="1350" dirty="0"/>
          </a:p>
        </p:txBody>
      </p:sp>
      <p:sp>
        <p:nvSpPr>
          <p:cNvPr id="53" name="Text 27"/>
          <p:cNvSpPr/>
          <p:nvPr/>
        </p:nvSpPr>
        <p:spPr>
          <a:xfrm>
            <a:off x="5452110" y="3497580"/>
            <a:ext cx="3140964" cy="246888"/>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4ab.in/examination-news</a:t>
            </a:r>
            <a:endParaRPr lang="en-US" sz="1125" dirty="0"/>
          </a:p>
        </p:txBody>
      </p:sp>
      <p:pic>
        <p:nvPicPr>
          <p:cNvPr id="54" name="Image 20" descr="clear.png">
            <a:hlinkClick r:id="rId21" tooltip="https://4ab.in/examination-news/"/>
          </p:cNvPr>
          <p:cNvPicPr>
            <a:picLocks noChangeAspect="1"/>
          </p:cNvPicPr>
          <p:nvPr/>
        </p:nvPicPr>
        <p:blipFill>
          <a:blip r:embed="rId43"/>
          <a:stretch>
            <a:fillRect/>
          </a:stretch>
        </p:blipFill>
        <p:spPr>
          <a:xfrm>
            <a:off x="5452110" y="3497580"/>
            <a:ext cx="3140964" cy="246888"/>
          </a:xfrm>
          <a:prstGeom prst="rect">
            <a:avLst/>
          </a:prstGeom>
        </p:spPr>
      </p:pic>
      <p:sp>
        <p:nvSpPr>
          <p:cNvPr id="55" name="Shape 28"/>
          <p:cNvSpPr/>
          <p:nvPr/>
        </p:nvSpPr>
        <p:spPr>
          <a:xfrm>
            <a:off x="342900" y="4361688"/>
            <a:ext cx="8455914" cy="315468"/>
          </a:xfrm>
          <a:prstGeom prst="rect">
            <a:avLst/>
          </a:prstGeom>
          <a:solidFill>
            <a:srgbClr val="FBF3DA"/>
          </a:solidFill>
          <a:ln/>
        </p:spPr>
      </p:sp>
      <p:sp>
        <p:nvSpPr>
          <p:cNvPr id="56" name="Shape 29"/>
          <p:cNvSpPr/>
          <p:nvPr/>
        </p:nvSpPr>
        <p:spPr>
          <a:xfrm>
            <a:off x="342900" y="4361688"/>
            <a:ext cx="54864" cy="315468"/>
          </a:xfrm>
          <a:prstGeom prst="rect">
            <a:avLst/>
          </a:prstGeom>
          <a:solidFill>
            <a:srgbClr val="D4A017"/>
          </a:solidFill>
          <a:ln/>
        </p:spPr>
      </p:sp>
      <p:sp>
        <p:nvSpPr>
          <p:cNvPr id="57" name="Text 30"/>
          <p:cNvSpPr/>
          <p:nvPr/>
        </p:nvSpPr>
        <p:spPr>
          <a:xfrm>
            <a:off x="514350" y="4361688"/>
            <a:ext cx="8161020" cy="315468"/>
          </a:xfrm>
          <a:prstGeom prst="rect">
            <a:avLst/>
          </a:prstGeom>
          <a:noFill/>
          <a:ln/>
        </p:spPr>
        <p:txBody>
          <a:bodyPr wrap="square" lIns="0" tIns="0" rIns="0" bIns="0" rtlCol="0" anchor="ctr"/>
          <a:lstStyle/>
          <a:p>
            <a:pPr indent="0" marL="0">
              <a:buNone/>
            </a:pPr>
            <a:r>
              <a:rPr lang="en-US" sz="1275" b="1" dirty="0">
                <a:solidFill>
                  <a:srgbClr val="14204F"/>
                </a:solidFill>
                <a:latin typeface="Calibri" pitchFamily="34" charset="0"/>
                <a:ea typeface="Calibri" pitchFamily="34" charset="-122"/>
                <a:cs typeface="Calibri" pitchFamily="34" charset="-120"/>
              </a:rPr>
              <a:t>Vacancies, admit cards, results and exam dates: all in one place</a:t>
            </a:r>
            <a:endParaRPr lang="en-US" sz="1275" dirty="0"/>
          </a:p>
        </p:txBody>
      </p:sp>
      <p:sp>
        <p:nvSpPr>
          <p:cNvPr id="58" name="Text 31"/>
          <p:cNvSpPr/>
          <p:nvPr/>
        </p:nvSpPr>
        <p:spPr>
          <a:xfrm>
            <a:off x="342900" y="4786884"/>
            <a:ext cx="8455914" cy="219456"/>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 Mr. Aniket Bhardwaj By ABC Chemistry )   |   4ab.in/educators   |   @abcchemistry24   |   9212142427</a:t>
            </a:r>
            <a:endParaRPr lang="en-US" sz="975" dirty="0"/>
          </a:p>
        </p:txBody>
      </p:sp>
      <p:pic>
        <p:nvPicPr>
          <p:cNvPr id="59" name="Image 21" descr="clear.png">
            <a:hlinkClick r:id="rId22" tooltip="https://4ab.in/educators/"/>
          </p:cNvPr>
          <p:cNvPicPr>
            <a:picLocks noChangeAspect="1"/>
          </p:cNvPicPr>
          <p:nvPr/>
        </p:nvPicPr>
        <p:blipFill>
          <a:blip r:embed="rId44"/>
          <a:stretch>
            <a:fillRect/>
          </a:stretch>
        </p:blipFill>
        <p:spPr>
          <a:xfrm>
            <a:off x="3566160" y="4786884"/>
            <a:ext cx="1988820" cy="219456"/>
          </a:xfrm>
          <a:prstGeom prst="rect">
            <a:avLst/>
          </a:prstGeom>
        </p:spPr>
      </p:pic>
    </p:spTree>
  </p:cSld>
</p:sld>
</file>

<file path=ppt/slides/slide515.xml><?xml version="1.0" encoding="utf-8"?>
<p:sld xmlns:a="http://schemas.openxmlformats.org/drawingml/2006/main" xmlns:r="http://schemas.openxmlformats.org/officeDocument/2006/relationships" xmlns:p="http://schemas.openxmlformats.org/presentationml/2006/main">
  <p:cSld name="Slide 4">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1714" cy="891540"/>
          </a:xfrm>
          <a:prstGeom prst="rect">
            <a:avLst/>
          </a:prstGeom>
          <a:solidFill>
            <a:srgbClr val="14204F"/>
          </a:solidFill>
          <a:ln/>
        </p:spPr>
      </p:sp>
      <p:sp>
        <p:nvSpPr>
          <p:cNvPr id="3" name="Shape 1"/>
          <p:cNvSpPr/>
          <p:nvPr/>
        </p:nvSpPr>
        <p:spPr>
          <a:xfrm>
            <a:off x="0" y="891540"/>
            <a:ext cx="9141714" cy="27432"/>
          </a:xfrm>
          <a:prstGeom prst="rect">
            <a:avLst/>
          </a:prstGeom>
          <a:solidFill>
            <a:srgbClr val="D4A017"/>
          </a:solidFill>
          <a:ln/>
        </p:spPr>
      </p:sp>
      <p:pic>
        <p:nvPicPr>
          <p:cNvPr id="4" name="Image 0" descr="abc-logo.png">    </p:cNvPr>
          <p:cNvPicPr>
            <a:picLocks noChangeAspect="1"/>
          </p:cNvPicPr>
          <p:nvPr/>
        </p:nvPicPr>
        <p:blipFill>
          <a:blip r:embed="rId2"/>
          <a:stretch>
            <a:fillRect/>
          </a:stretch>
        </p:blipFill>
        <p:spPr>
          <a:xfrm>
            <a:off x="8318754" y="171450"/>
            <a:ext cx="548640" cy="548640"/>
          </a:xfrm>
          <a:prstGeom prst="rect">
            <a:avLst/>
          </a:prstGeom>
        </p:spPr>
      </p:pic>
      <p:sp>
        <p:nvSpPr>
          <p:cNvPr id="5" name="Shape 2"/>
          <p:cNvSpPr/>
          <p:nvPr/>
        </p:nvSpPr>
        <p:spPr>
          <a:xfrm>
            <a:off x="342900" y="4752594"/>
            <a:ext cx="8455914" cy="8229"/>
          </a:xfrm>
          <a:prstGeom prst="rect">
            <a:avLst/>
          </a:prstGeom>
          <a:solidFill>
            <a:srgbClr val="DDE3EE"/>
          </a:solidFill>
          <a:ln/>
        </p:spPr>
      </p:sp>
      <p:sp>
        <p:nvSpPr>
          <p:cNvPr id="6" name="Text 2"/>
          <p:cNvSpPr/>
          <p:nvPr/>
        </p:nvSpPr>
        <p:spPr>
          <a:xfrm>
            <a:off x="342900" y="82296"/>
            <a:ext cx="6858000" cy="205740"/>
          </a:xfrm>
          <a:prstGeom prst="rect">
            <a:avLst/>
          </a:prstGeom>
          <a:noFill/>
          <a:ln/>
        </p:spPr>
        <p:txBody>
          <a:bodyPr wrap="square" lIns="0" tIns="0" rIns="0" bIns="0" rtlCol="0"/>
          <a:lstStyle/>
          <a:p>
            <a:pPr algn="l" indent="0" marL="0">
              <a:buNone/>
            </a:pPr>
            <a:r>
              <a:rPr lang="en-US" sz="975" b="1" spc="200" kern="0" dirty="0">
                <a:solidFill>
                  <a:srgbClr val="D4A017"/>
                </a:solidFill>
                <a:latin typeface="Calibri" pitchFamily="34" charset="0"/>
                <a:ea typeface="Calibri" pitchFamily="34" charset="-122"/>
                <a:cs typeface="Calibri" pitchFamily="34" charset="-120"/>
              </a:rPr>
              <a:t>FOR EDUCATORS</a:t>
            </a:r>
            <a:endParaRPr lang="en-US" sz="975" dirty="0"/>
          </a:p>
        </p:txBody>
      </p:sp>
      <p:sp>
        <p:nvSpPr>
          <p:cNvPr id="7" name="Text 2"/>
          <p:cNvSpPr/>
          <p:nvPr/>
        </p:nvSpPr>
        <p:spPr>
          <a:xfrm>
            <a:off x="342900" y="260604"/>
            <a:ext cx="7749540" cy="370332"/>
          </a:xfrm>
          <a:prstGeom prst="rect">
            <a:avLst/>
          </a:prstGeom>
          <a:noFill/>
          <a:ln/>
        </p:spPr>
        <p:txBody>
          <a:bodyPr wrap="square" lIns="0" tIns="0" rIns="0" bIns="0" rtlCol="0"/>
          <a:lstStyle/>
          <a:p>
            <a:pPr algn="l" indent="0" marL="0">
              <a:buNone/>
            </a:pPr>
            <a:r>
              <a:rPr lang="en-US" sz="2250" b="1" dirty="0">
                <a:solidFill>
                  <a:srgbClr val="FFFFFF"/>
                </a:solidFill>
                <a:latin typeface="Calibri" pitchFamily="34" charset="0"/>
                <a:ea typeface="Calibri" pitchFamily="34" charset="-122"/>
                <a:cs typeface="Calibri" pitchFamily="34" charset="-120"/>
              </a:rPr>
              <a:t>Teach from the Question Bank, one question at a time</a:t>
            </a:r>
            <a:endParaRPr lang="en-US" sz="2250" dirty="0"/>
          </a:p>
        </p:txBody>
      </p:sp>
      <p:sp>
        <p:nvSpPr>
          <p:cNvPr id="8" name="Text 2"/>
          <p:cNvSpPr/>
          <p:nvPr/>
        </p:nvSpPr>
        <p:spPr>
          <a:xfrm>
            <a:off x="342900" y="617220"/>
            <a:ext cx="7749540" cy="219456"/>
          </a:xfrm>
          <a:prstGeom prst="rect">
            <a:avLst/>
          </a:prstGeom>
          <a:noFill/>
          <a:ln/>
        </p:spPr>
        <p:txBody>
          <a:bodyPr wrap="square" lIns="0" tIns="0" rIns="0" bIns="0" rtlCol="0"/>
          <a:lstStyle/>
          <a:p>
            <a:pPr algn="l" indent="0" marL="0">
              <a:buNone/>
            </a:pPr>
            <a:r>
              <a:rPr lang="en-US" sz="1125" dirty="0">
                <a:solidFill>
                  <a:srgbClr val="DDE4F5"/>
                </a:solidFill>
                <a:latin typeface="Calibri" pitchFamily="34" charset="0"/>
                <a:ea typeface="Calibri" pitchFamily="34" charset="-122"/>
                <a:cs typeface="Calibri" pitchFamily="34" charset="-120"/>
              </a:rPr>
              <a:t>Find the right questions, teach them in class, then take them with you.</a:t>
            </a:r>
            <a:endParaRPr lang="en-US" sz="1125" dirty="0"/>
          </a:p>
        </p:txBody>
      </p:sp>
      <p:sp>
        <p:nvSpPr>
          <p:cNvPr id="9" name="Shape 3"/>
          <p:cNvSpPr/>
          <p:nvPr/>
        </p:nvSpPr>
        <p:spPr>
          <a:xfrm>
            <a:off x="342900" y="1062990"/>
            <a:ext cx="1988820" cy="1885950"/>
          </a:xfrm>
          <a:prstGeom prst="roundRect">
            <a:avLst>
              <a:gd name="adj" fmla="val 2545"/>
            </a:avLst>
          </a:prstGeom>
          <a:solidFill>
            <a:srgbClr val="F5F7FB"/>
          </a:solidFill>
          <a:ln w="9525">
            <a:solidFill>
              <a:srgbClr val="DDE3EE"/>
            </a:solidFill>
            <a:prstDash val="solid"/>
          </a:ln>
        </p:spPr>
      </p:sp>
      <p:pic>
        <p:nvPicPr>
          <p:cNvPr id="10" name="Image 0" descr="ic/search-14204F.png">    </p:cNvPr>
          <p:cNvPicPr>
            <a:picLocks noChangeAspect="1"/>
          </p:cNvPicPr>
          <p:nvPr/>
        </p:nvPicPr>
        <p:blipFill>
          <a:blip r:embed="rId12"/>
          <a:stretch>
            <a:fillRect/>
          </a:stretch>
        </p:blipFill>
        <p:spPr>
          <a:xfrm>
            <a:off x="445770" y="1165860"/>
            <a:ext cx="260604" cy="260604"/>
          </a:xfrm>
          <a:prstGeom prst="rect">
            <a:avLst/>
          </a:prstGeom>
        </p:spPr>
      </p:pic>
      <p:sp>
        <p:nvSpPr>
          <p:cNvPr id="11" name="Text 4"/>
          <p:cNvSpPr/>
          <p:nvPr/>
        </p:nvSpPr>
        <p:spPr>
          <a:xfrm>
            <a:off x="754380" y="1131570"/>
            <a:ext cx="1543050" cy="329184"/>
          </a:xfrm>
          <a:prstGeom prst="rect">
            <a:avLst/>
          </a:prstGeom>
          <a:noFill/>
          <a:ln/>
        </p:spPr>
        <p:txBody>
          <a:bodyPr wrap="square" lIns="0" tIns="0" rIns="0" bIns="0" rtlCol="0" anchor="ctr"/>
          <a:lstStyle/>
          <a:p>
            <a:pPr indent="0" marL="0">
              <a:buNone/>
            </a:pPr>
            <a:r>
              <a:rPr lang="en-US" sz="1350" b="1" dirty="0">
                <a:solidFill>
                  <a:srgbClr val="14204F"/>
                </a:solidFill>
                <a:latin typeface="Calibri" pitchFamily="34" charset="0"/>
                <a:ea typeface="Calibri" pitchFamily="34" charset="-122"/>
                <a:cs typeface="Calibri" pitchFamily="34" charset="-120"/>
              </a:rPr>
              <a:t>1  Find questions</a:t>
            </a:r>
            <a:endParaRPr lang="en-US" sz="1350" dirty="0"/>
          </a:p>
        </p:txBody>
      </p:sp>
      <p:sp>
        <p:nvSpPr>
          <p:cNvPr id="12" name="Text 5"/>
          <p:cNvSpPr/>
          <p:nvPr/>
        </p:nvSpPr>
        <p:spPr>
          <a:xfrm>
            <a:off x="445770" y="1556766"/>
            <a:ext cx="1783080" cy="363474"/>
          </a:xfrm>
          <a:prstGeom prst="roundRect">
            <a:avLst>
              <a:gd name="adj" fmla="val 13208"/>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Browse</a:t>
            </a:r>
            <a:endParaRPr lang="en-US" sz="1125" dirty="0"/>
          </a:p>
        </p:txBody>
      </p:sp>
      <p:pic>
        <p:nvPicPr>
          <p:cNvPr id="13" name="Image 1" descr="clear.png">
            <a:hlinkClick r:id="rId3" tooltip="https://4ab.in/educators/chemistry-question-bank/"/>
          </p:cNvPr>
          <p:cNvPicPr>
            <a:picLocks noChangeAspect="1"/>
          </p:cNvPicPr>
          <p:nvPr/>
        </p:nvPicPr>
        <p:blipFill>
          <a:blip r:embed="rId13"/>
          <a:stretch>
            <a:fillRect/>
          </a:stretch>
        </p:blipFill>
        <p:spPr>
          <a:xfrm>
            <a:off x="445770" y="1556766"/>
            <a:ext cx="1783080" cy="363474"/>
          </a:xfrm>
          <a:prstGeom prst="rect">
            <a:avLst/>
          </a:prstGeom>
        </p:spPr>
      </p:pic>
      <p:sp>
        <p:nvSpPr>
          <p:cNvPr id="14" name="Text 6"/>
          <p:cNvSpPr/>
          <p:nvPr/>
        </p:nvSpPr>
        <p:spPr>
          <a:xfrm>
            <a:off x="445770" y="1981962"/>
            <a:ext cx="1783080" cy="363474"/>
          </a:xfrm>
          <a:prstGeom prst="roundRect">
            <a:avLst>
              <a:gd name="adj" fmla="val 13208"/>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Question search</a:t>
            </a:r>
            <a:endParaRPr lang="en-US" sz="1125" dirty="0"/>
          </a:p>
        </p:txBody>
      </p:sp>
      <p:pic>
        <p:nvPicPr>
          <p:cNvPr id="15" name="Image 2" descr="clear.png">
            <a:hlinkClick r:id="rId4" tooltip="https://4ab.in/educators/search/"/>
          </p:cNvPr>
          <p:cNvPicPr>
            <a:picLocks noChangeAspect="1"/>
          </p:cNvPicPr>
          <p:nvPr/>
        </p:nvPicPr>
        <p:blipFill>
          <a:blip r:embed="rId14"/>
          <a:stretch>
            <a:fillRect/>
          </a:stretch>
        </p:blipFill>
        <p:spPr>
          <a:xfrm>
            <a:off x="445770" y="1981962"/>
            <a:ext cx="1783080" cy="363474"/>
          </a:xfrm>
          <a:prstGeom prst="rect">
            <a:avLst/>
          </a:prstGeom>
        </p:spPr>
      </p:pic>
      <p:sp>
        <p:nvSpPr>
          <p:cNvPr id="16" name="Text 7"/>
          <p:cNvSpPr/>
          <p:nvPr/>
        </p:nvSpPr>
        <p:spPr>
          <a:xfrm>
            <a:off x="445770" y="2407158"/>
            <a:ext cx="1783080" cy="363474"/>
          </a:xfrm>
          <a:prstGeom prst="roundRect">
            <a:avLst>
              <a:gd name="adj" fmla="val 13208"/>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Topic packs</a:t>
            </a:r>
            <a:endParaRPr lang="en-US" sz="1125" dirty="0"/>
          </a:p>
        </p:txBody>
      </p:sp>
      <p:pic>
        <p:nvPicPr>
          <p:cNvPr id="17" name="Image 3" descr="clear.png">
            <a:hlinkClick r:id="rId5" tooltip="https://4ab.in/educators/topic/"/>
          </p:cNvPr>
          <p:cNvPicPr>
            <a:picLocks noChangeAspect="1"/>
          </p:cNvPicPr>
          <p:nvPr/>
        </p:nvPicPr>
        <p:blipFill>
          <a:blip r:embed="rId15"/>
          <a:stretch>
            <a:fillRect/>
          </a:stretch>
        </p:blipFill>
        <p:spPr>
          <a:xfrm>
            <a:off x="445770" y="2407158"/>
            <a:ext cx="1783080" cy="363474"/>
          </a:xfrm>
          <a:prstGeom prst="rect">
            <a:avLst/>
          </a:prstGeom>
        </p:spPr>
      </p:pic>
      <p:sp>
        <p:nvSpPr>
          <p:cNvPr id="18" name="Shape 8"/>
          <p:cNvSpPr/>
          <p:nvPr/>
        </p:nvSpPr>
        <p:spPr>
          <a:xfrm>
            <a:off x="2414016" y="1062990"/>
            <a:ext cx="1988820" cy="1885950"/>
          </a:xfrm>
          <a:prstGeom prst="roundRect">
            <a:avLst>
              <a:gd name="adj" fmla="val 2545"/>
            </a:avLst>
          </a:prstGeom>
          <a:solidFill>
            <a:srgbClr val="F5F7FB"/>
          </a:solidFill>
          <a:ln w="9525">
            <a:solidFill>
              <a:srgbClr val="DDE3EE"/>
            </a:solidFill>
            <a:prstDash val="solid"/>
          </a:ln>
        </p:spPr>
      </p:sp>
      <p:pic>
        <p:nvPicPr>
          <p:cNvPr id="19" name="Image 4" descr="ic/presentation-14204F.png">    </p:cNvPr>
          <p:cNvPicPr>
            <a:picLocks noChangeAspect="1"/>
          </p:cNvPicPr>
          <p:nvPr/>
        </p:nvPicPr>
        <p:blipFill>
          <a:blip r:embed="rId16"/>
          <a:stretch>
            <a:fillRect/>
          </a:stretch>
        </p:blipFill>
        <p:spPr>
          <a:xfrm>
            <a:off x="2516886" y="1165860"/>
            <a:ext cx="260604" cy="260604"/>
          </a:xfrm>
          <a:prstGeom prst="rect">
            <a:avLst/>
          </a:prstGeom>
        </p:spPr>
      </p:pic>
      <p:sp>
        <p:nvSpPr>
          <p:cNvPr id="20" name="Text 9"/>
          <p:cNvSpPr/>
          <p:nvPr/>
        </p:nvSpPr>
        <p:spPr>
          <a:xfrm>
            <a:off x="2825496" y="1131570"/>
            <a:ext cx="1543050" cy="329184"/>
          </a:xfrm>
          <a:prstGeom prst="rect">
            <a:avLst/>
          </a:prstGeom>
          <a:noFill/>
          <a:ln/>
        </p:spPr>
        <p:txBody>
          <a:bodyPr wrap="square" lIns="0" tIns="0" rIns="0" bIns="0" rtlCol="0" anchor="ctr"/>
          <a:lstStyle/>
          <a:p>
            <a:pPr indent="0" marL="0">
              <a:buNone/>
            </a:pPr>
            <a:r>
              <a:rPr lang="en-US" sz="1350" b="1" dirty="0">
                <a:solidFill>
                  <a:srgbClr val="14204F"/>
                </a:solidFill>
                <a:latin typeface="Calibri" pitchFamily="34" charset="0"/>
                <a:ea typeface="Calibri" pitchFamily="34" charset="-122"/>
                <a:cs typeface="Calibri" pitchFamily="34" charset="-120"/>
              </a:rPr>
              <a:t>2  Teach one by one</a:t>
            </a:r>
            <a:endParaRPr lang="en-US" sz="1350" dirty="0"/>
          </a:p>
        </p:txBody>
      </p:sp>
      <p:sp>
        <p:nvSpPr>
          <p:cNvPr id="21" name="Text 10"/>
          <p:cNvSpPr/>
          <p:nvPr/>
        </p:nvSpPr>
        <p:spPr>
          <a:xfrm>
            <a:off x="2516886" y="1556766"/>
            <a:ext cx="1783080" cy="363474"/>
          </a:xfrm>
          <a:prstGeom prst="roundRect">
            <a:avLst>
              <a:gd name="adj" fmla="val 13208"/>
            </a:avLst>
          </a:prstGeom>
          <a:solidFill>
            <a:srgbClr val="14204F"/>
          </a:solidFill>
          <a:ln/>
        </p:spPr>
        <p:txBody>
          <a:bodyPr wrap="square" lIns="28575" tIns="28575" rIns="28575" bIns="28575" rtlCol="0" anchor="ctr"/>
          <a:lstStyle/>
          <a:p>
            <a:pPr algn="ctr" indent="0" marL="0">
              <a:buNone/>
            </a:pPr>
            <a:r>
              <a:rPr lang="en-US" sz="1125" b="1" dirty="0">
                <a:solidFill>
                  <a:srgbClr val="FFFFFF"/>
                </a:solidFill>
                <a:latin typeface="Calibri" pitchFamily="34" charset="0"/>
                <a:ea typeface="Calibri" pitchFamily="34" charset="-122"/>
                <a:cs typeface="Calibri" pitchFamily="34" charset="-120"/>
              </a:rPr>
              <a:t>Question Bank</a:t>
            </a:r>
            <a:endParaRPr lang="en-US" sz="1125" dirty="0"/>
          </a:p>
        </p:txBody>
      </p:sp>
      <p:pic>
        <p:nvPicPr>
          <p:cNvPr id="22" name="Image 5" descr="clear.png">
            <a:hlinkClick r:id="rId6" tooltip="https://4ab.in/educators/?m=qb"/>
          </p:cNvPr>
          <p:cNvPicPr>
            <a:picLocks noChangeAspect="1"/>
          </p:cNvPicPr>
          <p:nvPr/>
        </p:nvPicPr>
        <p:blipFill>
          <a:blip r:embed="rId17"/>
          <a:stretch>
            <a:fillRect/>
          </a:stretch>
        </p:blipFill>
        <p:spPr>
          <a:xfrm>
            <a:off x="2516886" y="1556766"/>
            <a:ext cx="1783080" cy="363474"/>
          </a:xfrm>
          <a:prstGeom prst="rect">
            <a:avLst/>
          </a:prstGeom>
        </p:spPr>
      </p:pic>
      <p:sp>
        <p:nvSpPr>
          <p:cNvPr id="23" name="Text 11"/>
          <p:cNvSpPr/>
          <p:nvPr/>
        </p:nvSpPr>
        <p:spPr>
          <a:xfrm>
            <a:off x="2516886" y="1988820"/>
            <a:ext cx="1783080" cy="651510"/>
          </a:xfrm>
          <a:prstGeom prst="rect">
            <a:avLst/>
          </a:prstGeom>
          <a:noFill/>
          <a:ln/>
        </p:spPr>
        <p:txBody>
          <a:bodyPr wrap="square" lIns="0" tIns="0" rIns="0" bIns="0" rtlCol="0" anchor="t"/>
          <a:lstStyle/>
          <a:p>
            <a:pPr indent="0" marL="0">
              <a:buNone/>
            </a:pPr>
            <a:r>
              <a:rPr lang="en-US" sz="1125" dirty="0">
                <a:solidFill>
                  <a:srgbClr val="52617A"/>
                </a:solidFill>
                <a:latin typeface="Calibri" pitchFamily="34" charset="0"/>
                <a:ea typeface="Calibri" pitchFamily="34" charset="-122"/>
                <a:cs typeface="Calibri" pitchFamily="34" charset="-120"/>
              </a:rPr>
              <a:t>Show each question to students on the board, in your own order.</a:t>
            </a:r>
            <a:endParaRPr lang="en-US" sz="1125" dirty="0"/>
          </a:p>
        </p:txBody>
      </p:sp>
      <p:sp>
        <p:nvSpPr>
          <p:cNvPr id="24" name="Shape 12"/>
          <p:cNvSpPr/>
          <p:nvPr/>
        </p:nvSpPr>
        <p:spPr>
          <a:xfrm>
            <a:off x="4485132" y="1062990"/>
            <a:ext cx="1988820" cy="1885950"/>
          </a:xfrm>
          <a:prstGeom prst="roundRect">
            <a:avLst>
              <a:gd name="adj" fmla="val 2545"/>
            </a:avLst>
          </a:prstGeom>
          <a:solidFill>
            <a:srgbClr val="F5F7FB"/>
          </a:solidFill>
          <a:ln w="9525">
            <a:solidFill>
              <a:srgbClr val="DDE3EE"/>
            </a:solidFill>
            <a:prstDash val="solid"/>
          </a:ln>
        </p:spPr>
      </p:sp>
      <p:pic>
        <p:nvPicPr>
          <p:cNvPr id="25" name="Image 6" descr="ic/download-14204F.png">    </p:cNvPr>
          <p:cNvPicPr>
            <a:picLocks noChangeAspect="1"/>
          </p:cNvPicPr>
          <p:nvPr/>
        </p:nvPicPr>
        <p:blipFill>
          <a:blip r:embed="rId18"/>
          <a:stretch>
            <a:fillRect/>
          </a:stretch>
        </p:blipFill>
        <p:spPr>
          <a:xfrm>
            <a:off x="4588002" y="1165860"/>
            <a:ext cx="260604" cy="260604"/>
          </a:xfrm>
          <a:prstGeom prst="rect">
            <a:avLst/>
          </a:prstGeom>
        </p:spPr>
      </p:pic>
      <p:sp>
        <p:nvSpPr>
          <p:cNvPr id="26" name="Text 13"/>
          <p:cNvSpPr/>
          <p:nvPr/>
        </p:nvSpPr>
        <p:spPr>
          <a:xfrm>
            <a:off x="4896612" y="1131570"/>
            <a:ext cx="1543050" cy="329184"/>
          </a:xfrm>
          <a:prstGeom prst="rect">
            <a:avLst/>
          </a:prstGeom>
          <a:noFill/>
          <a:ln/>
        </p:spPr>
        <p:txBody>
          <a:bodyPr wrap="square" lIns="0" tIns="0" rIns="0" bIns="0" rtlCol="0" anchor="ctr"/>
          <a:lstStyle/>
          <a:p>
            <a:pPr indent="0" marL="0">
              <a:buNone/>
            </a:pPr>
            <a:r>
              <a:rPr lang="en-US" sz="1350" b="1" dirty="0">
                <a:solidFill>
                  <a:srgbClr val="14204F"/>
                </a:solidFill>
                <a:latin typeface="Calibri" pitchFamily="34" charset="0"/>
                <a:ea typeface="Calibri" pitchFamily="34" charset="-122"/>
                <a:cs typeface="Calibri" pitchFamily="34" charset="-120"/>
              </a:rPr>
              <a:t>3  Export</a:t>
            </a:r>
            <a:endParaRPr lang="en-US" sz="1350" dirty="0"/>
          </a:p>
        </p:txBody>
      </p:sp>
      <p:sp>
        <p:nvSpPr>
          <p:cNvPr id="27" name="Text 14"/>
          <p:cNvSpPr/>
          <p:nvPr/>
        </p:nvSpPr>
        <p:spPr>
          <a:xfrm>
            <a:off x="4588002" y="1556766"/>
            <a:ext cx="1783080" cy="1097280"/>
          </a:xfrm>
          <a:prstGeom prst="rect">
            <a:avLst/>
          </a:prstGeom>
          <a:noFill/>
          <a:ln/>
        </p:spPr>
        <p:txBody>
          <a:bodyPr wrap="square" lIns="0" tIns="0" rIns="0" bIns="0" rtlCol="0" anchor="t"/>
          <a:lstStyle/>
          <a:p>
            <a:pPr indent="0" marL="0">
              <a:spcAft>
                <a:spcPts val="600"/>
              </a:spcAft>
              <a:buNone/>
            </a:pPr>
            <a:r>
              <a:rPr lang="en-US" sz="1125" b="1" dirty="0">
                <a:solidFill>
                  <a:srgbClr val="1B2A41"/>
                </a:solidFill>
                <a:latin typeface="Calibri" pitchFamily="34" charset="0"/>
                <a:ea typeface="Calibri" pitchFamily="34" charset="-122"/>
                <a:cs typeface="Calibri" pitchFamily="34" charset="-120"/>
              </a:rPr>
              <a:t>PPTX, DOCX, PNG (zip), HTML, Markdown</a:t>
            </a:r>
            <a:endParaRPr lang="en-US" sz="1125" dirty="0"/>
          </a:p>
          <a:p>
            <a:pPr indent="0" marL="0">
              <a:spcAft>
                <a:spcPts val="600"/>
              </a:spcAft>
              <a:buNone/>
            </a:pPr>
            <a:r>
              <a:rPr lang="en-US" sz="1125" dirty="0">
                <a:solidFill>
                  <a:srgbClr val="A0522D"/>
                </a:solidFill>
                <a:latin typeface="Calibri" pitchFamily="34" charset="0"/>
                <a:ea typeface="Calibri" pitchFamily="34" charset="-122"/>
                <a:cs typeface="Calibri" pitchFamily="34" charset="-120"/>
              </a:rPr>
              <a:t>Take the paper home after class.</a:t>
            </a:r>
            <a:endParaRPr lang="en-US" sz="1125" dirty="0"/>
          </a:p>
        </p:txBody>
      </p:sp>
      <p:sp>
        <p:nvSpPr>
          <p:cNvPr id="28" name="Shape 15"/>
          <p:cNvSpPr/>
          <p:nvPr/>
        </p:nvSpPr>
        <p:spPr>
          <a:xfrm>
            <a:off x="342900" y="3031236"/>
            <a:ext cx="3038094" cy="569214"/>
          </a:xfrm>
          <a:prstGeom prst="roundRect">
            <a:avLst>
              <a:gd name="adj" fmla="val 8434"/>
            </a:avLst>
          </a:prstGeom>
          <a:solidFill>
            <a:srgbClr val="FFFFFF"/>
          </a:solidFill>
          <a:ln w="9525">
            <a:solidFill>
              <a:srgbClr val="DDE3EE"/>
            </a:solidFill>
            <a:prstDash val="solid"/>
          </a:ln>
        </p:spPr>
      </p:sp>
      <p:pic>
        <p:nvPicPr>
          <p:cNvPr id="29" name="Image 7" descr="ic/file-text-14204F.png">    </p:cNvPr>
          <p:cNvPicPr>
            <a:picLocks noChangeAspect="1"/>
          </p:cNvPicPr>
          <p:nvPr/>
        </p:nvPicPr>
        <p:blipFill>
          <a:blip r:embed="rId19"/>
          <a:stretch>
            <a:fillRect/>
          </a:stretch>
        </p:blipFill>
        <p:spPr>
          <a:xfrm>
            <a:off x="445770" y="3188970"/>
            <a:ext cx="246888" cy="246888"/>
          </a:xfrm>
          <a:prstGeom prst="rect">
            <a:avLst/>
          </a:prstGeom>
        </p:spPr>
      </p:pic>
      <p:sp>
        <p:nvSpPr>
          <p:cNvPr id="30" name="Text 16"/>
          <p:cNvSpPr/>
          <p:nvPr/>
        </p:nvSpPr>
        <p:spPr>
          <a:xfrm>
            <a:off x="768096" y="3031236"/>
            <a:ext cx="2537460" cy="569214"/>
          </a:xfrm>
          <a:prstGeom prst="rect">
            <a:avLst/>
          </a:prstGeom>
          <a:noFill/>
          <a:ln/>
        </p:spPr>
        <p:txBody>
          <a:bodyPr wrap="square" lIns="0" tIns="0" rIns="0" bIns="0" rtlCol="0" anchor="ctr"/>
          <a:lstStyle/>
          <a:p>
            <a:pPr indent="0" marL="0">
              <a:buNone/>
            </a:pPr>
            <a:r>
              <a:rPr lang="en-US" sz="1200" b="1" dirty="0">
                <a:solidFill>
                  <a:srgbClr val="14204F"/>
                </a:solidFill>
                <a:latin typeface="Calibri" pitchFamily="34" charset="0"/>
                <a:ea typeface="Calibri" pitchFamily="34" charset="-122"/>
                <a:cs typeface="Calibri" pitchFamily="34" charset="-120"/>
              </a:rPr>
              <a:t>My papers</a:t>
            </a:r>
            <a:endParaRPr lang="en-US" sz="1200" dirty="0"/>
          </a:p>
        </p:txBody>
      </p:sp>
      <p:pic>
        <p:nvPicPr>
          <p:cNvPr id="31" name="Image 8" descr="clear.png">
            <a:hlinkClick r:id="rId7" tooltip="https://4ab.in/educators/chemistry-question-bank/#docs"/>
          </p:cNvPr>
          <p:cNvPicPr>
            <a:picLocks noChangeAspect="1"/>
          </p:cNvPicPr>
          <p:nvPr/>
        </p:nvPicPr>
        <p:blipFill>
          <a:blip r:embed="rId20"/>
          <a:stretch>
            <a:fillRect/>
          </a:stretch>
        </p:blipFill>
        <p:spPr>
          <a:xfrm>
            <a:off x="342900" y="3031236"/>
            <a:ext cx="3038094" cy="569214"/>
          </a:xfrm>
          <a:prstGeom prst="rect">
            <a:avLst/>
          </a:prstGeom>
        </p:spPr>
      </p:pic>
      <p:sp>
        <p:nvSpPr>
          <p:cNvPr id="32" name="Shape 17"/>
          <p:cNvSpPr/>
          <p:nvPr/>
        </p:nvSpPr>
        <p:spPr>
          <a:xfrm>
            <a:off x="3449574" y="3031236"/>
            <a:ext cx="3038094" cy="569214"/>
          </a:xfrm>
          <a:prstGeom prst="roundRect">
            <a:avLst>
              <a:gd name="adj" fmla="val 8434"/>
            </a:avLst>
          </a:prstGeom>
          <a:solidFill>
            <a:srgbClr val="FFFFFF"/>
          </a:solidFill>
          <a:ln w="9525">
            <a:solidFill>
              <a:srgbClr val="DDE3EE"/>
            </a:solidFill>
            <a:prstDash val="solid"/>
          </a:ln>
        </p:spPr>
      </p:sp>
      <p:pic>
        <p:nvPicPr>
          <p:cNvPr id="33" name="Image 9" descr="ic/users-14204F.png">    </p:cNvPr>
          <p:cNvPicPr>
            <a:picLocks noChangeAspect="1"/>
          </p:cNvPicPr>
          <p:nvPr/>
        </p:nvPicPr>
        <p:blipFill>
          <a:blip r:embed="rId21"/>
          <a:stretch>
            <a:fillRect/>
          </a:stretch>
        </p:blipFill>
        <p:spPr>
          <a:xfrm>
            <a:off x="3552444" y="3188970"/>
            <a:ext cx="246888" cy="246888"/>
          </a:xfrm>
          <a:prstGeom prst="rect">
            <a:avLst/>
          </a:prstGeom>
        </p:spPr>
      </p:pic>
      <p:sp>
        <p:nvSpPr>
          <p:cNvPr id="34" name="Text 18"/>
          <p:cNvSpPr/>
          <p:nvPr/>
        </p:nvSpPr>
        <p:spPr>
          <a:xfrm>
            <a:off x="3874770" y="3031236"/>
            <a:ext cx="2537460" cy="569214"/>
          </a:xfrm>
          <a:prstGeom prst="rect">
            <a:avLst/>
          </a:prstGeom>
          <a:noFill/>
          <a:ln/>
        </p:spPr>
        <p:txBody>
          <a:bodyPr wrap="square" lIns="0" tIns="0" rIns="0" bIns="0" rtlCol="0" anchor="ctr"/>
          <a:lstStyle/>
          <a:p>
            <a:pPr indent="0" marL="0">
              <a:buNone/>
            </a:pPr>
            <a:r>
              <a:rPr lang="en-US" sz="1200" b="1" dirty="0">
                <a:solidFill>
                  <a:srgbClr val="14204F"/>
                </a:solidFill>
                <a:latin typeface="Calibri" pitchFamily="34" charset="0"/>
                <a:ea typeface="Calibri" pitchFamily="34" charset="-122"/>
                <a:cs typeface="Calibri" pitchFamily="34" charset="-120"/>
              </a:rPr>
              <a:t>Social groups</a:t>
            </a:r>
            <a:endParaRPr lang="en-US" sz="1200" dirty="0"/>
          </a:p>
        </p:txBody>
      </p:sp>
      <p:pic>
        <p:nvPicPr>
          <p:cNvPr id="35" name="Image 10" descr="clear.png">
            <a:hlinkClick r:id="rId8" tooltip="https://4ab.in/educators/chemistry-community/"/>
          </p:cNvPr>
          <p:cNvPicPr>
            <a:picLocks noChangeAspect="1"/>
          </p:cNvPicPr>
          <p:nvPr/>
        </p:nvPicPr>
        <p:blipFill>
          <a:blip r:embed="rId22"/>
          <a:stretch>
            <a:fillRect/>
          </a:stretch>
        </p:blipFill>
        <p:spPr>
          <a:xfrm>
            <a:off x="3449574" y="3031236"/>
            <a:ext cx="3038094" cy="569214"/>
          </a:xfrm>
          <a:prstGeom prst="rect">
            <a:avLst/>
          </a:prstGeom>
        </p:spPr>
      </p:pic>
      <p:sp>
        <p:nvSpPr>
          <p:cNvPr id="36" name="Shape 19"/>
          <p:cNvSpPr/>
          <p:nvPr/>
        </p:nvSpPr>
        <p:spPr>
          <a:xfrm>
            <a:off x="342900" y="3669030"/>
            <a:ext cx="3038094" cy="569214"/>
          </a:xfrm>
          <a:prstGeom prst="roundRect">
            <a:avLst>
              <a:gd name="adj" fmla="val 8434"/>
            </a:avLst>
          </a:prstGeom>
          <a:solidFill>
            <a:srgbClr val="FFFFFF"/>
          </a:solidFill>
          <a:ln w="9525">
            <a:solidFill>
              <a:srgbClr val="DDE3EE"/>
            </a:solidFill>
            <a:prstDash val="solid"/>
          </a:ln>
        </p:spPr>
      </p:sp>
      <p:pic>
        <p:nvPicPr>
          <p:cNvPr id="37" name="Image 11" descr="ic/chart-column-14204F.png">    </p:cNvPr>
          <p:cNvPicPr>
            <a:picLocks noChangeAspect="1"/>
          </p:cNvPicPr>
          <p:nvPr/>
        </p:nvPicPr>
        <p:blipFill>
          <a:blip r:embed="rId23"/>
          <a:stretch>
            <a:fillRect/>
          </a:stretch>
        </p:blipFill>
        <p:spPr>
          <a:xfrm>
            <a:off x="445770" y="3826764"/>
            <a:ext cx="246888" cy="246888"/>
          </a:xfrm>
          <a:prstGeom prst="rect">
            <a:avLst/>
          </a:prstGeom>
        </p:spPr>
      </p:pic>
      <p:sp>
        <p:nvSpPr>
          <p:cNvPr id="38" name="Text 20"/>
          <p:cNvSpPr/>
          <p:nvPr/>
        </p:nvSpPr>
        <p:spPr>
          <a:xfrm>
            <a:off x="768096" y="3669030"/>
            <a:ext cx="2537460" cy="569214"/>
          </a:xfrm>
          <a:prstGeom prst="rect">
            <a:avLst/>
          </a:prstGeom>
          <a:noFill/>
          <a:ln/>
        </p:spPr>
        <p:txBody>
          <a:bodyPr wrap="square" lIns="0" tIns="0" rIns="0" bIns="0" rtlCol="0" anchor="ctr"/>
          <a:lstStyle/>
          <a:p>
            <a:pPr indent="0" marL="0">
              <a:buNone/>
            </a:pPr>
            <a:r>
              <a:rPr lang="en-US" sz="1200" b="1" dirty="0">
                <a:solidFill>
                  <a:srgbClr val="14204F"/>
                </a:solidFill>
                <a:latin typeface="Calibri" pitchFamily="34" charset="0"/>
                <a:ea typeface="Calibri" pitchFamily="34" charset="-122"/>
                <a:cs typeface="Calibri" pitchFamily="34" charset="-120"/>
              </a:rPr>
              <a:t>Question Paper Analyser</a:t>
            </a:r>
            <a:endParaRPr lang="en-US" sz="1200" dirty="0"/>
          </a:p>
        </p:txBody>
      </p:sp>
      <p:pic>
        <p:nvPicPr>
          <p:cNvPr id="39" name="Image 12" descr="clear.png">
            <a:hlinkClick r:id="rId9" tooltip="https://4ab.in/educators/analyse/"/>
          </p:cNvPr>
          <p:cNvPicPr>
            <a:picLocks noChangeAspect="1"/>
          </p:cNvPicPr>
          <p:nvPr/>
        </p:nvPicPr>
        <p:blipFill>
          <a:blip r:embed="rId24"/>
          <a:stretch>
            <a:fillRect/>
          </a:stretch>
        </p:blipFill>
        <p:spPr>
          <a:xfrm>
            <a:off x="342900" y="3669030"/>
            <a:ext cx="3038094" cy="569214"/>
          </a:xfrm>
          <a:prstGeom prst="rect">
            <a:avLst/>
          </a:prstGeom>
        </p:spPr>
      </p:pic>
      <p:sp>
        <p:nvSpPr>
          <p:cNvPr id="40" name="Shape 21"/>
          <p:cNvSpPr/>
          <p:nvPr/>
        </p:nvSpPr>
        <p:spPr>
          <a:xfrm>
            <a:off x="3449574" y="3669030"/>
            <a:ext cx="3038094" cy="569214"/>
          </a:xfrm>
          <a:prstGeom prst="roundRect">
            <a:avLst>
              <a:gd name="adj" fmla="val 8434"/>
            </a:avLst>
          </a:prstGeom>
          <a:solidFill>
            <a:srgbClr val="FFFFFF"/>
          </a:solidFill>
          <a:ln w="9525">
            <a:solidFill>
              <a:srgbClr val="DDE3EE"/>
            </a:solidFill>
            <a:prstDash val="solid"/>
          </a:ln>
        </p:spPr>
      </p:sp>
      <p:pic>
        <p:nvPicPr>
          <p:cNvPr id="41" name="Image 13" descr="ic/sparkles-14204F.png">    </p:cNvPr>
          <p:cNvPicPr>
            <a:picLocks noChangeAspect="1"/>
          </p:cNvPicPr>
          <p:nvPr/>
        </p:nvPicPr>
        <p:blipFill>
          <a:blip r:embed="rId25"/>
          <a:stretch>
            <a:fillRect/>
          </a:stretch>
        </p:blipFill>
        <p:spPr>
          <a:xfrm>
            <a:off x="3552444" y="3826764"/>
            <a:ext cx="246888" cy="246888"/>
          </a:xfrm>
          <a:prstGeom prst="rect">
            <a:avLst/>
          </a:prstGeom>
        </p:spPr>
      </p:pic>
      <p:sp>
        <p:nvSpPr>
          <p:cNvPr id="42" name="Text 22"/>
          <p:cNvSpPr/>
          <p:nvPr/>
        </p:nvSpPr>
        <p:spPr>
          <a:xfrm>
            <a:off x="3874770" y="3669030"/>
            <a:ext cx="1988820" cy="569214"/>
          </a:xfrm>
          <a:prstGeom prst="rect">
            <a:avLst/>
          </a:prstGeom>
          <a:noFill/>
          <a:ln/>
        </p:spPr>
        <p:txBody>
          <a:bodyPr wrap="square" lIns="0" tIns="0" rIns="0" bIns="0" rtlCol="0" anchor="ctr"/>
          <a:lstStyle/>
          <a:p>
            <a:pPr indent="0" marL="0">
              <a:buNone/>
            </a:pPr>
            <a:r>
              <a:rPr lang="en-US" sz="1200" b="1" dirty="0">
                <a:solidFill>
                  <a:srgbClr val="14204F"/>
                </a:solidFill>
                <a:latin typeface="Calibri" pitchFamily="34" charset="0"/>
                <a:ea typeface="Calibri" pitchFamily="34" charset="-122"/>
                <a:cs typeface="Calibri" pitchFamily="34" charset="-120"/>
              </a:rPr>
              <a:t>AI question paper generator</a:t>
            </a:r>
            <a:endParaRPr lang="en-US" sz="1200" dirty="0"/>
          </a:p>
        </p:txBody>
      </p:sp>
      <p:sp>
        <p:nvSpPr>
          <p:cNvPr id="43" name="Text 23"/>
          <p:cNvSpPr/>
          <p:nvPr/>
        </p:nvSpPr>
        <p:spPr>
          <a:xfrm>
            <a:off x="5918454" y="3840480"/>
            <a:ext cx="452628" cy="226314"/>
          </a:xfrm>
          <a:prstGeom prst="roundRect">
            <a:avLst>
              <a:gd name="adj" fmla="val 15152"/>
            </a:avLst>
          </a:prstGeom>
          <a:solidFill>
            <a:srgbClr val="FBF3DA"/>
          </a:solidFill>
          <a:ln/>
        </p:spPr>
        <p:txBody>
          <a:bodyPr wrap="square" lIns="0" tIns="0" rIns="0" bIns="0" rtlCol="0" anchor="ctr"/>
          <a:lstStyle/>
          <a:p>
            <a:pPr algn="ctr" indent="0" marL="0">
              <a:buNone/>
            </a:pPr>
            <a:r>
              <a:rPr lang="en-US" sz="975" b="1" dirty="0">
                <a:solidFill>
                  <a:srgbClr val="14204F"/>
                </a:solidFill>
                <a:latin typeface="Calibri" pitchFamily="34" charset="0"/>
                <a:ea typeface="Calibri" pitchFamily="34" charset="-122"/>
                <a:cs typeface="Calibri" pitchFamily="34" charset="-120"/>
              </a:rPr>
              <a:t>Paid</a:t>
            </a:r>
            <a:endParaRPr lang="en-US" sz="975" dirty="0"/>
          </a:p>
        </p:txBody>
      </p:sp>
      <p:sp>
        <p:nvSpPr>
          <p:cNvPr id="44" name="Shape 24"/>
          <p:cNvSpPr/>
          <p:nvPr/>
        </p:nvSpPr>
        <p:spPr>
          <a:xfrm>
            <a:off x="6617970" y="1062990"/>
            <a:ext cx="2180844" cy="3202686"/>
          </a:xfrm>
          <a:prstGeom prst="roundRect">
            <a:avLst>
              <a:gd name="adj" fmla="val 2201"/>
            </a:avLst>
          </a:prstGeom>
          <a:solidFill>
            <a:srgbClr val="FFFFFF"/>
          </a:solidFill>
          <a:ln w="9525">
            <a:solidFill>
              <a:srgbClr val="DDE3EE"/>
            </a:solidFill>
            <a:prstDash val="solid"/>
          </a:ln>
        </p:spPr>
      </p:sp>
      <p:sp>
        <p:nvSpPr>
          <p:cNvPr id="45" name="Text 25"/>
          <p:cNvSpPr/>
          <p:nvPr/>
        </p:nvSpPr>
        <p:spPr>
          <a:xfrm>
            <a:off x="6720840" y="1152144"/>
            <a:ext cx="1975104" cy="514350"/>
          </a:xfrm>
          <a:prstGeom prst="rect">
            <a:avLst/>
          </a:prstGeom>
          <a:noFill/>
          <a:ln/>
        </p:spPr>
        <p:txBody>
          <a:bodyPr wrap="square" lIns="0" tIns="0" rIns="0" bIns="0" rtlCol="0" anchor="ctr"/>
          <a:lstStyle/>
          <a:p>
            <a:pPr algn="ctr" indent="0" marL="0">
              <a:buNone/>
            </a:pPr>
            <a:r>
              <a:rPr lang="en-US" sz="1350" b="1" dirty="0">
                <a:solidFill>
                  <a:srgbClr val="14204F"/>
                </a:solidFill>
                <a:latin typeface="Calibri" pitchFamily="34" charset="0"/>
                <a:ea typeface="Calibri" pitchFamily="34" charset="-122"/>
                <a:cs typeface="Calibri" pitchFamily="34" charset="-120"/>
              </a:rPr>
              <a:t>Scan to open Question Bank</a:t>
            </a:r>
            <a:endParaRPr lang="en-US" sz="1350" dirty="0"/>
          </a:p>
        </p:txBody>
      </p:sp>
      <p:pic>
        <p:nvPicPr>
          <p:cNvPr id="46" name="Image 14" descr="QR code for https://4ab.in/educators/?m=qb">
            <a:hlinkClick r:id="rId10" tooltip="https://4ab.in/educators/?m=qb"/>
          </p:cNvPr>
          <p:cNvPicPr>
            <a:picLocks noChangeAspect="1"/>
          </p:cNvPicPr>
          <p:nvPr/>
        </p:nvPicPr>
        <p:blipFill>
          <a:blip r:embed="rId26"/>
          <a:stretch>
            <a:fillRect/>
          </a:stretch>
        </p:blipFill>
        <p:spPr>
          <a:xfrm>
            <a:off x="6885432" y="1748790"/>
            <a:ext cx="1645920" cy="1645920"/>
          </a:xfrm>
          <a:prstGeom prst="rect">
            <a:avLst/>
          </a:prstGeom>
        </p:spPr>
      </p:pic>
      <p:sp>
        <p:nvSpPr>
          <p:cNvPr id="47" name="Text 26"/>
          <p:cNvSpPr/>
          <p:nvPr/>
        </p:nvSpPr>
        <p:spPr>
          <a:xfrm>
            <a:off x="6686550" y="3463290"/>
            <a:ext cx="2043684" cy="246888"/>
          </a:xfrm>
          <a:prstGeom prst="rect">
            <a:avLst/>
          </a:prstGeom>
          <a:noFill/>
          <a:ln/>
        </p:spPr>
        <p:txBody>
          <a:bodyPr wrap="square" lIns="0" tIns="0" rIns="0" bIns="0" rtlCol="0" anchor="ctr"/>
          <a:lstStyle/>
          <a:p>
            <a:pPr algn="ctr" indent="0" marL="0">
              <a:buNone/>
            </a:pPr>
            <a:r>
              <a:rPr lang="en-US" sz="1125" dirty="0">
                <a:solidFill>
                  <a:srgbClr val="52617A"/>
                </a:solidFill>
                <a:latin typeface="Calibri" pitchFamily="34" charset="0"/>
                <a:ea typeface="Calibri" pitchFamily="34" charset="-122"/>
                <a:cs typeface="Calibri" pitchFamily="34" charset="-120"/>
              </a:rPr>
              <a:t>4ab.in/educators/?m=qb</a:t>
            </a:r>
            <a:endParaRPr lang="en-US" sz="1125" dirty="0"/>
          </a:p>
        </p:txBody>
      </p:sp>
      <p:sp>
        <p:nvSpPr>
          <p:cNvPr id="48" name="Text 27"/>
          <p:cNvSpPr/>
          <p:nvPr/>
        </p:nvSpPr>
        <p:spPr>
          <a:xfrm>
            <a:off x="6686550" y="3771900"/>
            <a:ext cx="2043684" cy="274320"/>
          </a:xfrm>
          <a:prstGeom prst="rect">
            <a:avLst/>
          </a:prstGeom>
          <a:noFill/>
          <a:ln/>
        </p:spPr>
        <p:txBody>
          <a:bodyPr wrap="square" lIns="0" tIns="0" rIns="0" bIns="0" rtlCol="0" anchor="ctr"/>
          <a:lstStyle/>
          <a:p>
            <a:pPr algn="ctr" indent="0" marL="0">
              <a:buNone/>
            </a:pPr>
            <a:r>
              <a:rPr lang="en-US" sz="1125" b="1" dirty="0">
                <a:solidFill>
                  <a:srgbClr val="14204F"/>
                </a:solidFill>
                <a:latin typeface="Calibri" pitchFamily="34" charset="0"/>
                <a:ea typeface="Calibri" pitchFamily="34" charset="-122"/>
                <a:cs typeface="Calibri" pitchFamily="34" charset="-120"/>
              </a:rPr>
              <a:t>Many more coming soon</a:t>
            </a:r>
            <a:endParaRPr lang="en-US" sz="1125" dirty="0"/>
          </a:p>
        </p:txBody>
      </p:sp>
      <p:sp>
        <p:nvSpPr>
          <p:cNvPr id="49" name="Shape 28"/>
          <p:cNvSpPr/>
          <p:nvPr/>
        </p:nvSpPr>
        <p:spPr>
          <a:xfrm>
            <a:off x="342900" y="4361688"/>
            <a:ext cx="8455914" cy="315468"/>
          </a:xfrm>
          <a:prstGeom prst="rect">
            <a:avLst/>
          </a:prstGeom>
          <a:solidFill>
            <a:srgbClr val="FBF3DA"/>
          </a:solidFill>
          <a:ln/>
        </p:spPr>
      </p:sp>
      <p:sp>
        <p:nvSpPr>
          <p:cNvPr id="50" name="Shape 29"/>
          <p:cNvSpPr/>
          <p:nvPr/>
        </p:nvSpPr>
        <p:spPr>
          <a:xfrm>
            <a:off x="342900" y="4361688"/>
            <a:ext cx="54864" cy="315468"/>
          </a:xfrm>
          <a:prstGeom prst="rect">
            <a:avLst/>
          </a:prstGeom>
          <a:solidFill>
            <a:srgbClr val="D4A017"/>
          </a:solidFill>
          <a:ln/>
        </p:spPr>
      </p:sp>
      <p:sp>
        <p:nvSpPr>
          <p:cNvPr id="51" name="Text 30"/>
          <p:cNvSpPr/>
          <p:nvPr/>
        </p:nvSpPr>
        <p:spPr>
          <a:xfrm>
            <a:off x="514350" y="4361688"/>
            <a:ext cx="8161020" cy="315468"/>
          </a:xfrm>
          <a:prstGeom prst="rect">
            <a:avLst/>
          </a:prstGeom>
          <a:noFill/>
          <a:ln/>
        </p:spPr>
        <p:txBody>
          <a:bodyPr wrap="square" lIns="0" tIns="0" rIns="0" bIns="0" rtlCol="0" anchor="ctr"/>
          <a:lstStyle/>
          <a:p>
            <a:pPr indent="0" marL="0">
              <a:buNone/>
            </a:pPr>
            <a:r>
              <a:rPr lang="en-US" sz="1275" b="1" dirty="0">
                <a:solidFill>
                  <a:srgbClr val="14204F"/>
                </a:solidFill>
                <a:latin typeface="Calibri" pitchFamily="34" charset="0"/>
                <a:ea typeface="Calibri" pitchFamily="34" charset="-122"/>
                <a:cs typeface="Calibri" pitchFamily="34" charset="-120"/>
              </a:rPr>
              <a:t>Lifetime free for educators, except AI tools</a:t>
            </a:r>
            <a:endParaRPr lang="en-US" sz="1275" dirty="0"/>
          </a:p>
        </p:txBody>
      </p:sp>
      <p:sp>
        <p:nvSpPr>
          <p:cNvPr id="52" name="Text 31"/>
          <p:cNvSpPr/>
          <p:nvPr/>
        </p:nvSpPr>
        <p:spPr>
          <a:xfrm>
            <a:off x="342900" y="4786884"/>
            <a:ext cx="8455914" cy="219456"/>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 Mr. Aniket Bhardwaj By ABC Chemistry )   |   4ab.in/educators   |   @abcchemistry24   |   9212142427</a:t>
            </a:r>
            <a:endParaRPr lang="en-US" sz="975" dirty="0"/>
          </a:p>
        </p:txBody>
      </p:sp>
      <p:pic>
        <p:nvPicPr>
          <p:cNvPr id="53" name="Image 15" descr="clear.png">
            <a:hlinkClick r:id="rId11" tooltip="https://4ab.in/educators/"/>
          </p:cNvPr>
          <p:cNvPicPr>
            <a:picLocks noChangeAspect="1"/>
          </p:cNvPicPr>
          <p:nvPr/>
        </p:nvPicPr>
        <p:blipFill>
          <a:blip r:embed="rId27"/>
          <a:stretch>
            <a:fillRect/>
          </a:stretch>
        </p:blipFill>
        <p:spPr>
          <a:xfrm>
            <a:off x="3566160" y="4786884"/>
            <a:ext cx="1988820" cy="219456"/>
          </a:xfrm>
          <a:prstGeom prst="rect">
            <a:avLst/>
          </a:prstGeom>
        </p:spPr>
      </p:pic>
    </p:spTree>
  </p:cSld>
</p:sld>
</file>

<file path=ppt/slides/slide516.xml><?xml version="1.0" encoding="utf-8"?>
<p:sld xmlns:a="http://schemas.openxmlformats.org/drawingml/2006/main" xmlns:r="http://schemas.openxmlformats.org/officeDocument/2006/relationships" xmlns:p="http://schemas.openxmlformats.org/presentationml/2006/main">
  <p:cSld name="Slide 5">
    <p:bg>
      <p:bgPr>
        <a:solidFill>
          <a:srgbClr val="FFFFFF"/>
        </a:solidFill>
      </p:bgPr>
    </p:bg>
    <p:spTree>
      <p:nvGrpSpPr>
        <p:cNvPr id="1" name=""/>
        <p:cNvGrpSpPr/>
        <p:nvPr/>
      </p:nvGrpSpPr>
      <p:grpSpPr>
        <a:xfrm>
          <a:off x="0" y="0"/>
          <a:ext cx="0" cy="0"/>
          <a:chOff x="0" y="0"/>
          <a:chExt cx="0" cy="0"/>
        </a:xfrm>
      </p:grpSpPr>
      <p:sp>
        <p:nvSpPr>
          <p:cNvPr id="2" name="Shape 0"/>
          <p:cNvSpPr/>
          <p:nvPr/>
        </p:nvSpPr>
        <p:spPr>
          <a:xfrm>
            <a:off x="0" y="0"/>
            <a:ext cx="9141714" cy="891540"/>
          </a:xfrm>
          <a:prstGeom prst="rect">
            <a:avLst/>
          </a:prstGeom>
          <a:solidFill>
            <a:srgbClr val="14204F"/>
          </a:solidFill>
          <a:ln/>
        </p:spPr>
      </p:sp>
      <p:sp>
        <p:nvSpPr>
          <p:cNvPr id="3" name="Shape 1"/>
          <p:cNvSpPr/>
          <p:nvPr/>
        </p:nvSpPr>
        <p:spPr>
          <a:xfrm>
            <a:off x="0" y="891540"/>
            <a:ext cx="9141714" cy="27432"/>
          </a:xfrm>
          <a:prstGeom prst="rect">
            <a:avLst/>
          </a:prstGeom>
          <a:solidFill>
            <a:srgbClr val="D4A017"/>
          </a:solidFill>
          <a:ln/>
        </p:spPr>
      </p:sp>
      <p:pic>
        <p:nvPicPr>
          <p:cNvPr id="4" name="Image 0" descr="abc-logo.png">    </p:cNvPr>
          <p:cNvPicPr>
            <a:picLocks noChangeAspect="1"/>
          </p:cNvPicPr>
          <p:nvPr/>
        </p:nvPicPr>
        <p:blipFill>
          <a:blip r:embed="rId2"/>
          <a:stretch>
            <a:fillRect/>
          </a:stretch>
        </p:blipFill>
        <p:spPr>
          <a:xfrm>
            <a:off x="8318754" y="171450"/>
            <a:ext cx="548640" cy="548640"/>
          </a:xfrm>
          <a:prstGeom prst="rect">
            <a:avLst/>
          </a:prstGeom>
        </p:spPr>
      </p:pic>
      <p:sp>
        <p:nvSpPr>
          <p:cNvPr id="5" name="Shape 2"/>
          <p:cNvSpPr/>
          <p:nvPr/>
        </p:nvSpPr>
        <p:spPr>
          <a:xfrm>
            <a:off x="342900" y="4752594"/>
            <a:ext cx="8455914" cy="8229"/>
          </a:xfrm>
          <a:prstGeom prst="rect">
            <a:avLst/>
          </a:prstGeom>
          <a:solidFill>
            <a:srgbClr val="DDE3EE"/>
          </a:solidFill>
          <a:ln/>
        </p:spPr>
      </p:sp>
      <p:sp>
        <p:nvSpPr>
          <p:cNvPr id="6" name="Text 2"/>
          <p:cNvSpPr/>
          <p:nvPr/>
        </p:nvSpPr>
        <p:spPr>
          <a:xfrm>
            <a:off x="342900" y="82296"/>
            <a:ext cx="6858000" cy="205740"/>
          </a:xfrm>
          <a:prstGeom prst="rect">
            <a:avLst/>
          </a:prstGeom>
          <a:noFill/>
          <a:ln/>
        </p:spPr>
        <p:txBody>
          <a:bodyPr wrap="square" lIns="0" tIns="0" rIns="0" bIns="0" rtlCol="0"/>
          <a:lstStyle/>
          <a:p>
            <a:pPr algn="l" indent="0" marL="0">
              <a:buNone/>
            </a:pPr>
            <a:r>
              <a:rPr lang="en-US" sz="975" b="1" spc="200" kern="0" dirty="0">
                <a:solidFill>
                  <a:srgbClr val="D4A017"/>
                </a:solidFill>
                <a:latin typeface="Calibri" pitchFamily="34" charset="0"/>
                <a:ea typeface="Calibri" pitchFamily="34" charset="-122"/>
                <a:cs typeface="Calibri" pitchFamily="34" charset="-120"/>
              </a:rPr>
              <a:t>TUTOR-BRANDED TEACHING TOOLS</a:t>
            </a:r>
            <a:endParaRPr lang="en-US" sz="975" dirty="0"/>
          </a:p>
        </p:txBody>
      </p:sp>
      <p:sp>
        <p:nvSpPr>
          <p:cNvPr id="7" name="Text 2"/>
          <p:cNvSpPr/>
          <p:nvPr/>
        </p:nvSpPr>
        <p:spPr>
          <a:xfrm>
            <a:off x="342900" y="260604"/>
            <a:ext cx="7749540" cy="370332"/>
          </a:xfrm>
          <a:prstGeom prst="rect">
            <a:avLst/>
          </a:prstGeom>
          <a:noFill/>
          <a:ln/>
        </p:spPr>
        <p:txBody>
          <a:bodyPr wrap="square" lIns="0" tIns="0" rIns="0" bIns="0" rtlCol="0"/>
          <a:lstStyle/>
          <a:p>
            <a:pPr algn="l" indent="0" marL="0">
              <a:buNone/>
            </a:pPr>
            <a:r>
              <a:rPr lang="en-US" sz="2250" b="1" dirty="0">
                <a:solidFill>
                  <a:srgbClr val="FFFFFF"/>
                </a:solidFill>
                <a:latin typeface="Calibri" pitchFamily="34" charset="0"/>
                <a:ea typeface="Calibri" pitchFamily="34" charset="-122"/>
                <a:cs typeface="Calibri" pitchFamily="34" charset="-120"/>
              </a:rPr>
              <a:t>Free whiteboard for educators</a:t>
            </a:r>
            <a:endParaRPr lang="en-US" sz="2250" dirty="0"/>
          </a:p>
        </p:txBody>
      </p:sp>
      <p:sp>
        <p:nvSpPr>
          <p:cNvPr id="8" name="Text 2"/>
          <p:cNvSpPr/>
          <p:nvPr/>
        </p:nvSpPr>
        <p:spPr>
          <a:xfrm>
            <a:off x="342900" y="617220"/>
            <a:ext cx="7749540" cy="219456"/>
          </a:xfrm>
          <a:prstGeom prst="rect">
            <a:avLst/>
          </a:prstGeom>
          <a:noFill/>
          <a:ln/>
        </p:spPr>
        <p:txBody>
          <a:bodyPr wrap="square" lIns="0" tIns="0" rIns="0" bIns="0" rtlCol="0"/>
          <a:lstStyle/>
          <a:p>
            <a:pPr algn="l" indent="0" marL="0">
              <a:buNone/>
            </a:pPr>
            <a:r>
              <a:rPr lang="en-US" sz="1125" dirty="0">
                <a:solidFill>
                  <a:srgbClr val="DDE4F5"/>
                </a:solidFill>
                <a:latin typeface="Calibri" pitchFamily="34" charset="0"/>
                <a:ea typeface="Calibri" pitchFamily="34" charset="-122"/>
                <a:cs typeface="Calibri" pitchFamily="34" charset="-120"/>
              </a:rPr>
              <a:t>Teach on a long whiteboard, your own PDF or photo, or from the question bank.</a:t>
            </a:r>
            <a:endParaRPr lang="en-US" sz="1125" dirty="0"/>
          </a:p>
        </p:txBody>
      </p:sp>
      <p:pic>
        <p:nvPicPr>
          <p:cNvPr id="9" name="Image 0" descr="4AB Educators page with a PDF open beside a whiteboard with a drawn graph">    </p:cNvPr>
          <p:cNvPicPr>
            <a:picLocks noChangeAspect="1"/>
          </p:cNvPicPr>
          <p:nvPr/>
        </p:nvPicPr>
        <p:blipFill>
          <a:blip r:embed="rId5"/>
          <a:stretch>
            <a:fillRect/>
          </a:stretch>
        </p:blipFill>
        <p:spPr>
          <a:xfrm>
            <a:off x="342900" y="1028700"/>
            <a:ext cx="5589270" cy="2916141"/>
          </a:xfrm>
          <a:prstGeom prst="rect">
            <a:avLst/>
          </a:prstGeom>
        </p:spPr>
      </p:pic>
      <p:sp>
        <p:nvSpPr>
          <p:cNvPr id="10" name="Shape 3"/>
          <p:cNvSpPr/>
          <p:nvPr/>
        </p:nvSpPr>
        <p:spPr>
          <a:xfrm>
            <a:off x="342900" y="1028700"/>
            <a:ext cx="5589270" cy="2916141"/>
          </a:xfrm>
          <a:prstGeom prst="rect">
            <a:avLst/>
          </a:prstGeom>
          <a:ln w="9525">
            <a:solidFill>
              <a:srgbClr val="DDE3EE"/>
            </a:solidFill>
            <a:prstDash val="solid"/>
          </a:ln>
        </p:spPr>
      </p:sp>
      <p:sp>
        <p:nvSpPr>
          <p:cNvPr id="11" name="Shape 4"/>
          <p:cNvSpPr/>
          <p:nvPr/>
        </p:nvSpPr>
        <p:spPr>
          <a:xfrm>
            <a:off x="342900" y="4018788"/>
            <a:ext cx="1351026" cy="617220"/>
          </a:xfrm>
          <a:prstGeom prst="roundRect">
            <a:avLst>
              <a:gd name="adj" fmla="val 7778"/>
            </a:avLst>
          </a:prstGeom>
          <a:solidFill>
            <a:srgbClr val="F5F7FB"/>
          </a:solidFill>
          <a:ln w="9525">
            <a:solidFill>
              <a:srgbClr val="DDE3EE"/>
            </a:solidFill>
            <a:prstDash val="solid"/>
          </a:ln>
        </p:spPr>
      </p:sp>
      <p:pic>
        <p:nvPicPr>
          <p:cNvPr id="12" name="Image 1" descr="ic/pen-line-14204F.png">    </p:cNvPr>
          <p:cNvPicPr>
            <a:picLocks noChangeAspect="1"/>
          </p:cNvPicPr>
          <p:nvPr/>
        </p:nvPicPr>
        <p:blipFill>
          <a:blip r:embed="rId6"/>
          <a:stretch>
            <a:fillRect/>
          </a:stretch>
        </p:blipFill>
        <p:spPr>
          <a:xfrm>
            <a:off x="411480" y="4210812"/>
            <a:ext cx="233172" cy="233172"/>
          </a:xfrm>
          <a:prstGeom prst="rect">
            <a:avLst/>
          </a:prstGeom>
        </p:spPr>
      </p:pic>
      <p:sp>
        <p:nvSpPr>
          <p:cNvPr id="13" name="Text 5"/>
          <p:cNvSpPr/>
          <p:nvPr/>
        </p:nvSpPr>
        <p:spPr>
          <a:xfrm>
            <a:off x="685800" y="4018788"/>
            <a:ext cx="973836" cy="617220"/>
          </a:xfrm>
          <a:prstGeom prst="rect">
            <a:avLst/>
          </a:prstGeom>
          <a:noFill/>
          <a:ln/>
        </p:spPr>
        <p:txBody>
          <a:bodyPr wrap="square" lIns="0" tIns="0" rIns="0" bIns="0" rtlCol="0" anchor="ctr"/>
          <a:lstStyle/>
          <a:p>
            <a:pPr indent="0" marL="0">
              <a:buNone/>
            </a:pPr>
            <a:r>
              <a:rPr lang="en-US" sz="1125" b="1" dirty="0">
                <a:solidFill>
                  <a:srgbClr val="14204F"/>
                </a:solidFill>
                <a:latin typeface="Calibri" pitchFamily="34" charset="0"/>
                <a:ea typeface="Calibri" pitchFamily="34" charset="-122"/>
                <a:cs typeface="Calibri" pitchFamily="34" charset="-120"/>
              </a:rPr>
              <a:t>Whiteboard</a:t>
            </a:r>
            <a:endParaRPr lang="en-US" sz="1125" dirty="0"/>
          </a:p>
        </p:txBody>
      </p:sp>
      <p:sp>
        <p:nvSpPr>
          <p:cNvPr id="14" name="Shape 6"/>
          <p:cNvSpPr/>
          <p:nvPr/>
        </p:nvSpPr>
        <p:spPr>
          <a:xfrm>
            <a:off x="1755648" y="4018788"/>
            <a:ext cx="1351026" cy="617220"/>
          </a:xfrm>
          <a:prstGeom prst="roundRect">
            <a:avLst>
              <a:gd name="adj" fmla="val 7778"/>
            </a:avLst>
          </a:prstGeom>
          <a:solidFill>
            <a:srgbClr val="F5F7FB"/>
          </a:solidFill>
          <a:ln w="9525">
            <a:solidFill>
              <a:srgbClr val="DDE3EE"/>
            </a:solidFill>
            <a:prstDash val="solid"/>
          </a:ln>
        </p:spPr>
      </p:sp>
      <p:pic>
        <p:nvPicPr>
          <p:cNvPr id="15" name="Image 2" descr="ic/file-text-14204F.png">    </p:cNvPr>
          <p:cNvPicPr>
            <a:picLocks noChangeAspect="1"/>
          </p:cNvPicPr>
          <p:nvPr/>
        </p:nvPicPr>
        <p:blipFill>
          <a:blip r:embed="rId7"/>
          <a:stretch>
            <a:fillRect/>
          </a:stretch>
        </p:blipFill>
        <p:spPr>
          <a:xfrm>
            <a:off x="1824228" y="4210812"/>
            <a:ext cx="233172" cy="233172"/>
          </a:xfrm>
          <a:prstGeom prst="rect">
            <a:avLst/>
          </a:prstGeom>
        </p:spPr>
      </p:pic>
      <p:sp>
        <p:nvSpPr>
          <p:cNvPr id="16" name="Text 7"/>
          <p:cNvSpPr/>
          <p:nvPr/>
        </p:nvSpPr>
        <p:spPr>
          <a:xfrm>
            <a:off x="2098548" y="4018788"/>
            <a:ext cx="973836" cy="617220"/>
          </a:xfrm>
          <a:prstGeom prst="rect">
            <a:avLst/>
          </a:prstGeom>
          <a:noFill/>
          <a:ln/>
        </p:spPr>
        <p:txBody>
          <a:bodyPr wrap="square" lIns="0" tIns="0" rIns="0" bIns="0" rtlCol="0" anchor="ctr"/>
          <a:lstStyle/>
          <a:p>
            <a:pPr indent="0" marL="0">
              <a:buNone/>
            </a:pPr>
            <a:r>
              <a:rPr lang="en-US" sz="1125" b="1" dirty="0">
                <a:solidFill>
                  <a:srgbClr val="14204F"/>
                </a:solidFill>
                <a:latin typeface="Calibri" pitchFamily="34" charset="0"/>
                <a:ea typeface="Calibri" pitchFamily="34" charset="-122"/>
                <a:cs typeface="Calibri" pitchFamily="34" charset="-120"/>
              </a:rPr>
              <a:t>PDF</a:t>
            </a:r>
            <a:endParaRPr lang="en-US" sz="1125" dirty="0"/>
          </a:p>
        </p:txBody>
      </p:sp>
      <p:sp>
        <p:nvSpPr>
          <p:cNvPr id="17" name="Shape 8"/>
          <p:cNvSpPr/>
          <p:nvPr/>
        </p:nvSpPr>
        <p:spPr>
          <a:xfrm>
            <a:off x="3168396" y="4018788"/>
            <a:ext cx="1351026" cy="617220"/>
          </a:xfrm>
          <a:prstGeom prst="roundRect">
            <a:avLst>
              <a:gd name="adj" fmla="val 7778"/>
            </a:avLst>
          </a:prstGeom>
          <a:solidFill>
            <a:srgbClr val="F5F7FB"/>
          </a:solidFill>
          <a:ln w="9525">
            <a:solidFill>
              <a:srgbClr val="DDE3EE"/>
            </a:solidFill>
            <a:prstDash val="solid"/>
          </a:ln>
        </p:spPr>
      </p:sp>
      <p:pic>
        <p:nvPicPr>
          <p:cNvPr id="18" name="Image 3" descr="ic/image-14204F.png">    </p:cNvPr>
          <p:cNvPicPr>
            <a:picLocks noChangeAspect="1"/>
          </p:cNvPicPr>
          <p:nvPr/>
        </p:nvPicPr>
        <p:blipFill>
          <a:blip r:embed="rId8"/>
          <a:stretch>
            <a:fillRect/>
          </a:stretch>
        </p:blipFill>
        <p:spPr>
          <a:xfrm>
            <a:off x="3236976" y="4210812"/>
            <a:ext cx="233172" cy="233172"/>
          </a:xfrm>
          <a:prstGeom prst="rect">
            <a:avLst/>
          </a:prstGeom>
        </p:spPr>
      </p:pic>
      <p:sp>
        <p:nvSpPr>
          <p:cNvPr id="19" name="Text 9"/>
          <p:cNvSpPr/>
          <p:nvPr/>
        </p:nvSpPr>
        <p:spPr>
          <a:xfrm>
            <a:off x="3511296" y="4018788"/>
            <a:ext cx="973836" cy="617220"/>
          </a:xfrm>
          <a:prstGeom prst="rect">
            <a:avLst/>
          </a:prstGeom>
          <a:noFill/>
          <a:ln/>
        </p:spPr>
        <p:txBody>
          <a:bodyPr wrap="square" lIns="0" tIns="0" rIns="0" bIns="0" rtlCol="0" anchor="ctr"/>
          <a:lstStyle/>
          <a:p>
            <a:pPr indent="0" marL="0">
              <a:buNone/>
            </a:pPr>
            <a:r>
              <a:rPr lang="en-US" sz="1125" b="1" dirty="0">
                <a:solidFill>
                  <a:srgbClr val="14204F"/>
                </a:solidFill>
                <a:latin typeface="Calibri" pitchFamily="34" charset="0"/>
                <a:ea typeface="Calibri" pitchFamily="34" charset="-122"/>
                <a:cs typeface="Calibri" pitchFamily="34" charset="-120"/>
              </a:rPr>
              <a:t>Photo</a:t>
            </a:r>
            <a:endParaRPr lang="en-US" sz="1125" dirty="0"/>
          </a:p>
        </p:txBody>
      </p:sp>
      <p:sp>
        <p:nvSpPr>
          <p:cNvPr id="20" name="Shape 10"/>
          <p:cNvSpPr/>
          <p:nvPr/>
        </p:nvSpPr>
        <p:spPr>
          <a:xfrm>
            <a:off x="4581144" y="4018788"/>
            <a:ext cx="1351026" cy="617220"/>
          </a:xfrm>
          <a:prstGeom prst="roundRect">
            <a:avLst>
              <a:gd name="adj" fmla="val 7778"/>
            </a:avLst>
          </a:prstGeom>
          <a:solidFill>
            <a:srgbClr val="F5F7FB"/>
          </a:solidFill>
          <a:ln w="9525">
            <a:solidFill>
              <a:srgbClr val="DDE3EE"/>
            </a:solidFill>
            <a:prstDash val="solid"/>
          </a:ln>
        </p:spPr>
      </p:sp>
      <p:pic>
        <p:nvPicPr>
          <p:cNvPr id="21" name="Image 4" descr="ic/book-open-14204F.png">    </p:cNvPr>
          <p:cNvPicPr>
            <a:picLocks noChangeAspect="1"/>
          </p:cNvPicPr>
          <p:nvPr/>
        </p:nvPicPr>
        <p:blipFill>
          <a:blip r:embed="rId9"/>
          <a:stretch>
            <a:fillRect/>
          </a:stretch>
        </p:blipFill>
        <p:spPr>
          <a:xfrm>
            <a:off x="4649724" y="4210812"/>
            <a:ext cx="233172" cy="233172"/>
          </a:xfrm>
          <a:prstGeom prst="rect">
            <a:avLst/>
          </a:prstGeom>
        </p:spPr>
      </p:pic>
      <p:sp>
        <p:nvSpPr>
          <p:cNvPr id="22" name="Text 11"/>
          <p:cNvSpPr/>
          <p:nvPr/>
        </p:nvSpPr>
        <p:spPr>
          <a:xfrm>
            <a:off x="4924044" y="4018788"/>
            <a:ext cx="973836" cy="617220"/>
          </a:xfrm>
          <a:prstGeom prst="rect">
            <a:avLst/>
          </a:prstGeom>
          <a:noFill/>
          <a:ln/>
        </p:spPr>
        <p:txBody>
          <a:bodyPr wrap="square" lIns="0" tIns="0" rIns="0" bIns="0" rtlCol="0" anchor="ctr"/>
          <a:lstStyle/>
          <a:p>
            <a:pPr indent="0" marL="0">
              <a:buNone/>
            </a:pPr>
            <a:r>
              <a:rPr lang="en-US" sz="1125" b="1" dirty="0">
                <a:solidFill>
                  <a:srgbClr val="14204F"/>
                </a:solidFill>
                <a:latin typeface="Calibri" pitchFamily="34" charset="0"/>
                <a:ea typeface="Calibri" pitchFamily="34" charset="-122"/>
                <a:cs typeface="Calibri" pitchFamily="34" charset="-120"/>
              </a:rPr>
              <a:t>Question Bank</a:t>
            </a:r>
            <a:endParaRPr lang="en-US" sz="1125" dirty="0"/>
          </a:p>
        </p:txBody>
      </p:sp>
      <p:sp>
        <p:nvSpPr>
          <p:cNvPr id="23" name="Shape 12"/>
          <p:cNvSpPr/>
          <p:nvPr/>
        </p:nvSpPr>
        <p:spPr>
          <a:xfrm>
            <a:off x="6069330" y="1028700"/>
            <a:ext cx="2729484" cy="3607308"/>
          </a:xfrm>
          <a:prstGeom prst="roundRect">
            <a:avLst>
              <a:gd name="adj" fmla="val 1759"/>
            </a:avLst>
          </a:prstGeom>
          <a:solidFill>
            <a:srgbClr val="FFFFFF"/>
          </a:solidFill>
          <a:ln w="9525">
            <a:solidFill>
              <a:srgbClr val="DDE3EE"/>
            </a:solidFill>
            <a:prstDash val="solid"/>
          </a:ln>
        </p:spPr>
      </p:sp>
      <p:sp>
        <p:nvSpPr>
          <p:cNvPr id="24" name="Text 13"/>
          <p:cNvSpPr/>
          <p:nvPr/>
        </p:nvSpPr>
        <p:spPr>
          <a:xfrm>
            <a:off x="6172200" y="1097280"/>
            <a:ext cx="2523744" cy="342900"/>
          </a:xfrm>
          <a:prstGeom prst="rect">
            <a:avLst/>
          </a:prstGeom>
          <a:noFill/>
          <a:ln/>
        </p:spPr>
        <p:txBody>
          <a:bodyPr wrap="square" lIns="0" tIns="0" rIns="0" bIns="0" rtlCol="0" anchor="ctr"/>
          <a:lstStyle/>
          <a:p>
            <a:pPr algn="ctr" indent="0" marL="0">
              <a:buNone/>
            </a:pPr>
            <a:r>
              <a:rPr lang="en-US" sz="1800" b="1" dirty="0">
                <a:solidFill>
                  <a:srgbClr val="14204F"/>
                </a:solidFill>
                <a:latin typeface="Calibri" pitchFamily="34" charset="0"/>
                <a:ea typeface="Calibri" pitchFamily="34" charset="-122"/>
                <a:cs typeface="Calibri" pitchFamily="34" charset="-120"/>
              </a:rPr>
              <a:t>Start teaching</a:t>
            </a:r>
            <a:endParaRPr lang="en-US" sz="1800" dirty="0"/>
          </a:p>
        </p:txBody>
      </p:sp>
      <p:pic>
        <p:nvPicPr>
          <p:cNvPr id="25" name="Image 5" descr="QR code for https://4ab.in/educators/">
            <a:hlinkClick r:id="rId3" tooltip="https://4ab.in/educators/"/>
          </p:cNvPr>
          <p:cNvPicPr>
            <a:picLocks noChangeAspect="1"/>
          </p:cNvPicPr>
          <p:nvPr/>
        </p:nvPicPr>
        <p:blipFill>
          <a:blip r:embed="rId10"/>
          <a:stretch>
            <a:fillRect/>
          </a:stretch>
        </p:blipFill>
        <p:spPr>
          <a:xfrm>
            <a:off x="6645402" y="1474470"/>
            <a:ext cx="1577340" cy="1577340"/>
          </a:xfrm>
          <a:prstGeom prst="rect">
            <a:avLst/>
          </a:prstGeom>
        </p:spPr>
      </p:pic>
      <p:sp>
        <p:nvSpPr>
          <p:cNvPr id="26" name="Text 14"/>
          <p:cNvSpPr/>
          <p:nvPr/>
        </p:nvSpPr>
        <p:spPr>
          <a:xfrm>
            <a:off x="6172200" y="3072384"/>
            <a:ext cx="2523744" cy="246888"/>
          </a:xfrm>
          <a:prstGeom prst="rect">
            <a:avLst/>
          </a:prstGeom>
          <a:noFill/>
          <a:ln/>
        </p:spPr>
        <p:txBody>
          <a:bodyPr wrap="square" lIns="0" tIns="0" rIns="0" bIns="0" rtlCol="0" anchor="ctr"/>
          <a:lstStyle/>
          <a:p>
            <a:pPr algn="ctr" indent="0" marL="0">
              <a:buNone/>
            </a:pPr>
            <a:r>
              <a:rPr lang="en-US" sz="1200" dirty="0">
                <a:solidFill>
                  <a:srgbClr val="52617A"/>
                </a:solidFill>
                <a:latin typeface="Calibri" pitchFamily="34" charset="0"/>
                <a:ea typeface="Calibri" pitchFamily="34" charset="-122"/>
                <a:cs typeface="Calibri" pitchFamily="34" charset="-120"/>
              </a:rPr>
              <a:t>4ab.in/educators</a:t>
            </a:r>
            <a:endParaRPr lang="en-US" sz="1200" dirty="0"/>
          </a:p>
        </p:txBody>
      </p:sp>
      <p:sp>
        <p:nvSpPr>
          <p:cNvPr id="27" name="Text 15"/>
          <p:cNvSpPr/>
          <p:nvPr/>
        </p:nvSpPr>
        <p:spPr>
          <a:xfrm>
            <a:off x="6240780" y="3374136"/>
            <a:ext cx="2386584" cy="493776"/>
          </a:xfrm>
          <a:prstGeom prst="rect">
            <a:avLst/>
          </a:prstGeom>
          <a:noFill/>
          <a:ln/>
        </p:spPr>
        <p:txBody>
          <a:bodyPr wrap="square" lIns="0" tIns="0" rIns="0" bIns="0" rtlCol="0" anchor="t"/>
          <a:lstStyle/>
          <a:p>
            <a:pPr algn="ctr" indent="0" marL="0">
              <a:buNone/>
            </a:pPr>
            <a:r>
              <a:rPr lang="en-US" sz="1125" dirty="0">
                <a:solidFill>
                  <a:srgbClr val="1B2A41"/>
                </a:solidFill>
                <a:latin typeface="Calibri" pitchFamily="34" charset="0"/>
                <a:ea typeface="Calibri" pitchFamily="34" charset="-122"/>
                <a:cs typeface="Calibri" pitchFamily="34" charset="-120"/>
              </a:rPr>
              <a:t>Need more room? Add more space to the board as you teach.</a:t>
            </a:r>
            <a:endParaRPr lang="en-US" sz="1125" dirty="0"/>
          </a:p>
        </p:txBody>
      </p:sp>
      <p:sp>
        <p:nvSpPr>
          <p:cNvPr id="28" name="Text 16"/>
          <p:cNvSpPr/>
          <p:nvPr/>
        </p:nvSpPr>
        <p:spPr>
          <a:xfrm>
            <a:off x="6240780" y="3922776"/>
            <a:ext cx="2386584" cy="493776"/>
          </a:xfrm>
          <a:prstGeom prst="rect">
            <a:avLst/>
          </a:prstGeom>
          <a:noFill/>
          <a:ln/>
        </p:spPr>
        <p:txBody>
          <a:bodyPr wrap="square" lIns="0" tIns="0" rIns="0" bIns="0" rtlCol="0" anchor="t"/>
          <a:lstStyle/>
          <a:p>
            <a:pPr algn="ctr" indent="0" marL="0">
              <a:buNone/>
            </a:pPr>
            <a:r>
              <a:rPr lang="en-US" sz="1050" dirty="0">
                <a:solidFill>
                  <a:srgbClr val="52617A"/>
                </a:solidFill>
                <a:latin typeface="Calibri" pitchFamily="34" charset="0"/>
                <a:ea typeface="Calibri" pitchFamily="34" charset="-122"/>
                <a:cs typeface="Calibri" pitchFamily="34" charset="-120"/>
              </a:rPr>
              <a:t>Tutor pages show a small "Powered by 4AB" line. Premium removes it.</a:t>
            </a:r>
            <a:endParaRPr lang="en-US" sz="1050" dirty="0"/>
          </a:p>
        </p:txBody>
      </p:sp>
      <p:sp>
        <p:nvSpPr>
          <p:cNvPr id="29" name="Text 17"/>
          <p:cNvSpPr/>
          <p:nvPr/>
        </p:nvSpPr>
        <p:spPr>
          <a:xfrm>
            <a:off x="342900" y="4786884"/>
            <a:ext cx="8455914" cy="219456"/>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 Mr. Aniket Bhardwaj By ABC Chemistry )   |   4ab.in/educators   |   @abcchemistry24   |   9212142427</a:t>
            </a:r>
            <a:endParaRPr lang="en-US" sz="975" dirty="0"/>
          </a:p>
        </p:txBody>
      </p:sp>
      <p:pic>
        <p:nvPicPr>
          <p:cNvPr id="30" name="Image 6" descr="clear.png">
            <a:hlinkClick r:id="rId4" tooltip="https://4ab.in/educators/"/>
          </p:cNvPr>
          <p:cNvPicPr>
            <a:picLocks noChangeAspect="1"/>
          </p:cNvPicPr>
          <p:nvPr/>
        </p:nvPicPr>
        <p:blipFill>
          <a:blip r:embed="rId11"/>
          <a:stretch>
            <a:fillRect/>
          </a:stretch>
        </p:blipFill>
        <p:spPr>
          <a:xfrm>
            <a:off x="3566160" y="4786884"/>
            <a:ext cx="1988820" cy="219456"/>
          </a:xfrm>
          <a:prstGeom prst="rect">
            <a:avLst/>
          </a:prstGeom>
        </p:spPr>
      </p:pic>
    </p:spTree>
  </p:cSld>
</p:sld>
</file>

<file path=ppt/slides/slide517.xml><?xml version="1.0" encoding="utf-8"?>
<p:sld xmlns:a="http://schemas.openxmlformats.org/drawingml/2006/main" xmlns:r="http://schemas.openxmlformats.org/officeDocument/2006/relationships" xmlns:p="http://schemas.openxmlformats.org/presentationml/2006/main">
  <p:cSld name="Slide 6">
    <p:bg>
      <p:bgPr>
        <a:solidFill>
          <a:srgbClr val="F5F7FB"/>
        </a:solidFill>
      </p:bgPr>
    </p:bg>
    <p:spTree>
      <p:nvGrpSpPr>
        <p:cNvPr id="1" name=""/>
        <p:cNvGrpSpPr/>
        <p:nvPr/>
      </p:nvGrpSpPr>
      <p:grpSpPr>
        <a:xfrm>
          <a:off x="0" y="0"/>
          <a:ext cx="0" cy="0"/>
          <a:chOff x="0" y="0"/>
          <a:chExt cx="0" cy="0"/>
        </a:xfrm>
      </p:grpSpPr>
      <p:sp>
        <p:nvSpPr>
          <p:cNvPr id="2" name="Shape 0"/>
          <p:cNvSpPr/>
          <p:nvPr/>
        </p:nvSpPr>
        <p:spPr>
          <a:xfrm>
            <a:off x="0" y="0"/>
            <a:ext cx="9141714" cy="891540"/>
          </a:xfrm>
          <a:prstGeom prst="rect">
            <a:avLst/>
          </a:prstGeom>
          <a:solidFill>
            <a:srgbClr val="14204F"/>
          </a:solidFill>
          <a:ln/>
        </p:spPr>
      </p:sp>
      <p:sp>
        <p:nvSpPr>
          <p:cNvPr id="3" name="Shape 1"/>
          <p:cNvSpPr/>
          <p:nvPr/>
        </p:nvSpPr>
        <p:spPr>
          <a:xfrm>
            <a:off x="0" y="891540"/>
            <a:ext cx="9141714" cy="27432"/>
          </a:xfrm>
          <a:prstGeom prst="rect">
            <a:avLst/>
          </a:prstGeom>
          <a:solidFill>
            <a:srgbClr val="D4A017"/>
          </a:solidFill>
          <a:ln/>
        </p:spPr>
      </p:sp>
      <p:pic>
        <p:nvPicPr>
          <p:cNvPr id="4" name="Image 0" descr="abc-logo.png">    </p:cNvPr>
          <p:cNvPicPr>
            <a:picLocks noChangeAspect="1"/>
          </p:cNvPicPr>
          <p:nvPr/>
        </p:nvPicPr>
        <p:blipFill>
          <a:blip r:embed="rId2"/>
          <a:stretch>
            <a:fillRect/>
          </a:stretch>
        </p:blipFill>
        <p:spPr>
          <a:xfrm>
            <a:off x="8318754" y="171450"/>
            <a:ext cx="548640" cy="548640"/>
          </a:xfrm>
          <a:prstGeom prst="rect">
            <a:avLst/>
          </a:prstGeom>
        </p:spPr>
      </p:pic>
      <p:sp>
        <p:nvSpPr>
          <p:cNvPr id="5" name="Shape 2"/>
          <p:cNvSpPr/>
          <p:nvPr/>
        </p:nvSpPr>
        <p:spPr>
          <a:xfrm>
            <a:off x="342900" y="4752594"/>
            <a:ext cx="8455914" cy="8229"/>
          </a:xfrm>
          <a:prstGeom prst="rect">
            <a:avLst/>
          </a:prstGeom>
          <a:solidFill>
            <a:srgbClr val="DDE3EE"/>
          </a:solidFill>
          <a:ln/>
        </p:spPr>
      </p:sp>
      <p:sp>
        <p:nvSpPr>
          <p:cNvPr id="6" name="Text 2"/>
          <p:cNvSpPr/>
          <p:nvPr/>
        </p:nvSpPr>
        <p:spPr>
          <a:xfrm>
            <a:off x="342900" y="82296"/>
            <a:ext cx="6858000" cy="205740"/>
          </a:xfrm>
          <a:prstGeom prst="rect">
            <a:avLst/>
          </a:prstGeom>
          <a:noFill/>
          <a:ln/>
        </p:spPr>
        <p:txBody>
          <a:bodyPr wrap="square" lIns="0" tIns="0" rIns="0" bIns="0" rtlCol="0"/>
          <a:lstStyle/>
          <a:p>
            <a:pPr algn="l" indent="0" marL="0">
              <a:buNone/>
            </a:pPr>
            <a:r>
              <a:rPr lang="en-US" sz="975" b="1" spc="200" kern="0" dirty="0">
                <a:solidFill>
                  <a:srgbClr val="D4A017"/>
                </a:solidFill>
                <a:latin typeface="Calibri" pitchFamily="34" charset="0"/>
                <a:ea typeface="Calibri" pitchFamily="34" charset="-122"/>
                <a:cs typeface="Calibri" pitchFamily="34" charset="-120"/>
              </a:rPr>
              <a:t>EXPLORE AND USE</a:t>
            </a:r>
            <a:endParaRPr lang="en-US" sz="975" dirty="0"/>
          </a:p>
        </p:txBody>
      </p:sp>
      <p:sp>
        <p:nvSpPr>
          <p:cNvPr id="7" name="Text 2"/>
          <p:cNvSpPr/>
          <p:nvPr/>
        </p:nvSpPr>
        <p:spPr>
          <a:xfrm>
            <a:off x="342900" y="260604"/>
            <a:ext cx="7749540" cy="370332"/>
          </a:xfrm>
          <a:prstGeom prst="rect">
            <a:avLst/>
          </a:prstGeom>
          <a:noFill/>
          <a:ln/>
        </p:spPr>
        <p:txBody>
          <a:bodyPr wrap="square" lIns="0" tIns="0" rIns="0" bIns="0" rtlCol="0"/>
          <a:lstStyle/>
          <a:p>
            <a:pPr algn="l" indent="0" marL="0">
              <a:buNone/>
            </a:pPr>
            <a:r>
              <a:rPr lang="en-US" sz="2250" b="1" dirty="0">
                <a:solidFill>
                  <a:srgbClr val="FFFFFF"/>
                </a:solidFill>
                <a:latin typeface="Calibri" pitchFamily="34" charset="0"/>
                <a:ea typeface="Calibri" pitchFamily="34" charset="-122"/>
                <a:cs typeface="Calibri" pitchFamily="34" charset="-120"/>
              </a:rPr>
              <a:t>Chemistry Labs: symmetry and crystals</a:t>
            </a:r>
            <a:endParaRPr lang="en-US" sz="2250" dirty="0"/>
          </a:p>
        </p:txBody>
      </p:sp>
      <p:sp>
        <p:nvSpPr>
          <p:cNvPr id="8" name="Text 2"/>
          <p:cNvSpPr/>
          <p:nvPr/>
        </p:nvSpPr>
        <p:spPr>
          <a:xfrm>
            <a:off x="342900" y="617220"/>
            <a:ext cx="7749540" cy="219456"/>
          </a:xfrm>
          <a:prstGeom prst="rect">
            <a:avLst/>
          </a:prstGeom>
          <a:noFill/>
          <a:ln/>
        </p:spPr>
        <p:txBody>
          <a:bodyPr wrap="square" lIns="0" tIns="0" rIns="0" bIns="0" rtlCol="0"/>
          <a:lstStyle/>
          <a:p>
            <a:pPr algn="l" indent="0" marL="0">
              <a:buNone/>
            </a:pPr>
            <a:r>
              <a:rPr lang="en-US" sz="1125" dirty="0">
                <a:solidFill>
                  <a:srgbClr val="DDE4F5"/>
                </a:solidFill>
                <a:latin typeface="Calibri" pitchFamily="34" charset="0"/>
                <a:ea typeface="Calibri" pitchFamily="34" charset="-122"/>
                <a:cs typeface="Calibri" pitchFamily="34" charset="-120"/>
              </a:rPr>
              <a:t>Scan a code or click a card to open the tool.</a:t>
            </a:r>
            <a:endParaRPr lang="en-US" sz="1125" dirty="0"/>
          </a:p>
        </p:txBody>
      </p:sp>
      <p:sp>
        <p:nvSpPr>
          <p:cNvPr id="9" name="Shape 3"/>
          <p:cNvSpPr/>
          <p:nvPr/>
        </p:nvSpPr>
        <p:spPr>
          <a:xfrm>
            <a:off x="342900" y="1097280"/>
            <a:ext cx="2057400" cy="3497580"/>
          </a:xfrm>
          <a:prstGeom prst="roundRect">
            <a:avLst>
              <a:gd name="adj" fmla="val 2333"/>
            </a:avLst>
          </a:prstGeom>
          <a:solidFill>
            <a:srgbClr val="FFFFFF"/>
          </a:solidFill>
          <a:ln w="9525">
            <a:solidFill>
              <a:srgbClr val="DDE3EE"/>
            </a:solidFill>
            <a:prstDash val="solid"/>
          </a:ln>
        </p:spPr>
      </p:sp>
      <p:pic>
        <p:nvPicPr>
          <p:cNvPr id="10" name="Image 0" descr="ic/atom-14204F.png">    </p:cNvPr>
          <p:cNvPicPr>
            <a:picLocks noChangeAspect="1"/>
          </p:cNvPicPr>
          <p:nvPr/>
        </p:nvPicPr>
        <p:blipFill>
          <a:blip r:embed="rId12"/>
          <a:stretch>
            <a:fillRect/>
          </a:stretch>
        </p:blipFill>
        <p:spPr>
          <a:xfrm>
            <a:off x="480060" y="1234440"/>
            <a:ext cx="342900" cy="342900"/>
          </a:xfrm>
          <a:prstGeom prst="rect">
            <a:avLst/>
          </a:prstGeom>
        </p:spPr>
      </p:pic>
      <p:sp>
        <p:nvSpPr>
          <p:cNvPr id="11" name="Text 4"/>
          <p:cNvSpPr/>
          <p:nvPr/>
        </p:nvSpPr>
        <p:spPr>
          <a:xfrm>
            <a:off x="480060" y="1632204"/>
            <a:ext cx="1783080" cy="493776"/>
          </a:xfrm>
          <a:prstGeom prst="rect">
            <a:avLst/>
          </a:prstGeom>
          <a:noFill/>
          <a:ln/>
        </p:spPr>
        <p:txBody>
          <a:bodyPr wrap="square" lIns="0" tIns="0" rIns="0" bIns="0" rtlCol="0" anchor="t"/>
          <a:lstStyle/>
          <a:p>
            <a:pPr indent="0" marL="0">
              <a:buNone/>
            </a:pPr>
            <a:r>
              <a:rPr lang="en-US" sz="1500" b="1" dirty="0">
                <a:solidFill>
                  <a:srgbClr val="14204F"/>
                </a:solidFill>
                <a:latin typeface="Calibri" pitchFamily="34" charset="0"/>
                <a:ea typeface="Calibri" pitchFamily="34" charset="-122"/>
                <a:cs typeface="Calibri" pitchFamily="34" charset="-120"/>
              </a:rPr>
              <a:t>Molecular Symmetry</a:t>
            </a:r>
            <a:endParaRPr lang="en-US" sz="1500" dirty="0"/>
          </a:p>
        </p:txBody>
      </p:sp>
      <p:sp>
        <p:nvSpPr>
          <p:cNvPr id="12" name="Text 5"/>
          <p:cNvSpPr/>
          <p:nvPr/>
        </p:nvSpPr>
        <p:spPr>
          <a:xfrm>
            <a:off x="480060" y="2125980"/>
            <a:ext cx="1783080" cy="240030"/>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Explore molecular symmetry</a:t>
            </a:r>
            <a:endParaRPr lang="en-US" sz="1125" dirty="0"/>
          </a:p>
        </p:txBody>
      </p:sp>
      <p:pic>
        <p:nvPicPr>
          <p:cNvPr id="13" name="Image 1" descr="QR code for https://4ab.in/molecular-symmetry/">
            <a:hlinkClick r:id="rId3" tooltip="https://4ab.in/molecular-symmetry/"/>
          </p:cNvPr>
          <p:cNvPicPr>
            <a:picLocks noChangeAspect="1"/>
          </p:cNvPicPr>
          <p:nvPr/>
        </p:nvPicPr>
        <p:blipFill>
          <a:blip r:embed="rId13"/>
          <a:stretch>
            <a:fillRect/>
          </a:stretch>
        </p:blipFill>
        <p:spPr>
          <a:xfrm>
            <a:off x="617220" y="2434590"/>
            <a:ext cx="1508760" cy="1508760"/>
          </a:xfrm>
          <a:prstGeom prst="rect">
            <a:avLst/>
          </a:prstGeom>
        </p:spPr>
      </p:pic>
      <p:sp>
        <p:nvSpPr>
          <p:cNvPr id="14" name="Text 6"/>
          <p:cNvSpPr/>
          <p:nvPr/>
        </p:nvSpPr>
        <p:spPr>
          <a:xfrm>
            <a:off x="397764" y="4046220"/>
            <a:ext cx="1947672" cy="342900"/>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4ab.in/molecular-symmetry/</a:t>
            </a:r>
            <a:endParaRPr lang="en-US" sz="975" dirty="0"/>
          </a:p>
        </p:txBody>
      </p:sp>
      <p:pic>
        <p:nvPicPr>
          <p:cNvPr id="15" name="Image 2" descr="clear.png">
            <a:hlinkClick r:id="rId4" tooltip="https://4ab.in/molecular-symmetry/"/>
          </p:cNvPr>
          <p:cNvPicPr>
            <a:picLocks noChangeAspect="1"/>
          </p:cNvPicPr>
          <p:nvPr/>
        </p:nvPicPr>
        <p:blipFill>
          <a:blip r:embed="rId14"/>
          <a:stretch>
            <a:fillRect/>
          </a:stretch>
        </p:blipFill>
        <p:spPr>
          <a:xfrm>
            <a:off x="342900" y="4046220"/>
            <a:ext cx="2057400" cy="342900"/>
          </a:xfrm>
          <a:prstGeom prst="rect">
            <a:avLst/>
          </a:prstGeom>
        </p:spPr>
      </p:pic>
      <p:sp>
        <p:nvSpPr>
          <p:cNvPr id="16" name="Shape 7"/>
          <p:cNvSpPr/>
          <p:nvPr/>
        </p:nvSpPr>
        <p:spPr>
          <a:xfrm>
            <a:off x="2475738" y="1097280"/>
            <a:ext cx="2057400" cy="3497580"/>
          </a:xfrm>
          <a:prstGeom prst="roundRect">
            <a:avLst>
              <a:gd name="adj" fmla="val 2333"/>
            </a:avLst>
          </a:prstGeom>
          <a:solidFill>
            <a:srgbClr val="FFFFFF"/>
          </a:solidFill>
          <a:ln w="9525">
            <a:solidFill>
              <a:srgbClr val="DDE3EE"/>
            </a:solidFill>
            <a:prstDash val="solid"/>
          </a:ln>
        </p:spPr>
      </p:sp>
      <p:pic>
        <p:nvPicPr>
          <p:cNvPr id="17" name="Image 3" descr="ic/shapes-14204F.png">    </p:cNvPr>
          <p:cNvPicPr>
            <a:picLocks noChangeAspect="1"/>
          </p:cNvPicPr>
          <p:nvPr/>
        </p:nvPicPr>
        <p:blipFill>
          <a:blip r:embed="rId15"/>
          <a:stretch>
            <a:fillRect/>
          </a:stretch>
        </p:blipFill>
        <p:spPr>
          <a:xfrm>
            <a:off x="2612898" y="1234440"/>
            <a:ext cx="342900" cy="342900"/>
          </a:xfrm>
          <a:prstGeom prst="rect">
            <a:avLst/>
          </a:prstGeom>
        </p:spPr>
      </p:pic>
      <p:sp>
        <p:nvSpPr>
          <p:cNvPr id="18" name="Text 8"/>
          <p:cNvSpPr/>
          <p:nvPr/>
        </p:nvSpPr>
        <p:spPr>
          <a:xfrm>
            <a:off x="2612898" y="1632204"/>
            <a:ext cx="1783080" cy="493776"/>
          </a:xfrm>
          <a:prstGeom prst="rect">
            <a:avLst/>
          </a:prstGeom>
          <a:noFill/>
          <a:ln/>
        </p:spPr>
        <p:txBody>
          <a:bodyPr wrap="square" lIns="0" tIns="0" rIns="0" bIns="0" rtlCol="0" anchor="t"/>
          <a:lstStyle/>
          <a:p>
            <a:pPr indent="0" marL="0">
              <a:buNone/>
            </a:pPr>
            <a:r>
              <a:rPr lang="en-US" sz="1500" b="1" dirty="0">
                <a:solidFill>
                  <a:srgbClr val="14204F"/>
                </a:solidFill>
                <a:latin typeface="Calibri" pitchFamily="34" charset="0"/>
                <a:ea typeface="Calibri" pitchFamily="34" charset="-122"/>
                <a:cs typeface="Calibri" pitchFamily="34" charset="-120"/>
              </a:rPr>
              <a:t>Molecular Point Groups</a:t>
            </a:r>
            <a:endParaRPr lang="en-US" sz="1500" dirty="0"/>
          </a:p>
        </p:txBody>
      </p:sp>
      <p:sp>
        <p:nvSpPr>
          <p:cNvPr id="19" name="Text 9"/>
          <p:cNvSpPr/>
          <p:nvPr/>
        </p:nvSpPr>
        <p:spPr>
          <a:xfrm>
            <a:off x="2612898" y="2125980"/>
            <a:ext cx="1783080" cy="240030"/>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Learn molecular point groups</a:t>
            </a:r>
            <a:endParaRPr lang="en-US" sz="1125" dirty="0"/>
          </a:p>
        </p:txBody>
      </p:sp>
      <p:pic>
        <p:nvPicPr>
          <p:cNvPr id="20" name="Image 4" descr="QR code for https://4ab.in/molecular-point-groups/">
            <a:hlinkClick r:id="rId5" tooltip="https://4ab.in/molecular-point-groups/"/>
          </p:cNvPr>
          <p:cNvPicPr>
            <a:picLocks noChangeAspect="1"/>
          </p:cNvPicPr>
          <p:nvPr/>
        </p:nvPicPr>
        <p:blipFill>
          <a:blip r:embed="rId16"/>
          <a:stretch>
            <a:fillRect/>
          </a:stretch>
        </p:blipFill>
        <p:spPr>
          <a:xfrm>
            <a:off x="2750058" y="2434590"/>
            <a:ext cx="1508760" cy="1508760"/>
          </a:xfrm>
          <a:prstGeom prst="rect">
            <a:avLst/>
          </a:prstGeom>
        </p:spPr>
      </p:pic>
      <p:sp>
        <p:nvSpPr>
          <p:cNvPr id="21" name="Text 10"/>
          <p:cNvSpPr/>
          <p:nvPr/>
        </p:nvSpPr>
        <p:spPr>
          <a:xfrm>
            <a:off x="2530602" y="4046220"/>
            <a:ext cx="1947672" cy="342900"/>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4ab.in/molecular-point-groups/</a:t>
            </a:r>
            <a:endParaRPr lang="en-US" sz="975" dirty="0"/>
          </a:p>
        </p:txBody>
      </p:sp>
      <p:pic>
        <p:nvPicPr>
          <p:cNvPr id="22" name="Image 5" descr="clear.png">
            <a:hlinkClick r:id="rId6" tooltip="https://4ab.in/molecular-point-groups/"/>
          </p:cNvPr>
          <p:cNvPicPr>
            <a:picLocks noChangeAspect="1"/>
          </p:cNvPicPr>
          <p:nvPr/>
        </p:nvPicPr>
        <p:blipFill>
          <a:blip r:embed="rId17"/>
          <a:stretch>
            <a:fillRect/>
          </a:stretch>
        </p:blipFill>
        <p:spPr>
          <a:xfrm>
            <a:off x="2475738" y="4046220"/>
            <a:ext cx="2057400" cy="342900"/>
          </a:xfrm>
          <a:prstGeom prst="rect">
            <a:avLst/>
          </a:prstGeom>
        </p:spPr>
      </p:pic>
      <p:sp>
        <p:nvSpPr>
          <p:cNvPr id="23" name="Shape 11"/>
          <p:cNvSpPr/>
          <p:nvPr/>
        </p:nvSpPr>
        <p:spPr>
          <a:xfrm>
            <a:off x="4608576" y="1097280"/>
            <a:ext cx="2057400" cy="3497580"/>
          </a:xfrm>
          <a:prstGeom prst="roundRect">
            <a:avLst>
              <a:gd name="adj" fmla="val 2333"/>
            </a:avLst>
          </a:prstGeom>
          <a:solidFill>
            <a:srgbClr val="FFFFFF"/>
          </a:solidFill>
          <a:ln w="9525">
            <a:solidFill>
              <a:srgbClr val="DDE3EE"/>
            </a:solidFill>
            <a:prstDash val="solid"/>
          </a:ln>
        </p:spPr>
      </p:sp>
      <p:pic>
        <p:nvPicPr>
          <p:cNvPr id="24" name="Image 6" descr="ic/box-14204F.png">    </p:cNvPr>
          <p:cNvPicPr>
            <a:picLocks noChangeAspect="1"/>
          </p:cNvPicPr>
          <p:nvPr/>
        </p:nvPicPr>
        <p:blipFill>
          <a:blip r:embed="rId18"/>
          <a:stretch>
            <a:fillRect/>
          </a:stretch>
        </p:blipFill>
        <p:spPr>
          <a:xfrm>
            <a:off x="4745736" y="1234440"/>
            <a:ext cx="342900" cy="342900"/>
          </a:xfrm>
          <a:prstGeom prst="rect">
            <a:avLst/>
          </a:prstGeom>
        </p:spPr>
      </p:pic>
      <p:sp>
        <p:nvSpPr>
          <p:cNvPr id="25" name="Text 12"/>
          <p:cNvSpPr/>
          <p:nvPr/>
        </p:nvSpPr>
        <p:spPr>
          <a:xfrm>
            <a:off x="4745736" y="1632204"/>
            <a:ext cx="1783080" cy="493776"/>
          </a:xfrm>
          <a:prstGeom prst="rect">
            <a:avLst/>
          </a:prstGeom>
          <a:noFill/>
          <a:ln/>
        </p:spPr>
        <p:txBody>
          <a:bodyPr wrap="square" lIns="0" tIns="0" rIns="0" bIns="0" rtlCol="0" anchor="t"/>
          <a:lstStyle/>
          <a:p>
            <a:pPr indent="0" marL="0">
              <a:buNone/>
            </a:pPr>
            <a:r>
              <a:rPr lang="en-US" sz="1500" b="1" dirty="0">
                <a:solidFill>
                  <a:srgbClr val="14204F"/>
                </a:solidFill>
                <a:latin typeface="Calibri" pitchFamily="34" charset="0"/>
                <a:ea typeface="Calibri" pitchFamily="34" charset="-122"/>
                <a:cs typeface="Calibri" pitchFamily="34" charset="-120"/>
              </a:rPr>
              <a:t>Crystal Structure</a:t>
            </a:r>
            <a:endParaRPr lang="en-US" sz="1500" dirty="0"/>
          </a:p>
        </p:txBody>
      </p:sp>
      <p:sp>
        <p:nvSpPr>
          <p:cNvPr id="26" name="Text 13"/>
          <p:cNvSpPr/>
          <p:nvPr/>
        </p:nvSpPr>
        <p:spPr>
          <a:xfrm>
            <a:off x="4745736" y="2125980"/>
            <a:ext cx="1783080" cy="240030"/>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Explore crystal structures</a:t>
            </a:r>
            <a:endParaRPr lang="en-US" sz="1125" dirty="0"/>
          </a:p>
        </p:txBody>
      </p:sp>
      <p:pic>
        <p:nvPicPr>
          <p:cNvPr id="27" name="Image 7" descr="QR code for https://4ab.in/crystal-structure/">
            <a:hlinkClick r:id="rId7" tooltip="https://4ab.in/crystal-structure/"/>
          </p:cNvPr>
          <p:cNvPicPr>
            <a:picLocks noChangeAspect="1"/>
          </p:cNvPicPr>
          <p:nvPr/>
        </p:nvPicPr>
        <p:blipFill>
          <a:blip r:embed="rId19"/>
          <a:stretch>
            <a:fillRect/>
          </a:stretch>
        </p:blipFill>
        <p:spPr>
          <a:xfrm>
            <a:off x="4882896" y="2434590"/>
            <a:ext cx="1508760" cy="1508760"/>
          </a:xfrm>
          <a:prstGeom prst="rect">
            <a:avLst/>
          </a:prstGeom>
        </p:spPr>
      </p:pic>
      <p:sp>
        <p:nvSpPr>
          <p:cNvPr id="28" name="Text 14"/>
          <p:cNvSpPr/>
          <p:nvPr/>
        </p:nvSpPr>
        <p:spPr>
          <a:xfrm>
            <a:off x="4663440" y="4046220"/>
            <a:ext cx="1947672" cy="342900"/>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4ab.in/crystal-structure/</a:t>
            </a:r>
            <a:endParaRPr lang="en-US" sz="975" dirty="0"/>
          </a:p>
        </p:txBody>
      </p:sp>
      <p:pic>
        <p:nvPicPr>
          <p:cNvPr id="29" name="Image 8" descr="clear.png">
            <a:hlinkClick r:id="rId8" tooltip="https://4ab.in/crystal-structure/"/>
          </p:cNvPr>
          <p:cNvPicPr>
            <a:picLocks noChangeAspect="1"/>
          </p:cNvPicPr>
          <p:nvPr/>
        </p:nvPicPr>
        <p:blipFill>
          <a:blip r:embed="rId20"/>
          <a:stretch>
            <a:fillRect/>
          </a:stretch>
        </p:blipFill>
        <p:spPr>
          <a:xfrm>
            <a:off x="4608576" y="4046220"/>
            <a:ext cx="2057400" cy="342900"/>
          </a:xfrm>
          <a:prstGeom prst="rect">
            <a:avLst/>
          </a:prstGeom>
        </p:spPr>
      </p:pic>
      <p:sp>
        <p:nvSpPr>
          <p:cNvPr id="30" name="Shape 15"/>
          <p:cNvSpPr/>
          <p:nvPr/>
        </p:nvSpPr>
        <p:spPr>
          <a:xfrm>
            <a:off x="6741414" y="1097280"/>
            <a:ext cx="2057400" cy="3497580"/>
          </a:xfrm>
          <a:prstGeom prst="roundRect">
            <a:avLst>
              <a:gd name="adj" fmla="val 2333"/>
            </a:avLst>
          </a:prstGeom>
          <a:solidFill>
            <a:srgbClr val="FFFFFF"/>
          </a:solidFill>
          <a:ln w="9525">
            <a:solidFill>
              <a:srgbClr val="DDE3EE"/>
            </a:solidFill>
            <a:prstDash val="solid"/>
          </a:ln>
        </p:spPr>
      </p:sp>
      <p:pic>
        <p:nvPicPr>
          <p:cNvPr id="31" name="Image 9" descr="ic/grid-3x3-14204F.png">    </p:cNvPr>
          <p:cNvPicPr>
            <a:picLocks noChangeAspect="1"/>
          </p:cNvPicPr>
          <p:nvPr/>
        </p:nvPicPr>
        <p:blipFill>
          <a:blip r:embed="rId21"/>
          <a:stretch>
            <a:fillRect/>
          </a:stretch>
        </p:blipFill>
        <p:spPr>
          <a:xfrm>
            <a:off x="6878574" y="1234440"/>
            <a:ext cx="342900" cy="342900"/>
          </a:xfrm>
          <a:prstGeom prst="rect">
            <a:avLst/>
          </a:prstGeom>
        </p:spPr>
      </p:pic>
      <p:sp>
        <p:nvSpPr>
          <p:cNvPr id="32" name="Text 16"/>
          <p:cNvSpPr/>
          <p:nvPr/>
        </p:nvSpPr>
        <p:spPr>
          <a:xfrm>
            <a:off x="6878574" y="1632204"/>
            <a:ext cx="1783080" cy="493776"/>
          </a:xfrm>
          <a:prstGeom prst="rect">
            <a:avLst/>
          </a:prstGeom>
          <a:noFill/>
          <a:ln/>
        </p:spPr>
        <p:txBody>
          <a:bodyPr wrap="square" lIns="0" tIns="0" rIns="0" bIns="0" rtlCol="0" anchor="t"/>
          <a:lstStyle/>
          <a:p>
            <a:pPr indent="0" marL="0">
              <a:buNone/>
            </a:pPr>
            <a:r>
              <a:rPr lang="en-US" sz="1500" b="1" dirty="0">
                <a:solidFill>
                  <a:srgbClr val="14204F"/>
                </a:solidFill>
                <a:latin typeface="Calibri" pitchFamily="34" charset="0"/>
                <a:ea typeface="Calibri" pitchFamily="34" charset="-122"/>
                <a:cs typeface="Calibri" pitchFamily="34" charset="-120"/>
              </a:rPr>
              <a:t>Crystal Space Groups</a:t>
            </a:r>
            <a:endParaRPr lang="en-US" sz="1500" dirty="0"/>
          </a:p>
        </p:txBody>
      </p:sp>
      <p:sp>
        <p:nvSpPr>
          <p:cNvPr id="33" name="Text 17"/>
          <p:cNvSpPr/>
          <p:nvPr/>
        </p:nvSpPr>
        <p:spPr>
          <a:xfrm>
            <a:off x="6878574" y="2125980"/>
            <a:ext cx="1783080" cy="240030"/>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Browse crystal space groups</a:t>
            </a:r>
            <a:endParaRPr lang="en-US" sz="1125" dirty="0"/>
          </a:p>
        </p:txBody>
      </p:sp>
      <p:pic>
        <p:nvPicPr>
          <p:cNvPr id="34" name="Image 10" descr="QR code for https://4ab.in/crystal-space-groups/">
            <a:hlinkClick r:id="rId9" tooltip="https://4ab.in/crystal-space-groups/"/>
          </p:cNvPr>
          <p:cNvPicPr>
            <a:picLocks noChangeAspect="1"/>
          </p:cNvPicPr>
          <p:nvPr/>
        </p:nvPicPr>
        <p:blipFill>
          <a:blip r:embed="rId22"/>
          <a:stretch>
            <a:fillRect/>
          </a:stretch>
        </p:blipFill>
        <p:spPr>
          <a:xfrm>
            <a:off x="7015734" y="2434590"/>
            <a:ext cx="1508760" cy="1508760"/>
          </a:xfrm>
          <a:prstGeom prst="rect">
            <a:avLst/>
          </a:prstGeom>
        </p:spPr>
      </p:pic>
      <p:sp>
        <p:nvSpPr>
          <p:cNvPr id="35" name="Text 18"/>
          <p:cNvSpPr/>
          <p:nvPr/>
        </p:nvSpPr>
        <p:spPr>
          <a:xfrm>
            <a:off x="6796278" y="4046220"/>
            <a:ext cx="1947672" cy="342900"/>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4ab.in/crystal-space-groups/</a:t>
            </a:r>
            <a:endParaRPr lang="en-US" sz="975" dirty="0"/>
          </a:p>
        </p:txBody>
      </p:sp>
      <p:pic>
        <p:nvPicPr>
          <p:cNvPr id="36" name="Image 11" descr="clear.png">
            <a:hlinkClick r:id="rId10" tooltip="https://4ab.in/crystal-space-groups/"/>
          </p:cNvPr>
          <p:cNvPicPr>
            <a:picLocks noChangeAspect="1"/>
          </p:cNvPicPr>
          <p:nvPr/>
        </p:nvPicPr>
        <p:blipFill>
          <a:blip r:embed="rId23"/>
          <a:stretch>
            <a:fillRect/>
          </a:stretch>
        </p:blipFill>
        <p:spPr>
          <a:xfrm>
            <a:off x="6741414" y="4046220"/>
            <a:ext cx="2057400" cy="342900"/>
          </a:xfrm>
          <a:prstGeom prst="rect">
            <a:avLst/>
          </a:prstGeom>
        </p:spPr>
      </p:pic>
      <p:sp>
        <p:nvSpPr>
          <p:cNvPr id="37" name="Text 19"/>
          <p:cNvSpPr/>
          <p:nvPr/>
        </p:nvSpPr>
        <p:spPr>
          <a:xfrm>
            <a:off x="342900" y="4786884"/>
            <a:ext cx="8455914" cy="219456"/>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 Mr. Aniket Bhardwaj By ABC Chemistry )   |   4ab.in/educators   |   @abcchemistry24   |   9212142427</a:t>
            </a:r>
            <a:endParaRPr lang="en-US" sz="975" dirty="0"/>
          </a:p>
        </p:txBody>
      </p:sp>
      <p:pic>
        <p:nvPicPr>
          <p:cNvPr id="38" name="Image 12" descr="clear.png">
            <a:hlinkClick r:id="rId11" tooltip="https://4ab.in/educators/"/>
          </p:cNvPr>
          <p:cNvPicPr>
            <a:picLocks noChangeAspect="1"/>
          </p:cNvPicPr>
          <p:nvPr/>
        </p:nvPicPr>
        <p:blipFill>
          <a:blip r:embed="rId24"/>
          <a:stretch>
            <a:fillRect/>
          </a:stretch>
        </p:blipFill>
        <p:spPr>
          <a:xfrm>
            <a:off x="3566160" y="4786884"/>
            <a:ext cx="1988820" cy="219456"/>
          </a:xfrm>
          <a:prstGeom prst="rect">
            <a:avLst/>
          </a:prstGeom>
        </p:spPr>
      </p:pic>
    </p:spTree>
  </p:cSld>
</p:sld>
</file>

<file path=ppt/slides/slide518.xml><?xml version="1.0" encoding="utf-8"?>
<p:sld xmlns:a="http://schemas.openxmlformats.org/drawingml/2006/main" xmlns:r="http://schemas.openxmlformats.org/officeDocument/2006/relationships" xmlns:p="http://schemas.openxmlformats.org/presentationml/2006/main">
  <p:cSld name="Slide 7">
    <p:bg>
      <p:bgPr>
        <a:solidFill>
          <a:srgbClr val="F5F7FB"/>
        </a:solidFill>
      </p:bgPr>
    </p:bg>
    <p:spTree>
      <p:nvGrpSpPr>
        <p:cNvPr id="1" name=""/>
        <p:cNvGrpSpPr/>
        <p:nvPr/>
      </p:nvGrpSpPr>
      <p:grpSpPr>
        <a:xfrm>
          <a:off x="0" y="0"/>
          <a:ext cx="0" cy="0"/>
          <a:chOff x="0" y="0"/>
          <a:chExt cx="0" cy="0"/>
        </a:xfrm>
      </p:grpSpPr>
      <p:sp>
        <p:nvSpPr>
          <p:cNvPr id="2" name="Shape 0"/>
          <p:cNvSpPr/>
          <p:nvPr/>
        </p:nvSpPr>
        <p:spPr>
          <a:xfrm>
            <a:off x="0" y="0"/>
            <a:ext cx="9141714" cy="891540"/>
          </a:xfrm>
          <a:prstGeom prst="rect">
            <a:avLst/>
          </a:prstGeom>
          <a:solidFill>
            <a:srgbClr val="14204F"/>
          </a:solidFill>
          <a:ln/>
        </p:spPr>
      </p:sp>
      <p:sp>
        <p:nvSpPr>
          <p:cNvPr id="3" name="Shape 1"/>
          <p:cNvSpPr/>
          <p:nvPr/>
        </p:nvSpPr>
        <p:spPr>
          <a:xfrm>
            <a:off x="0" y="891540"/>
            <a:ext cx="9141714" cy="27432"/>
          </a:xfrm>
          <a:prstGeom prst="rect">
            <a:avLst/>
          </a:prstGeom>
          <a:solidFill>
            <a:srgbClr val="D4A017"/>
          </a:solidFill>
          <a:ln/>
        </p:spPr>
      </p:sp>
      <p:pic>
        <p:nvPicPr>
          <p:cNvPr id="4" name="Image 0" descr="abc-logo.png">    </p:cNvPr>
          <p:cNvPicPr>
            <a:picLocks noChangeAspect="1"/>
          </p:cNvPicPr>
          <p:nvPr/>
        </p:nvPicPr>
        <p:blipFill>
          <a:blip r:embed="rId2"/>
          <a:stretch>
            <a:fillRect/>
          </a:stretch>
        </p:blipFill>
        <p:spPr>
          <a:xfrm>
            <a:off x="8318754" y="171450"/>
            <a:ext cx="548640" cy="548640"/>
          </a:xfrm>
          <a:prstGeom prst="rect">
            <a:avLst/>
          </a:prstGeom>
        </p:spPr>
      </p:pic>
      <p:sp>
        <p:nvSpPr>
          <p:cNvPr id="5" name="Shape 2"/>
          <p:cNvSpPr/>
          <p:nvPr/>
        </p:nvSpPr>
        <p:spPr>
          <a:xfrm>
            <a:off x="342900" y="4752594"/>
            <a:ext cx="8455914" cy="8229"/>
          </a:xfrm>
          <a:prstGeom prst="rect">
            <a:avLst/>
          </a:prstGeom>
          <a:solidFill>
            <a:srgbClr val="DDE3EE"/>
          </a:solidFill>
          <a:ln/>
        </p:spPr>
      </p:sp>
      <p:sp>
        <p:nvSpPr>
          <p:cNvPr id="6" name="Text 2"/>
          <p:cNvSpPr/>
          <p:nvPr/>
        </p:nvSpPr>
        <p:spPr>
          <a:xfrm>
            <a:off x="342900" y="82296"/>
            <a:ext cx="6858000" cy="205740"/>
          </a:xfrm>
          <a:prstGeom prst="rect">
            <a:avLst/>
          </a:prstGeom>
          <a:noFill/>
          <a:ln/>
        </p:spPr>
        <p:txBody>
          <a:bodyPr wrap="square" lIns="0" tIns="0" rIns="0" bIns="0" rtlCol="0"/>
          <a:lstStyle/>
          <a:p>
            <a:pPr algn="l" indent="0" marL="0">
              <a:buNone/>
            </a:pPr>
            <a:r>
              <a:rPr lang="en-US" sz="975" b="1" spc="200" kern="0" dirty="0">
                <a:solidFill>
                  <a:srgbClr val="D4A017"/>
                </a:solidFill>
                <a:latin typeface="Calibri" pitchFamily="34" charset="0"/>
                <a:ea typeface="Calibri" pitchFamily="34" charset="-122"/>
                <a:cs typeface="Calibri" pitchFamily="34" charset="-120"/>
              </a:rPr>
              <a:t>EXPLORE AND USE</a:t>
            </a:r>
            <a:endParaRPr lang="en-US" sz="975" dirty="0"/>
          </a:p>
        </p:txBody>
      </p:sp>
      <p:sp>
        <p:nvSpPr>
          <p:cNvPr id="7" name="Text 2"/>
          <p:cNvSpPr/>
          <p:nvPr/>
        </p:nvSpPr>
        <p:spPr>
          <a:xfrm>
            <a:off x="342900" y="260604"/>
            <a:ext cx="7749540" cy="370332"/>
          </a:xfrm>
          <a:prstGeom prst="rect">
            <a:avLst/>
          </a:prstGeom>
          <a:noFill/>
          <a:ln/>
        </p:spPr>
        <p:txBody>
          <a:bodyPr wrap="square" lIns="0" tIns="0" rIns="0" bIns="0" rtlCol="0"/>
          <a:lstStyle/>
          <a:p>
            <a:pPr algn="l" indent="0" marL="0">
              <a:buNone/>
            </a:pPr>
            <a:r>
              <a:rPr lang="en-US" sz="2250" b="1" dirty="0">
                <a:solidFill>
                  <a:srgbClr val="FFFFFF"/>
                </a:solidFill>
                <a:latin typeface="Calibri" pitchFamily="34" charset="0"/>
                <a:ea typeface="Calibri" pitchFamily="34" charset="-122"/>
                <a:cs typeface="Calibri" pitchFamily="34" charset="-120"/>
              </a:rPr>
              <a:t>Chemistry Labs: elements, calculation and drawing</a:t>
            </a:r>
            <a:endParaRPr lang="en-US" sz="2250" dirty="0"/>
          </a:p>
        </p:txBody>
      </p:sp>
      <p:sp>
        <p:nvSpPr>
          <p:cNvPr id="8" name="Text 2"/>
          <p:cNvSpPr/>
          <p:nvPr/>
        </p:nvSpPr>
        <p:spPr>
          <a:xfrm>
            <a:off x="342900" y="617220"/>
            <a:ext cx="7749540" cy="219456"/>
          </a:xfrm>
          <a:prstGeom prst="rect">
            <a:avLst/>
          </a:prstGeom>
          <a:noFill/>
          <a:ln/>
        </p:spPr>
        <p:txBody>
          <a:bodyPr wrap="square" lIns="0" tIns="0" rIns="0" bIns="0" rtlCol="0"/>
          <a:lstStyle/>
          <a:p>
            <a:pPr algn="l" indent="0" marL="0">
              <a:buNone/>
            </a:pPr>
            <a:r>
              <a:rPr lang="en-US" sz="1125" dirty="0">
                <a:solidFill>
                  <a:srgbClr val="DDE4F5"/>
                </a:solidFill>
                <a:latin typeface="Calibri" pitchFamily="34" charset="0"/>
                <a:ea typeface="Calibri" pitchFamily="34" charset="-122"/>
                <a:cs typeface="Calibri" pitchFamily="34" charset="-120"/>
              </a:rPr>
              <a:t>Scan a code or click a card to open the tool.</a:t>
            </a:r>
            <a:endParaRPr lang="en-US" sz="1125" dirty="0"/>
          </a:p>
        </p:txBody>
      </p:sp>
      <p:sp>
        <p:nvSpPr>
          <p:cNvPr id="9" name="Shape 3"/>
          <p:cNvSpPr/>
          <p:nvPr/>
        </p:nvSpPr>
        <p:spPr>
          <a:xfrm>
            <a:off x="342900" y="1097280"/>
            <a:ext cx="2057400" cy="3497580"/>
          </a:xfrm>
          <a:prstGeom prst="roundRect">
            <a:avLst>
              <a:gd name="adj" fmla="val 2333"/>
            </a:avLst>
          </a:prstGeom>
          <a:solidFill>
            <a:srgbClr val="FFFFFF"/>
          </a:solidFill>
          <a:ln w="9525">
            <a:solidFill>
              <a:srgbClr val="DDE3EE"/>
            </a:solidFill>
            <a:prstDash val="solid"/>
          </a:ln>
        </p:spPr>
      </p:sp>
      <p:pic>
        <p:nvPicPr>
          <p:cNvPr id="10" name="Image 0" descr="ic/table-2-14204F.png">    </p:cNvPr>
          <p:cNvPicPr>
            <a:picLocks noChangeAspect="1"/>
          </p:cNvPicPr>
          <p:nvPr/>
        </p:nvPicPr>
        <p:blipFill>
          <a:blip r:embed="rId12"/>
          <a:stretch>
            <a:fillRect/>
          </a:stretch>
        </p:blipFill>
        <p:spPr>
          <a:xfrm>
            <a:off x="480060" y="1234440"/>
            <a:ext cx="342900" cy="342900"/>
          </a:xfrm>
          <a:prstGeom prst="rect">
            <a:avLst/>
          </a:prstGeom>
        </p:spPr>
      </p:pic>
      <p:sp>
        <p:nvSpPr>
          <p:cNvPr id="11" name="Text 4"/>
          <p:cNvSpPr/>
          <p:nvPr/>
        </p:nvSpPr>
        <p:spPr>
          <a:xfrm>
            <a:off x="480060" y="1632204"/>
            <a:ext cx="1783080" cy="493776"/>
          </a:xfrm>
          <a:prstGeom prst="rect">
            <a:avLst/>
          </a:prstGeom>
          <a:noFill/>
          <a:ln/>
        </p:spPr>
        <p:txBody>
          <a:bodyPr wrap="square" lIns="0" tIns="0" rIns="0" bIns="0" rtlCol="0" anchor="t"/>
          <a:lstStyle/>
          <a:p>
            <a:pPr indent="0" marL="0">
              <a:buNone/>
            </a:pPr>
            <a:r>
              <a:rPr lang="en-US" sz="1500" b="1" dirty="0">
                <a:solidFill>
                  <a:srgbClr val="14204F"/>
                </a:solidFill>
                <a:latin typeface="Calibri" pitchFamily="34" charset="0"/>
                <a:ea typeface="Calibri" pitchFamily="34" charset="-122"/>
                <a:cs typeface="Calibri" pitchFamily="34" charset="-120"/>
              </a:rPr>
              <a:t>Periodic Table</a:t>
            </a:r>
            <a:endParaRPr lang="en-US" sz="1500" dirty="0"/>
          </a:p>
        </p:txBody>
      </p:sp>
      <p:sp>
        <p:nvSpPr>
          <p:cNvPr id="12" name="Text 5"/>
          <p:cNvSpPr/>
          <p:nvPr/>
        </p:nvSpPr>
        <p:spPr>
          <a:xfrm>
            <a:off x="480060" y="2125980"/>
            <a:ext cx="1783080" cy="240030"/>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Explore the elements</a:t>
            </a:r>
            <a:endParaRPr lang="en-US" sz="1125" dirty="0"/>
          </a:p>
        </p:txBody>
      </p:sp>
      <p:pic>
        <p:nvPicPr>
          <p:cNvPr id="13" name="Image 1" descr="QR code for https://4ab.in/periodic-table/">
            <a:hlinkClick r:id="rId3" tooltip="https://4ab.in/periodic-table/"/>
          </p:cNvPr>
          <p:cNvPicPr>
            <a:picLocks noChangeAspect="1"/>
          </p:cNvPicPr>
          <p:nvPr/>
        </p:nvPicPr>
        <p:blipFill>
          <a:blip r:embed="rId13"/>
          <a:stretch>
            <a:fillRect/>
          </a:stretch>
        </p:blipFill>
        <p:spPr>
          <a:xfrm>
            <a:off x="617220" y="2434590"/>
            <a:ext cx="1508760" cy="1508760"/>
          </a:xfrm>
          <a:prstGeom prst="rect">
            <a:avLst/>
          </a:prstGeom>
        </p:spPr>
      </p:pic>
      <p:sp>
        <p:nvSpPr>
          <p:cNvPr id="14" name="Text 6"/>
          <p:cNvSpPr/>
          <p:nvPr/>
        </p:nvSpPr>
        <p:spPr>
          <a:xfrm>
            <a:off x="397764" y="4046220"/>
            <a:ext cx="1947672" cy="342900"/>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4ab.in/periodic-table/</a:t>
            </a:r>
            <a:endParaRPr lang="en-US" sz="975" dirty="0"/>
          </a:p>
        </p:txBody>
      </p:sp>
      <p:pic>
        <p:nvPicPr>
          <p:cNvPr id="15" name="Image 2" descr="clear.png">
            <a:hlinkClick r:id="rId4" tooltip="https://4ab.in/periodic-table/"/>
          </p:cNvPr>
          <p:cNvPicPr>
            <a:picLocks noChangeAspect="1"/>
          </p:cNvPicPr>
          <p:nvPr/>
        </p:nvPicPr>
        <p:blipFill>
          <a:blip r:embed="rId14"/>
          <a:stretch>
            <a:fillRect/>
          </a:stretch>
        </p:blipFill>
        <p:spPr>
          <a:xfrm>
            <a:off x="342900" y="4046220"/>
            <a:ext cx="2057400" cy="342900"/>
          </a:xfrm>
          <a:prstGeom prst="rect">
            <a:avLst/>
          </a:prstGeom>
        </p:spPr>
      </p:pic>
      <p:sp>
        <p:nvSpPr>
          <p:cNvPr id="16" name="Shape 7"/>
          <p:cNvSpPr/>
          <p:nvPr/>
        </p:nvSpPr>
        <p:spPr>
          <a:xfrm>
            <a:off x="2475738" y="1097280"/>
            <a:ext cx="2057400" cy="3497580"/>
          </a:xfrm>
          <a:prstGeom prst="roundRect">
            <a:avLst>
              <a:gd name="adj" fmla="val 2333"/>
            </a:avLst>
          </a:prstGeom>
          <a:solidFill>
            <a:srgbClr val="FFFFFF"/>
          </a:solidFill>
          <a:ln w="9525">
            <a:solidFill>
              <a:srgbClr val="DDE3EE"/>
            </a:solidFill>
            <a:prstDash val="solid"/>
          </a:ln>
        </p:spPr>
      </p:sp>
      <p:pic>
        <p:nvPicPr>
          <p:cNvPr id="17" name="Image 3" descr="ic/calculator-14204F.png">    </p:cNvPr>
          <p:cNvPicPr>
            <a:picLocks noChangeAspect="1"/>
          </p:cNvPicPr>
          <p:nvPr/>
        </p:nvPicPr>
        <p:blipFill>
          <a:blip r:embed="rId15"/>
          <a:stretch>
            <a:fillRect/>
          </a:stretch>
        </p:blipFill>
        <p:spPr>
          <a:xfrm>
            <a:off x="2612898" y="1234440"/>
            <a:ext cx="342900" cy="342900"/>
          </a:xfrm>
          <a:prstGeom prst="rect">
            <a:avLst/>
          </a:prstGeom>
        </p:spPr>
      </p:pic>
      <p:sp>
        <p:nvSpPr>
          <p:cNvPr id="18" name="Text 8"/>
          <p:cNvSpPr/>
          <p:nvPr/>
        </p:nvSpPr>
        <p:spPr>
          <a:xfrm>
            <a:off x="2612898" y="1632204"/>
            <a:ext cx="1783080" cy="493776"/>
          </a:xfrm>
          <a:prstGeom prst="rect">
            <a:avLst/>
          </a:prstGeom>
          <a:noFill/>
          <a:ln/>
        </p:spPr>
        <p:txBody>
          <a:bodyPr wrap="square" lIns="0" tIns="0" rIns="0" bIns="0" rtlCol="0" anchor="t"/>
          <a:lstStyle/>
          <a:p>
            <a:pPr indent="0" marL="0">
              <a:buNone/>
            </a:pPr>
            <a:r>
              <a:rPr lang="en-US" sz="1500" b="1" dirty="0">
                <a:solidFill>
                  <a:srgbClr val="14204F"/>
                </a:solidFill>
                <a:latin typeface="Calibri" pitchFamily="34" charset="0"/>
                <a:ea typeface="Calibri" pitchFamily="34" charset="-122"/>
                <a:cs typeface="Calibri" pitchFamily="34" charset="-120"/>
              </a:rPr>
              <a:t>Chemistry Calculator</a:t>
            </a:r>
            <a:endParaRPr lang="en-US" sz="1500" dirty="0"/>
          </a:p>
        </p:txBody>
      </p:sp>
      <p:sp>
        <p:nvSpPr>
          <p:cNvPr id="19" name="Text 9"/>
          <p:cNvSpPr/>
          <p:nvPr/>
        </p:nvSpPr>
        <p:spPr>
          <a:xfrm>
            <a:off x="2612898" y="2125980"/>
            <a:ext cx="1783080" cy="240030"/>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Solve chemistry calculations</a:t>
            </a:r>
            <a:endParaRPr lang="en-US" sz="1125" dirty="0"/>
          </a:p>
        </p:txBody>
      </p:sp>
      <p:pic>
        <p:nvPicPr>
          <p:cNvPr id="20" name="Image 4" descr="QR code for https://4ab.in/chemistry-calculator/">
            <a:hlinkClick r:id="rId5" tooltip="https://4ab.in/chemistry-calculator/"/>
          </p:cNvPr>
          <p:cNvPicPr>
            <a:picLocks noChangeAspect="1"/>
          </p:cNvPicPr>
          <p:nvPr/>
        </p:nvPicPr>
        <p:blipFill>
          <a:blip r:embed="rId16"/>
          <a:stretch>
            <a:fillRect/>
          </a:stretch>
        </p:blipFill>
        <p:spPr>
          <a:xfrm>
            <a:off x="2750058" y="2434590"/>
            <a:ext cx="1508760" cy="1508760"/>
          </a:xfrm>
          <a:prstGeom prst="rect">
            <a:avLst/>
          </a:prstGeom>
        </p:spPr>
      </p:pic>
      <p:sp>
        <p:nvSpPr>
          <p:cNvPr id="21" name="Text 10"/>
          <p:cNvSpPr/>
          <p:nvPr/>
        </p:nvSpPr>
        <p:spPr>
          <a:xfrm>
            <a:off x="2530602" y="4046220"/>
            <a:ext cx="1947672" cy="342900"/>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4ab.in/chemistry-calculator/</a:t>
            </a:r>
            <a:endParaRPr lang="en-US" sz="975" dirty="0"/>
          </a:p>
        </p:txBody>
      </p:sp>
      <p:pic>
        <p:nvPicPr>
          <p:cNvPr id="22" name="Image 5" descr="clear.png">
            <a:hlinkClick r:id="rId6" tooltip="https://4ab.in/chemistry-calculator/"/>
          </p:cNvPr>
          <p:cNvPicPr>
            <a:picLocks noChangeAspect="1"/>
          </p:cNvPicPr>
          <p:nvPr/>
        </p:nvPicPr>
        <p:blipFill>
          <a:blip r:embed="rId17"/>
          <a:stretch>
            <a:fillRect/>
          </a:stretch>
        </p:blipFill>
        <p:spPr>
          <a:xfrm>
            <a:off x="2475738" y="4046220"/>
            <a:ext cx="2057400" cy="342900"/>
          </a:xfrm>
          <a:prstGeom prst="rect">
            <a:avLst/>
          </a:prstGeom>
        </p:spPr>
      </p:pic>
      <p:sp>
        <p:nvSpPr>
          <p:cNvPr id="23" name="Shape 11"/>
          <p:cNvSpPr/>
          <p:nvPr/>
        </p:nvSpPr>
        <p:spPr>
          <a:xfrm>
            <a:off x="4608576" y="1097280"/>
            <a:ext cx="2057400" cy="3497580"/>
          </a:xfrm>
          <a:prstGeom prst="roundRect">
            <a:avLst>
              <a:gd name="adj" fmla="val 2333"/>
            </a:avLst>
          </a:prstGeom>
          <a:solidFill>
            <a:srgbClr val="FFFFFF"/>
          </a:solidFill>
          <a:ln w="9525">
            <a:solidFill>
              <a:srgbClr val="DDE3EE"/>
            </a:solidFill>
            <a:prstDash val="solid"/>
          </a:ln>
        </p:spPr>
      </p:sp>
      <p:pic>
        <p:nvPicPr>
          <p:cNvPr id="24" name="Image 6" descr="ic/keyboard-14204F.png">    </p:cNvPr>
          <p:cNvPicPr>
            <a:picLocks noChangeAspect="1"/>
          </p:cNvPicPr>
          <p:nvPr/>
        </p:nvPicPr>
        <p:blipFill>
          <a:blip r:embed="rId18"/>
          <a:stretch>
            <a:fillRect/>
          </a:stretch>
        </p:blipFill>
        <p:spPr>
          <a:xfrm>
            <a:off x="4745736" y="1234440"/>
            <a:ext cx="342900" cy="342900"/>
          </a:xfrm>
          <a:prstGeom prst="rect">
            <a:avLst/>
          </a:prstGeom>
        </p:spPr>
      </p:pic>
      <p:sp>
        <p:nvSpPr>
          <p:cNvPr id="25" name="Text 12"/>
          <p:cNvSpPr/>
          <p:nvPr/>
        </p:nvSpPr>
        <p:spPr>
          <a:xfrm>
            <a:off x="4745736" y="1632204"/>
            <a:ext cx="1783080" cy="493776"/>
          </a:xfrm>
          <a:prstGeom prst="rect">
            <a:avLst/>
          </a:prstGeom>
          <a:noFill/>
          <a:ln/>
        </p:spPr>
        <p:txBody>
          <a:bodyPr wrap="square" lIns="0" tIns="0" rIns="0" bIns="0" rtlCol="0" anchor="t"/>
          <a:lstStyle/>
          <a:p>
            <a:pPr indent="0" marL="0">
              <a:buNone/>
            </a:pPr>
            <a:r>
              <a:rPr lang="en-US" sz="1500" b="1" dirty="0">
                <a:solidFill>
                  <a:srgbClr val="14204F"/>
                </a:solidFill>
                <a:latin typeface="Calibri" pitchFamily="34" charset="0"/>
                <a:ea typeface="Calibri" pitchFamily="34" charset="-122"/>
                <a:cs typeface="Calibri" pitchFamily="34" charset="-120"/>
              </a:rPr>
              <a:t>Chemistry Typing</a:t>
            </a:r>
            <a:endParaRPr lang="en-US" sz="1500" dirty="0"/>
          </a:p>
        </p:txBody>
      </p:sp>
      <p:sp>
        <p:nvSpPr>
          <p:cNvPr id="26" name="Text 13"/>
          <p:cNvSpPr/>
          <p:nvPr/>
        </p:nvSpPr>
        <p:spPr>
          <a:xfrm>
            <a:off x="4745736" y="2125980"/>
            <a:ext cx="1783080" cy="240030"/>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Type chemistry text</a:t>
            </a:r>
            <a:endParaRPr lang="en-US" sz="1125" dirty="0"/>
          </a:p>
        </p:txBody>
      </p:sp>
      <p:pic>
        <p:nvPicPr>
          <p:cNvPr id="27" name="Image 7" descr="QR code for https://4ab.in/chemistry-typing/">
            <a:hlinkClick r:id="rId7" tooltip="https://4ab.in/chemistry-typing/"/>
          </p:cNvPr>
          <p:cNvPicPr>
            <a:picLocks noChangeAspect="1"/>
          </p:cNvPicPr>
          <p:nvPr/>
        </p:nvPicPr>
        <p:blipFill>
          <a:blip r:embed="rId19"/>
          <a:stretch>
            <a:fillRect/>
          </a:stretch>
        </p:blipFill>
        <p:spPr>
          <a:xfrm>
            <a:off x="4882896" y="2434590"/>
            <a:ext cx="1508760" cy="1508760"/>
          </a:xfrm>
          <a:prstGeom prst="rect">
            <a:avLst/>
          </a:prstGeom>
        </p:spPr>
      </p:pic>
      <p:sp>
        <p:nvSpPr>
          <p:cNvPr id="28" name="Text 14"/>
          <p:cNvSpPr/>
          <p:nvPr/>
        </p:nvSpPr>
        <p:spPr>
          <a:xfrm>
            <a:off x="4663440" y="4046220"/>
            <a:ext cx="1947672" cy="342900"/>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4ab.in/chemistry-typing/</a:t>
            </a:r>
            <a:endParaRPr lang="en-US" sz="975" dirty="0"/>
          </a:p>
        </p:txBody>
      </p:sp>
      <p:pic>
        <p:nvPicPr>
          <p:cNvPr id="29" name="Image 8" descr="clear.png">
            <a:hlinkClick r:id="rId8" tooltip="https://4ab.in/chemistry-typing/"/>
          </p:cNvPr>
          <p:cNvPicPr>
            <a:picLocks noChangeAspect="1"/>
          </p:cNvPicPr>
          <p:nvPr/>
        </p:nvPicPr>
        <p:blipFill>
          <a:blip r:embed="rId20"/>
          <a:stretch>
            <a:fillRect/>
          </a:stretch>
        </p:blipFill>
        <p:spPr>
          <a:xfrm>
            <a:off x="4608576" y="4046220"/>
            <a:ext cx="2057400" cy="342900"/>
          </a:xfrm>
          <a:prstGeom prst="rect">
            <a:avLst/>
          </a:prstGeom>
        </p:spPr>
      </p:pic>
      <p:sp>
        <p:nvSpPr>
          <p:cNvPr id="30" name="Shape 15"/>
          <p:cNvSpPr/>
          <p:nvPr/>
        </p:nvSpPr>
        <p:spPr>
          <a:xfrm>
            <a:off x="6741414" y="1097280"/>
            <a:ext cx="2057400" cy="3497580"/>
          </a:xfrm>
          <a:prstGeom prst="roundRect">
            <a:avLst>
              <a:gd name="adj" fmla="val 2333"/>
            </a:avLst>
          </a:prstGeom>
          <a:solidFill>
            <a:srgbClr val="FFFFFF"/>
          </a:solidFill>
          <a:ln w="9525">
            <a:solidFill>
              <a:srgbClr val="DDE3EE"/>
            </a:solidFill>
            <a:prstDash val="solid"/>
          </a:ln>
        </p:spPr>
      </p:sp>
      <p:pic>
        <p:nvPicPr>
          <p:cNvPr id="31" name="Image 9" descr="ic/pen-tool-14204F.png">    </p:cNvPr>
          <p:cNvPicPr>
            <a:picLocks noChangeAspect="1"/>
          </p:cNvPicPr>
          <p:nvPr/>
        </p:nvPicPr>
        <p:blipFill>
          <a:blip r:embed="rId21"/>
          <a:stretch>
            <a:fillRect/>
          </a:stretch>
        </p:blipFill>
        <p:spPr>
          <a:xfrm>
            <a:off x="6878574" y="1234440"/>
            <a:ext cx="342900" cy="342900"/>
          </a:xfrm>
          <a:prstGeom prst="rect">
            <a:avLst/>
          </a:prstGeom>
        </p:spPr>
      </p:pic>
      <p:sp>
        <p:nvSpPr>
          <p:cNvPr id="32" name="Text 16"/>
          <p:cNvSpPr/>
          <p:nvPr/>
        </p:nvSpPr>
        <p:spPr>
          <a:xfrm>
            <a:off x="6878574" y="1632204"/>
            <a:ext cx="1783080" cy="493776"/>
          </a:xfrm>
          <a:prstGeom prst="rect">
            <a:avLst/>
          </a:prstGeom>
          <a:noFill/>
          <a:ln/>
        </p:spPr>
        <p:txBody>
          <a:bodyPr wrap="square" lIns="0" tIns="0" rIns="0" bIns="0" rtlCol="0" anchor="t"/>
          <a:lstStyle/>
          <a:p>
            <a:pPr indent="0" marL="0">
              <a:buNone/>
            </a:pPr>
            <a:r>
              <a:rPr lang="en-US" sz="1500" b="1" dirty="0">
                <a:solidFill>
                  <a:srgbClr val="14204F"/>
                </a:solidFill>
                <a:latin typeface="Calibri" pitchFamily="34" charset="0"/>
                <a:ea typeface="Calibri" pitchFamily="34" charset="-122"/>
                <a:cs typeface="Calibri" pitchFamily="34" charset="-120"/>
              </a:rPr>
              <a:t>Structure Editor</a:t>
            </a:r>
            <a:endParaRPr lang="en-US" sz="1500" dirty="0"/>
          </a:p>
        </p:txBody>
      </p:sp>
      <p:sp>
        <p:nvSpPr>
          <p:cNvPr id="33" name="Text 17"/>
          <p:cNvSpPr/>
          <p:nvPr/>
        </p:nvSpPr>
        <p:spPr>
          <a:xfrm>
            <a:off x="6878574" y="2125980"/>
            <a:ext cx="1783080" cy="240030"/>
          </a:xfrm>
          <a:prstGeom prst="rect">
            <a:avLst/>
          </a:prstGeom>
          <a:noFill/>
          <a:ln/>
        </p:spPr>
        <p:txBody>
          <a:bodyPr wrap="square" lIns="0" tIns="0" rIns="0" bIns="0" rtlCol="0" anchor="ctr"/>
          <a:lstStyle/>
          <a:p>
            <a:pPr indent="0" marL="0">
              <a:buNone/>
            </a:pPr>
            <a:r>
              <a:rPr lang="en-US" sz="1125" dirty="0">
                <a:solidFill>
                  <a:srgbClr val="52617A"/>
                </a:solidFill>
                <a:latin typeface="Calibri" pitchFamily="34" charset="0"/>
                <a:ea typeface="Calibri" pitchFamily="34" charset="-122"/>
                <a:cs typeface="Calibri" pitchFamily="34" charset="-120"/>
              </a:rPr>
              <a:t>Draw structures</a:t>
            </a:r>
            <a:endParaRPr lang="en-US" sz="1125" dirty="0"/>
          </a:p>
        </p:txBody>
      </p:sp>
      <p:pic>
        <p:nvPicPr>
          <p:cNvPr id="34" name="Image 10" descr="QR code for https://4ab.in/educators/draw/">
            <a:hlinkClick r:id="rId9" tooltip="https://4ab.in/educators/draw/"/>
          </p:cNvPr>
          <p:cNvPicPr>
            <a:picLocks noChangeAspect="1"/>
          </p:cNvPicPr>
          <p:nvPr/>
        </p:nvPicPr>
        <p:blipFill>
          <a:blip r:embed="rId22"/>
          <a:stretch>
            <a:fillRect/>
          </a:stretch>
        </p:blipFill>
        <p:spPr>
          <a:xfrm>
            <a:off x="7015734" y="2434590"/>
            <a:ext cx="1508760" cy="1508760"/>
          </a:xfrm>
          <a:prstGeom prst="rect">
            <a:avLst/>
          </a:prstGeom>
        </p:spPr>
      </p:pic>
      <p:sp>
        <p:nvSpPr>
          <p:cNvPr id="35" name="Text 18"/>
          <p:cNvSpPr/>
          <p:nvPr/>
        </p:nvSpPr>
        <p:spPr>
          <a:xfrm>
            <a:off x="6796278" y="4046220"/>
            <a:ext cx="1947672" cy="342900"/>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4ab.in/educators/draw/</a:t>
            </a:r>
            <a:endParaRPr lang="en-US" sz="975" dirty="0"/>
          </a:p>
        </p:txBody>
      </p:sp>
      <p:pic>
        <p:nvPicPr>
          <p:cNvPr id="36" name="Image 11" descr="clear.png">
            <a:hlinkClick r:id="rId10" tooltip="https://4ab.in/educators/draw/"/>
          </p:cNvPr>
          <p:cNvPicPr>
            <a:picLocks noChangeAspect="1"/>
          </p:cNvPicPr>
          <p:nvPr/>
        </p:nvPicPr>
        <p:blipFill>
          <a:blip r:embed="rId23"/>
          <a:stretch>
            <a:fillRect/>
          </a:stretch>
        </p:blipFill>
        <p:spPr>
          <a:xfrm>
            <a:off x="6741414" y="4046220"/>
            <a:ext cx="2057400" cy="342900"/>
          </a:xfrm>
          <a:prstGeom prst="rect">
            <a:avLst/>
          </a:prstGeom>
        </p:spPr>
      </p:pic>
      <p:sp>
        <p:nvSpPr>
          <p:cNvPr id="37" name="Text 19"/>
          <p:cNvSpPr/>
          <p:nvPr/>
        </p:nvSpPr>
        <p:spPr>
          <a:xfrm>
            <a:off x="342900" y="4786884"/>
            <a:ext cx="8455914" cy="219456"/>
          </a:xfrm>
          <a:prstGeom prst="rect">
            <a:avLst/>
          </a:prstGeom>
          <a:noFill/>
          <a:ln/>
        </p:spPr>
        <p:txBody>
          <a:bodyPr wrap="square" lIns="0" tIns="0" rIns="0" bIns="0" rtlCol="0" anchor="ctr"/>
          <a:lstStyle/>
          <a:p>
            <a:pPr algn="ctr" indent="0" marL="0">
              <a:buNone/>
            </a:pPr>
            <a:r>
              <a:rPr lang="en-US" sz="975" dirty="0">
                <a:solidFill>
                  <a:srgbClr val="52617A"/>
                </a:solidFill>
                <a:latin typeface="Calibri" pitchFamily="34" charset="0"/>
                <a:ea typeface="Calibri" pitchFamily="34" charset="-122"/>
                <a:cs typeface="Calibri" pitchFamily="34" charset="-120"/>
              </a:rPr>
              <a:t>( Mr. Aniket Bhardwaj By ABC Chemistry )   |   4ab.in/educators   |   @abcchemistry24   |   9212142427</a:t>
            </a:r>
            <a:endParaRPr lang="en-US" sz="975" dirty="0"/>
          </a:p>
        </p:txBody>
      </p:sp>
      <p:pic>
        <p:nvPicPr>
          <p:cNvPr id="38" name="Image 12" descr="clear.png">
            <a:hlinkClick r:id="rId11" tooltip="https://4ab.in/educators/"/>
          </p:cNvPr>
          <p:cNvPicPr>
            <a:picLocks noChangeAspect="1"/>
          </p:cNvPicPr>
          <p:nvPr/>
        </p:nvPicPr>
        <p:blipFill>
          <a:blip r:embed="rId24"/>
          <a:stretch>
            <a:fillRect/>
          </a:stretch>
        </p:blipFill>
        <p:spPr>
          <a:xfrm>
            <a:off x="3566160" y="4786884"/>
            <a:ext cx="1988820" cy="219456"/>
          </a:xfrm>
          <a:prstGeom prst="rect">
            <a:avLst/>
          </a:prstGeom>
        </p:spPr>
      </p:pic>
    </p:spTree>
  </p:cSld>
</p:sld>
</file>

<file path=ppt/slides/slide519.xml><?xml version="1.0" encoding="utf-8"?>
<p:sld xmlns:a="http://schemas.openxmlformats.org/drawingml/2006/main" xmlns:r="http://schemas.openxmlformats.org/officeDocument/2006/relationships" xmlns:p="http://schemas.openxmlformats.org/presentationml/2006/main">
  <p:cSld name="Slide 8">
    <p:bg>
      <p:bgPr>
        <a:solidFill>
          <a:srgbClr val="14204F"/>
        </a:solidFill>
      </p:bgPr>
    </p:bg>
    <p:spTree>
      <p:nvGrpSpPr>
        <p:cNvPr id="1" name=""/>
        <p:cNvGrpSpPr/>
        <p:nvPr/>
      </p:nvGrpSpPr>
      <p:grpSpPr>
        <a:xfrm>
          <a:off x="0" y="0"/>
          <a:ext cx="0" cy="0"/>
          <a:chOff x="0" y="0"/>
          <a:chExt cx="0" cy="0"/>
        </a:xfrm>
      </p:grpSpPr>
      <p:sp>
        <p:nvSpPr>
          <p:cNvPr id="2" name="Shape 0"/>
          <p:cNvSpPr/>
          <p:nvPr/>
        </p:nvSpPr>
        <p:spPr>
          <a:xfrm>
            <a:off x="0" y="0"/>
            <a:ext cx="137160" cy="5143500"/>
          </a:xfrm>
          <a:prstGeom prst="rect">
            <a:avLst/>
          </a:prstGeom>
          <a:solidFill>
            <a:srgbClr val="D4A017"/>
          </a:solidFill>
          <a:ln/>
        </p:spPr>
      </p:sp>
      <p:sp>
        <p:nvSpPr>
          <p:cNvPr id="3" name="Text 1"/>
          <p:cNvSpPr/>
          <p:nvPr/>
        </p:nvSpPr>
        <p:spPr>
          <a:xfrm>
            <a:off x="617220" y="1028700"/>
            <a:ext cx="5212080" cy="1028700"/>
          </a:xfrm>
          <a:prstGeom prst="rect">
            <a:avLst/>
          </a:prstGeom>
          <a:noFill/>
          <a:ln/>
        </p:spPr>
        <p:txBody>
          <a:bodyPr wrap="square" lIns="0" tIns="0" rIns="0" bIns="0" rtlCol="0" anchor="t"/>
          <a:lstStyle/>
          <a:p>
            <a:pPr algn="l" indent="0" marL="0">
              <a:buNone/>
            </a:pPr>
            <a:r>
              <a:rPr lang="en-US" sz="3300" b="1" dirty="0">
                <a:solidFill>
                  <a:srgbClr val="FFFFFF"/>
                </a:solidFill>
                <a:latin typeface="Calibri" pitchFamily="34" charset="0"/>
                <a:ea typeface="Calibri" pitchFamily="34" charset="-122"/>
                <a:cs typeface="Calibri" pitchFamily="34" charset="-120"/>
              </a:rPr>
              <a:t>Explore free educator tools</a:t>
            </a:r>
            <a:endParaRPr lang="en-US" sz="3300" dirty="0"/>
          </a:p>
        </p:txBody>
      </p:sp>
      <p:pic>
        <p:nvPicPr>
          <p:cNvPr id="4" name="Image 0" descr="abc-logo.png">    </p:cNvPr>
          <p:cNvPicPr>
            <a:picLocks noChangeAspect="1"/>
          </p:cNvPicPr>
          <p:nvPr/>
        </p:nvPicPr>
        <p:blipFill>
          <a:blip r:embed="rId5"/>
          <a:stretch>
            <a:fillRect/>
          </a:stretch>
        </p:blipFill>
        <p:spPr>
          <a:xfrm>
            <a:off x="617220" y="274320"/>
            <a:ext cx="651510" cy="651510"/>
          </a:xfrm>
          <a:prstGeom prst="rect">
            <a:avLst/>
          </a:prstGeom>
        </p:spPr>
      </p:pic>
      <p:sp>
        <p:nvSpPr>
          <p:cNvPr id="5" name="Text 1"/>
          <p:cNvSpPr/>
          <p:nvPr/>
        </p:nvSpPr>
        <p:spPr>
          <a:xfrm>
            <a:off x="617220" y="2125980"/>
            <a:ext cx="5212080" cy="342900"/>
          </a:xfrm>
          <a:prstGeom prst="rect">
            <a:avLst/>
          </a:prstGeom>
          <a:noFill/>
          <a:ln/>
        </p:spPr>
        <p:txBody>
          <a:bodyPr wrap="square" lIns="0" tIns="0" rIns="0" bIns="0" rtlCol="0" anchor="ctr"/>
          <a:lstStyle/>
          <a:p>
            <a:pPr indent="0" marL="0">
              <a:buNone/>
            </a:pPr>
            <a:r>
              <a:rPr lang="en-US" sz="1950" b="1" dirty="0">
                <a:solidFill>
                  <a:srgbClr val="FFFFFF"/>
                </a:solidFill>
                <a:latin typeface="Calibri" pitchFamily="34" charset="0"/>
                <a:ea typeface="Calibri" pitchFamily="34" charset="-122"/>
                <a:cs typeface="Calibri" pitchFamily="34" charset="-120"/>
              </a:rPr>
              <a:t>Mr. Aniket Bhardwaj</a:t>
            </a:r>
            <a:endParaRPr lang="en-US" sz="1950" dirty="0"/>
          </a:p>
        </p:txBody>
      </p:sp>
      <p:sp>
        <p:nvSpPr>
          <p:cNvPr id="6" name="Text 2"/>
          <p:cNvSpPr/>
          <p:nvPr/>
        </p:nvSpPr>
        <p:spPr>
          <a:xfrm>
            <a:off x="617220" y="2468880"/>
            <a:ext cx="5212080" cy="274320"/>
          </a:xfrm>
          <a:prstGeom prst="rect">
            <a:avLst/>
          </a:prstGeom>
          <a:noFill/>
          <a:ln/>
        </p:spPr>
        <p:txBody>
          <a:bodyPr wrap="square" lIns="0" tIns="0" rIns="0" bIns="0" rtlCol="0" anchor="ctr"/>
          <a:lstStyle/>
          <a:p>
            <a:pPr indent="0" marL="0">
              <a:buNone/>
            </a:pPr>
            <a:r>
              <a:rPr lang="en-US" sz="1350" dirty="0">
                <a:solidFill>
                  <a:srgbClr val="DDE4F5"/>
                </a:solidFill>
                <a:latin typeface="Calibri" pitchFamily="34" charset="0"/>
                <a:ea typeface="Calibri" pitchFamily="34" charset="-122"/>
                <a:cs typeface="Calibri" pitchFamily="34" charset="-120"/>
              </a:rPr>
              <a:t>ABC Chemistry</a:t>
            </a:r>
            <a:endParaRPr lang="en-US" sz="1350" dirty="0"/>
          </a:p>
        </p:txBody>
      </p:sp>
      <p:sp>
        <p:nvSpPr>
          <p:cNvPr id="7" name="Shape 3"/>
          <p:cNvSpPr/>
          <p:nvPr/>
        </p:nvSpPr>
        <p:spPr>
          <a:xfrm>
            <a:off x="617220" y="2880360"/>
            <a:ext cx="891540" cy="27432"/>
          </a:xfrm>
          <a:prstGeom prst="rect">
            <a:avLst/>
          </a:prstGeom>
          <a:solidFill>
            <a:srgbClr val="D4A017"/>
          </a:solidFill>
          <a:ln/>
        </p:spPr>
      </p:sp>
      <p:sp>
        <p:nvSpPr>
          <p:cNvPr id="8" name="Text 4"/>
          <p:cNvSpPr/>
          <p:nvPr/>
        </p:nvSpPr>
        <p:spPr>
          <a:xfrm>
            <a:off x="617220" y="3017520"/>
            <a:ext cx="5212080" cy="411480"/>
          </a:xfrm>
          <a:prstGeom prst="rect">
            <a:avLst/>
          </a:prstGeom>
          <a:noFill/>
          <a:ln/>
        </p:spPr>
        <p:txBody>
          <a:bodyPr wrap="square" lIns="0" tIns="0" rIns="0" bIns="0" rtlCol="0" anchor="ctr"/>
          <a:lstStyle/>
          <a:p>
            <a:pPr indent="0" marL="0">
              <a:buNone/>
            </a:pPr>
            <a:r>
              <a:rPr lang="en-US" sz="2400" b="1" dirty="0">
                <a:solidFill>
                  <a:srgbClr val="FFFFFF"/>
                </a:solidFill>
                <a:latin typeface="Calibri" pitchFamily="34" charset="0"/>
                <a:ea typeface="Calibri" pitchFamily="34" charset="-122"/>
                <a:cs typeface="Calibri" pitchFamily="34" charset="-120"/>
              </a:rPr>
              <a:t>9212142427</a:t>
            </a:r>
            <a:endParaRPr lang="en-US" sz="2400" dirty="0"/>
          </a:p>
        </p:txBody>
      </p:sp>
      <p:pic>
        <p:nvPicPr>
          <p:cNvPr id="9" name="Image 1" descr="clear.png">
            <a:hlinkClick r:id="rId2" tooltip="tel:+919212142427"/>
          </p:cNvPr>
          <p:cNvPicPr>
            <a:picLocks noChangeAspect="1"/>
          </p:cNvPicPr>
          <p:nvPr/>
        </p:nvPicPr>
        <p:blipFill>
          <a:blip r:embed="rId6"/>
          <a:stretch>
            <a:fillRect/>
          </a:stretch>
        </p:blipFill>
        <p:spPr>
          <a:xfrm>
            <a:off x="617220" y="3017520"/>
            <a:ext cx="2057400" cy="411480"/>
          </a:xfrm>
          <a:prstGeom prst="rect">
            <a:avLst/>
          </a:prstGeom>
        </p:spPr>
      </p:pic>
      <p:sp>
        <p:nvSpPr>
          <p:cNvPr id="10" name="Text 5"/>
          <p:cNvSpPr/>
          <p:nvPr/>
        </p:nvSpPr>
        <p:spPr>
          <a:xfrm>
            <a:off x="617220" y="3429000"/>
            <a:ext cx="5212080" cy="342900"/>
          </a:xfrm>
          <a:prstGeom prst="rect">
            <a:avLst/>
          </a:prstGeom>
          <a:noFill/>
          <a:ln/>
        </p:spPr>
        <p:txBody>
          <a:bodyPr wrap="square" lIns="0" tIns="0" rIns="0" bIns="0" rtlCol="0" anchor="ctr"/>
          <a:lstStyle/>
          <a:p>
            <a:pPr indent="0" marL="0">
              <a:buNone/>
            </a:pPr>
            <a:r>
              <a:rPr lang="en-US" sz="1800" b="1" dirty="0">
                <a:solidFill>
                  <a:srgbClr val="D4A017"/>
                </a:solidFill>
                <a:latin typeface="Calibri" pitchFamily="34" charset="0"/>
                <a:ea typeface="Calibri" pitchFamily="34" charset="-122"/>
                <a:cs typeface="Calibri" pitchFamily="34" charset="-120"/>
              </a:rPr>
              <a:t>4ab.in/educators</a:t>
            </a:r>
            <a:endParaRPr lang="en-US" sz="1800" dirty="0"/>
          </a:p>
        </p:txBody>
      </p:sp>
      <p:pic>
        <p:nvPicPr>
          <p:cNvPr id="11" name="Image 2" descr="clear.png">
            <a:hlinkClick r:id="rId3" tooltip="https://4ab.in/educators/"/>
          </p:cNvPr>
          <p:cNvPicPr>
            <a:picLocks noChangeAspect="1"/>
          </p:cNvPicPr>
          <p:nvPr/>
        </p:nvPicPr>
        <p:blipFill>
          <a:blip r:embed="rId7"/>
          <a:stretch>
            <a:fillRect/>
          </a:stretch>
        </p:blipFill>
        <p:spPr>
          <a:xfrm>
            <a:off x="617220" y="3429000"/>
            <a:ext cx="2057400" cy="342900"/>
          </a:xfrm>
          <a:prstGeom prst="rect">
            <a:avLst/>
          </a:prstGeom>
        </p:spPr>
      </p:pic>
      <p:sp>
        <p:nvSpPr>
          <p:cNvPr id="12" name="Shape 6"/>
          <p:cNvSpPr/>
          <p:nvPr/>
        </p:nvSpPr>
        <p:spPr>
          <a:xfrm>
            <a:off x="6240780" y="1200150"/>
            <a:ext cx="2400300" cy="2743200"/>
          </a:xfrm>
          <a:prstGeom prst="roundRect">
            <a:avLst>
              <a:gd name="adj" fmla="val 2000"/>
            </a:avLst>
          </a:prstGeom>
          <a:solidFill>
            <a:srgbClr val="FFFFFF"/>
          </a:solidFill>
          <a:ln/>
        </p:spPr>
      </p:sp>
      <p:pic>
        <p:nvPicPr>
          <p:cNvPr id="13" name="Image 3" descr="QR code for https://4ab.in/educators/">
            <a:hlinkClick r:id="rId4" tooltip="https://4ab.in/educators/"/>
          </p:cNvPr>
          <p:cNvPicPr>
            <a:picLocks noChangeAspect="1"/>
          </p:cNvPicPr>
          <p:nvPr/>
        </p:nvPicPr>
        <p:blipFill>
          <a:blip r:embed="rId8"/>
          <a:stretch>
            <a:fillRect/>
          </a:stretch>
        </p:blipFill>
        <p:spPr>
          <a:xfrm>
            <a:off x="6446520" y="1337310"/>
            <a:ext cx="1988820" cy="1988820"/>
          </a:xfrm>
          <a:prstGeom prst="rect">
            <a:avLst/>
          </a:prstGeom>
        </p:spPr>
      </p:pic>
      <p:sp>
        <p:nvSpPr>
          <p:cNvPr id="14" name="Text 7"/>
          <p:cNvSpPr/>
          <p:nvPr/>
        </p:nvSpPr>
        <p:spPr>
          <a:xfrm>
            <a:off x="6240780" y="3394710"/>
            <a:ext cx="2400300" cy="342900"/>
          </a:xfrm>
          <a:prstGeom prst="rect">
            <a:avLst/>
          </a:prstGeom>
          <a:noFill/>
          <a:ln/>
        </p:spPr>
        <p:txBody>
          <a:bodyPr wrap="square" lIns="0" tIns="0" rIns="0" bIns="0" rtlCol="0" anchor="ctr"/>
          <a:lstStyle/>
          <a:p>
            <a:pPr algn="ctr" indent="0" marL="0">
              <a:buNone/>
            </a:pPr>
            <a:r>
              <a:rPr lang="en-US" sz="1500" b="1" dirty="0">
                <a:solidFill>
                  <a:srgbClr val="14204F"/>
                </a:solidFill>
                <a:latin typeface="Calibri" pitchFamily="34" charset="0"/>
                <a:ea typeface="Calibri" pitchFamily="34" charset="-122"/>
                <a:cs typeface="Calibri" pitchFamily="34" charset="-120"/>
              </a:rPr>
              <a:t>Scan to explore</a:t>
            </a:r>
            <a:endParaRPr lang="en-US" sz="1500" dirty="0"/>
          </a:p>
        </p:txBody>
      </p:sp>
      <p:pic>
        <p:nvPicPr>
          <p:cNvPr id="15" name="Mr. Aniket Bhardwaj" descr="Mr. Aniket Bhardwaj"/>
          <p:cNvPicPr>
            <a:picLocks noChangeAspect="1"/>
          </p:cNvPicPr>
          <p:nvPr/>
        </p:nvPicPr>
        <p:blipFill>
          <a:blip r:embed="rId9"/>
          <a:stretch>
            <a:fillRect/>
          </a:stretch>
        </p:blipFill>
        <p:spPr>
          <a:xfrm>
            <a:off x="1474470" y="274320"/>
            <a:ext cx="651510" cy="651510"/>
          </a:xfrm>
          <a:prstGeom prst="rect">
            <a:avLst/>
          </a:prstGeom>
        </p:spPr>
      </p:pic>
      <p:sp>
        <p:nvSpPr>
          <p:cNvPr id="16" name="Brand handle"/>
          <p:cNvSpPr txBox="1"/>
          <p:nvPr/>
        </p:nvSpPr>
        <p:spPr>
          <a:xfrm>
            <a:off x="617220" y="3806190"/>
            <a:ext cx="5212080" cy="274320"/>
          </a:xfrm>
          <a:prstGeom prst="rect">
            <a:avLst/>
          </a:prstGeom>
          <a:noFill/>
        </p:spPr>
        <p:txBody>
          <a:bodyPr wrap="square" lIns="0" rIns="0" tIns="0" bIns="0" anchor="ctr">
            <a:normAutofit/>
          </a:bodyPr>
          <a:lstStyle/>
          <a:p>
            <a:pPr algn="l"/>
            <a:r>
              <a:rPr lang="en-US" sz="1200" b="1" dirty="0">
                <a:solidFill>
                  <a:srgbClr val="D4A017"/>
                </a:solidFill>
                <a:latin typeface="Arial"/>
              </a:rPr>
              <a:t>@abcchemistry24   ·   Instagram  ·  YouTube  ·  Facebook</a:t>
            </a:r>
          </a:p>
        </p:txBody>
      </p:sp>
      <p:sp>
        <p:nvSpPr>
          <p:cNvPr id="17" name="Brand handle"/>
          <p:cNvSpPr txBox="1"/>
          <p:nvPr/>
        </p:nvSpPr>
        <p:spPr>
          <a:xfrm>
            <a:off x="617220" y="4766310"/>
            <a:ext cx="7886700" cy="219456"/>
          </a:xfrm>
          <a:prstGeom prst="rect">
            <a:avLst/>
          </a:prstGeom>
          <a:noFill/>
        </p:spPr>
        <p:txBody>
          <a:bodyPr wrap="square" lIns="0" rIns="0" tIns="0" bIns="0" anchor="ctr">
            <a:normAutofit/>
          </a:bodyPr>
          <a:lstStyle/>
          <a:p>
            <a:pPr algn="l"/>
            <a:r>
              <a:rPr lang="en-US" sz="975" b="0" dirty="0">
                <a:solidFill>
                  <a:srgbClr val="DDE4F5"/>
                </a:solidFill>
                <a:latin typeface="Arial"/>
              </a:rPr>
              <a:t>( Mr. Aniket Bhardwaj By ABC Chemistry )   |   www.abcchemistry.com   |   4ab.in/educators   |   9212142427</a:t>
            </a:r>
          </a:p>
        </p:txBody>
      </p:sp>
    </p:spTree>
  </p:cSld>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0</Words>
  <Application>Microsoft Office PowerPoint</Application>
  <PresentationFormat>On-screen Show (16:9)</PresentationFormat>
  <Paragraphs>0</Paragraphs>
  <Slides>516</Slides>
  <Notes>516</Notes>
  <HiddenSlides>0</HiddenSlides>
  <MMClips>0</MMClips>
  <ScaleCrop>false</ScaleCrop>
  <HeadingPairs>
    <vt:vector size="6" baseType="variant">
      <vt:variant>
        <vt:lpstr>Fonts Used</vt:lpstr>
      </vt:variant>
      <vt:variant>
        <vt:i4>2</vt:i4>
      </vt:variant>
      <vt:variant>
        <vt:lpstr>Theme</vt:lpstr>
      </vt:variant>
      <vt:variant>
        <vt:i4>1</vt:i4>
      </vt:variant>
      <vt:variant>
        <vt:lpstr>Slide Titles</vt:lpstr>
      </vt:variant>
      <vt:variant>
        <vt:i4>516</vt:i4>
      </vt:variant>
    </vt:vector>
  </HeadingPairs>
  <TitlesOfParts>
    <vt:vector size="519" baseType="lpstr">
      <vt:lpstr>Arial</vt:lpstr>
      <vt:lpstr>Calibri</vt:lpstr>
      <vt:lpstr>Office Theme</vt:lpstr>
      <vt:lpstr>Slide 1</vt:lpstr>
      <vt:lpstr>Slide 2</vt:lpstr>
      <vt:lpstr>Slide 3</vt:lpstr>
      <vt:lpstr>Slide 4</vt:lpstr>
      <vt:lpstr>Slide 5</vt:lpstr>
      <vt:lpstr>Slide 6</vt:lpstr>
      <vt:lpstr>Slide 7</vt:lpstr>
      <vt:lpstr>Slide 8</vt:lpstr>
      <vt:lpstr>Slide 9</vt:lpstr>
      <vt:lpstr>Slide 10</vt:lpstr>
      <vt:lpstr>Slide 11</vt:lpstr>
      <vt:lpstr>Slide 12</vt:lpstr>
      <vt:lpstr>Slide 13</vt:lpstr>
      <vt:lpstr>Slide 14</vt:lpstr>
      <vt:lpstr>Slide 15</vt:lpstr>
      <vt:lpstr>Slide 16</vt:lpstr>
      <vt:lpstr>Slide 17</vt:lpstr>
      <vt:lpstr>Slide 18</vt:lpstr>
      <vt:lpstr>Slide 19</vt:lpstr>
      <vt:lpstr>Slide 20</vt:lpstr>
      <vt:lpstr>Slide 21</vt:lpstr>
      <vt:lpstr>Slide 22</vt:lpstr>
      <vt:lpstr>Slide 23</vt:lpstr>
      <vt:lpstr>Slide 24</vt:lpstr>
      <vt:lpstr>Slide 25</vt:lpstr>
      <vt:lpstr>Slide 26</vt:lpstr>
      <vt:lpstr>Slide 27</vt:lpstr>
      <vt:lpstr>Slide 28</vt:lpstr>
      <vt:lpstr>Slide 29</vt:lpstr>
      <vt:lpstr>Slide 30</vt:lpstr>
      <vt:lpstr>Slide 31</vt:lpstr>
      <vt:lpstr>Slide 32</vt:lpstr>
      <vt:lpstr>Slide 33</vt:lpstr>
      <vt:lpstr>Slide 34</vt:lpstr>
      <vt:lpstr>Slide 35</vt:lpstr>
      <vt:lpstr>Slide 36</vt:lpstr>
      <vt:lpstr>Slide 37</vt:lpstr>
      <vt:lpstr>Slide 38</vt:lpstr>
      <vt:lpstr>Slide 39</vt:lpstr>
      <vt:lpstr>Slide 40</vt:lpstr>
      <vt:lpstr>Slide 41</vt:lpstr>
      <vt:lpstr>Slide 42</vt:lpstr>
      <vt:lpstr>Slide 43</vt:lpstr>
      <vt:lpstr>Slide 44</vt:lpstr>
      <vt:lpstr>Slide 45</vt:lpstr>
      <vt:lpstr>Slide 46</vt:lpstr>
      <vt:lpstr>Slide 47</vt:lpstr>
      <vt:lpstr>Slide 48</vt:lpstr>
      <vt:lpstr>Slide 49</vt:lpstr>
      <vt:lpstr>Slide 50</vt:lpstr>
      <vt:lpstr>Slide 51</vt:lpstr>
      <vt:lpstr>Slide 52</vt:lpstr>
      <vt:lpstr>Slide 53</vt:lpstr>
      <vt:lpstr>Slide 54</vt:lpstr>
      <vt:lpstr>Slide 55</vt:lpstr>
      <vt:lpstr>Slide 56</vt:lpstr>
      <vt:lpstr>Slide 57</vt:lpstr>
      <vt:lpstr>Slide 58</vt:lpstr>
      <vt:lpstr>Slide 59</vt:lpstr>
      <vt:lpstr>Slide 60</vt:lpstr>
      <vt:lpstr>Slide 61</vt:lpstr>
      <vt:lpstr>Slide 62</vt:lpstr>
      <vt:lpstr>Slide 63</vt:lpstr>
      <vt:lpstr>Slide 64</vt:lpstr>
      <vt:lpstr>Slide 65</vt:lpstr>
      <vt:lpstr>Slide 66</vt:lpstr>
      <vt:lpstr>Slide 67</vt:lpstr>
      <vt:lpstr>Slide 68</vt:lpstr>
      <vt:lpstr>Slide 69</vt:lpstr>
      <vt:lpstr>Slide 70</vt:lpstr>
      <vt:lpstr>Slide 71</vt:lpstr>
      <vt:lpstr>Slide 72</vt:lpstr>
      <vt:lpstr>Slide 73</vt:lpstr>
      <vt:lpstr>Slide 74</vt:lpstr>
      <vt:lpstr>Slide 75</vt:lpstr>
      <vt:lpstr>Slide 76</vt:lpstr>
      <vt:lpstr>Slide 77</vt:lpstr>
      <vt:lpstr>Slide 78</vt:lpstr>
      <vt:lpstr>Slide 79</vt:lpstr>
      <vt:lpstr>Slide 80</vt:lpstr>
      <vt:lpstr>Slide 81</vt:lpstr>
      <vt:lpstr>Slide 82</vt:lpstr>
      <vt:lpstr>Slide 83</vt:lpstr>
      <vt:lpstr>Slide 84</vt:lpstr>
      <vt:lpstr>Slide 85</vt:lpstr>
      <vt:lpstr>Slide 86</vt:lpstr>
      <vt:lpstr>Slide 87</vt:lpstr>
      <vt:lpstr>Slide 88</vt:lpstr>
      <vt:lpstr>Slide 89</vt:lpstr>
      <vt:lpstr>Slide 90</vt:lpstr>
      <vt:lpstr>Slide 91</vt:lpstr>
      <vt:lpstr>Slide 92</vt:lpstr>
      <vt:lpstr>Slide 93</vt:lpstr>
      <vt:lpstr>Slide 94</vt:lpstr>
      <vt:lpstr>Slide 95</vt:lpstr>
      <vt:lpstr>Slide 96</vt:lpstr>
      <vt:lpstr>Slide 97</vt:lpstr>
      <vt:lpstr>Slide 98</vt:lpstr>
      <vt:lpstr>Slide 99</vt:lpstr>
      <vt:lpstr>Slide 100</vt:lpstr>
      <vt:lpstr>Slide 101</vt:lpstr>
      <vt:lpstr>Slide 102</vt:lpstr>
      <vt:lpstr>Slide 103</vt:lpstr>
      <vt:lpstr>Slide 104</vt:lpstr>
      <vt:lpstr>Slide 105</vt:lpstr>
      <vt:lpstr>Slide 106</vt:lpstr>
      <vt:lpstr>Slide 107</vt:lpstr>
      <vt:lpstr>Slide 108</vt:lpstr>
      <vt:lpstr>Slide 109</vt:lpstr>
      <vt:lpstr>Slide 110</vt:lpstr>
      <vt:lpstr>Slide 111</vt:lpstr>
      <vt:lpstr>Slide 112</vt:lpstr>
      <vt:lpstr>Slide 113</vt:lpstr>
      <vt:lpstr>Slide 114</vt:lpstr>
      <vt:lpstr>Slide 115</vt:lpstr>
      <vt:lpstr>Slide 116</vt:lpstr>
      <vt:lpstr>Slide 117</vt:lpstr>
      <vt:lpstr>Slide 118</vt:lpstr>
      <vt:lpstr>Slide 119</vt:lpstr>
      <vt:lpstr>Slide 120</vt:lpstr>
      <vt:lpstr>Slide 121</vt:lpstr>
      <vt:lpstr>Slide 122</vt:lpstr>
      <vt:lpstr>Slide 123</vt:lpstr>
      <vt:lpstr>Slide 124</vt:lpstr>
      <vt:lpstr>Slide 125</vt:lpstr>
      <vt:lpstr>Slide 126</vt:lpstr>
      <vt:lpstr>Slide 127</vt:lpstr>
      <vt:lpstr>Slide 128</vt:lpstr>
      <vt:lpstr>Slide 129</vt:lpstr>
      <vt:lpstr>Slide 130</vt:lpstr>
      <vt:lpstr>Slide 131</vt:lpstr>
      <vt:lpstr>Slide 132</vt:lpstr>
      <vt:lpstr>Slide 133</vt:lpstr>
      <vt:lpstr>Slide 134</vt:lpstr>
      <vt:lpstr>Slide 135</vt:lpstr>
      <vt:lpstr>Slide 136</vt:lpstr>
      <vt:lpstr>Slide 137</vt:lpstr>
      <vt:lpstr>Slide 138</vt:lpstr>
      <vt:lpstr>Slide 139</vt:lpstr>
      <vt:lpstr>Slide 140</vt:lpstr>
      <vt:lpstr>Slide 141</vt:lpstr>
      <vt:lpstr>Slide 142</vt:lpstr>
      <vt:lpstr>Slide 143</vt:lpstr>
      <vt:lpstr>Slide 144</vt:lpstr>
      <vt:lpstr>Slide 145</vt:lpstr>
      <vt:lpstr>Slide 146</vt:lpstr>
      <vt:lpstr>Slide 147</vt:lpstr>
      <vt:lpstr>Slide 148</vt:lpstr>
      <vt:lpstr>Slide 149</vt:lpstr>
      <vt:lpstr>Slide 150</vt:lpstr>
      <vt:lpstr>Slide 151</vt:lpstr>
      <vt:lpstr>Slide 152</vt:lpstr>
      <vt:lpstr>Slide 153</vt:lpstr>
      <vt:lpstr>Slide 154</vt:lpstr>
      <vt:lpstr>Slide 155</vt:lpstr>
      <vt:lpstr>Slide 156</vt:lpstr>
      <vt:lpstr>Slide 157</vt:lpstr>
      <vt:lpstr>Slide 158</vt:lpstr>
      <vt:lpstr>Slide 159</vt:lpstr>
      <vt:lpstr>Slide 160</vt:lpstr>
      <vt:lpstr>Slide 161</vt:lpstr>
      <vt:lpstr>Slide 162</vt:lpstr>
      <vt:lpstr>Slide 163</vt:lpstr>
      <vt:lpstr>Slide 164</vt:lpstr>
      <vt:lpstr>Slide 165</vt:lpstr>
      <vt:lpstr>Slide 166</vt:lpstr>
      <vt:lpstr>Slide 167</vt:lpstr>
      <vt:lpstr>Slide 168</vt:lpstr>
      <vt:lpstr>Slide 169</vt:lpstr>
      <vt:lpstr>Slide 170</vt:lpstr>
      <vt:lpstr>Slide 171</vt:lpstr>
      <vt:lpstr>Slide 172</vt:lpstr>
      <vt:lpstr>Slide 173</vt:lpstr>
      <vt:lpstr>Slide 174</vt:lpstr>
      <vt:lpstr>Slide 175</vt:lpstr>
      <vt:lpstr>Slide 176</vt:lpstr>
      <vt:lpstr>Slide 177</vt:lpstr>
      <vt:lpstr>Slide 178</vt:lpstr>
      <vt:lpstr>Slide 179</vt:lpstr>
      <vt:lpstr>Slide 180</vt:lpstr>
      <vt:lpstr>Slide 181</vt:lpstr>
      <vt:lpstr>Slide 182</vt:lpstr>
      <vt:lpstr>Slide 183</vt:lpstr>
      <vt:lpstr>Slide 184</vt:lpstr>
      <vt:lpstr>Slide 185</vt:lpstr>
      <vt:lpstr>Slide 186</vt:lpstr>
      <vt:lpstr>Slide 187</vt:lpstr>
      <vt:lpstr>Slide 188</vt:lpstr>
      <vt:lpstr>Slide 189</vt:lpstr>
      <vt:lpstr>Slide 190</vt:lpstr>
      <vt:lpstr>Slide 191</vt:lpstr>
      <vt:lpstr>Slide 192</vt:lpstr>
      <vt:lpstr>Slide 193</vt:lpstr>
      <vt:lpstr>Slide 194</vt:lpstr>
      <vt:lpstr>Slide 195</vt:lpstr>
      <vt:lpstr>Slide 196</vt:lpstr>
      <vt:lpstr>Slide 197</vt:lpstr>
      <vt:lpstr>Slide 198</vt:lpstr>
      <vt:lpstr>Slide 199</vt:lpstr>
      <vt:lpstr>Slide 200</vt:lpstr>
      <vt:lpstr>Slide 201</vt:lpstr>
      <vt:lpstr>Slide 202</vt:lpstr>
      <vt:lpstr>Slide 203</vt:lpstr>
      <vt:lpstr>Slide 204</vt:lpstr>
      <vt:lpstr>Slide 205</vt:lpstr>
      <vt:lpstr>Slide 206</vt:lpstr>
      <vt:lpstr>Slide 207</vt:lpstr>
      <vt:lpstr>Slide 208</vt:lpstr>
      <vt:lpstr>Slide 209</vt:lpstr>
      <vt:lpstr>Slide 210</vt:lpstr>
      <vt:lpstr>Slide 211</vt:lpstr>
      <vt:lpstr>Slide 212</vt:lpstr>
      <vt:lpstr>Slide 213</vt:lpstr>
      <vt:lpstr>Slide 214</vt:lpstr>
      <vt:lpstr>Slide 215</vt:lpstr>
      <vt:lpstr>Slide 216</vt:lpstr>
      <vt:lpstr>Slide 217</vt:lpstr>
      <vt:lpstr>Slide 218</vt:lpstr>
      <vt:lpstr>Slide 219</vt:lpstr>
      <vt:lpstr>Slide 220</vt:lpstr>
      <vt:lpstr>Slide 221</vt:lpstr>
      <vt:lpstr>Slide 222</vt:lpstr>
      <vt:lpstr>Slide 223</vt:lpstr>
      <vt:lpstr>Slide 224</vt:lpstr>
      <vt:lpstr>Slide 225</vt:lpstr>
      <vt:lpstr>Slide 226</vt:lpstr>
      <vt:lpstr>Slide 227</vt:lpstr>
      <vt:lpstr>Slide 228</vt:lpstr>
      <vt:lpstr>Slide 229</vt:lpstr>
      <vt:lpstr>Slide 230</vt:lpstr>
      <vt:lpstr>Slide 231</vt:lpstr>
      <vt:lpstr>Slide 232</vt:lpstr>
      <vt:lpstr>Slide 233</vt:lpstr>
      <vt:lpstr>Slide 234</vt:lpstr>
      <vt:lpstr>Slide 235</vt:lpstr>
      <vt:lpstr>Slide 236</vt:lpstr>
      <vt:lpstr>Slide 237</vt:lpstr>
      <vt:lpstr>Slide 238</vt:lpstr>
      <vt:lpstr>Slide 239</vt:lpstr>
      <vt:lpstr>Slide 240</vt:lpstr>
      <vt:lpstr>Slide 241</vt:lpstr>
      <vt:lpstr>Slide 242</vt:lpstr>
      <vt:lpstr>Slide 243</vt:lpstr>
      <vt:lpstr>Slide 244</vt:lpstr>
      <vt:lpstr>Slide 245</vt:lpstr>
      <vt:lpstr>Slide 246</vt:lpstr>
      <vt:lpstr>Slide 247</vt:lpstr>
      <vt:lpstr>Slide 248</vt:lpstr>
      <vt:lpstr>Slide 249</vt:lpstr>
      <vt:lpstr>Slide 250</vt:lpstr>
      <vt:lpstr>Slide 251</vt:lpstr>
      <vt:lpstr>Slide 252</vt:lpstr>
      <vt:lpstr>Slide 253</vt:lpstr>
      <vt:lpstr>Slide 254</vt:lpstr>
      <vt:lpstr>Slide 255</vt:lpstr>
      <vt:lpstr>Slide 256</vt:lpstr>
      <vt:lpstr>Slide 257</vt:lpstr>
      <vt:lpstr>Slide 258</vt:lpstr>
      <vt:lpstr>Slide 259</vt:lpstr>
      <vt:lpstr>Slide 260</vt:lpstr>
      <vt:lpstr>Slide 261</vt:lpstr>
      <vt:lpstr>Slide 262</vt:lpstr>
      <vt:lpstr>Slide 263</vt:lpstr>
      <vt:lpstr>Slide 264</vt:lpstr>
      <vt:lpstr>Slide 265</vt:lpstr>
      <vt:lpstr>Slide 266</vt:lpstr>
      <vt:lpstr>Slide 267</vt:lpstr>
      <vt:lpstr>Slide 268</vt:lpstr>
      <vt:lpstr>Slide 269</vt:lpstr>
      <vt:lpstr>Slide 270</vt:lpstr>
      <vt:lpstr>Slide 271</vt:lpstr>
      <vt:lpstr>Slide 272</vt:lpstr>
      <vt:lpstr>Slide 273</vt:lpstr>
      <vt:lpstr>Slide 274</vt:lpstr>
      <vt:lpstr>Slide 275</vt:lpstr>
      <vt:lpstr>Slide 276</vt:lpstr>
      <vt:lpstr>Slide 277</vt:lpstr>
      <vt:lpstr>Slide 278</vt:lpstr>
      <vt:lpstr>Slide 279</vt:lpstr>
      <vt:lpstr>Slide 280</vt:lpstr>
      <vt:lpstr>Slide 281</vt:lpstr>
      <vt:lpstr>Slide 282</vt:lpstr>
      <vt:lpstr>Slide 283</vt:lpstr>
      <vt:lpstr>Slide 284</vt:lpstr>
      <vt:lpstr>Slide 285</vt:lpstr>
      <vt:lpstr>Slide 286</vt:lpstr>
      <vt:lpstr>Slide 287</vt:lpstr>
      <vt:lpstr>Slide 288</vt:lpstr>
      <vt:lpstr>Slide 289</vt:lpstr>
      <vt:lpstr>Slide 290</vt:lpstr>
      <vt:lpstr>Slide 291</vt:lpstr>
      <vt:lpstr>Slide 292</vt:lpstr>
      <vt:lpstr>Slide 293</vt:lpstr>
      <vt:lpstr>Slide 294</vt:lpstr>
      <vt:lpstr>Slide 295</vt:lpstr>
      <vt:lpstr>Slide 296</vt:lpstr>
      <vt:lpstr>Slide 297</vt:lpstr>
      <vt:lpstr>Slide 298</vt:lpstr>
      <vt:lpstr>Slide 299</vt:lpstr>
      <vt:lpstr>Slide 300</vt:lpstr>
      <vt:lpstr>Slide 301</vt:lpstr>
      <vt:lpstr>Slide 302</vt:lpstr>
      <vt:lpstr>Slide 303</vt:lpstr>
      <vt:lpstr>Slide 304</vt:lpstr>
      <vt:lpstr>Slide 305</vt:lpstr>
      <vt:lpstr>Slide 306</vt:lpstr>
      <vt:lpstr>Slide 307</vt:lpstr>
      <vt:lpstr>Slide 308</vt:lpstr>
      <vt:lpstr>Slide 309</vt:lpstr>
      <vt:lpstr>Slide 310</vt:lpstr>
      <vt:lpstr>Slide 311</vt:lpstr>
      <vt:lpstr>Slide 312</vt:lpstr>
      <vt:lpstr>Slide 313</vt:lpstr>
      <vt:lpstr>Slide 314</vt:lpstr>
      <vt:lpstr>Slide 315</vt:lpstr>
      <vt:lpstr>Slide 316</vt:lpstr>
      <vt:lpstr>Slide 317</vt:lpstr>
      <vt:lpstr>Slide 318</vt:lpstr>
      <vt:lpstr>Slide 319</vt:lpstr>
      <vt:lpstr>Slide 320</vt:lpstr>
      <vt:lpstr>Slide 321</vt:lpstr>
      <vt:lpstr>Slide 322</vt:lpstr>
      <vt:lpstr>Slide 323</vt:lpstr>
      <vt:lpstr>Slide 324</vt:lpstr>
      <vt:lpstr>Slide 325</vt:lpstr>
      <vt:lpstr>Slide 326</vt:lpstr>
      <vt:lpstr>Slide 327</vt:lpstr>
      <vt:lpstr>Slide 328</vt:lpstr>
      <vt:lpstr>Slide 329</vt:lpstr>
      <vt:lpstr>Slide 330</vt:lpstr>
      <vt:lpstr>Slide 331</vt:lpstr>
      <vt:lpstr>Slide 332</vt:lpstr>
      <vt:lpstr>Slide 333</vt:lpstr>
      <vt:lpstr>Slide 334</vt:lpstr>
      <vt:lpstr>Slide 335</vt:lpstr>
      <vt:lpstr>Slide 336</vt:lpstr>
      <vt:lpstr>Slide 337</vt:lpstr>
      <vt:lpstr>Slide 338</vt:lpstr>
      <vt:lpstr>Slide 339</vt:lpstr>
      <vt:lpstr>Slide 340</vt:lpstr>
      <vt:lpstr>Slide 341</vt:lpstr>
      <vt:lpstr>Slide 342</vt:lpstr>
      <vt:lpstr>Slide 343</vt:lpstr>
      <vt:lpstr>Slide 344</vt:lpstr>
      <vt:lpstr>Slide 345</vt:lpstr>
      <vt:lpstr>Slide 346</vt:lpstr>
      <vt:lpstr>Slide 347</vt:lpstr>
      <vt:lpstr>Slide 348</vt:lpstr>
      <vt:lpstr>Slide 349</vt:lpstr>
      <vt:lpstr>Slide 350</vt:lpstr>
      <vt:lpstr>Slide 351</vt:lpstr>
      <vt:lpstr>Slide 352</vt:lpstr>
      <vt:lpstr>Slide 353</vt:lpstr>
      <vt:lpstr>Slide 354</vt:lpstr>
      <vt:lpstr>Slide 355</vt:lpstr>
      <vt:lpstr>Slide 356</vt:lpstr>
      <vt:lpstr>Slide 357</vt:lpstr>
      <vt:lpstr>Slide 358</vt:lpstr>
      <vt:lpstr>Slide 359</vt:lpstr>
      <vt:lpstr>Slide 360</vt:lpstr>
      <vt:lpstr>Slide 361</vt:lpstr>
      <vt:lpstr>Slide 362</vt:lpstr>
      <vt:lpstr>Slide 363</vt:lpstr>
      <vt:lpstr>Slide 364</vt:lpstr>
      <vt:lpstr>Slide 365</vt:lpstr>
      <vt:lpstr>Slide 366</vt:lpstr>
      <vt:lpstr>Slide 367</vt:lpstr>
      <vt:lpstr>Slide 368</vt:lpstr>
      <vt:lpstr>Slide 369</vt:lpstr>
      <vt:lpstr>Slide 370</vt:lpstr>
      <vt:lpstr>Slide 371</vt:lpstr>
      <vt:lpstr>Slide 372</vt:lpstr>
      <vt:lpstr>Slide 373</vt:lpstr>
      <vt:lpstr>Slide 374</vt:lpstr>
      <vt:lpstr>Slide 375</vt:lpstr>
      <vt:lpstr>Slide 376</vt:lpstr>
      <vt:lpstr>Slide 377</vt:lpstr>
      <vt:lpstr>Slide 378</vt:lpstr>
      <vt:lpstr>Slide 379</vt:lpstr>
      <vt:lpstr>Slide 380</vt:lpstr>
      <vt:lpstr>Slide 381</vt:lpstr>
      <vt:lpstr>Slide 382</vt:lpstr>
      <vt:lpstr>Slide 383</vt:lpstr>
      <vt:lpstr>Slide 384</vt:lpstr>
      <vt:lpstr>Slide 385</vt:lpstr>
      <vt:lpstr>Slide 386</vt:lpstr>
      <vt:lpstr>Slide 387</vt:lpstr>
      <vt:lpstr>Slide 388</vt:lpstr>
      <vt:lpstr>Slide 389</vt:lpstr>
      <vt:lpstr>Slide 390</vt:lpstr>
      <vt:lpstr>Slide 391</vt:lpstr>
      <vt:lpstr>Slide 392</vt:lpstr>
      <vt:lpstr>Slide 393</vt:lpstr>
      <vt:lpstr>Slide 394</vt:lpstr>
      <vt:lpstr>Slide 395</vt:lpstr>
      <vt:lpstr>Slide 396</vt:lpstr>
      <vt:lpstr>Slide 397</vt:lpstr>
      <vt:lpstr>Slide 398</vt:lpstr>
      <vt:lpstr>Slide 399</vt:lpstr>
      <vt:lpstr>Slide 400</vt:lpstr>
      <vt:lpstr>Slide 401</vt:lpstr>
      <vt:lpstr>Slide 402</vt:lpstr>
      <vt:lpstr>Slide 403</vt:lpstr>
      <vt:lpstr>Slide 404</vt:lpstr>
      <vt:lpstr>Slide 405</vt:lpstr>
      <vt:lpstr>Slide 406</vt:lpstr>
      <vt:lpstr>Slide 407</vt:lpstr>
      <vt:lpstr>Slide 408</vt:lpstr>
      <vt:lpstr>Slide 409</vt:lpstr>
      <vt:lpstr>Slide 410</vt:lpstr>
      <vt:lpstr>Slide 411</vt:lpstr>
      <vt:lpstr>Slide 412</vt:lpstr>
      <vt:lpstr>Slide 413</vt:lpstr>
      <vt:lpstr>Slide 414</vt:lpstr>
      <vt:lpstr>Slide 415</vt:lpstr>
      <vt:lpstr>Slide 416</vt:lpstr>
      <vt:lpstr>Slide 417</vt:lpstr>
      <vt:lpstr>Slide 418</vt:lpstr>
      <vt:lpstr>Slide 419</vt:lpstr>
      <vt:lpstr>Slide 420</vt:lpstr>
      <vt:lpstr>Slide 421</vt:lpstr>
      <vt:lpstr>Slide 422</vt:lpstr>
      <vt:lpstr>Slide 423</vt:lpstr>
      <vt:lpstr>Slide 424</vt:lpstr>
      <vt:lpstr>Slide 425</vt:lpstr>
      <vt:lpstr>Slide 426</vt:lpstr>
      <vt:lpstr>Slide 427</vt:lpstr>
      <vt:lpstr>Slide 428</vt:lpstr>
      <vt:lpstr>Slide 429</vt:lpstr>
      <vt:lpstr>Slide 430</vt:lpstr>
      <vt:lpstr>Slide 431</vt:lpstr>
      <vt:lpstr>Slide 432</vt:lpstr>
      <vt:lpstr>Slide 433</vt:lpstr>
      <vt:lpstr>Slide 434</vt:lpstr>
      <vt:lpstr>Slide 435</vt:lpstr>
      <vt:lpstr>Slide 436</vt:lpstr>
      <vt:lpstr>Slide 437</vt:lpstr>
      <vt:lpstr>Slide 438</vt:lpstr>
      <vt:lpstr>Slide 439</vt:lpstr>
      <vt:lpstr>Slide 440</vt:lpstr>
      <vt:lpstr>Slide 441</vt:lpstr>
      <vt:lpstr>Slide 442</vt:lpstr>
      <vt:lpstr>Slide 443</vt:lpstr>
      <vt:lpstr>Slide 444</vt:lpstr>
      <vt:lpstr>Slide 445</vt:lpstr>
      <vt:lpstr>Slide 446</vt:lpstr>
      <vt:lpstr>Slide 447</vt:lpstr>
      <vt:lpstr>Slide 448</vt:lpstr>
      <vt:lpstr>Slide 449</vt:lpstr>
      <vt:lpstr>Slide 450</vt:lpstr>
      <vt:lpstr>Slide 451</vt:lpstr>
      <vt:lpstr>Slide 452</vt:lpstr>
      <vt:lpstr>Slide 453</vt:lpstr>
      <vt:lpstr>Slide 454</vt:lpstr>
      <vt:lpstr>Slide 455</vt:lpstr>
      <vt:lpstr>Slide 456</vt:lpstr>
      <vt:lpstr>Slide 457</vt:lpstr>
      <vt:lpstr>Slide 458</vt:lpstr>
      <vt:lpstr>Slide 459</vt:lpstr>
      <vt:lpstr>Slide 460</vt:lpstr>
      <vt:lpstr>Slide 461</vt:lpstr>
      <vt:lpstr>Slide 462</vt:lpstr>
      <vt:lpstr>Slide 463</vt:lpstr>
      <vt:lpstr>Slide 464</vt:lpstr>
      <vt:lpstr>Slide 465</vt:lpstr>
      <vt:lpstr>Slide 466</vt:lpstr>
      <vt:lpstr>Slide 467</vt:lpstr>
      <vt:lpstr>Slide 468</vt:lpstr>
      <vt:lpstr>Slide 469</vt:lpstr>
      <vt:lpstr>Slide 470</vt:lpstr>
      <vt:lpstr>Slide 471</vt:lpstr>
      <vt:lpstr>Slide 472</vt:lpstr>
      <vt:lpstr>Slide 473</vt:lpstr>
      <vt:lpstr>Slide 474</vt:lpstr>
      <vt:lpstr>Slide 475</vt:lpstr>
      <vt:lpstr>Slide 476</vt:lpstr>
      <vt:lpstr>Slide 477</vt:lpstr>
      <vt:lpstr>Slide 478</vt:lpstr>
      <vt:lpstr>Slide 479</vt:lpstr>
      <vt:lpstr>Slide 480</vt:lpstr>
      <vt:lpstr>Slide 481</vt:lpstr>
      <vt:lpstr>Slide 482</vt:lpstr>
      <vt:lpstr>Slide 483</vt:lpstr>
      <vt:lpstr>Slide 484</vt:lpstr>
      <vt:lpstr>Slide 485</vt:lpstr>
      <vt:lpstr>Slide 486</vt:lpstr>
      <vt:lpstr>Slide 487</vt:lpstr>
      <vt:lpstr>Slide 488</vt:lpstr>
      <vt:lpstr>Slide 489</vt:lpstr>
      <vt:lpstr>Slide 490</vt:lpstr>
      <vt:lpstr>Slide 491</vt:lpstr>
      <vt:lpstr>Slide 492</vt:lpstr>
      <vt:lpstr>Slide 493</vt:lpstr>
      <vt:lpstr>Slide 494</vt:lpstr>
      <vt:lpstr>Slide 495</vt:lpstr>
      <vt:lpstr>Slide 496</vt:lpstr>
      <vt:lpstr>Slide 497</vt:lpstr>
      <vt:lpstr>Slide 498</vt:lpstr>
      <vt:lpstr>Slide 499</vt:lpstr>
      <vt:lpstr>Slide 500</vt:lpstr>
      <vt:lpstr>Slide 501</vt:lpstr>
      <vt:lpstr>Slide 502</vt:lpstr>
      <vt:lpstr>Slide 503</vt:lpstr>
      <vt:lpstr>Slide 504</vt:lpstr>
      <vt:lpstr>Slide 505</vt:lpstr>
      <vt:lpstr>Slide 506</vt:lpstr>
      <vt:lpstr>Slide 507</vt:lpstr>
      <vt:lpstr>Slide 508</vt:lpstr>
      <vt:lpstr>Slide 509</vt:lpstr>
      <vt:lpstr>Slide 510</vt:lpstr>
      <vt:lpstr>Slide 511</vt:lpstr>
      <vt:lpstr>Slide 512</vt:lpstr>
      <vt:lpstr>Slide 513</vt:lpstr>
      <vt:lpstr>Slide 514</vt:lpstr>
      <vt:lpstr>Slide 515</vt:lpstr>
      <vt:lpstr>Slide 516</vt:lpstr>
    </vt:vector>
  </TitlesOfParts>
  <Company>PptxGenJS</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ABC Chemistry — Coordination Chemistry PYQ Book (Q1–161)</dc:title>
  <dc:subject>PptxGenJS Presentation</dc:subject>
  <dc:creator>Mr. Aniket Bhardwaj | ABC Chemistry</dc:creator>
  <cp:lastModifiedBy>Mr. Aniket Bhardwaj | ABC Chemistry</cp:lastModifiedBy>
  <cp:revision>1</cp:revision>
  <dcterms:created xsi:type="dcterms:W3CDTF">2026-06-28T10:48:52Z</dcterms:created>
  <dcterms:modified xsi:type="dcterms:W3CDTF">2026-06-28T10:48:52Z</dcterms:modified>
</cp:coreProperties>
</file>