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slideMasters/slideMaster109.xml" ContentType="application/vnd.openxmlformats-officedocument.presentationml.slideMaster+xml"/>
  <Override PartName="/ppt/slides/slide109.xml" ContentType="application/vnd.openxmlformats-officedocument.presentationml.slide+xml"/>
  <Override PartName="/ppt/slideMasters/slideMaster110.xml" ContentType="application/vnd.openxmlformats-officedocument.presentationml.slideMaster+xml"/>
  <Override PartName="/ppt/slides/slide110.xml" ContentType="application/vnd.openxmlformats-officedocument.presentationml.slide+xml"/>
  <Override PartName="/ppt/slideMasters/slideMaster111.xml" ContentType="application/vnd.openxmlformats-officedocument.presentationml.slideMaster+xml"/>
  <Override PartName="/ppt/slides/slide111.xml" ContentType="application/vnd.openxmlformats-officedocument.presentationml.slide+xml"/>
  <Override PartName="/ppt/slideMasters/slideMaster112.xml" ContentType="application/vnd.openxmlformats-officedocument.presentationml.slideMaster+xml"/>
  <Override PartName="/ppt/slides/slide112.xml" ContentType="application/vnd.openxmlformats-officedocument.presentationml.slide+xml"/>
  <Override PartName="/ppt/slideMasters/slideMaster113.xml" ContentType="application/vnd.openxmlformats-officedocument.presentationml.slideMaster+xml"/>
  <Override PartName="/ppt/slides/slide113.xml" ContentType="application/vnd.openxmlformats-officedocument.presentationml.slide+xml"/>
  <Override PartName="/ppt/slideMasters/slideMaster114.xml" ContentType="application/vnd.openxmlformats-officedocument.presentationml.slideMaster+xml"/>
  <Override PartName="/ppt/slides/slide114.xml" ContentType="application/vnd.openxmlformats-officedocument.presentationml.slide+xml"/>
  <Override PartName="/ppt/slideMasters/slideMaster115.xml" ContentType="application/vnd.openxmlformats-officedocument.presentationml.slideMaster+xml"/>
  <Override PartName="/ppt/slides/slide115.xml" ContentType="application/vnd.openxmlformats-officedocument.presentationml.slide+xml"/>
  <Override PartName="/ppt/slideMasters/slideMaster116.xml" ContentType="application/vnd.openxmlformats-officedocument.presentationml.slideMaster+xml"/>
  <Override PartName="/ppt/slides/slide116.xml" ContentType="application/vnd.openxmlformats-officedocument.presentationml.slide+xml"/>
  <Override PartName="/ppt/slideMasters/slideMaster117.xml" ContentType="application/vnd.openxmlformats-officedocument.presentationml.slideMaster+xml"/>
  <Override PartName="/ppt/slides/slide117.xml" ContentType="application/vnd.openxmlformats-officedocument.presentationml.slide+xml"/>
  <Override PartName="/ppt/slideMasters/slideMaster118.xml" ContentType="application/vnd.openxmlformats-officedocument.presentationml.slideMaster+xml"/>
  <Override PartName="/ppt/slides/slide118.xml" ContentType="application/vnd.openxmlformats-officedocument.presentationml.slide+xml"/>
  <Override PartName="/ppt/slideMasters/slideMaster119.xml" ContentType="application/vnd.openxmlformats-officedocument.presentationml.slideMaster+xml"/>
  <Override PartName="/ppt/slides/slide119.xml" ContentType="application/vnd.openxmlformats-officedocument.presentationml.slide+xml"/>
  <Override PartName="/ppt/slideMasters/slideMaster120.xml" ContentType="application/vnd.openxmlformats-officedocument.presentationml.slideMaster+xml"/>
  <Override PartName="/ppt/slides/slide120.xml" ContentType="application/vnd.openxmlformats-officedocument.presentationml.slide+xml"/>
  <Override PartName="/ppt/slideMasters/slideMaster121.xml" ContentType="application/vnd.openxmlformats-officedocument.presentationml.slideMaster+xml"/>
  <Override PartName="/ppt/slides/slide121.xml" ContentType="application/vnd.openxmlformats-officedocument.presentationml.slide+xml"/>
  <Override PartName="/ppt/slideMasters/slideMaster122.xml" ContentType="application/vnd.openxmlformats-officedocument.presentationml.slideMaster+xml"/>
  <Override PartName="/ppt/slides/slide122.xml" ContentType="application/vnd.openxmlformats-officedocument.presentationml.slide+xml"/>
  <Override PartName="/ppt/slideMasters/slideMaster123.xml" ContentType="application/vnd.openxmlformats-officedocument.presentationml.slideMaster+xml"/>
  <Override PartName="/ppt/slides/slide123.xml" ContentType="application/vnd.openxmlformats-officedocument.presentationml.slide+xml"/>
  <Override PartName="/ppt/slideMasters/slideMaster124.xml" ContentType="application/vnd.openxmlformats-officedocument.presentationml.slideMaster+xml"/>
  <Override PartName="/ppt/slides/slide124.xml" ContentType="application/vnd.openxmlformats-officedocument.presentationml.slide+xml"/>
  <Override PartName="/ppt/slideMasters/slideMaster125.xml" ContentType="application/vnd.openxmlformats-officedocument.presentationml.slideMaster+xml"/>
  <Override PartName="/ppt/slides/slide125.xml" ContentType="application/vnd.openxmlformats-officedocument.presentationml.slide+xml"/>
  <Override PartName="/ppt/slideMasters/slideMaster126.xml" ContentType="application/vnd.openxmlformats-officedocument.presentationml.slideMaster+xml"/>
  <Override PartName="/ppt/slides/slide126.xml" ContentType="application/vnd.openxmlformats-officedocument.presentationml.slide+xml"/>
  <Override PartName="/ppt/slideMasters/slideMaster127.xml" ContentType="application/vnd.openxmlformats-officedocument.presentationml.slideMaster+xml"/>
  <Override PartName="/ppt/slides/slide127.xml" ContentType="application/vnd.openxmlformats-officedocument.presentationml.slide+xml"/>
  <Override PartName="/ppt/slideMasters/slideMaster128.xml" ContentType="application/vnd.openxmlformats-officedocument.presentationml.slideMaster+xml"/>
  <Override PartName="/ppt/slides/slide128.xml" ContentType="application/vnd.openxmlformats-officedocument.presentationml.slide+xml"/>
  <Override PartName="/ppt/slideMasters/slideMaster129.xml" ContentType="application/vnd.openxmlformats-officedocument.presentationml.slideMaster+xml"/>
  <Override PartName="/ppt/slides/slide129.xml" ContentType="application/vnd.openxmlformats-officedocument.presentationml.slide+xml"/>
  <Override PartName="/ppt/slideMasters/slideMaster130.xml" ContentType="application/vnd.openxmlformats-officedocument.presentationml.slideMaster+xml"/>
  <Override PartName="/ppt/slides/slide130.xml" ContentType="application/vnd.openxmlformats-officedocument.presentationml.slide+xml"/>
  <Override PartName="/ppt/slideMasters/slideMaster131.xml" ContentType="application/vnd.openxmlformats-officedocument.presentationml.slideMaster+xml"/>
  <Override PartName="/ppt/slides/slide131.xml" ContentType="application/vnd.openxmlformats-officedocument.presentationml.slide+xml"/>
  <Override PartName="/ppt/slideMasters/slideMaster132.xml" ContentType="application/vnd.openxmlformats-officedocument.presentationml.slideMaster+xml"/>
  <Override PartName="/ppt/slides/slide132.xml" ContentType="application/vnd.openxmlformats-officedocument.presentationml.slide+xml"/>
  <Override PartName="/ppt/slideMasters/slideMaster133.xml" ContentType="application/vnd.openxmlformats-officedocument.presentationml.slideMaster+xml"/>
  <Override PartName="/ppt/slides/slide133.xml" ContentType="application/vnd.openxmlformats-officedocument.presentationml.slide+xml"/>
  <Override PartName="/ppt/slideMasters/slideMaster134.xml" ContentType="application/vnd.openxmlformats-officedocument.presentationml.slideMaster+xml"/>
  <Override PartName="/ppt/slides/slide134.xml" ContentType="application/vnd.openxmlformats-officedocument.presentationml.slide+xml"/>
  <Override PartName="/ppt/slideMasters/slideMaster135.xml" ContentType="application/vnd.openxmlformats-officedocument.presentationml.slideMaster+xml"/>
  <Override PartName="/ppt/slides/slide135.xml" ContentType="application/vnd.openxmlformats-officedocument.presentationml.slide+xml"/>
  <Override PartName="/ppt/slideMasters/slideMaster136.xml" ContentType="application/vnd.openxmlformats-officedocument.presentationml.slideMaster+xml"/>
  <Override PartName="/ppt/slides/slide136.xml" ContentType="application/vnd.openxmlformats-officedocument.presentationml.slide+xml"/>
  <Override PartName="/ppt/slideMasters/slideMaster137.xml" ContentType="application/vnd.openxmlformats-officedocument.presentationml.slideMaster+xml"/>
  <Override PartName="/ppt/slides/slide137.xml" ContentType="application/vnd.openxmlformats-officedocument.presentationml.slide+xml"/>
  <Override PartName="/ppt/slideMasters/slideMaster138.xml" ContentType="application/vnd.openxmlformats-officedocument.presentationml.slideMaster+xml"/>
  <Override PartName="/ppt/slides/slide138.xml" ContentType="application/vnd.openxmlformats-officedocument.presentationml.slide+xml"/>
  <Override PartName="/ppt/slideMasters/slideMaster139.xml" ContentType="application/vnd.openxmlformats-officedocument.presentationml.slideMaster+xml"/>
  <Override PartName="/ppt/slides/slide139.xml" ContentType="application/vnd.openxmlformats-officedocument.presentationml.slide+xml"/>
  <Override PartName="/ppt/slideMasters/slideMaster140.xml" ContentType="application/vnd.openxmlformats-officedocument.presentationml.slideMaster+xml"/>
  <Override PartName="/ppt/slides/slide140.xml" ContentType="application/vnd.openxmlformats-officedocument.presentationml.slide+xml"/>
  <Override PartName="/ppt/slideMasters/slideMaster141.xml" ContentType="application/vnd.openxmlformats-officedocument.presentationml.slideMaster+xml"/>
  <Override PartName="/ppt/slides/slide141.xml" ContentType="application/vnd.openxmlformats-officedocument.presentationml.slide+xml"/>
  <Override PartName="/ppt/slideMasters/slideMaster142.xml" ContentType="application/vnd.openxmlformats-officedocument.presentationml.slideMaster+xml"/>
  <Override PartName="/ppt/slides/slide142.xml" ContentType="application/vnd.openxmlformats-officedocument.presentationml.slide+xml"/>
  <Override PartName="/ppt/slideMasters/slideMaster143.xml" ContentType="application/vnd.openxmlformats-officedocument.presentationml.slideMaster+xml"/>
  <Override PartName="/ppt/slides/slide143.xml" ContentType="application/vnd.openxmlformats-officedocument.presentationml.slide+xml"/>
  <Override PartName="/ppt/slideMasters/slideMaster144.xml" ContentType="application/vnd.openxmlformats-officedocument.presentationml.slideMaster+xml"/>
  <Override PartName="/ppt/slides/slide144.xml" ContentType="application/vnd.openxmlformats-officedocument.presentationml.slide+xml"/>
  <Override PartName="/ppt/slideMasters/slideMaster145.xml" ContentType="application/vnd.openxmlformats-officedocument.presentationml.slideMaster+xml"/>
  <Override PartName="/ppt/slides/slide145.xml" ContentType="application/vnd.openxmlformats-officedocument.presentationml.slide+xml"/>
  <Override PartName="/ppt/slideMasters/slideMaster146.xml" ContentType="application/vnd.openxmlformats-officedocument.presentationml.slideMaster+xml"/>
  <Override PartName="/ppt/slides/slide146.xml" ContentType="application/vnd.openxmlformats-officedocument.presentationml.slide+xml"/>
  <Override PartName="/ppt/slideMasters/slideMaster147.xml" ContentType="application/vnd.openxmlformats-officedocument.presentationml.slideMaster+xml"/>
  <Override PartName="/ppt/slides/slide147.xml" ContentType="application/vnd.openxmlformats-officedocument.presentationml.slide+xml"/>
  <Override PartName="/ppt/slideMasters/slideMaster148.xml" ContentType="application/vnd.openxmlformats-officedocument.presentationml.slideMaster+xml"/>
  <Override PartName="/ppt/slides/slide148.xml" ContentType="application/vnd.openxmlformats-officedocument.presentationml.slide+xml"/>
  <Override PartName="/ppt/slideMasters/slideMaster149.xml" ContentType="application/vnd.openxmlformats-officedocument.presentationml.slideMaster+xml"/>
  <Override PartName="/ppt/slides/slide149.xml" ContentType="application/vnd.openxmlformats-officedocument.presentationml.slide+xml"/>
  <Override PartName="/ppt/slideMasters/slideMaster150.xml" ContentType="application/vnd.openxmlformats-officedocument.presentationml.slideMaster+xml"/>
  <Override PartName="/ppt/slides/slide150.xml" ContentType="application/vnd.openxmlformats-officedocument.presentationml.slide+xml"/>
  <Override PartName="/ppt/slideMasters/slideMaster151.xml" ContentType="application/vnd.openxmlformats-officedocument.presentationml.slideMaster+xml"/>
  <Override PartName="/ppt/slides/slide151.xml" ContentType="application/vnd.openxmlformats-officedocument.presentationml.slide+xml"/>
  <Override PartName="/ppt/slideMasters/slideMaster152.xml" ContentType="application/vnd.openxmlformats-officedocument.presentationml.slideMaster+xml"/>
  <Override PartName="/ppt/slides/slide152.xml" ContentType="application/vnd.openxmlformats-officedocument.presentationml.slide+xml"/>
  <Override PartName="/ppt/slideMasters/slideMaster153.xml" ContentType="application/vnd.openxmlformats-officedocument.presentationml.slideMaster+xml"/>
  <Override PartName="/ppt/slides/slide153.xml" ContentType="application/vnd.openxmlformats-officedocument.presentationml.slide+xml"/>
  <Override PartName="/ppt/slideMasters/slideMaster154.xml" ContentType="application/vnd.openxmlformats-officedocument.presentationml.slideMaster+xml"/>
  <Override PartName="/ppt/slides/slide154.xml" ContentType="application/vnd.openxmlformats-officedocument.presentationml.slide+xml"/>
  <Override PartName="/ppt/slideMasters/slideMaster155.xml" ContentType="application/vnd.openxmlformats-officedocument.presentationml.slideMaster+xml"/>
  <Override PartName="/ppt/slides/slide155.xml" ContentType="application/vnd.openxmlformats-officedocument.presentationml.slide+xml"/>
  <Override PartName="/ppt/slideMasters/slideMaster156.xml" ContentType="application/vnd.openxmlformats-officedocument.presentationml.slideMaster+xml"/>
  <Override PartName="/ppt/slides/slide156.xml" ContentType="application/vnd.openxmlformats-officedocument.presentationml.slide+xml"/>
  <Override PartName="/ppt/slideMasters/slideMaster157.xml" ContentType="application/vnd.openxmlformats-officedocument.presentationml.slideMaster+xml"/>
  <Override PartName="/ppt/slides/slide157.xml" ContentType="application/vnd.openxmlformats-officedocument.presentationml.slide+xml"/>
  <Override PartName="/ppt/slideMasters/slideMaster158.xml" ContentType="application/vnd.openxmlformats-officedocument.presentationml.slideMaster+xml"/>
  <Override PartName="/ppt/slides/slide158.xml" ContentType="application/vnd.openxmlformats-officedocument.presentationml.slide+xml"/>
  <Override PartName="/ppt/slideMasters/slideMaster159.xml" ContentType="application/vnd.openxmlformats-officedocument.presentationml.slideMaster+xml"/>
  <Override PartName="/ppt/slides/slide159.xml" ContentType="application/vnd.openxmlformats-officedocument.presentationml.slide+xml"/>
  <Override PartName="/ppt/slideMasters/slideMaster160.xml" ContentType="application/vnd.openxmlformats-officedocument.presentationml.slideMaster+xml"/>
  <Override PartName="/ppt/slides/slide160.xml" ContentType="application/vnd.openxmlformats-officedocument.presentationml.slide+xml"/>
  <Override PartName="/ppt/slideMasters/slideMaster161.xml" ContentType="application/vnd.openxmlformats-officedocument.presentationml.slideMaster+xml"/>
  <Override PartName="/ppt/slides/slide161.xml" ContentType="application/vnd.openxmlformats-officedocument.presentationml.slide+xml"/>
  <Override PartName="/ppt/slideMasters/slideMaster162.xml" ContentType="application/vnd.openxmlformats-officedocument.presentationml.slideMaster+xml"/>
  <Override PartName="/ppt/slides/slide162.xml" ContentType="application/vnd.openxmlformats-officedocument.presentationml.slide+xml"/>
  <Override PartName="/ppt/slideMasters/slideMaster163.xml" ContentType="application/vnd.openxmlformats-officedocument.presentationml.slideMaster+xml"/>
  <Override PartName="/ppt/slides/slide163.xml" ContentType="application/vnd.openxmlformats-officedocument.presentationml.slide+xml"/>
  <Override PartName="/ppt/slideMasters/slideMaster164.xml" ContentType="application/vnd.openxmlformats-officedocument.presentationml.slideMaster+xml"/>
  <Override PartName="/ppt/slides/slide164.xml" ContentType="application/vnd.openxmlformats-officedocument.presentationml.slide+xml"/>
  <Override PartName="/ppt/slideMasters/slideMaster165.xml" ContentType="application/vnd.openxmlformats-officedocument.presentationml.slideMaster+xml"/>
  <Override PartName="/ppt/slides/slide165.xml" ContentType="application/vnd.openxmlformats-officedocument.presentationml.slide+xml"/>
  <Override PartName="/ppt/slideMasters/slideMaster166.xml" ContentType="application/vnd.openxmlformats-officedocument.presentationml.slideMaster+xml"/>
  <Override PartName="/ppt/slides/slide166.xml" ContentType="application/vnd.openxmlformats-officedocument.presentationml.slide+xml"/>
  <Override PartName="/ppt/slideMasters/slideMaster167.xml" ContentType="application/vnd.openxmlformats-officedocument.presentationml.slideMaster+xml"/>
  <Override PartName="/ppt/slides/slide167.xml" ContentType="application/vnd.openxmlformats-officedocument.presentationml.slide+xml"/>
  <Override PartName="/ppt/slideMasters/slideMaster168.xml" ContentType="application/vnd.openxmlformats-officedocument.presentationml.slideMaster+xml"/>
  <Override PartName="/ppt/slides/slide168.xml" ContentType="application/vnd.openxmlformats-officedocument.presentationml.slide+xml"/>
  <Override PartName="/ppt/slideMasters/slideMaster169.xml" ContentType="application/vnd.openxmlformats-officedocument.presentationml.slideMaster+xml"/>
  <Override PartName="/ppt/slides/slide169.xml" ContentType="application/vnd.openxmlformats-officedocument.presentationml.slide+xml"/>
  <Override PartName="/ppt/slideMasters/slideMaster170.xml" ContentType="application/vnd.openxmlformats-officedocument.presentationml.slideMaster+xml"/>
  <Override PartName="/ppt/slides/slide170.xml" ContentType="application/vnd.openxmlformats-officedocument.presentationml.slide+xml"/>
  <Override PartName="/ppt/slideMasters/slideMaster171.xml" ContentType="application/vnd.openxmlformats-officedocument.presentationml.slideMaster+xml"/>
  <Override PartName="/ppt/slides/slide171.xml" ContentType="application/vnd.openxmlformats-officedocument.presentationml.slide+xml"/>
  <Override PartName="/ppt/slideMasters/slideMaster172.xml" ContentType="application/vnd.openxmlformats-officedocument.presentationml.slideMaster+xml"/>
  <Override PartName="/ppt/slides/slide172.xml" ContentType="application/vnd.openxmlformats-officedocument.presentationml.slide+xml"/>
  <Override PartName="/ppt/slideMasters/slideMaster173.xml" ContentType="application/vnd.openxmlformats-officedocument.presentationml.slideMaster+xml"/>
  <Override PartName="/ppt/slides/slide173.xml" ContentType="application/vnd.openxmlformats-officedocument.presentationml.slide+xml"/>
  <Override PartName="/ppt/slideMasters/slideMaster174.xml" ContentType="application/vnd.openxmlformats-officedocument.presentationml.slideMaster+xml"/>
  <Override PartName="/ppt/slides/slide174.xml" ContentType="application/vnd.openxmlformats-officedocument.presentationml.slide+xml"/>
  <Override PartName="/ppt/slideMasters/slideMaster175.xml" ContentType="application/vnd.openxmlformats-officedocument.presentationml.slideMaster+xml"/>
  <Override PartName="/ppt/slides/slide175.xml" ContentType="application/vnd.openxmlformats-officedocument.presentationml.slide+xml"/>
  <Override PartName="/ppt/slideMasters/slideMaster176.xml" ContentType="application/vnd.openxmlformats-officedocument.presentationml.slideMaster+xml"/>
  <Override PartName="/ppt/slides/slide176.xml" ContentType="application/vnd.openxmlformats-officedocument.presentationml.slide+xml"/>
  <Override PartName="/ppt/slideMasters/slideMaster177.xml" ContentType="application/vnd.openxmlformats-officedocument.presentationml.slideMaster+xml"/>
  <Override PartName="/ppt/slides/slide177.xml" ContentType="application/vnd.openxmlformats-officedocument.presentationml.slide+xml"/>
  <Override PartName="/ppt/slideMasters/slideMaster178.xml" ContentType="application/vnd.openxmlformats-officedocument.presentationml.slideMaster+xml"/>
  <Override PartName="/ppt/slides/slide178.xml" ContentType="application/vnd.openxmlformats-officedocument.presentationml.slide+xml"/>
  <Override PartName="/ppt/slideMasters/slideMaster179.xml" ContentType="application/vnd.openxmlformats-officedocument.presentationml.slideMaster+xml"/>
  <Override PartName="/ppt/slides/slide179.xml" ContentType="application/vnd.openxmlformats-officedocument.presentationml.slide+xml"/>
  <Override PartName="/ppt/slideMasters/slideMaster180.xml" ContentType="application/vnd.openxmlformats-officedocument.presentationml.slideMaster+xml"/>
  <Override PartName="/ppt/slides/slide180.xml" ContentType="application/vnd.openxmlformats-officedocument.presentationml.slide+xml"/>
  <Override PartName="/ppt/slideMasters/slideMaster181.xml" ContentType="application/vnd.openxmlformats-officedocument.presentationml.slideMaster+xml"/>
  <Override PartName="/ppt/slides/slide181.xml" ContentType="application/vnd.openxmlformats-officedocument.presentationml.slide+xml"/>
  <Override PartName="/ppt/slideMasters/slideMaster182.xml" ContentType="application/vnd.openxmlformats-officedocument.presentationml.slideMaster+xml"/>
  <Override PartName="/ppt/slides/slide182.xml" ContentType="application/vnd.openxmlformats-officedocument.presentationml.slide+xml"/>
  <Override PartName="/ppt/slideMasters/slideMaster183.xml" ContentType="application/vnd.openxmlformats-officedocument.presentationml.slideMaster+xml"/>
  <Override PartName="/ppt/slides/slide183.xml" ContentType="application/vnd.openxmlformats-officedocument.presentationml.slide+xml"/>
  <Override PartName="/ppt/slideMasters/slideMaster184.xml" ContentType="application/vnd.openxmlformats-officedocument.presentationml.slideMaster+xml"/>
  <Override PartName="/ppt/slides/slide184.xml" ContentType="application/vnd.openxmlformats-officedocument.presentationml.slide+xml"/>
  <Override PartName="/ppt/slideMasters/slideMaster185.xml" ContentType="application/vnd.openxmlformats-officedocument.presentationml.slideMaster+xml"/>
  <Override PartName="/ppt/slides/slide185.xml" ContentType="application/vnd.openxmlformats-officedocument.presentationml.slide+xml"/>
  <Override PartName="/ppt/slideMasters/slideMaster186.xml" ContentType="application/vnd.openxmlformats-officedocument.presentationml.slideMaster+xml"/>
  <Override PartName="/ppt/slides/slide186.xml" ContentType="application/vnd.openxmlformats-officedocument.presentationml.slide+xml"/>
  <Override PartName="/ppt/slideMasters/slideMaster187.xml" ContentType="application/vnd.openxmlformats-officedocument.presentationml.slideMaster+xml"/>
  <Override PartName="/ppt/slides/slide187.xml" ContentType="application/vnd.openxmlformats-officedocument.presentationml.slide+xml"/>
  <Override PartName="/ppt/slideMasters/slideMaster188.xml" ContentType="application/vnd.openxmlformats-officedocument.presentationml.slideMaster+xml"/>
  <Override PartName="/ppt/slides/slide188.xml" ContentType="application/vnd.openxmlformats-officedocument.presentationml.slide+xml"/>
  <Override PartName="/ppt/slideMasters/slideMaster189.xml" ContentType="application/vnd.openxmlformats-officedocument.presentationml.slideMaster+xml"/>
  <Override PartName="/ppt/slides/slide189.xml" ContentType="application/vnd.openxmlformats-officedocument.presentationml.slide+xml"/>
  <Override PartName="/ppt/slideMasters/slideMaster190.xml" ContentType="application/vnd.openxmlformats-officedocument.presentationml.slideMaster+xml"/>
  <Override PartName="/ppt/slides/slide190.xml" ContentType="application/vnd.openxmlformats-officedocument.presentationml.slide+xml"/>
  <Override PartName="/ppt/slideMasters/slideMaster191.xml" ContentType="application/vnd.openxmlformats-officedocument.presentationml.slideMaster+xml"/>
  <Override PartName="/ppt/slides/slide191.xml" ContentType="application/vnd.openxmlformats-officedocument.presentationml.slide+xml"/>
  <Override PartName="/ppt/slideMasters/slideMaster192.xml" ContentType="application/vnd.openxmlformats-officedocument.presentationml.slideMaster+xml"/>
  <Override PartName="/ppt/slides/slide192.xml" ContentType="application/vnd.openxmlformats-officedocument.presentationml.slide+xml"/>
  <Override PartName="/ppt/slideMasters/slideMaster193.xml" ContentType="application/vnd.openxmlformats-officedocument.presentationml.slideMaster+xml"/>
  <Override PartName="/ppt/slides/slide193.xml" ContentType="application/vnd.openxmlformats-officedocument.presentationml.slide+xml"/>
  <Override PartName="/ppt/slideMasters/slideMaster194.xml" ContentType="application/vnd.openxmlformats-officedocument.presentationml.slideMaster+xml"/>
  <Override PartName="/ppt/slides/slide194.xml" ContentType="application/vnd.openxmlformats-officedocument.presentationml.slide+xml"/>
  <Override PartName="/ppt/slideMasters/slideMaster195.xml" ContentType="application/vnd.openxmlformats-officedocument.presentationml.slideMaster+xml"/>
  <Override PartName="/ppt/slides/slide195.xml" ContentType="application/vnd.openxmlformats-officedocument.presentationml.slide+xml"/>
  <Override PartName="/ppt/slideMasters/slideMaster196.xml" ContentType="application/vnd.openxmlformats-officedocument.presentationml.slideMaster+xml"/>
  <Override PartName="/ppt/slides/slide196.xml" ContentType="application/vnd.openxmlformats-officedocument.presentationml.slide+xml"/>
  <Override PartName="/ppt/slideMasters/slideMaster197.xml" ContentType="application/vnd.openxmlformats-officedocument.presentationml.slideMaster+xml"/>
  <Override PartName="/ppt/slides/slide197.xml" ContentType="application/vnd.openxmlformats-officedocument.presentationml.slide+xml"/>
  <Override PartName="/ppt/slideMasters/slideMaster198.xml" ContentType="application/vnd.openxmlformats-officedocument.presentationml.slideMaster+xml"/>
  <Override PartName="/ppt/slides/slide198.xml" ContentType="application/vnd.openxmlformats-officedocument.presentationml.slide+xml"/>
  <Override PartName="/ppt/slideMasters/slideMaster199.xml" ContentType="application/vnd.openxmlformats-officedocument.presentationml.slideMaster+xml"/>
  <Override PartName="/ppt/slides/slide199.xml" ContentType="application/vnd.openxmlformats-officedocument.presentationml.slide+xml"/>
  <Override PartName="/ppt/slideMasters/slideMaster200.xml" ContentType="application/vnd.openxmlformats-officedocument.presentationml.slideMaster+xml"/>
  <Override PartName="/ppt/slides/slide200.xml" ContentType="application/vnd.openxmlformats-officedocument.presentationml.slide+xml"/>
  <Override PartName="/ppt/slideMasters/slideMaster201.xml" ContentType="application/vnd.openxmlformats-officedocument.presentationml.slideMaster+xml"/>
  <Override PartName="/ppt/slides/slide201.xml" ContentType="application/vnd.openxmlformats-officedocument.presentationml.slide+xml"/>
  <Override PartName="/ppt/slideMasters/slideMaster202.xml" ContentType="application/vnd.openxmlformats-officedocument.presentationml.slideMaster+xml"/>
  <Override PartName="/ppt/slides/slide202.xml" ContentType="application/vnd.openxmlformats-officedocument.presentationml.slide+xml"/>
  <Override PartName="/ppt/slideMasters/slideMaster203.xml" ContentType="application/vnd.openxmlformats-officedocument.presentationml.slideMaster+xml"/>
  <Override PartName="/ppt/slides/slide203.xml" ContentType="application/vnd.openxmlformats-officedocument.presentationml.slide+xml"/>
  <Override PartName="/ppt/slideMasters/slideMaster204.xml" ContentType="application/vnd.openxmlformats-officedocument.presentationml.slideMaster+xml"/>
  <Override PartName="/ppt/slides/slide204.xml" ContentType="application/vnd.openxmlformats-officedocument.presentationml.slide+xml"/>
  <Override PartName="/ppt/slideMasters/slideMaster205.xml" ContentType="application/vnd.openxmlformats-officedocument.presentationml.slideMaster+xml"/>
  <Override PartName="/ppt/slides/slide205.xml" ContentType="application/vnd.openxmlformats-officedocument.presentationml.slide+xml"/>
  <Override PartName="/ppt/slideMasters/slideMaster206.xml" ContentType="application/vnd.openxmlformats-officedocument.presentationml.slideMaster+xml"/>
  <Override PartName="/ppt/slides/slide206.xml" ContentType="application/vnd.openxmlformats-officedocument.presentationml.slide+xml"/>
  <Override PartName="/ppt/slideMasters/slideMaster207.xml" ContentType="application/vnd.openxmlformats-officedocument.presentationml.slideMaster+xml"/>
  <Override PartName="/ppt/slides/slide207.xml" ContentType="application/vnd.openxmlformats-officedocument.presentationml.slide+xml"/>
  <Override PartName="/ppt/slideMasters/slideMaster208.xml" ContentType="application/vnd.openxmlformats-officedocument.presentationml.slideMaster+xml"/>
  <Override PartName="/ppt/slides/slide208.xml" ContentType="application/vnd.openxmlformats-officedocument.presentationml.slide+xml"/>
  <Override PartName="/ppt/slideMasters/slideMaster209.xml" ContentType="application/vnd.openxmlformats-officedocument.presentationml.slideMaster+xml"/>
  <Override PartName="/ppt/slides/slide209.xml" ContentType="application/vnd.openxmlformats-officedocument.presentationml.slide+xml"/>
  <Override PartName="/ppt/slideMasters/slideMaster210.xml" ContentType="application/vnd.openxmlformats-officedocument.presentationml.slideMaster+xml"/>
  <Override PartName="/ppt/slides/slide210.xml" ContentType="application/vnd.openxmlformats-officedocument.presentationml.slide+xml"/>
  <Override PartName="/ppt/slideMasters/slideMaster211.xml" ContentType="application/vnd.openxmlformats-officedocument.presentationml.slideMaster+xml"/>
  <Override PartName="/ppt/slides/slide211.xml" ContentType="application/vnd.openxmlformats-officedocument.presentationml.slide+xml"/>
  <Override PartName="/ppt/slideMasters/slideMaster212.xml" ContentType="application/vnd.openxmlformats-officedocument.presentationml.slideMaster+xml"/>
  <Override PartName="/ppt/slides/slide212.xml" ContentType="application/vnd.openxmlformats-officedocument.presentationml.slide+xml"/>
  <Override PartName="/ppt/slideMasters/slideMaster213.xml" ContentType="application/vnd.openxmlformats-officedocument.presentationml.slideMaster+xml"/>
  <Override PartName="/ppt/slides/slide213.xml" ContentType="application/vnd.openxmlformats-officedocument.presentationml.slide+xml"/>
  <Override PartName="/ppt/slideMasters/slideMaster214.xml" ContentType="application/vnd.openxmlformats-officedocument.presentationml.slideMaster+xml"/>
  <Override PartName="/ppt/slides/slide214.xml" ContentType="application/vnd.openxmlformats-officedocument.presentationml.slide+xml"/>
  <Override PartName="/ppt/slideMasters/slideMaster215.xml" ContentType="application/vnd.openxmlformats-officedocument.presentationml.slideMaster+xml"/>
  <Override PartName="/ppt/slides/slide215.xml" ContentType="application/vnd.openxmlformats-officedocument.presentationml.slide+xml"/>
  <Override PartName="/ppt/slideMasters/slideMaster216.xml" ContentType="application/vnd.openxmlformats-officedocument.presentationml.slideMaster+xml"/>
  <Override PartName="/ppt/slides/slide216.xml" ContentType="application/vnd.openxmlformats-officedocument.presentationml.slide+xml"/>
  <Override PartName="/ppt/slideMasters/slideMaster217.xml" ContentType="application/vnd.openxmlformats-officedocument.presentationml.slideMaster+xml"/>
  <Override PartName="/ppt/slides/slide217.xml" ContentType="application/vnd.openxmlformats-officedocument.presentationml.slide+xml"/>
  <Override PartName="/ppt/slideMasters/slideMaster218.xml" ContentType="application/vnd.openxmlformats-officedocument.presentationml.slideMaster+xml"/>
  <Override PartName="/ppt/slides/slide218.xml" ContentType="application/vnd.openxmlformats-officedocument.presentationml.slide+xml"/>
  <Override PartName="/ppt/slideMasters/slideMaster219.xml" ContentType="application/vnd.openxmlformats-officedocument.presentationml.slideMaster+xml"/>
  <Override PartName="/ppt/slides/slide219.xml" ContentType="application/vnd.openxmlformats-officedocument.presentationml.slide+xml"/>
  <Override PartName="/ppt/slideMasters/slideMaster220.xml" ContentType="application/vnd.openxmlformats-officedocument.presentationml.slideMaster+xml"/>
  <Override PartName="/ppt/slides/slide220.xml" ContentType="application/vnd.openxmlformats-officedocument.presentationml.slide+xml"/>
  <Override PartName="/ppt/slideMasters/slideMaster221.xml" ContentType="application/vnd.openxmlformats-officedocument.presentationml.slideMaster+xml"/>
  <Override PartName="/ppt/slides/slide221.xml" ContentType="application/vnd.openxmlformats-officedocument.presentationml.slide+xml"/>
  <Override PartName="/ppt/slideMasters/slideMaster222.xml" ContentType="application/vnd.openxmlformats-officedocument.presentationml.slideMaster+xml"/>
  <Override PartName="/ppt/slides/slide222.xml" ContentType="application/vnd.openxmlformats-officedocument.presentationml.slide+xml"/>
  <Override PartName="/ppt/slideMasters/slideMaster223.xml" ContentType="application/vnd.openxmlformats-officedocument.presentationml.slideMaster+xml"/>
  <Override PartName="/ppt/slides/slide223.xml" ContentType="application/vnd.openxmlformats-officedocument.presentationml.slide+xml"/>
  <Override PartName="/ppt/slideMasters/slideMaster224.xml" ContentType="application/vnd.openxmlformats-officedocument.presentationml.slideMaster+xml"/>
  <Override PartName="/ppt/slides/slide224.xml" ContentType="application/vnd.openxmlformats-officedocument.presentationml.slide+xml"/>
  <Override PartName="/ppt/slideMasters/slideMaster225.xml" ContentType="application/vnd.openxmlformats-officedocument.presentationml.slideMaster+xml"/>
  <Override PartName="/ppt/slides/slide225.xml" ContentType="application/vnd.openxmlformats-officedocument.presentationml.slide+xml"/>
  <Override PartName="/ppt/slideMasters/slideMaster226.xml" ContentType="application/vnd.openxmlformats-officedocument.presentationml.slideMaster+xml"/>
  <Override PartName="/ppt/slides/slide226.xml" ContentType="application/vnd.openxmlformats-officedocument.presentationml.slide+xml"/>
  <Override PartName="/ppt/slideMasters/slideMaster227.xml" ContentType="application/vnd.openxmlformats-officedocument.presentationml.slideMaster+xml"/>
  <Override PartName="/ppt/slides/slide227.xml" ContentType="application/vnd.openxmlformats-officedocument.presentationml.slide+xml"/>
  <Override PartName="/ppt/slideMasters/slideMaster228.xml" ContentType="application/vnd.openxmlformats-officedocument.presentationml.slideMaster+xml"/>
  <Override PartName="/ppt/slides/slide228.xml" ContentType="application/vnd.openxmlformats-officedocument.presentationml.slide+xml"/>
  <Override PartName="/ppt/slideMasters/slideMaster229.xml" ContentType="application/vnd.openxmlformats-officedocument.presentationml.slideMaster+xml"/>
  <Override PartName="/ppt/slides/slide229.xml" ContentType="application/vnd.openxmlformats-officedocument.presentationml.slide+xml"/>
  <Override PartName="/ppt/slideMasters/slideMaster230.xml" ContentType="application/vnd.openxmlformats-officedocument.presentationml.slideMaster+xml"/>
  <Override PartName="/ppt/slides/slide230.xml" ContentType="application/vnd.openxmlformats-officedocument.presentationml.slide+xml"/>
  <Override PartName="/ppt/slideMasters/slideMaster231.xml" ContentType="application/vnd.openxmlformats-officedocument.presentationml.slideMaster+xml"/>
  <Override PartName="/ppt/slides/slide231.xml" ContentType="application/vnd.openxmlformats-officedocument.presentationml.slide+xml"/>
  <Override PartName="/ppt/slideMasters/slideMaster232.xml" ContentType="application/vnd.openxmlformats-officedocument.presentationml.slideMaster+xml"/>
  <Override PartName="/ppt/slides/slide232.xml" ContentType="application/vnd.openxmlformats-officedocument.presentationml.slide+xml"/>
  <Override PartName="/ppt/slideMasters/slideMaster233.xml" ContentType="application/vnd.openxmlformats-officedocument.presentationml.slideMaster+xml"/>
  <Override PartName="/ppt/slides/slide233.xml" ContentType="application/vnd.openxmlformats-officedocument.presentationml.slide+xml"/>
  <Override PartName="/ppt/slideMasters/slideMaster234.xml" ContentType="application/vnd.openxmlformats-officedocument.presentationml.slideMaster+xml"/>
  <Override PartName="/ppt/slides/slide234.xml" ContentType="application/vnd.openxmlformats-officedocument.presentationml.slide+xml"/>
  <Override PartName="/ppt/slideMasters/slideMaster235.xml" ContentType="application/vnd.openxmlformats-officedocument.presentationml.slideMaster+xml"/>
  <Override PartName="/ppt/slides/slide235.xml" ContentType="application/vnd.openxmlformats-officedocument.presentationml.slide+xml"/>
  <Override PartName="/ppt/slideMasters/slideMaster236.xml" ContentType="application/vnd.openxmlformats-officedocument.presentationml.slideMaster+xml"/>
  <Override PartName="/ppt/slides/slide236.xml" ContentType="application/vnd.openxmlformats-officedocument.presentationml.slide+xml"/>
  <Override PartName="/ppt/slideMasters/slideMaster237.xml" ContentType="application/vnd.openxmlformats-officedocument.presentationml.slideMaster+xml"/>
  <Override PartName="/ppt/slides/slide237.xml" ContentType="application/vnd.openxmlformats-officedocument.presentationml.slide+xml"/>
  <Override PartName="/ppt/slideMasters/slideMaster238.xml" ContentType="application/vnd.openxmlformats-officedocument.presentationml.slideMaster+xml"/>
  <Override PartName="/ppt/slides/slide238.xml" ContentType="application/vnd.openxmlformats-officedocument.presentationml.slide+xml"/>
  <Override PartName="/ppt/slideMasters/slideMaster239.xml" ContentType="application/vnd.openxmlformats-officedocument.presentationml.slideMaster+xml"/>
  <Override PartName="/ppt/slides/slide239.xml" ContentType="application/vnd.openxmlformats-officedocument.presentationml.slide+xml"/>
  <Override PartName="/ppt/slideMasters/slideMaster240.xml" ContentType="application/vnd.openxmlformats-officedocument.presentationml.slideMaster+xml"/>
  <Override PartName="/ppt/slides/slide240.xml" ContentType="application/vnd.openxmlformats-officedocument.presentationml.slide+xml"/>
  <Override PartName="/ppt/slideMasters/slideMaster241.xml" ContentType="application/vnd.openxmlformats-officedocument.presentationml.slideMaster+xml"/>
  <Override PartName="/ppt/slides/slide241.xml" ContentType="application/vnd.openxmlformats-officedocument.presentationml.slide+xml"/>
  <Override PartName="/ppt/slideMasters/slideMaster242.xml" ContentType="application/vnd.openxmlformats-officedocument.presentationml.slideMaster+xml"/>
  <Override PartName="/ppt/slides/slide242.xml" ContentType="application/vnd.openxmlformats-officedocument.presentationml.slide+xml"/>
  <Override PartName="/ppt/slideMasters/slideMaster243.xml" ContentType="application/vnd.openxmlformats-officedocument.presentationml.slideMaster+xml"/>
  <Override PartName="/ppt/slides/slide243.xml" ContentType="application/vnd.openxmlformats-officedocument.presentationml.slide+xml"/>
  <Override PartName="/ppt/slideMasters/slideMaster244.xml" ContentType="application/vnd.openxmlformats-officedocument.presentationml.slideMaster+xml"/>
  <Override PartName="/ppt/slides/slide244.xml" ContentType="application/vnd.openxmlformats-officedocument.presentationml.slide+xml"/>
  <Override PartName="/ppt/slideMasters/slideMaster245.xml" ContentType="application/vnd.openxmlformats-officedocument.presentationml.slideMaster+xml"/>
  <Override PartName="/ppt/slides/slide245.xml" ContentType="application/vnd.openxmlformats-officedocument.presentationml.slide+xml"/>
  <Override PartName="/ppt/slideMasters/slideMaster246.xml" ContentType="application/vnd.openxmlformats-officedocument.presentationml.slideMaster+xml"/>
  <Override PartName="/ppt/slides/slide246.xml" ContentType="application/vnd.openxmlformats-officedocument.presentationml.slide+xml"/>
  <Override PartName="/ppt/slideMasters/slideMaster247.xml" ContentType="application/vnd.openxmlformats-officedocument.presentationml.slideMaster+xml"/>
  <Override PartName="/ppt/slides/slide247.xml" ContentType="application/vnd.openxmlformats-officedocument.presentationml.slide+xml"/>
  <Override PartName="/ppt/slideMasters/slideMaster248.xml" ContentType="application/vnd.openxmlformats-officedocument.presentationml.slideMaster+xml"/>
  <Override PartName="/ppt/slides/slide248.xml" ContentType="application/vnd.openxmlformats-officedocument.presentationml.slide+xml"/>
  <Override PartName="/ppt/slideMasters/slideMaster249.xml" ContentType="application/vnd.openxmlformats-officedocument.presentationml.slideMaster+xml"/>
  <Override PartName="/ppt/slides/slide249.xml" ContentType="application/vnd.openxmlformats-officedocument.presentationml.slide+xml"/>
  <Override PartName="/ppt/slideMasters/slideMaster250.xml" ContentType="application/vnd.openxmlformats-officedocument.presentationml.slideMaster+xml"/>
  <Override PartName="/ppt/slides/slide250.xml" ContentType="application/vnd.openxmlformats-officedocument.presentationml.slide+xml"/>
  <Override PartName="/ppt/slideMasters/slideMaster251.xml" ContentType="application/vnd.openxmlformats-officedocument.presentationml.slideMaster+xml"/>
  <Override PartName="/ppt/slides/slide251.xml" ContentType="application/vnd.openxmlformats-officedocument.presentationml.slide+xml"/>
  <Override PartName="/ppt/slideMasters/slideMaster252.xml" ContentType="application/vnd.openxmlformats-officedocument.presentationml.slideMaster+xml"/>
  <Override PartName="/ppt/slides/slide252.xml" ContentType="application/vnd.openxmlformats-officedocument.presentationml.slide+xml"/>
  <Override PartName="/ppt/slideMasters/slideMaster253.xml" ContentType="application/vnd.openxmlformats-officedocument.presentationml.slideMaster+xml"/>
  <Override PartName="/ppt/slides/slide253.xml" ContentType="application/vnd.openxmlformats-officedocument.presentationml.slide+xml"/>
  <Override PartName="/ppt/slideMasters/slideMaster254.xml" ContentType="application/vnd.openxmlformats-officedocument.presentationml.slideMaster+xml"/>
  <Override PartName="/ppt/slides/slide254.xml" ContentType="application/vnd.openxmlformats-officedocument.presentationml.slide+xml"/>
  <Override PartName="/ppt/slideMasters/slideMaster255.xml" ContentType="application/vnd.openxmlformats-officedocument.presentationml.slideMaster+xml"/>
  <Override PartName="/ppt/slides/slide255.xml" ContentType="application/vnd.openxmlformats-officedocument.presentationml.slide+xml"/>
  <Override PartName="/ppt/slideMasters/slideMaster256.xml" ContentType="application/vnd.openxmlformats-officedocument.presentationml.slideMaster+xml"/>
  <Override PartName="/ppt/slides/slide256.xml" ContentType="application/vnd.openxmlformats-officedocument.presentationml.slide+xml"/>
  <Override PartName="/ppt/slideMasters/slideMaster257.xml" ContentType="application/vnd.openxmlformats-officedocument.presentationml.slideMaster+xml"/>
  <Override PartName="/ppt/slides/slide257.xml" ContentType="application/vnd.openxmlformats-officedocument.presentationml.slide+xml"/>
  <Override PartName="/ppt/slideMasters/slideMaster258.xml" ContentType="application/vnd.openxmlformats-officedocument.presentationml.slideMaster+xml"/>
  <Override PartName="/ppt/slides/slide258.xml" ContentType="application/vnd.openxmlformats-officedocument.presentationml.slide+xml"/>
  <Override PartName="/ppt/slideMasters/slideMaster259.xml" ContentType="application/vnd.openxmlformats-officedocument.presentationml.slideMaster+xml"/>
  <Override PartName="/ppt/slides/slide259.xml" ContentType="application/vnd.openxmlformats-officedocument.presentationml.slide+xml"/>
  <Override PartName="/ppt/slideMasters/slideMaster260.xml" ContentType="application/vnd.openxmlformats-officedocument.presentationml.slideMaster+xml"/>
  <Override PartName="/ppt/slides/slide260.xml" ContentType="application/vnd.openxmlformats-officedocument.presentationml.slide+xml"/>
  <Override PartName="/ppt/slideMasters/slideMaster261.xml" ContentType="application/vnd.openxmlformats-officedocument.presentationml.slideMaster+xml"/>
  <Override PartName="/ppt/slides/slide261.xml" ContentType="application/vnd.openxmlformats-officedocument.presentationml.slide+xml"/>
  <Override PartName="/ppt/slideMasters/slideMaster262.xml" ContentType="application/vnd.openxmlformats-officedocument.presentationml.slideMaster+xml"/>
  <Override PartName="/ppt/slides/slide262.xml" ContentType="application/vnd.openxmlformats-officedocument.presentationml.slide+xml"/>
  <Override PartName="/ppt/slideMasters/slideMaster263.xml" ContentType="application/vnd.openxmlformats-officedocument.presentationml.slideMaster+xml"/>
  <Override PartName="/ppt/slides/slide263.xml" ContentType="application/vnd.openxmlformats-officedocument.presentationml.slide+xml"/>
  <Override PartName="/ppt/slideMasters/slideMaster264.xml" ContentType="application/vnd.openxmlformats-officedocument.presentationml.slideMaster+xml"/>
  <Override PartName="/ppt/slides/slide264.xml" ContentType="application/vnd.openxmlformats-officedocument.presentationml.slide+xml"/>
  <Override PartName="/ppt/slideMasters/slideMaster265.xml" ContentType="application/vnd.openxmlformats-officedocument.presentationml.slideMaster+xml"/>
  <Override PartName="/ppt/slides/slide265.xml" ContentType="application/vnd.openxmlformats-officedocument.presentationml.slide+xml"/>
  <Override PartName="/ppt/slideMasters/slideMaster266.xml" ContentType="application/vnd.openxmlformats-officedocument.presentationml.slideMaster+xml"/>
  <Override PartName="/ppt/slides/slide266.xml" ContentType="application/vnd.openxmlformats-officedocument.presentationml.slide+xml"/>
  <Override PartName="/ppt/slideMasters/slideMaster267.xml" ContentType="application/vnd.openxmlformats-officedocument.presentationml.slideMaster+xml"/>
  <Override PartName="/ppt/slides/slide267.xml" ContentType="application/vnd.openxmlformats-officedocument.presentationml.slide+xml"/>
  <Override PartName="/ppt/slideMasters/slideMaster268.xml" ContentType="application/vnd.openxmlformats-officedocument.presentationml.slideMaster+xml"/>
  <Override PartName="/ppt/slides/slide268.xml" ContentType="application/vnd.openxmlformats-officedocument.presentationml.slide+xml"/>
  <Override PartName="/ppt/slideMasters/slideMaster269.xml" ContentType="application/vnd.openxmlformats-officedocument.presentationml.slideMaster+xml"/>
  <Override PartName="/ppt/slides/slide269.xml" ContentType="application/vnd.openxmlformats-officedocument.presentationml.slide+xml"/>
  <Override PartName="/ppt/slideMasters/slideMaster270.xml" ContentType="application/vnd.openxmlformats-officedocument.presentationml.slideMaster+xml"/>
  <Override PartName="/ppt/slides/slide270.xml" ContentType="application/vnd.openxmlformats-officedocument.presentationml.slide+xml"/>
  <Override PartName="/ppt/slideMasters/slideMaster271.xml" ContentType="application/vnd.openxmlformats-officedocument.presentationml.slideMaster+xml"/>
  <Override PartName="/ppt/slides/slide271.xml" ContentType="application/vnd.openxmlformats-officedocument.presentationml.slide+xml"/>
  <Override PartName="/ppt/slideMasters/slideMaster272.xml" ContentType="application/vnd.openxmlformats-officedocument.presentationml.slideMaster+xml"/>
  <Override PartName="/ppt/slides/slide272.xml" ContentType="application/vnd.openxmlformats-officedocument.presentationml.slide+xml"/>
  <Override PartName="/ppt/slideMasters/slideMaster273.xml" ContentType="application/vnd.openxmlformats-officedocument.presentationml.slideMaster+xml"/>
  <Override PartName="/ppt/slides/slide273.xml" ContentType="application/vnd.openxmlformats-officedocument.presentationml.slide+xml"/>
  <Override PartName="/ppt/slideMasters/slideMaster274.xml" ContentType="application/vnd.openxmlformats-officedocument.presentationml.slideMaster+xml"/>
  <Override PartName="/ppt/slides/slide274.xml" ContentType="application/vnd.openxmlformats-officedocument.presentationml.slide+xml"/>
  <Override PartName="/ppt/slideMasters/slideMaster275.xml" ContentType="application/vnd.openxmlformats-officedocument.presentationml.slideMaster+xml"/>
  <Override PartName="/ppt/slides/slide275.xml" ContentType="application/vnd.openxmlformats-officedocument.presentationml.slide+xml"/>
  <Override PartName="/ppt/slideMasters/slideMaster276.xml" ContentType="application/vnd.openxmlformats-officedocument.presentationml.slideMaster+xml"/>
  <Override PartName="/ppt/slides/slide276.xml" ContentType="application/vnd.openxmlformats-officedocument.presentationml.slide+xml"/>
  <Override PartName="/ppt/slideMasters/slideMaster277.xml" ContentType="application/vnd.openxmlformats-officedocument.presentationml.slideMaster+xml"/>
  <Override PartName="/ppt/slides/slide277.xml" ContentType="application/vnd.openxmlformats-officedocument.presentationml.slide+xml"/>
  <Override PartName="/ppt/slideMasters/slideMaster278.xml" ContentType="application/vnd.openxmlformats-officedocument.presentationml.slideMaster+xml"/>
  <Override PartName="/ppt/slides/slide278.xml" ContentType="application/vnd.openxmlformats-officedocument.presentationml.slide+xml"/>
  <Override PartName="/ppt/slideMasters/slideMaster279.xml" ContentType="application/vnd.openxmlformats-officedocument.presentationml.slideMaster+xml"/>
  <Override PartName="/ppt/slides/slide279.xml" ContentType="application/vnd.openxmlformats-officedocument.presentationml.slide+xml"/>
  <Override PartName="/ppt/slideMasters/slideMaster280.xml" ContentType="application/vnd.openxmlformats-officedocument.presentationml.slideMaster+xml"/>
  <Override PartName="/ppt/slides/slide280.xml" ContentType="application/vnd.openxmlformats-officedocument.presentationml.slide+xml"/>
  <Override PartName="/ppt/slideMasters/slideMaster281.xml" ContentType="application/vnd.openxmlformats-officedocument.presentationml.slideMaster+xml"/>
  <Override PartName="/ppt/slides/slide281.xml" ContentType="application/vnd.openxmlformats-officedocument.presentationml.slide+xml"/>
  <Override PartName="/ppt/slideMasters/slideMaster282.xml" ContentType="application/vnd.openxmlformats-officedocument.presentationml.slideMaster+xml"/>
  <Override PartName="/ppt/slides/slide282.xml" ContentType="application/vnd.openxmlformats-officedocument.presentationml.slide+xml"/>
  <Override PartName="/ppt/slideMasters/slideMaster283.xml" ContentType="application/vnd.openxmlformats-officedocument.presentationml.slideMaster+xml"/>
  <Override PartName="/ppt/slides/slide283.xml" ContentType="application/vnd.openxmlformats-officedocument.presentationml.slide+xml"/>
  <Override PartName="/ppt/slideMasters/slideMaster284.xml" ContentType="application/vnd.openxmlformats-officedocument.presentationml.slideMaster+xml"/>
  <Override PartName="/ppt/slides/slide284.xml" ContentType="application/vnd.openxmlformats-officedocument.presentationml.slide+xml"/>
  <Override PartName="/ppt/slideMasters/slideMaster285.xml" ContentType="application/vnd.openxmlformats-officedocument.presentationml.slideMaster+xml"/>
  <Override PartName="/ppt/slides/slide285.xml" ContentType="application/vnd.openxmlformats-officedocument.presentationml.slide+xml"/>
  <Override PartName="/ppt/slideMasters/slideMaster286.xml" ContentType="application/vnd.openxmlformats-officedocument.presentationml.slideMaster+xml"/>
  <Override PartName="/ppt/slides/slide286.xml" ContentType="application/vnd.openxmlformats-officedocument.presentationml.slide+xml"/>
  <Override PartName="/ppt/slideMasters/slideMaster287.xml" ContentType="application/vnd.openxmlformats-officedocument.presentationml.slideMaster+xml"/>
  <Override PartName="/ppt/slides/slide287.xml" ContentType="application/vnd.openxmlformats-officedocument.presentationml.slide+xml"/>
  <Override PartName="/ppt/slideMasters/slideMaster288.xml" ContentType="application/vnd.openxmlformats-officedocument.presentationml.slideMaster+xml"/>
  <Override PartName="/ppt/slides/slide288.xml" ContentType="application/vnd.openxmlformats-officedocument.presentationml.slide+xml"/>
  <Override PartName="/ppt/slideMasters/slideMaster289.xml" ContentType="application/vnd.openxmlformats-officedocument.presentationml.slideMaster+xml"/>
  <Override PartName="/ppt/slides/slide289.xml" ContentType="application/vnd.openxmlformats-officedocument.presentationml.slide+xml"/>
  <Override PartName="/ppt/slideMasters/slideMaster290.xml" ContentType="application/vnd.openxmlformats-officedocument.presentationml.slideMaster+xml"/>
  <Override PartName="/ppt/slides/slide290.xml" ContentType="application/vnd.openxmlformats-officedocument.presentationml.slide+xml"/>
  <Override PartName="/ppt/slideMasters/slideMaster291.xml" ContentType="application/vnd.openxmlformats-officedocument.presentationml.slideMaster+xml"/>
  <Override PartName="/ppt/slides/slide291.xml" ContentType="application/vnd.openxmlformats-officedocument.presentationml.slide+xml"/>
  <Override PartName="/ppt/slideMasters/slideMaster292.xml" ContentType="application/vnd.openxmlformats-officedocument.presentationml.slideMaster+xml"/>
  <Override PartName="/ppt/slides/slide292.xml" ContentType="application/vnd.openxmlformats-officedocument.presentationml.slide+xml"/>
  <Override PartName="/ppt/slideMasters/slideMaster293.xml" ContentType="application/vnd.openxmlformats-officedocument.presentationml.slideMaster+xml"/>
  <Override PartName="/ppt/slides/slide293.xml" ContentType="application/vnd.openxmlformats-officedocument.presentationml.slide+xml"/>
  <Override PartName="/ppt/slideMasters/slideMaster294.xml" ContentType="application/vnd.openxmlformats-officedocument.presentationml.slideMaster+xml"/>
  <Override PartName="/ppt/slides/slide294.xml" ContentType="application/vnd.openxmlformats-officedocument.presentationml.slide+xml"/>
  <Override PartName="/ppt/slideMasters/slideMaster295.xml" ContentType="application/vnd.openxmlformats-officedocument.presentationml.slideMaster+xml"/>
  <Override PartName="/ppt/slides/slide295.xml" ContentType="application/vnd.openxmlformats-officedocument.presentationml.slide+xml"/>
  <Override PartName="/ppt/slideMasters/slideMaster296.xml" ContentType="application/vnd.openxmlformats-officedocument.presentationml.slideMaster+xml"/>
  <Override PartName="/ppt/slides/slide296.xml" ContentType="application/vnd.openxmlformats-officedocument.presentationml.slide+xml"/>
  <Override PartName="/ppt/slideMasters/slideMaster297.xml" ContentType="application/vnd.openxmlformats-officedocument.presentationml.slideMaster+xml"/>
  <Override PartName="/ppt/slides/slide297.xml" ContentType="application/vnd.openxmlformats-officedocument.presentationml.slide+xml"/>
  <Override PartName="/ppt/slideMasters/slideMaster298.xml" ContentType="application/vnd.openxmlformats-officedocument.presentationml.slideMaster+xml"/>
  <Override PartName="/ppt/slides/slide298.xml" ContentType="application/vnd.openxmlformats-officedocument.presentationml.slide+xml"/>
  <Override PartName="/ppt/slideMasters/slideMaster299.xml" ContentType="application/vnd.openxmlformats-officedocument.presentationml.slideMaster+xml"/>
  <Override PartName="/ppt/slides/slide299.xml" ContentType="application/vnd.openxmlformats-officedocument.presentationml.slide+xml"/>
  <Override PartName="/ppt/slideMasters/slideMaster300.xml" ContentType="application/vnd.openxmlformats-officedocument.presentationml.slideMaster+xml"/>
  <Override PartName="/ppt/slides/slide300.xml" ContentType="application/vnd.openxmlformats-officedocument.presentationml.slide+xml"/>
  <Override PartName="/ppt/slideMasters/slideMaster301.xml" ContentType="application/vnd.openxmlformats-officedocument.presentationml.slideMaster+xml"/>
  <Override PartName="/ppt/slides/slide301.xml" ContentType="application/vnd.openxmlformats-officedocument.presentationml.slide+xml"/>
  <Override PartName="/ppt/slideMasters/slideMaster302.xml" ContentType="application/vnd.openxmlformats-officedocument.presentationml.slideMaster+xml"/>
  <Override PartName="/ppt/slides/slide302.xml" ContentType="application/vnd.openxmlformats-officedocument.presentationml.slide+xml"/>
  <Override PartName="/ppt/slideMasters/slideMaster303.xml" ContentType="application/vnd.openxmlformats-officedocument.presentationml.slideMaster+xml"/>
  <Override PartName="/ppt/slides/slide303.xml" ContentType="application/vnd.openxmlformats-officedocument.presentationml.slide+xml"/>
  <Override PartName="/ppt/slideMasters/slideMaster304.xml" ContentType="application/vnd.openxmlformats-officedocument.presentationml.slideMaster+xml"/>
  <Override PartName="/ppt/slides/slide304.xml" ContentType="application/vnd.openxmlformats-officedocument.presentationml.slide+xml"/>
  <Override PartName="/ppt/slideMasters/slideMaster305.xml" ContentType="application/vnd.openxmlformats-officedocument.presentationml.slideMaster+xml"/>
  <Override PartName="/ppt/slides/slide305.xml" ContentType="application/vnd.openxmlformats-officedocument.presentationml.slide+xml"/>
  <Override PartName="/ppt/slideMasters/slideMaster306.xml" ContentType="application/vnd.openxmlformats-officedocument.presentationml.slideMaster+xml"/>
  <Override PartName="/ppt/slides/slide306.xml" ContentType="application/vnd.openxmlformats-officedocument.presentationml.slide+xml"/>
  <Override PartName="/ppt/slideMasters/slideMaster307.xml" ContentType="application/vnd.openxmlformats-officedocument.presentationml.slideMaster+xml"/>
  <Override PartName="/ppt/slides/slide307.xml" ContentType="application/vnd.openxmlformats-officedocument.presentationml.slide+xml"/>
  <Override PartName="/ppt/slideMasters/slideMaster308.xml" ContentType="application/vnd.openxmlformats-officedocument.presentationml.slideMaster+xml"/>
  <Override PartName="/ppt/slides/slide308.xml" ContentType="application/vnd.openxmlformats-officedocument.presentationml.slide+xml"/>
  <Override PartName="/ppt/slideMasters/slideMaster309.xml" ContentType="application/vnd.openxmlformats-officedocument.presentationml.slideMaster+xml"/>
  <Override PartName="/ppt/slides/slide309.xml" ContentType="application/vnd.openxmlformats-officedocument.presentationml.slide+xml"/>
  <Override PartName="/ppt/slideMasters/slideMaster310.xml" ContentType="application/vnd.openxmlformats-officedocument.presentationml.slideMaster+xml"/>
  <Override PartName="/ppt/slides/slide310.xml" ContentType="application/vnd.openxmlformats-officedocument.presentationml.slide+xml"/>
  <Override PartName="/ppt/slideMasters/slideMaster311.xml" ContentType="application/vnd.openxmlformats-officedocument.presentationml.slideMaster+xml"/>
  <Override PartName="/ppt/slides/slide311.xml" ContentType="application/vnd.openxmlformats-officedocument.presentationml.slide+xml"/>
  <Override PartName="/ppt/slideMasters/slideMaster312.xml" ContentType="application/vnd.openxmlformats-officedocument.presentationml.slideMaster+xml"/>
  <Override PartName="/ppt/slideMasters/slideMaster313.xml" ContentType="application/vnd.openxmlformats-officedocument.presentationml.slideMaster+xml"/>
  <Override PartName="/ppt/slideMasters/slideMaster314.xml" ContentType="application/vnd.openxmlformats-officedocument.presentationml.slide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ppt/notesSlides/notesSlide296.xml" ContentType="application/vnd.openxmlformats-officedocument.presentationml.notesSlide+xml"/>
  <Override PartName="/ppt/notesSlides/notesSlide297.xml" ContentType="application/vnd.openxmlformats-officedocument.presentationml.notesSlide+xml"/>
  <Override PartName="/ppt/notesSlides/notesSlide298.xml" ContentType="application/vnd.openxmlformats-officedocument.presentationml.notesSlide+xml"/>
  <Override PartName="/ppt/notesSlides/notesSlide299.xml" ContentType="application/vnd.openxmlformats-officedocument.presentationml.notesSlide+xml"/>
  <Override PartName="/ppt/notesSlides/notesSlide300.xml" ContentType="application/vnd.openxmlformats-officedocument.presentationml.notesSlide+xml"/>
  <Override PartName="/ppt/notesSlides/notesSlide301.xml" ContentType="application/vnd.openxmlformats-officedocument.presentationml.notesSlide+xml"/>
  <Override PartName="/ppt/notesSlides/notesSlide302.xml" ContentType="application/vnd.openxmlformats-officedocument.presentationml.notesSlide+xml"/>
  <Override PartName="/ppt/notesSlides/notesSlide303.xml" ContentType="application/vnd.openxmlformats-officedocument.presentationml.notesSlide+xml"/>
  <Override PartName="/ppt/notesSlides/notesSlide304.xml" ContentType="application/vnd.openxmlformats-officedocument.presentationml.notesSlide+xml"/>
  <Override PartName="/ppt/notesSlides/notesSlide305.xml" ContentType="application/vnd.openxmlformats-officedocument.presentationml.notesSlide+xml"/>
  <Override PartName="/ppt/notesSlides/notesSlide306.xml" ContentType="application/vnd.openxmlformats-officedocument.presentationml.notesSlide+xml"/>
  <Override PartName="/ppt/notesSlides/notesSlide307.xml" ContentType="application/vnd.openxmlformats-officedocument.presentationml.notesSlide+xml"/>
  <Override PartName="/ppt/notesSlides/notesSlide308.xml" ContentType="application/vnd.openxmlformats-officedocument.presentationml.notesSlide+xml"/>
  <Override PartName="/ppt/notesSlides/notesSlide309.xml" ContentType="application/vnd.openxmlformats-officedocument.presentationml.notesSlide+xml"/>
  <Override PartName="/ppt/notesSlides/notesSlide310.xml" ContentType="application/vnd.openxmlformats-officedocument.presentationml.notesSlide+xml"/>
  <Override PartName="/ppt/notesSlides/notesSlide3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 id="401" r:id="rId147"/>
    <p:sldId id="402" r:id="rId148"/>
    <p:sldId id="403" r:id="rId149"/>
    <p:sldId id="404" r:id="rId150"/>
    <p:sldId id="405" r:id="rId151"/>
    <p:sldId id="406" r:id="rId152"/>
    <p:sldId id="407" r:id="rId153"/>
    <p:sldId id="408" r:id="rId154"/>
    <p:sldId id="409" r:id="rId155"/>
    <p:sldId id="410" r:id="rId156"/>
    <p:sldId id="411" r:id="rId157"/>
    <p:sldId id="412" r:id="rId158"/>
    <p:sldId id="413" r:id="rId159"/>
    <p:sldId id="414" r:id="rId160"/>
    <p:sldId id="415" r:id="rId161"/>
    <p:sldId id="416" r:id="rId162"/>
    <p:sldId id="417" r:id="rId163"/>
    <p:sldId id="418" r:id="rId164"/>
    <p:sldId id="419" r:id="rId165"/>
    <p:sldId id="420" r:id="rId166"/>
    <p:sldId id="421" r:id="rId167"/>
    <p:sldId id="422" r:id="rId168"/>
    <p:sldId id="423" r:id="rId169"/>
    <p:sldId id="424" r:id="rId170"/>
    <p:sldId id="425" r:id="rId171"/>
    <p:sldId id="426" r:id="rId172"/>
    <p:sldId id="427" r:id="rId173"/>
    <p:sldId id="428" r:id="rId174"/>
    <p:sldId id="429" r:id="rId175"/>
    <p:sldId id="430" r:id="rId176"/>
    <p:sldId id="431" r:id="rId177"/>
    <p:sldId id="432" r:id="rId178"/>
    <p:sldId id="433" r:id="rId179"/>
    <p:sldId id="434" r:id="rId180"/>
    <p:sldId id="435" r:id="rId181"/>
    <p:sldId id="436" r:id="rId182"/>
    <p:sldId id="437" r:id="rId183"/>
    <p:sldId id="438" r:id="rId184"/>
    <p:sldId id="439" r:id="rId185"/>
    <p:sldId id="440" r:id="rId186"/>
    <p:sldId id="441" r:id="rId187"/>
    <p:sldId id="442" r:id="rId188"/>
    <p:sldId id="443" r:id="rId189"/>
    <p:sldId id="444" r:id="rId190"/>
    <p:sldId id="445" r:id="rId191"/>
    <p:sldId id="446" r:id="rId192"/>
    <p:sldId id="447" r:id="rId193"/>
    <p:sldId id="448" r:id="rId194"/>
    <p:sldId id="449" r:id="rId195"/>
    <p:sldId id="450" r:id="rId196"/>
    <p:sldId id="451" r:id="rId197"/>
    <p:sldId id="452" r:id="rId198"/>
    <p:sldId id="453" r:id="rId199"/>
    <p:sldId id="454" r:id="rId200"/>
    <p:sldId id="455" r:id="rId201"/>
    <p:sldId id="456" r:id="rId202"/>
    <p:sldId id="457" r:id="rId203"/>
    <p:sldId id="458" r:id="rId204"/>
    <p:sldId id="459" r:id="rId205"/>
    <p:sldId id="460" r:id="rId206"/>
    <p:sldId id="461" r:id="rId207"/>
    <p:sldId id="462" r:id="rId208"/>
    <p:sldId id="463" r:id="rId209"/>
    <p:sldId id="464" r:id="rId210"/>
    <p:sldId id="465" r:id="rId211"/>
    <p:sldId id="466" r:id="rId212"/>
    <p:sldId id="467" r:id="rId213"/>
    <p:sldId id="468" r:id="rId214"/>
    <p:sldId id="469" r:id="rId215"/>
    <p:sldId id="470" r:id="rId216"/>
    <p:sldId id="471" r:id="rId217"/>
    <p:sldId id="472" r:id="rId218"/>
    <p:sldId id="473" r:id="rId219"/>
    <p:sldId id="474" r:id="rId220"/>
    <p:sldId id="475" r:id="rId221"/>
    <p:sldId id="476" r:id="rId222"/>
    <p:sldId id="477" r:id="rId223"/>
    <p:sldId id="478" r:id="rId224"/>
    <p:sldId id="479" r:id="rId225"/>
    <p:sldId id="480" r:id="rId226"/>
    <p:sldId id="481" r:id="rId227"/>
    <p:sldId id="482" r:id="rId228"/>
    <p:sldId id="483" r:id="rId229"/>
    <p:sldId id="484" r:id="rId230"/>
    <p:sldId id="485" r:id="rId231"/>
    <p:sldId id="486" r:id="rId232"/>
    <p:sldId id="487" r:id="rId233"/>
    <p:sldId id="488" r:id="rId234"/>
    <p:sldId id="489" r:id="rId235"/>
    <p:sldId id="490" r:id="rId236"/>
    <p:sldId id="491" r:id="rId237"/>
    <p:sldId id="492" r:id="rId238"/>
    <p:sldId id="493" r:id="rId239"/>
    <p:sldId id="494" r:id="rId240"/>
    <p:sldId id="495" r:id="rId241"/>
    <p:sldId id="496" r:id="rId242"/>
    <p:sldId id="497" r:id="rId243"/>
    <p:sldId id="498" r:id="rId244"/>
    <p:sldId id="499" r:id="rId245"/>
    <p:sldId id="500" r:id="rId246"/>
    <p:sldId id="501" r:id="rId247"/>
    <p:sldId id="502" r:id="rId248"/>
    <p:sldId id="503" r:id="rId249"/>
    <p:sldId id="504" r:id="rId250"/>
    <p:sldId id="505" r:id="rId251"/>
    <p:sldId id="506" r:id="rId252"/>
    <p:sldId id="507" r:id="rId253"/>
    <p:sldId id="508" r:id="rId254"/>
    <p:sldId id="509" r:id="rId255"/>
    <p:sldId id="510" r:id="rId256"/>
    <p:sldId id="511" r:id="rId257"/>
    <p:sldId id="512" r:id="rId258"/>
    <p:sldId id="513" r:id="rId259"/>
    <p:sldId id="514" r:id="rId260"/>
    <p:sldId id="515" r:id="rId261"/>
    <p:sldId id="516" r:id="rId262"/>
    <p:sldId id="517" r:id="rId263"/>
    <p:sldId id="518" r:id="rId264"/>
    <p:sldId id="519" r:id="rId265"/>
    <p:sldId id="520" r:id="rId266"/>
    <p:sldId id="521" r:id="rId267"/>
    <p:sldId id="522" r:id="rId268"/>
    <p:sldId id="523" r:id="rId269"/>
    <p:sldId id="524" r:id="rId270"/>
    <p:sldId id="525" r:id="rId271"/>
    <p:sldId id="526" r:id="rId272"/>
    <p:sldId id="527" r:id="rId273"/>
    <p:sldId id="528" r:id="rId274"/>
    <p:sldId id="529" r:id="rId275"/>
    <p:sldId id="530" r:id="rId276"/>
    <p:sldId id="531" r:id="rId277"/>
    <p:sldId id="532" r:id="rId278"/>
    <p:sldId id="533" r:id="rId279"/>
    <p:sldId id="534" r:id="rId280"/>
    <p:sldId id="535" r:id="rId281"/>
    <p:sldId id="536" r:id="rId282"/>
    <p:sldId id="537" r:id="rId283"/>
    <p:sldId id="538" r:id="rId284"/>
    <p:sldId id="539" r:id="rId285"/>
    <p:sldId id="540" r:id="rId286"/>
    <p:sldId id="541" r:id="rId287"/>
    <p:sldId id="542" r:id="rId288"/>
    <p:sldId id="543" r:id="rId289"/>
    <p:sldId id="544" r:id="rId290"/>
    <p:sldId id="545" r:id="rId291"/>
    <p:sldId id="546" r:id="rId292"/>
    <p:sldId id="547" r:id="rId293"/>
    <p:sldId id="548" r:id="rId294"/>
    <p:sldId id="549" r:id="rId295"/>
    <p:sldId id="550" r:id="rId296"/>
    <p:sldId id="551" r:id="rId297"/>
    <p:sldId id="552" r:id="rId298"/>
    <p:sldId id="553" r:id="rId299"/>
    <p:sldId id="554" r:id="rId300"/>
    <p:sldId id="555" r:id="rId301"/>
    <p:sldId id="556" r:id="rId302"/>
    <p:sldId id="557" r:id="rId303"/>
    <p:sldId id="558" r:id="rId304"/>
    <p:sldId id="559" r:id="rId305"/>
    <p:sldId id="560" r:id="rId306"/>
    <p:sldId id="561" r:id="rId307"/>
    <p:sldId id="562" r:id="rId308"/>
    <p:sldId id="563" r:id="rId309"/>
    <p:sldId id="564" r:id="rId310"/>
    <p:sldId id="565" r:id="rId311"/>
    <p:sldId id="566" r:id="rId312"/>
    <p:sldId id="567" r:id="rId321"/>
    <p:sldId id="568" r:id="rId322"/>
    <p:sldId id="569" r:id="rId323"/>
    <p:sldId id="570" r:id="rId324"/>
    <p:sldId id="571" r:id="rId325"/>
    <p:sldId id="572" r:id="rId326"/>
  </p:sldIdLst>
  <p:notesMasterIdLst>
    <p:notesMasterId r:id="rId3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260" Type="http://schemas.openxmlformats.org/officeDocument/2006/relationships/slide" Target="slides/slide259.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270" Type="http://schemas.openxmlformats.org/officeDocument/2006/relationships/slide" Target="slides/slide269.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280" Type="http://schemas.openxmlformats.org/officeDocument/2006/relationships/slide" Target="slides/slide279.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6" Type="http://schemas.openxmlformats.org/officeDocument/2006/relationships/notesMaster" Target="notesMasters/notesMaster1.xml"/><Relationship Id="rId317" Type="http://schemas.openxmlformats.org/officeDocument/2006/relationships/presProps" Target="presProps.xml"/><Relationship Id="rId318" Type="http://schemas.openxmlformats.org/officeDocument/2006/relationships/viewProps" Target="viewProps.xml"/><Relationship Id="rId319" Type="http://schemas.openxmlformats.org/officeDocument/2006/relationships/theme" Target="theme/theme1.xml"/><Relationship Id="rId320" Type="http://schemas.openxmlformats.org/officeDocument/2006/relationships/tableStyles" Target="tableStyles.xml"/><Relationship Id="rId321" Type="http://schemas.openxmlformats.org/officeDocument/2006/relationships/slide" Target="slides/slide312.xml"/><Relationship Id="rId322" Type="http://schemas.openxmlformats.org/officeDocument/2006/relationships/slide" Target="slides/slide313.xml"/><Relationship Id="rId323" Type="http://schemas.openxmlformats.org/officeDocument/2006/relationships/slide" Target="slides/slide314.xml"/><Relationship Id="rId324" Type="http://schemas.openxmlformats.org/officeDocument/2006/relationships/slide" Target="slides/slide315.xml"/><Relationship Id="rId325" Type="http://schemas.openxmlformats.org/officeDocument/2006/relationships/slide" Target="slides/slide316.xml"/><Relationship Id="rId326" Type="http://schemas.openxmlformats.org/officeDocument/2006/relationships/slide" Target="slides/slide317.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_rels/notesSlide1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9.xml"/>
		</Relationships>
</file>

<file path=ppt/notesSlides/_rels/notesSlide1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0.xml"/>
		</Relationships>
</file>

<file path=ppt/notesSlides/_rels/notesSlide1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1.xml"/>
		</Relationships>
</file>

<file path=ppt/notesSlides/_rels/notesSlide1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2.xml"/>
		</Relationships>
</file>

<file path=ppt/notesSlides/_rels/notesSlide1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3.xml"/>
		</Relationships>
</file>

<file path=ppt/notesSlides/_rels/notesSlide1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4.xml"/>
		</Relationships>
</file>

<file path=ppt/notesSlides/_rels/notesSlide1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5.xml"/>
		</Relationships>
</file>

<file path=ppt/notesSlides/_rels/notesSlide1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6.xml"/>
		</Relationships>
</file>

<file path=ppt/notesSlides/_rels/notesSlide1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7.xml"/>
		</Relationships>
</file>

<file path=ppt/notesSlides/_rels/notesSlide1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8.xml"/>
		</Relationships>
</file>

<file path=ppt/notesSlides/_rels/notesSlide1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9.xml"/>
		</Relationships>
</file>

<file path=ppt/notesSlides/_rels/notesSlide1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0.xml"/>
		</Relationships>
</file>

<file path=ppt/notesSlides/_rels/notesSlide1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1.xml"/>
		</Relationships>
</file>

<file path=ppt/notesSlides/_rels/notesSlide1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2.xml"/>
		</Relationships>
</file>

<file path=ppt/notesSlides/_rels/notesSlide1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3.xml"/>
		</Relationships>
</file>

<file path=ppt/notesSlides/_rels/notesSlide1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4.xml"/>
		</Relationships>
</file>

<file path=ppt/notesSlides/_rels/notesSlide1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5.xml"/>
		</Relationships>
</file>

<file path=ppt/notesSlides/_rels/notesSlide1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6.xml"/>
		</Relationships>
</file>

<file path=ppt/notesSlides/_rels/notesSlide1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7.xml"/>
		</Relationships>
</file>

<file path=ppt/notesSlides/_rels/notesSlide1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8.xml"/>
		</Relationships>
</file>

<file path=ppt/notesSlides/_rels/notesSlide1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9.xml"/>
		</Relationships>
</file>

<file path=ppt/notesSlides/_rels/notesSlide1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0.xml"/>
		</Relationships>
</file>

<file path=ppt/notesSlides/_rels/notesSlide1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1.xml"/>
		</Relationships>
</file>

<file path=ppt/notesSlides/_rels/notesSlide1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2.xml"/>
		</Relationships>
</file>

<file path=ppt/notesSlides/_rels/notesSlide1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3.xml"/>
		</Relationships>
</file>

<file path=ppt/notesSlides/_rels/notesSlide1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4.xml"/>
		</Relationships>
</file>

<file path=ppt/notesSlides/_rels/notesSlide1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5.xml"/>
		</Relationships>
</file>

<file path=ppt/notesSlides/_rels/notesSlide1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6.xml"/>
		</Relationships>
</file>

<file path=ppt/notesSlides/_rels/notesSlide1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7.xml"/>
		</Relationships>
</file>

<file path=ppt/notesSlides/_rels/notesSlide1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8.xml"/>
		</Relationships>
</file>

<file path=ppt/notesSlides/_rels/notesSlide1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9.xml"/>
		</Relationships>
</file>

<file path=ppt/notesSlides/_rels/notesSlide1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0.xml"/>
		</Relationships>
</file>

<file path=ppt/notesSlides/_rels/notesSlide1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1.xml"/>
		</Relationships>
</file>

<file path=ppt/notesSlides/_rels/notesSlide1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2.xml"/>
		</Relationships>
</file>

<file path=ppt/notesSlides/_rels/notesSlide1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3.xml"/>
		</Relationships>
</file>

<file path=ppt/notesSlides/_rels/notesSlide1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4.xml"/>
		</Relationships>
</file>

<file path=ppt/notesSlides/_rels/notesSlide1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5.xml"/>
		</Relationships>
</file>

<file path=ppt/notesSlides/_rels/notesSlide1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6.xml"/>
		</Relationships>
</file>

<file path=ppt/notesSlides/_rels/notesSlide1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7.xml"/>
		</Relationships>
</file>

<file path=ppt/notesSlides/_rels/notesSlide1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8.xml"/>
		</Relationships>
</file>

<file path=ppt/notesSlides/_rels/notesSlide1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9.xml"/>
		</Relationships>
</file>

<file path=ppt/notesSlides/_rels/notesSlide1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0.xml"/>
		</Relationships>
</file>

<file path=ppt/notesSlides/_rels/notesSlide1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1.xml"/>
		</Relationships>
</file>

<file path=ppt/notesSlides/_rels/notesSlide1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2.xml"/>
		</Relationships>
</file>

<file path=ppt/notesSlides/_rels/notesSlide1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3.xml"/>
		</Relationships>
</file>

<file path=ppt/notesSlides/_rels/notesSlide1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4.xml"/>
		</Relationships>
</file>

<file path=ppt/notesSlides/_rels/notesSlide1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5.xml"/>
		</Relationships>
</file>

<file path=ppt/notesSlides/_rels/notesSlide1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6.xml"/>
		</Relationships>
</file>

<file path=ppt/notesSlides/_rels/notesSlide1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7.xml"/>
		</Relationships>
</file>

<file path=ppt/notesSlides/_rels/notesSlide1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8.xml"/>
		</Relationships>
</file>

<file path=ppt/notesSlides/_rels/notesSlide1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9.xml"/>
		</Relationships>
</file>

<file path=ppt/notesSlides/_rels/notesSlide1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0.xml"/>
		</Relationships>
</file>

<file path=ppt/notesSlides/_rels/notesSlide1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1.xml"/>
		</Relationships>
</file>

<file path=ppt/notesSlides/_rels/notesSlide1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2.xml"/>
		</Relationships>
</file>

<file path=ppt/notesSlides/_rels/notesSlide1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3.xml"/>
		</Relationships>
</file>

<file path=ppt/notesSlides/_rels/notesSlide1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4.xml"/>
		</Relationships>
</file>

<file path=ppt/notesSlides/_rels/notesSlide1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5.xml"/>
		</Relationships>
</file>

<file path=ppt/notesSlides/_rels/notesSlide1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6.xml"/>
		</Relationships>
</file>

<file path=ppt/notesSlides/_rels/notesSlide1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7.xml"/>
		</Relationships>
</file>

<file path=ppt/notesSlides/_rels/notesSlide1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8.xml"/>
		</Relationships>
</file>

<file path=ppt/notesSlides/_rels/notesSlide1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9.xml"/>
		</Relationships>
</file>

<file path=ppt/notesSlides/_rels/notesSlide1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0.xml"/>
		</Relationships>
</file>

<file path=ppt/notesSlides/_rels/notesSlide1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1.xml"/>
		</Relationships>
</file>

<file path=ppt/notesSlides/_rels/notesSlide1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2.xml"/>
		</Relationships>
</file>

<file path=ppt/notesSlides/_rels/notesSlide1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3.xml"/>
		</Relationships>
</file>

<file path=ppt/notesSlides/_rels/notesSlide1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4.xml"/>
		</Relationships>
</file>

<file path=ppt/notesSlides/_rels/notesSlide1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5.xml"/>
		</Relationships>
</file>

<file path=ppt/notesSlides/_rels/notesSlide1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6.xml"/>
		</Relationships>
</file>

<file path=ppt/notesSlides/_rels/notesSlide1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7.xml"/>
		</Relationships>
</file>

<file path=ppt/notesSlides/_rels/notesSlide1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8.xml"/>
		</Relationships>
</file>

<file path=ppt/notesSlides/_rels/notesSlide1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9.xml"/>
		</Relationships>
</file>

<file path=ppt/notesSlides/_rels/notesSlide1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0.xml"/>
		</Relationships>
</file>

<file path=ppt/notesSlides/_rels/notesSlide1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1.xml"/>
		</Relationships>
</file>

<file path=ppt/notesSlides/_rels/notesSlide1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2.xml"/>
		</Relationships>
</file>

<file path=ppt/notesSlides/_rels/notesSlide1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3.xml"/>
		</Relationships>
</file>

<file path=ppt/notesSlides/_rels/notesSlide1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4.xml"/>
		</Relationships>
</file>

<file path=ppt/notesSlides/_rels/notesSlide1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5.xml"/>
		</Relationships>
</file>

<file path=ppt/notesSlides/_rels/notesSlide1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6.xml"/>
		</Relationships>
</file>

<file path=ppt/notesSlides/_rels/notesSlide1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7.xml"/>
		</Relationships>
</file>

<file path=ppt/notesSlides/_rels/notesSlide1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8.xml"/>
		</Relationships>
</file>

<file path=ppt/notesSlides/_rels/notesSlide1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9.xml"/>
		</Relationships>
</file>

<file path=ppt/notesSlides/_rels/notesSlide1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0.xml"/>
		</Relationships>
</file>

<file path=ppt/notesSlides/_rels/notesSlide1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1.xml"/>
		</Relationships>
</file>

<file path=ppt/notesSlides/_rels/notesSlide1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2.xml"/>
		</Relationships>
</file>

<file path=ppt/notesSlides/_rels/notesSlide1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3.xml"/>
		</Relationships>
</file>

<file path=ppt/notesSlides/_rels/notesSlide1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4.xml"/>
		</Relationships>
</file>

<file path=ppt/notesSlides/_rels/notesSlide1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5.xml"/>
		</Relationships>
</file>

<file path=ppt/notesSlides/_rels/notesSlide1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6.xml"/>
		</Relationships>
</file>

<file path=ppt/notesSlides/_rels/notesSlide1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7.xml"/>
		</Relationships>
</file>

<file path=ppt/notesSlides/_rels/notesSlide1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8.xml"/>
		</Relationships>
</file>

<file path=ppt/notesSlides/_rels/notesSlide1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9.xml"/>
		</Relationships>
</file>

<file path=ppt/notesSlides/_rels/notesSlide2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0.xml"/>
		</Relationships>
</file>

<file path=ppt/notesSlides/_rels/notesSlide2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1.xml"/>
		</Relationships>
</file>

<file path=ppt/notesSlides/_rels/notesSlide2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2.xml"/>
		</Relationships>
</file>

<file path=ppt/notesSlides/_rels/notesSlide2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3.xml"/>
		</Relationships>
</file>

<file path=ppt/notesSlides/_rels/notesSlide2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4.xml"/>
		</Relationships>
</file>

<file path=ppt/notesSlides/_rels/notesSlide2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5.xml"/>
		</Relationships>
</file>

<file path=ppt/notesSlides/_rels/notesSlide2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6.xml"/>
		</Relationships>
</file>

<file path=ppt/notesSlides/_rels/notesSlide2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7.xml"/>
		</Relationships>
</file>

<file path=ppt/notesSlides/_rels/notesSlide2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8.xml"/>
		</Relationships>
</file>

<file path=ppt/notesSlides/_rels/notesSlide2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9.xml"/>
		</Relationships>
</file>

<file path=ppt/notesSlides/_rels/notesSlide2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0.xml"/>
		</Relationships>
</file>

<file path=ppt/notesSlides/_rels/notesSlide2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1.xml"/>
		</Relationships>
</file>

<file path=ppt/notesSlides/_rels/notesSlide2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2.xml"/>
		</Relationships>
</file>

<file path=ppt/notesSlides/_rels/notesSlide2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3.xml"/>
		</Relationships>
</file>

<file path=ppt/notesSlides/_rels/notesSlide2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4.xml"/>
		</Relationships>
</file>

<file path=ppt/notesSlides/_rels/notesSlide2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5.xml"/>
		</Relationships>
</file>

<file path=ppt/notesSlides/_rels/notesSlide2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6.xml"/>
		</Relationships>
</file>

<file path=ppt/notesSlides/_rels/notesSlide2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7.xml"/>
		</Relationships>
</file>

<file path=ppt/notesSlides/_rels/notesSlide2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8.xml"/>
		</Relationships>
</file>

<file path=ppt/notesSlides/_rels/notesSlide2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9.xml"/>
		</Relationships>
</file>

<file path=ppt/notesSlides/_rels/notesSlide2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0.xml"/>
		</Relationships>
</file>

<file path=ppt/notesSlides/_rels/notesSlide2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1.xml"/>
		</Relationships>
</file>

<file path=ppt/notesSlides/_rels/notesSlide2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2.xml"/>
		</Relationships>
</file>

<file path=ppt/notesSlides/_rels/notesSlide2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3.xml"/>
		</Relationships>
</file>

<file path=ppt/notesSlides/_rels/notesSlide2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4.xml"/>
		</Relationships>
</file>

<file path=ppt/notesSlides/_rels/notesSlide2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5.xml"/>
		</Relationships>
</file>

<file path=ppt/notesSlides/_rels/notesSlide2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6.xml"/>
		</Relationships>
</file>

<file path=ppt/notesSlides/_rels/notesSlide2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7.xml"/>
		</Relationships>
</file>

<file path=ppt/notesSlides/_rels/notesSlide2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8.xml"/>
		</Relationships>
</file>

<file path=ppt/notesSlides/_rels/notesSlide2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9.xml"/>
		</Relationships>
</file>

<file path=ppt/notesSlides/_rels/notesSlide2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0.xml"/>
		</Relationships>
</file>

<file path=ppt/notesSlides/_rels/notesSlide2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1.xml"/>
		</Relationships>
</file>

<file path=ppt/notesSlides/_rels/notesSlide2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2.xml"/>
		</Relationships>
</file>

<file path=ppt/notesSlides/_rels/notesSlide2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3.xml"/>
		</Relationships>
</file>

<file path=ppt/notesSlides/_rels/notesSlide2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4.xml"/>
		</Relationships>
</file>

<file path=ppt/notesSlides/_rels/notesSlide2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5.xml"/>
		</Relationships>
</file>

<file path=ppt/notesSlides/_rels/notesSlide2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6.xml"/>
		</Relationships>
</file>

<file path=ppt/notesSlides/_rels/notesSlide2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7.xml"/>
		</Relationships>
</file>

<file path=ppt/notesSlides/_rels/notesSlide2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8.xml"/>
		</Relationships>
</file>

<file path=ppt/notesSlides/_rels/notesSlide2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9.xml"/>
		</Relationships>
</file>

<file path=ppt/notesSlides/_rels/notesSlide2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0.xml"/>
		</Relationships>
</file>

<file path=ppt/notesSlides/_rels/notesSlide2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1.xml"/>
		</Relationships>
</file>

<file path=ppt/notesSlides/_rels/notesSlide2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2.xml"/>
		</Relationships>
</file>

<file path=ppt/notesSlides/_rels/notesSlide2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3.xml"/>
		</Relationships>
</file>

<file path=ppt/notesSlides/_rels/notesSlide2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4.xml"/>
		</Relationships>
</file>

<file path=ppt/notesSlides/_rels/notesSlide2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5.xml"/>
		</Relationships>
</file>

<file path=ppt/notesSlides/_rels/notesSlide2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6.xml"/>
		</Relationships>
</file>

<file path=ppt/notesSlides/_rels/notesSlide2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7.xml"/>
		</Relationships>
</file>

<file path=ppt/notesSlides/_rels/notesSlide2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8.xml"/>
		</Relationships>
</file>

<file path=ppt/notesSlides/_rels/notesSlide2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9.xml"/>
		</Relationships>
</file>

<file path=ppt/notesSlides/_rels/notesSlide2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0.xml"/>
		</Relationships>
</file>

<file path=ppt/notesSlides/_rels/notesSlide2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1.xml"/>
		</Relationships>
</file>

<file path=ppt/notesSlides/_rels/notesSlide2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2.xml"/>
		</Relationships>
</file>

<file path=ppt/notesSlides/_rels/notesSlide2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3.xml"/>
		</Relationships>
</file>

<file path=ppt/notesSlides/_rels/notesSlide2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4.xml"/>
		</Relationships>
</file>

<file path=ppt/notesSlides/_rels/notesSlide2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5.xml"/>
		</Relationships>
</file>

<file path=ppt/notesSlides/_rels/notesSlide2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6.xml"/>
		</Relationships>
</file>

<file path=ppt/notesSlides/_rels/notesSlide2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7.xml"/>
		</Relationships>
</file>

<file path=ppt/notesSlides/_rels/notesSlide2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8.xml"/>
		</Relationships>
</file>

<file path=ppt/notesSlides/_rels/notesSlide2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9.xml"/>
		</Relationships>
</file>

<file path=ppt/notesSlides/_rels/notesSlide2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0.xml"/>
		</Relationships>
</file>

<file path=ppt/notesSlides/_rels/notesSlide2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1.xml"/>
		</Relationships>
</file>

<file path=ppt/notesSlides/_rels/notesSlide2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2.xml"/>
		</Relationships>
</file>

<file path=ppt/notesSlides/_rels/notesSlide2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3.xml"/>
		</Relationships>
</file>

<file path=ppt/notesSlides/_rels/notesSlide2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4.xml"/>
		</Relationships>
</file>

<file path=ppt/notesSlides/_rels/notesSlide2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5.xml"/>
		</Relationships>
</file>

<file path=ppt/notesSlides/_rels/notesSlide2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6.xml"/>
		</Relationships>
</file>

<file path=ppt/notesSlides/_rels/notesSlide2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7.xml"/>
		</Relationships>
</file>

<file path=ppt/notesSlides/_rels/notesSlide2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8.xml"/>
		</Relationships>
</file>

<file path=ppt/notesSlides/_rels/notesSlide2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9.xml"/>
		</Relationships>
</file>

<file path=ppt/notesSlides/_rels/notesSlide2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0.xml"/>
		</Relationships>
</file>

<file path=ppt/notesSlides/_rels/notesSlide2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1.xml"/>
		</Relationships>
</file>

<file path=ppt/notesSlides/_rels/notesSlide2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2.xml"/>
		</Relationships>
</file>

<file path=ppt/notesSlides/_rels/notesSlide2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3.xml"/>
		</Relationships>
</file>

<file path=ppt/notesSlides/_rels/notesSlide2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4.xml"/>
		</Relationships>
</file>

<file path=ppt/notesSlides/_rels/notesSlide2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5.xml"/>
		</Relationships>
</file>

<file path=ppt/notesSlides/_rels/notesSlide2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6.xml"/>
		</Relationships>
</file>

<file path=ppt/notesSlides/_rels/notesSlide2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7.xml"/>
		</Relationships>
</file>

<file path=ppt/notesSlides/_rels/notesSlide2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8.xml"/>
		</Relationships>
</file>

<file path=ppt/notesSlides/_rels/notesSlide2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9.xml"/>
		</Relationships>
</file>

<file path=ppt/notesSlides/_rels/notesSlide2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0.xml"/>
		</Relationships>
</file>

<file path=ppt/notesSlides/_rels/notesSlide2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1.xml"/>
		</Relationships>
</file>

<file path=ppt/notesSlides/_rels/notesSlide2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2.xml"/>
		</Relationships>
</file>

<file path=ppt/notesSlides/_rels/notesSlide2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3.xml"/>
		</Relationships>
</file>

<file path=ppt/notesSlides/_rels/notesSlide2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4.xml"/>
		</Relationships>
</file>

<file path=ppt/notesSlides/_rels/notesSlide2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5.xml"/>
		</Relationships>
</file>

<file path=ppt/notesSlides/_rels/notesSlide2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6.xml"/>
		</Relationships>
</file>

<file path=ppt/notesSlides/_rels/notesSlide2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7.xml"/>
		</Relationships>
</file>

<file path=ppt/notesSlides/_rels/notesSlide2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8.xml"/>
		</Relationships>
</file>

<file path=ppt/notesSlides/_rels/notesSlide2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9.xml"/>
		</Relationships>
</file>

<file path=ppt/notesSlides/_rels/notesSlide2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0.xml"/>
		</Relationships>
</file>

<file path=ppt/notesSlides/_rels/notesSlide2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1.xml"/>
		</Relationships>
</file>

<file path=ppt/notesSlides/_rels/notesSlide2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2.xml"/>
		</Relationships>
</file>

<file path=ppt/notesSlides/_rels/notesSlide2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3.xml"/>
		</Relationships>
</file>

<file path=ppt/notesSlides/_rels/notesSlide2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4.xml"/>
		</Relationships>
</file>

<file path=ppt/notesSlides/_rels/notesSlide2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5.xml"/>
		</Relationships>
</file>

<file path=ppt/notesSlides/_rels/notesSlide2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6.xml"/>
		</Relationships>
</file>

<file path=ppt/notesSlides/_rels/notesSlide2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7.xml"/>
		</Relationships>
</file>

<file path=ppt/notesSlides/_rels/notesSlide2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8.xml"/>
		</Relationships>
</file>

<file path=ppt/notesSlides/_rels/notesSlide2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9.xml"/>
		</Relationships>
</file>

<file path=ppt/notesSlides/_rels/notesSlide3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0.xml"/>
		</Relationships>
</file>

<file path=ppt/notesSlides/_rels/notesSlide3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1.xml"/>
		</Relationships>
</file>

<file path=ppt/notesSlides/_rels/notesSlide3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2.xml"/>
		</Relationships>
</file>

<file path=ppt/notesSlides/_rels/notesSlide3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3.xml"/>
		</Relationships>
</file>

<file path=ppt/notesSlides/_rels/notesSlide3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4.xml"/>
		</Relationships>
</file>

<file path=ppt/notesSlides/_rels/notesSlide3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5.xml"/>
		</Relationships>
</file>

<file path=ppt/notesSlides/_rels/notesSlide3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6.xml"/>
		</Relationships>
</file>

<file path=ppt/notesSlides/_rels/notesSlide3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7.xml"/>
		</Relationships>
</file>

<file path=ppt/notesSlides/_rels/notesSlide3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8.xml"/>
		</Relationships>
</file>

<file path=ppt/notesSlides/_rels/notesSlide30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9.xml"/>
		</Relationships>
</file>

<file path=ppt/notesSlides/_rels/notesSlide3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0.xml"/>
		</Relationships>
</file>

<file path=ppt/notesSlides/_rels/notesSlide3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brand_logo.png"/><Relationship Id="rId4" Type="http://schemas.openxmlformats.org/officeDocument/2006/relationships/image" Target="../media/brand_photo.png"/></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3.xml"/><Relationship Id="rId3" Type="http://schemas.openxmlformats.org/officeDocument/2006/relationships/slide" Target="slide31.xml"/><Relationship Id="rId4" Type="http://schemas.openxmlformats.org/officeDocument/2006/relationships/slide" Target="slide93.xml"/><Relationship Id="rId5" Type="http://schemas.openxmlformats.org/officeDocument/2006/relationships/slide" Target="slide182.xml"/><Relationship Id="rId6" Type="http://schemas.openxmlformats.org/officeDocument/2006/relationships/slide" Target="slide247.xml"/><Relationship Id="rId7" Type="http://schemas.openxmlformats.org/officeDocument/2006/relationships/slide" Target="slide258.xml"/><Relationship Id="rId8" Type="http://schemas.openxmlformats.org/officeDocument/2006/relationships/slide" Target="slide287.xml"/><Relationship Id="rId9" Type="http://schemas.openxmlformats.org/officeDocument/2006/relationships/slide" Target="slide295.xml"/><Relationship Id="rId10" Type="http://schemas.openxmlformats.org/officeDocument/2006/relationships/slideLayout" Target="../slideLayouts/slideLayout1.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brand_logo.png"/><Relationship Id="rId4" Type="http://schemas.openxmlformats.org/officeDocument/2006/relationships/image" Target="../media/brand_photo.png"/></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 Id="rId4" Type="http://schemas.openxmlformats.org/officeDocument/2006/relationships/image" Target="../media/brand_photo.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brand_photo.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brand_photo.png"/></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 Id="rId4" Type="http://schemas.openxmlformats.org/officeDocument/2006/relationships/image" Target="../media/brand_photo.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brand_photo.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brand_photo.png"/></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 Id="rId4" Type="http://schemas.openxmlformats.org/officeDocument/2006/relationships/image" Target="../media/brand_photo.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brand_photo.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brand_photo.png"/></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 Id="rId4" Type="http://schemas.openxmlformats.org/officeDocument/2006/relationships/image" Target="../media/brand_photo.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brand_photo.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brand_photo.png"/></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 Id="rId4" Type="http://schemas.openxmlformats.org/officeDocument/2006/relationships/image" Target="../media/brand_photo.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brand_photo.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brand_photo.png"/></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 Id="rId4" Type="http://schemas.openxmlformats.org/officeDocument/2006/relationships/image" Target="../media/brand_photo.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brand_photo.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brand_photo.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brand_logo.png"/><Relationship Id="rId4" Type="http://schemas.openxmlformats.org/officeDocument/2006/relationships/image" Target="../media/brand_photo.png"/></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 Id="rId4" Type="http://schemas.openxmlformats.org/officeDocument/2006/relationships/image" Target="../media/brand_photo.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brand_photo.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brand_photo.png"/></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 Id="rId4" Type="http://schemas.openxmlformats.org/officeDocument/2006/relationships/image" Target="../media/brand_photo.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brand_photo.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brand_photo.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brand_logo.png"/><Relationship Id="rId4" Type="http://schemas.openxmlformats.org/officeDocument/2006/relationships/image" Target="../media/brand_photo.png"/></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 Id="rId4" Type="http://schemas.openxmlformats.org/officeDocument/2006/relationships/image" Target="../media/brand_photo.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brand_photo.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brand_photo.png"/></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 Id="rId4" Type="http://schemas.openxmlformats.org/officeDocument/2006/relationships/image" Target="../media/brand_photo.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brand_photo.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brand_photo.png"/></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1.xml"/><Relationship Id="rId3" Type="http://schemas.openxmlformats.org/officeDocument/2006/relationships/notesSlide" Target="../notesSlides/notesSlide38.xml"/><Relationship Id="rId4" Type="http://schemas.openxmlformats.org/officeDocument/2006/relationships/image" Target="../media/brand_photo.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brand_photo.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brand_photo.png"/></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 Id="rId4" Type="http://schemas.openxmlformats.org/officeDocument/2006/relationships/image" Target="../media/brand_photo.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brand_photo.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brand_photo.png"/></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 Id="rId4" Type="http://schemas.openxmlformats.org/officeDocument/2006/relationships/image" Target="../media/brand_photo.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brand_photo.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brand_photo.png"/></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1.xml"/><Relationship Id="rId3" Type="http://schemas.openxmlformats.org/officeDocument/2006/relationships/notesSlide" Target="../notesSlides/notesSlide47.xml"/><Relationship Id="rId4" Type="http://schemas.openxmlformats.org/officeDocument/2006/relationships/image" Target="../media/brand_photo.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brand_photo.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brand_photo.png"/></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 Id="rId4" Type="http://schemas.openxmlformats.org/officeDocument/2006/relationships/image" Target="../media/brand_photo.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brand_photo.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brand_photo.png"/></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 Id="rId4" Type="http://schemas.openxmlformats.org/officeDocument/2006/relationships/image" Target="../media/brand_photo.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brand_photo.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brand_photo.png"/></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1.xml"/><Relationship Id="rId3" Type="http://schemas.openxmlformats.org/officeDocument/2006/relationships/notesSlide" Target="../notesSlides/notesSlide56.xml"/><Relationship Id="rId4" Type="http://schemas.openxmlformats.org/officeDocument/2006/relationships/image" Target="../media/brand_photo.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brand_photo.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brand_photo.png"/></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slideLayout" Target="../slideLayouts/slideLayout1.xml"/><Relationship Id="rId3" Type="http://schemas.openxmlformats.org/officeDocument/2006/relationships/notesSlide" Target="../notesSlides/notesSlide59.xml"/><Relationship Id="rId4" Type="http://schemas.openxmlformats.org/officeDocument/2006/relationships/image" Target="../media/brand_photo.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brand_photo.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brand_photo.png"/></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slideLayout" Target="../slideLayouts/slideLayout1.xml"/><Relationship Id="rId3" Type="http://schemas.openxmlformats.org/officeDocument/2006/relationships/notesSlide" Target="../notesSlides/notesSlide62.xml"/><Relationship Id="rId4" Type="http://schemas.openxmlformats.org/officeDocument/2006/relationships/image" Target="../media/brand_photo.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brand_photo.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brand_photo.png"/></Relationships>
</file>

<file path=ppt/slides/_rels/slide65.xml.rels><?xml version="1.0" encoding="UTF-8" standalone="yes"?>
<Relationships xmlns="http://schemas.openxmlformats.org/package/2006/relationships"><Relationship Id="rId1" Type="http://schemas.openxmlformats.org/officeDocument/2006/relationships/image" Target="../media/image-65-1.png"/><Relationship Id="rId2" Type="http://schemas.openxmlformats.org/officeDocument/2006/relationships/slideLayout" Target="../slideLayouts/slideLayout1.xml"/><Relationship Id="rId3" Type="http://schemas.openxmlformats.org/officeDocument/2006/relationships/notesSlide" Target="../notesSlides/notesSlide65.xml"/><Relationship Id="rId4" Type="http://schemas.openxmlformats.org/officeDocument/2006/relationships/image" Target="../media/brand_photo.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brand_photo.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brand_photo.png"/></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 Id="rId4" Type="http://schemas.openxmlformats.org/officeDocument/2006/relationships/image" Target="../media/brand_photo.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brand_photo.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brand_photo.png"/></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slideLayout" Target="../slideLayouts/slideLayout1.xml"/><Relationship Id="rId3" Type="http://schemas.openxmlformats.org/officeDocument/2006/relationships/notesSlide" Target="../notesSlides/notesSlide71.xml"/><Relationship Id="rId4" Type="http://schemas.openxmlformats.org/officeDocument/2006/relationships/image" Target="../media/brand_photo.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brand_photo.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brand_photo.png"/></Relationships>
</file>

<file path=ppt/slides/_rels/slide74.xml.rels><?xml version="1.0" encoding="UTF-8" standalone="yes"?>
<Relationships xmlns="http://schemas.openxmlformats.org/package/2006/relationships"><Relationship Id="rId1" Type="http://schemas.openxmlformats.org/officeDocument/2006/relationships/image" Target="../media/image-74-1.png"/><Relationship Id="rId2" Type="http://schemas.openxmlformats.org/officeDocument/2006/relationships/slideLayout" Target="../slideLayouts/slideLayout1.xml"/><Relationship Id="rId3" Type="http://schemas.openxmlformats.org/officeDocument/2006/relationships/notesSlide" Target="../notesSlides/notesSlide74.xml"/><Relationship Id="rId4" Type="http://schemas.openxmlformats.org/officeDocument/2006/relationships/image" Target="../media/brand_photo.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brand_photo.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brand_photo.png"/></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slideLayout" Target="../slideLayouts/slideLayout1.xml"/><Relationship Id="rId3" Type="http://schemas.openxmlformats.org/officeDocument/2006/relationships/notesSlide" Target="../notesSlides/notesSlide77.xml"/><Relationship Id="rId4" Type="http://schemas.openxmlformats.org/officeDocument/2006/relationships/image" Target="../media/brand_photo.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brand_photo.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brand_photo.png"/></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 Id="rId4" Type="http://schemas.openxmlformats.org/officeDocument/2006/relationships/image" Target="../media/brand_photo.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brand_photo.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brand_photo.png"/></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 Id="rId4" Type="http://schemas.openxmlformats.org/officeDocument/2006/relationships/image" Target="../media/brand_photo.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brand_photo.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brand_photo.png"/></Relationships>
</file>

<file path=ppt/slides/_rels/slide86.xml.rels><?xml version="1.0" encoding="UTF-8" standalone="yes"?>
<Relationships xmlns="http://schemas.openxmlformats.org/package/2006/relationships"><Relationship Id="rId1" Type="http://schemas.openxmlformats.org/officeDocument/2006/relationships/image" Target="../media/image-86-1.png"/><Relationship Id="rId2" Type="http://schemas.openxmlformats.org/officeDocument/2006/relationships/slideLayout" Target="../slideLayouts/slideLayout1.xml"/><Relationship Id="rId3" Type="http://schemas.openxmlformats.org/officeDocument/2006/relationships/notesSlide" Target="../notesSlides/notesSlide86.xml"/><Relationship Id="rId4" Type="http://schemas.openxmlformats.org/officeDocument/2006/relationships/image" Target="../media/brand_photo.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brand_photo.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brand_photo.png"/></Relationships>
</file>

<file path=ppt/slides/_rels/slide89.xml.rels><?xml version="1.0" encoding="UTF-8" standalone="yes"?>
<Relationships xmlns="http://schemas.openxmlformats.org/package/2006/relationships"><Relationship Id="rId1" Type="http://schemas.openxmlformats.org/officeDocument/2006/relationships/image" Target="../media/image-89-1.png"/><Relationship Id="rId2" Type="http://schemas.openxmlformats.org/officeDocument/2006/relationships/slideLayout" Target="../slideLayouts/slideLayout1.xml"/><Relationship Id="rId3" Type="http://schemas.openxmlformats.org/officeDocument/2006/relationships/notesSlide" Target="../notesSlides/notesSlide89.xml"/><Relationship Id="rId4" Type="http://schemas.openxmlformats.org/officeDocument/2006/relationships/image" Target="../media/brand_photo.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brand_photo.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brand_photo.pn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brand_logo.png"/><Relationship Id="rId4" Type="http://schemas.openxmlformats.org/officeDocument/2006/relationships/image" Target="../media/brand_photo.png"/></Relationships>
</file>

<file path=ppt/slides/_rels/slide94.xml.rels><?xml version="1.0" encoding="UTF-8" standalone="yes"?>
<Relationships xmlns="http://schemas.openxmlformats.org/package/2006/relationships"><Relationship Id="rId1" Type="http://schemas.openxmlformats.org/officeDocument/2006/relationships/image" Target="../media/image-94-1.png"/><Relationship Id="rId2" Type="http://schemas.openxmlformats.org/officeDocument/2006/relationships/slideLayout" Target="../slideLayouts/slideLayout1.xml"/><Relationship Id="rId3" Type="http://schemas.openxmlformats.org/officeDocument/2006/relationships/notesSlide" Target="../notesSlides/notesSlide94.xml"/><Relationship Id="rId4" Type="http://schemas.openxmlformats.org/officeDocument/2006/relationships/image" Target="../media/brand_photo.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brand_photo.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brand_photo.png"/></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 Id="rId4" Type="http://schemas.openxmlformats.org/officeDocument/2006/relationships/image" Target="../media/brand_photo.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brand_photo.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brand_photo.png"/></Relationships>
</file>

<file path=ppt/slides/_rels/slide100.xml.rels><?xml version="1.0" encoding="UTF-8" standalone="yes"?>
<Relationships xmlns="http://schemas.openxmlformats.org/package/2006/relationships"><Relationship Id="rId1" Type="http://schemas.openxmlformats.org/officeDocument/2006/relationships/image" Target="../media/image-100-1.png"/><Relationship Id="rId2" Type="http://schemas.openxmlformats.org/officeDocument/2006/relationships/slideLayout" Target="../slideLayouts/slideLayout1.xml"/><Relationship Id="rId3" Type="http://schemas.openxmlformats.org/officeDocument/2006/relationships/notesSlide" Target="../notesSlides/notesSlide100.xml"/><Relationship Id="rId4" Type="http://schemas.openxmlformats.org/officeDocument/2006/relationships/image" Target="../media/brand_photo.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brand_photo.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brand_photo.png"/></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 Id="rId4" Type="http://schemas.openxmlformats.org/officeDocument/2006/relationships/image" Target="../media/brand_photo.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brand_photo.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brand_photo.png"/></Relationships>
</file>

<file path=ppt/slides/_rels/slide106.xml.rels><?xml version="1.0" encoding="UTF-8" standalone="yes"?>
<Relationships xmlns="http://schemas.openxmlformats.org/package/2006/relationships"><Relationship Id="rId1" Type="http://schemas.openxmlformats.org/officeDocument/2006/relationships/image" Target="../media/image-106-1.png"/><Relationship Id="rId2" Type="http://schemas.openxmlformats.org/officeDocument/2006/relationships/slideLayout" Target="../slideLayouts/slideLayout1.xml"/><Relationship Id="rId3" Type="http://schemas.openxmlformats.org/officeDocument/2006/relationships/notesSlide" Target="../notesSlides/notesSlide106.xml"/><Relationship Id="rId4" Type="http://schemas.openxmlformats.org/officeDocument/2006/relationships/image" Target="../media/brand_photo.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brand_photo.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brand_photo.png"/></Relationships>
</file>

<file path=ppt/slides/_rels/slide109.xml.rels><?xml version="1.0" encoding="UTF-8" standalone="yes"?>
<Relationships xmlns="http://schemas.openxmlformats.org/package/2006/relationships"><Relationship Id="rId1" Type="http://schemas.openxmlformats.org/officeDocument/2006/relationships/image" Target="../media/image-109-1.png"/><Relationship Id="rId2" Type="http://schemas.openxmlformats.org/officeDocument/2006/relationships/slideLayout" Target="../slideLayouts/slideLayout1.xml"/><Relationship Id="rId3" Type="http://schemas.openxmlformats.org/officeDocument/2006/relationships/notesSlide" Target="../notesSlides/notesSlide109.xml"/><Relationship Id="rId4" Type="http://schemas.openxmlformats.org/officeDocument/2006/relationships/image" Target="../media/brand_photo.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brand_photo.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brand_photo.png"/></Relationships>
</file>

<file path=ppt/slides/_rels/slide112.xml.rels><?xml version="1.0" encoding="UTF-8" standalone="yes"?>
<Relationships xmlns="http://schemas.openxmlformats.org/package/2006/relationships"><Relationship Id="rId1" Type="http://schemas.openxmlformats.org/officeDocument/2006/relationships/image" Target="../media/image-112-1.png"/><Relationship Id="rId2" Type="http://schemas.openxmlformats.org/officeDocument/2006/relationships/slideLayout" Target="../slideLayouts/slideLayout1.xml"/><Relationship Id="rId3" Type="http://schemas.openxmlformats.org/officeDocument/2006/relationships/notesSlide" Target="../notesSlides/notesSlide112.xml"/><Relationship Id="rId4" Type="http://schemas.openxmlformats.org/officeDocument/2006/relationships/image" Target="../media/brand_photo.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brand_photo.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brand_photo.png"/></Relationships>
</file>

<file path=ppt/slides/_rels/slide115.xml.rels><?xml version="1.0" encoding="UTF-8" standalone="yes"?>
<Relationships xmlns="http://schemas.openxmlformats.org/package/2006/relationships"><Relationship Id="rId1" Type="http://schemas.openxmlformats.org/officeDocument/2006/relationships/image" Target="../media/image-115-1.png"/><Relationship Id="rId2" Type="http://schemas.openxmlformats.org/officeDocument/2006/relationships/slideLayout" Target="../slideLayouts/slideLayout1.xml"/><Relationship Id="rId3" Type="http://schemas.openxmlformats.org/officeDocument/2006/relationships/notesSlide" Target="../notesSlides/notesSlide115.xml"/><Relationship Id="rId4" Type="http://schemas.openxmlformats.org/officeDocument/2006/relationships/image" Target="../media/brand_photo.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6.xml"/><Relationship Id="rId3" Type="http://schemas.openxmlformats.org/officeDocument/2006/relationships/image" Target="../media/brand_photo.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7.xml"/><Relationship Id="rId3" Type="http://schemas.openxmlformats.org/officeDocument/2006/relationships/image" Target="../media/brand_photo.png"/></Relationships>
</file>

<file path=ppt/slides/_rels/slide118.xml.rels><?xml version="1.0" encoding="UTF-8" standalone="yes"?>
<Relationships xmlns="http://schemas.openxmlformats.org/package/2006/relationships"><Relationship Id="rId1" Type="http://schemas.openxmlformats.org/officeDocument/2006/relationships/image" Target="../media/image-118-1.png"/><Relationship Id="rId2" Type="http://schemas.openxmlformats.org/officeDocument/2006/relationships/slideLayout" Target="../slideLayouts/slideLayout1.xml"/><Relationship Id="rId3" Type="http://schemas.openxmlformats.org/officeDocument/2006/relationships/notesSlide" Target="../notesSlides/notesSlide118.xml"/><Relationship Id="rId4" Type="http://schemas.openxmlformats.org/officeDocument/2006/relationships/image" Target="../media/brand_photo.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9.xml"/><Relationship Id="rId3" Type="http://schemas.openxmlformats.org/officeDocument/2006/relationships/image" Target="../media/brand_photo.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0.xml"/><Relationship Id="rId3" Type="http://schemas.openxmlformats.org/officeDocument/2006/relationships/image" Target="../media/brand_photo.png"/></Relationships>
</file>

<file path=ppt/slides/_rels/slide121.xml.rels><?xml version="1.0" encoding="UTF-8" standalone="yes"?>
<Relationships xmlns="http://schemas.openxmlformats.org/package/2006/relationships"><Relationship Id="rId1" Type="http://schemas.openxmlformats.org/officeDocument/2006/relationships/image" Target="../media/image-121-1.png"/><Relationship Id="rId2" Type="http://schemas.openxmlformats.org/officeDocument/2006/relationships/slideLayout" Target="../slideLayouts/slideLayout1.xml"/><Relationship Id="rId3" Type="http://schemas.openxmlformats.org/officeDocument/2006/relationships/notesSlide" Target="../notesSlides/notesSlide121.xml"/><Relationship Id="rId4" Type="http://schemas.openxmlformats.org/officeDocument/2006/relationships/image" Target="../media/brand_photo.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2.xml"/><Relationship Id="rId3" Type="http://schemas.openxmlformats.org/officeDocument/2006/relationships/image" Target="../media/brand_photo.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3.xml"/><Relationship Id="rId3" Type="http://schemas.openxmlformats.org/officeDocument/2006/relationships/image" Target="../media/brand_photo.png"/></Relationships>
</file>

<file path=ppt/slides/_rels/slide124.xml.rels><?xml version="1.0" encoding="UTF-8" standalone="yes"?>
<Relationships xmlns="http://schemas.openxmlformats.org/package/2006/relationships"><Relationship Id="rId1" Type="http://schemas.openxmlformats.org/officeDocument/2006/relationships/image" Target="../media/image-124-1.png"/><Relationship Id="rId2" Type="http://schemas.openxmlformats.org/officeDocument/2006/relationships/slideLayout" Target="../slideLayouts/slideLayout1.xml"/><Relationship Id="rId3" Type="http://schemas.openxmlformats.org/officeDocument/2006/relationships/notesSlide" Target="../notesSlides/notesSlide124.xml"/><Relationship Id="rId4" Type="http://schemas.openxmlformats.org/officeDocument/2006/relationships/image" Target="../media/brand_photo.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5.xml"/><Relationship Id="rId3" Type="http://schemas.openxmlformats.org/officeDocument/2006/relationships/image" Target="../media/brand_photo.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6.xml"/><Relationship Id="rId3" Type="http://schemas.openxmlformats.org/officeDocument/2006/relationships/image" Target="../media/brand_photo.png"/></Relationships>
</file>

<file path=ppt/slides/_rels/slide127.xml.rels><?xml version="1.0" encoding="UTF-8" standalone="yes"?>
<Relationships xmlns="http://schemas.openxmlformats.org/package/2006/relationships"><Relationship Id="rId1" Type="http://schemas.openxmlformats.org/officeDocument/2006/relationships/image" Target="../media/image-127-1.png"/><Relationship Id="rId2" Type="http://schemas.openxmlformats.org/officeDocument/2006/relationships/slideLayout" Target="../slideLayouts/slideLayout1.xml"/><Relationship Id="rId3" Type="http://schemas.openxmlformats.org/officeDocument/2006/relationships/notesSlide" Target="../notesSlides/notesSlide127.xml"/><Relationship Id="rId4" Type="http://schemas.openxmlformats.org/officeDocument/2006/relationships/image" Target="../media/brand_photo.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8.xml"/><Relationship Id="rId3" Type="http://schemas.openxmlformats.org/officeDocument/2006/relationships/image" Target="../media/brand_photo.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9.xml"/><Relationship Id="rId3" Type="http://schemas.openxmlformats.org/officeDocument/2006/relationships/image" Target="../media/brand_photo.png"/></Relationships>
</file>

<file path=ppt/slides/_rels/slide130.xml.rels><?xml version="1.0" encoding="UTF-8" standalone="yes"?>
<Relationships xmlns="http://schemas.openxmlformats.org/package/2006/relationships"><Relationship Id="rId1" Type="http://schemas.openxmlformats.org/officeDocument/2006/relationships/image" Target="../media/image-130-1.png"/><Relationship Id="rId2" Type="http://schemas.openxmlformats.org/officeDocument/2006/relationships/slideLayout" Target="../slideLayouts/slideLayout1.xml"/><Relationship Id="rId3" Type="http://schemas.openxmlformats.org/officeDocument/2006/relationships/notesSlide" Target="../notesSlides/notesSlide130.xml"/><Relationship Id="rId4" Type="http://schemas.openxmlformats.org/officeDocument/2006/relationships/image" Target="../media/brand_photo.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1.xml"/><Relationship Id="rId3" Type="http://schemas.openxmlformats.org/officeDocument/2006/relationships/image" Target="../media/brand_photo.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2.xml"/><Relationship Id="rId3" Type="http://schemas.openxmlformats.org/officeDocument/2006/relationships/image" Target="../media/brand_photo.png"/></Relationships>
</file>

<file path=ppt/slides/_rels/slide133.xml.rels><?xml version="1.0" encoding="UTF-8" standalone="yes"?>
<Relationships xmlns="http://schemas.openxmlformats.org/package/2006/relationships"><Relationship Id="rId1" Type="http://schemas.openxmlformats.org/officeDocument/2006/relationships/image" Target="../media/image-133-1.png"/><Relationship Id="rId2" Type="http://schemas.openxmlformats.org/officeDocument/2006/relationships/slideLayout" Target="../slideLayouts/slideLayout1.xml"/><Relationship Id="rId3" Type="http://schemas.openxmlformats.org/officeDocument/2006/relationships/notesSlide" Target="../notesSlides/notesSlide133.xml"/><Relationship Id="rId4" Type="http://schemas.openxmlformats.org/officeDocument/2006/relationships/image" Target="../media/brand_photo.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4.xml"/><Relationship Id="rId3" Type="http://schemas.openxmlformats.org/officeDocument/2006/relationships/image" Target="../media/brand_photo.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5.xml"/><Relationship Id="rId3" Type="http://schemas.openxmlformats.org/officeDocument/2006/relationships/image" Target="../media/brand_photo.png"/></Relationships>
</file>

<file path=ppt/slides/_rels/slide136.xml.rels><?xml version="1.0" encoding="UTF-8" standalone="yes"?>
<Relationships xmlns="http://schemas.openxmlformats.org/package/2006/relationships"><Relationship Id="rId1" Type="http://schemas.openxmlformats.org/officeDocument/2006/relationships/image" Target="../media/image-136-1.png"/><Relationship Id="rId2" Type="http://schemas.openxmlformats.org/officeDocument/2006/relationships/slideLayout" Target="../slideLayouts/slideLayout1.xml"/><Relationship Id="rId3" Type="http://schemas.openxmlformats.org/officeDocument/2006/relationships/notesSlide" Target="../notesSlides/notesSlide136.xml"/><Relationship Id="rId4" Type="http://schemas.openxmlformats.org/officeDocument/2006/relationships/image" Target="../media/brand_photo.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7.xml"/><Relationship Id="rId3" Type="http://schemas.openxmlformats.org/officeDocument/2006/relationships/image" Target="../media/brand_photo.pn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8.xml"/><Relationship Id="rId3" Type="http://schemas.openxmlformats.org/officeDocument/2006/relationships/image" Target="../media/brand_photo.png"/></Relationships>
</file>

<file path=ppt/slides/_rels/slide139.xml.rels><?xml version="1.0" encoding="UTF-8" standalone="yes"?>
<Relationships xmlns="http://schemas.openxmlformats.org/package/2006/relationships"><Relationship Id="rId1" Type="http://schemas.openxmlformats.org/officeDocument/2006/relationships/image" Target="../media/image-139-1.png"/><Relationship Id="rId2" Type="http://schemas.openxmlformats.org/officeDocument/2006/relationships/slideLayout" Target="../slideLayouts/slideLayout1.xml"/><Relationship Id="rId3" Type="http://schemas.openxmlformats.org/officeDocument/2006/relationships/notesSlide" Target="../notesSlides/notesSlide139.xml"/><Relationship Id="rId4" Type="http://schemas.openxmlformats.org/officeDocument/2006/relationships/image" Target="../media/brand_photo.pn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0.xml"/><Relationship Id="rId3" Type="http://schemas.openxmlformats.org/officeDocument/2006/relationships/image" Target="../media/brand_photo.pn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1.xml"/><Relationship Id="rId3" Type="http://schemas.openxmlformats.org/officeDocument/2006/relationships/image" Target="../media/brand_photo.png"/></Relationships>
</file>

<file path=ppt/slides/_rels/slide142.xml.rels><?xml version="1.0" encoding="UTF-8" standalone="yes"?>
<Relationships xmlns="http://schemas.openxmlformats.org/package/2006/relationships"><Relationship Id="rId1" Type="http://schemas.openxmlformats.org/officeDocument/2006/relationships/image" Target="../media/image-142-1.png"/><Relationship Id="rId2" Type="http://schemas.openxmlformats.org/officeDocument/2006/relationships/slideLayout" Target="../slideLayouts/slideLayout1.xml"/><Relationship Id="rId3" Type="http://schemas.openxmlformats.org/officeDocument/2006/relationships/notesSlide" Target="../notesSlides/notesSlide142.xml"/><Relationship Id="rId4" Type="http://schemas.openxmlformats.org/officeDocument/2006/relationships/image" Target="../media/brand_photo.pn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3.xml"/><Relationship Id="rId3" Type="http://schemas.openxmlformats.org/officeDocument/2006/relationships/image" Target="../media/brand_photo.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4.xml"/><Relationship Id="rId3" Type="http://schemas.openxmlformats.org/officeDocument/2006/relationships/image" Target="../media/brand_photo.png"/></Relationships>
</file>

<file path=ppt/slides/_rels/slide145.xml.rels><?xml version="1.0" encoding="UTF-8" standalone="yes"?>
<Relationships xmlns="http://schemas.openxmlformats.org/package/2006/relationships"><Relationship Id="rId1" Type="http://schemas.openxmlformats.org/officeDocument/2006/relationships/image" Target="../media/image-145-1.png"/><Relationship Id="rId2" Type="http://schemas.openxmlformats.org/officeDocument/2006/relationships/slideLayout" Target="../slideLayouts/slideLayout1.xml"/><Relationship Id="rId3" Type="http://schemas.openxmlformats.org/officeDocument/2006/relationships/notesSlide" Target="../notesSlides/notesSlide145.xml"/><Relationship Id="rId4" Type="http://schemas.openxmlformats.org/officeDocument/2006/relationships/image" Target="../media/brand_photo.pn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6.xml"/><Relationship Id="rId3" Type="http://schemas.openxmlformats.org/officeDocument/2006/relationships/image" Target="../media/brand_photo.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7.xml"/><Relationship Id="rId3" Type="http://schemas.openxmlformats.org/officeDocument/2006/relationships/image" Target="../media/brand_photo.png"/></Relationships>
</file>

<file path=ppt/slides/_rels/slide148.xml.rels><?xml version="1.0" encoding="UTF-8" standalone="yes"?>
<Relationships xmlns="http://schemas.openxmlformats.org/package/2006/relationships"><Relationship Id="rId1" Type="http://schemas.openxmlformats.org/officeDocument/2006/relationships/image" Target="../media/image-148-1.png"/><Relationship Id="rId2" Type="http://schemas.openxmlformats.org/officeDocument/2006/relationships/slideLayout" Target="../slideLayouts/slideLayout1.xml"/><Relationship Id="rId3" Type="http://schemas.openxmlformats.org/officeDocument/2006/relationships/notesSlide" Target="../notesSlides/notesSlide148.xml"/><Relationship Id="rId4" Type="http://schemas.openxmlformats.org/officeDocument/2006/relationships/image" Target="../media/brand_photo.pn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9.xml"/><Relationship Id="rId3" Type="http://schemas.openxmlformats.org/officeDocument/2006/relationships/image" Target="../media/brand_photo.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0.xml"/><Relationship Id="rId3" Type="http://schemas.openxmlformats.org/officeDocument/2006/relationships/image" Target="../media/brand_photo.png"/></Relationships>
</file>

<file path=ppt/slides/_rels/slide151.xml.rels><?xml version="1.0" encoding="UTF-8" standalone="yes"?>
<Relationships xmlns="http://schemas.openxmlformats.org/package/2006/relationships"><Relationship Id="rId1" Type="http://schemas.openxmlformats.org/officeDocument/2006/relationships/image" Target="../media/image-151-1.png"/><Relationship Id="rId2" Type="http://schemas.openxmlformats.org/officeDocument/2006/relationships/slideLayout" Target="../slideLayouts/slideLayout1.xml"/><Relationship Id="rId3" Type="http://schemas.openxmlformats.org/officeDocument/2006/relationships/notesSlide" Target="../notesSlides/notesSlide151.xml"/><Relationship Id="rId4" Type="http://schemas.openxmlformats.org/officeDocument/2006/relationships/image" Target="../media/brand_photo.pn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2.xml"/><Relationship Id="rId3" Type="http://schemas.openxmlformats.org/officeDocument/2006/relationships/image" Target="../media/brand_photo.pn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3.xml"/><Relationship Id="rId3" Type="http://schemas.openxmlformats.org/officeDocument/2006/relationships/image" Target="../media/brand_photo.png"/></Relationships>
</file>

<file path=ppt/slides/_rels/slide154.xml.rels><?xml version="1.0" encoding="UTF-8" standalone="yes"?>
<Relationships xmlns="http://schemas.openxmlformats.org/package/2006/relationships"><Relationship Id="rId1" Type="http://schemas.openxmlformats.org/officeDocument/2006/relationships/image" Target="../media/image-154-1.png"/><Relationship Id="rId2" Type="http://schemas.openxmlformats.org/officeDocument/2006/relationships/slideLayout" Target="../slideLayouts/slideLayout1.xml"/><Relationship Id="rId3" Type="http://schemas.openxmlformats.org/officeDocument/2006/relationships/notesSlide" Target="../notesSlides/notesSlide154.xml"/><Relationship Id="rId4" Type="http://schemas.openxmlformats.org/officeDocument/2006/relationships/image" Target="../media/brand_photo.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5.xml"/><Relationship Id="rId3" Type="http://schemas.openxmlformats.org/officeDocument/2006/relationships/image" Target="../media/brand_photo.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6.xml"/><Relationship Id="rId3" Type="http://schemas.openxmlformats.org/officeDocument/2006/relationships/image" Target="../media/brand_photo.png"/></Relationships>
</file>

<file path=ppt/slides/_rels/slide157.xml.rels><?xml version="1.0" encoding="UTF-8" standalone="yes"?>
<Relationships xmlns="http://schemas.openxmlformats.org/package/2006/relationships"><Relationship Id="rId1" Type="http://schemas.openxmlformats.org/officeDocument/2006/relationships/image" Target="../media/image-157-1.png"/><Relationship Id="rId2" Type="http://schemas.openxmlformats.org/officeDocument/2006/relationships/slideLayout" Target="../slideLayouts/slideLayout1.xml"/><Relationship Id="rId3" Type="http://schemas.openxmlformats.org/officeDocument/2006/relationships/notesSlide" Target="../notesSlides/notesSlide157.xml"/><Relationship Id="rId4" Type="http://schemas.openxmlformats.org/officeDocument/2006/relationships/image" Target="../media/brand_photo.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8.xml"/><Relationship Id="rId3" Type="http://schemas.openxmlformats.org/officeDocument/2006/relationships/image" Target="../media/brand_photo.pn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9.xml"/><Relationship Id="rId3" Type="http://schemas.openxmlformats.org/officeDocument/2006/relationships/image" Target="../media/brand_photo.png"/></Relationships>
</file>

<file path=ppt/slides/_rels/slide160.xml.rels><?xml version="1.0" encoding="UTF-8" standalone="yes"?>
<Relationships xmlns="http://schemas.openxmlformats.org/package/2006/relationships"><Relationship Id="rId1" Type="http://schemas.openxmlformats.org/officeDocument/2006/relationships/image" Target="../media/image-160-1.png"/><Relationship Id="rId2" Type="http://schemas.openxmlformats.org/officeDocument/2006/relationships/slideLayout" Target="../slideLayouts/slideLayout1.xml"/><Relationship Id="rId3" Type="http://schemas.openxmlformats.org/officeDocument/2006/relationships/notesSlide" Target="../notesSlides/notesSlide160.xml"/><Relationship Id="rId4" Type="http://schemas.openxmlformats.org/officeDocument/2006/relationships/image" Target="../media/brand_photo.pn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1.xml"/><Relationship Id="rId3" Type="http://schemas.openxmlformats.org/officeDocument/2006/relationships/image" Target="../media/brand_photo.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2.xml"/><Relationship Id="rId3" Type="http://schemas.openxmlformats.org/officeDocument/2006/relationships/image" Target="../media/brand_photo.png"/></Relationships>
</file>

<file path=ppt/slides/_rels/slide163.xml.rels><?xml version="1.0" encoding="UTF-8" standalone="yes"?>
<Relationships xmlns="http://schemas.openxmlformats.org/package/2006/relationships"><Relationship Id="rId1" Type="http://schemas.openxmlformats.org/officeDocument/2006/relationships/image" Target="../media/image-163-1.png"/><Relationship Id="rId2" Type="http://schemas.openxmlformats.org/officeDocument/2006/relationships/slideLayout" Target="../slideLayouts/slideLayout1.xml"/><Relationship Id="rId3" Type="http://schemas.openxmlformats.org/officeDocument/2006/relationships/notesSlide" Target="../notesSlides/notesSlide163.xml"/><Relationship Id="rId4" Type="http://schemas.openxmlformats.org/officeDocument/2006/relationships/image" Target="../media/brand_photo.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4.xml"/><Relationship Id="rId3" Type="http://schemas.openxmlformats.org/officeDocument/2006/relationships/image" Target="../media/brand_photo.pn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5.xml"/><Relationship Id="rId3" Type="http://schemas.openxmlformats.org/officeDocument/2006/relationships/image" Target="../media/brand_photo.png"/></Relationships>
</file>

<file path=ppt/slides/_rels/slide166.xml.rels><?xml version="1.0" encoding="UTF-8" standalone="yes"?>
<Relationships xmlns="http://schemas.openxmlformats.org/package/2006/relationships"><Relationship Id="rId1" Type="http://schemas.openxmlformats.org/officeDocument/2006/relationships/image" Target="../media/image-166-1.png"/><Relationship Id="rId2" Type="http://schemas.openxmlformats.org/officeDocument/2006/relationships/slideLayout" Target="../slideLayouts/slideLayout1.xml"/><Relationship Id="rId3" Type="http://schemas.openxmlformats.org/officeDocument/2006/relationships/notesSlide" Target="../notesSlides/notesSlide166.xml"/><Relationship Id="rId4" Type="http://schemas.openxmlformats.org/officeDocument/2006/relationships/image" Target="../media/brand_photo.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7.xml"/><Relationship Id="rId3" Type="http://schemas.openxmlformats.org/officeDocument/2006/relationships/image" Target="../media/brand_photo.pn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8.xml"/><Relationship Id="rId3" Type="http://schemas.openxmlformats.org/officeDocument/2006/relationships/image" Target="../media/brand_photo.png"/></Relationships>
</file>

<file path=ppt/slides/_rels/slide169.xml.rels><?xml version="1.0" encoding="UTF-8" standalone="yes"?>
<Relationships xmlns="http://schemas.openxmlformats.org/package/2006/relationships"><Relationship Id="rId1" Type="http://schemas.openxmlformats.org/officeDocument/2006/relationships/image" Target="../media/image-169-1.png"/><Relationship Id="rId2" Type="http://schemas.openxmlformats.org/officeDocument/2006/relationships/slideLayout" Target="../slideLayouts/slideLayout1.xml"/><Relationship Id="rId3" Type="http://schemas.openxmlformats.org/officeDocument/2006/relationships/notesSlide" Target="../notesSlides/notesSlide169.xml"/><Relationship Id="rId4" Type="http://schemas.openxmlformats.org/officeDocument/2006/relationships/image" Target="../media/brand_photo.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0.xml"/><Relationship Id="rId3" Type="http://schemas.openxmlformats.org/officeDocument/2006/relationships/image" Target="../media/brand_photo.pn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1.xml"/><Relationship Id="rId3" Type="http://schemas.openxmlformats.org/officeDocument/2006/relationships/image" Target="../media/brand_photo.png"/></Relationships>
</file>

<file path=ppt/slides/_rels/slide172.xml.rels><?xml version="1.0" encoding="UTF-8" standalone="yes"?>
<Relationships xmlns="http://schemas.openxmlformats.org/package/2006/relationships"><Relationship Id="rId1" Type="http://schemas.openxmlformats.org/officeDocument/2006/relationships/image" Target="../media/image-172-1.png"/><Relationship Id="rId2" Type="http://schemas.openxmlformats.org/officeDocument/2006/relationships/slideLayout" Target="../slideLayouts/slideLayout1.xml"/><Relationship Id="rId3" Type="http://schemas.openxmlformats.org/officeDocument/2006/relationships/notesSlide" Target="../notesSlides/notesSlide172.xml"/><Relationship Id="rId4" Type="http://schemas.openxmlformats.org/officeDocument/2006/relationships/image" Target="../media/brand_photo.pn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3.xml"/><Relationship Id="rId3" Type="http://schemas.openxmlformats.org/officeDocument/2006/relationships/image" Target="../media/brand_photo.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4.xml"/><Relationship Id="rId3" Type="http://schemas.openxmlformats.org/officeDocument/2006/relationships/image" Target="../media/brand_photo.png"/></Relationships>
</file>

<file path=ppt/slides/_rels/slide175.xml.rels><?xml version="1.0" encoding="UTF-8" standalone="yes"?>
<Relationships xmlns="http://schemas.openxmlformats.org/package/2006/relationships"><Relationship Id="rId1" Type="http://schemas.openxmlformats.org/officeDocument/2006/relationships/image" Target="../media/image-175-1.png"/><Relationship Id="rId2" Type="http://schemas.openxmlformats.org/officeDocument/2006/relationships/slideLayout" Target="../slideLayouts/slideLayout1.xml"/><Relationship Id="rId3" Type="http://schemas.openxmlformats.org/officeDocument/2006/relationships/notesSlide" Target="../notesSlides/notesSlide175.xml"/><Relationship Id="rId4" Type="http://schemas.openxmlformats.org/officeDocument/2006/relationships/image" Target="../media/brand_photo.pn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6.xml"/><Relationship Id="rId3" Type="http://schemas.openxmlformats.org/officeDocument/2006/relationships/image" Target="../media/brand_photo.pn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7.xml"/><Relationship Id="rId3" Type="http://schemas.openxmlformats.org/officeDocument/2006/relationships/image" Target="../media/brand_photo.png"/></Relationships>
</file>

<file path=ppt/slides/_rels/slide178.xml.rels><?xml version="1.0" encoding="UTF-8" standalone="yes"?>
<Relationships xmlns="http://schemas.openxmlformats.org/package/2006/relationships"><Relationship Id="rId1" Type="http://schemas.openxmlformats.org/officeDocument/2006/relationships/image" Target="../media/image-178-1.png"/><Relationship Id="rId2" Type="http://schemas.openxmlformats.org/officeDocument/2006/relationships/slideLayout" Target="../slideLayouts/slideLayout1.xml"/><Relationship Id="rId3" Type="http://schemas.openxmlformats.org/officeDocument/2006/relationships/notesSlide" Target="../notesSlides/notesSlide178.xml"/><Relationship Id="rId4" Type="http://schemas.openxmlformats.org/officeDocument/2006/relationships/image" Target="../media/brand_photo.pn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9.xml"/><Relationship Id="rId3" Type="http://schemas.openxmlformats.org/officeDocument/2006/relationships/image" Target="../media/brand_photo.pn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0.xml"/><Relationship Id="rId3" Type="http://schemas.openxmlformats.org/officeDocument/2006/relationships/image" Target="../media/brand_photo.png"/></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2.xml"/><Relationship Id="rId3" Type="http://schemas.openxmlformats.org/officeDocument/2006/relationships/image" Target="../media/brand_logo.png"/><Relationship Id="rId4" Type="http://schemas.openxmlformats.org/officeDocument/2006/relationships/image" Target="../media/brand_photo.png"/></Relationships>
</file>

<file path=ppt/slides/_rels/slide183.xml.rels><?xml version="1.0" encoding="UTF-8" standalone="yes"?>
<Relationships xmlns="http://schemas.openxmlformats.org/package/2006/relationships"><Relationship Id="rId1" Type="http://schemas.openxmlformats.org/officeDocument/2006/relationships/image" Target="../media/image-183-1.png"/><Relationship Id="rId2" Type="http://schemas.openxmlformats.org/officeDocument/2006/relationships/slideLayout" Target="../slideLayouts/slideLayout1.xml"/><Relationship Id="rId3" Type="http://schemas.openxmlformats.org/officeDocument/2006/relationships/notesSlide" Target="../notesSlides/notesSlide183.xml"/><Relationship Id="rId4" Type="http://schemas.openxmlformats.org/officeDocument/2006/relationships/image" Target="../media/brand_photo.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4.xml"/><Relationship Id="rId3" Type="http://schemas.openxmlformats.org/officeDocument/2006/relationships/image" Target="../media/brand_photo.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5.xml"/><Relationship Id="rId3" Type="http://schemas.openxmlformats.org/officeDocument/2006/relationships/image" Target="../media/brand_photo.png"/></Relationships>
</file>

<file path=ppt/slides/_rels/slide186.xml.rels><?xml version="1.0" encoding="UTF-8" standalone="yes"?>
<Relationships xmlns="http://schemas.openxmlformats.org/package/2006/relationships"><Relationship Id="rId1" Type="http://schemas.openxmlformats.org/officeDocument/2006/relationships/image" Target="../media/image-186-1.png"/><Relationship Id="rId2" Type="http://schemas.openxmlformats.org/officeDocument/2006/relationships/slideLayout" Target="../slideLayouts/slideLayout1.xml"/><Relationship Id="rId3" Type="http://schemas.openxmlformats.org/officeDocument/2006/relationships/notesSlide" Target="../notesSlides/notesSlide186.xml"/><Relationship Id="rId4" Type="http://schemas.openxmlformats.org/officeDocument/2006/relationships/image" Target="../media/brand_photo.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7.xml"/><Relationship Id="rId3" Type="http://schemas.openxmlformats.org/officeDocument/2006/relationships/image" Target="../media/brand_photo.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8.xml"/><Relationship Id="rId3" Type="http://schemas.openxmlformats.org/officeDocument/2006/relationships/image" Target="../media/brand_photo.png"/></Relationships>
</file>

<file path=ppt/slides/_rels/slide189.xml.rels><?xml version="1.0" encoding="UTF-8" standalone="yes"?>
<Relationships xmlns="http://schemas.openxmlformats.org/package/2006/relationships"><Relationship Id="rId1" Type="http://schemas.openxmlformats.org/officeDocument/2006/relationships/image" Target="../media/image-189-1.png"/><Relationship Id="rId2" Type="http://schemas.openxmlformats.org/officeDocument/2006/relationships/slideLayout" Target="../slideLayouts/slideLayout1.xml"/><Relationship Id="rId3" Type="http://schemas.openxmlformats.org/officeDocument/2006/relationships/notesSlide" Target="../notesSlides/notesSlide189.xml"/><Relationship Id="rId4" Type="http://schemas.openxmlformats.org/officeDocument/2006/relationships/image" Target="../media/brand_photo.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0.xml"/><Relationship Id="rId3" Type="http://schemas.openxmlformats.org/officeDocument/2006/relationships/image" Target="../media/brand_photo.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1.xml"/><Relationship Id="rId3" Type="http://schemas.openxmlformats.org/officeDocument/2006/relationships/image" Target="../media/brand_photo.png"/></Relationships>
</file>

<file path=ppt/slides/_rels/slide192.xml.rels><?xml version="1.0" encoding="UTF-8" standalone="yes"?>
<Relationships xmlns="http://schemas.openxmlformats.org/package/2006/relationships"><Relationship Id="rId1" Type="http://schemas.openxmlformats.org/officeDocument/2006/relationships/image" Target="../media/image-192-1.png"/><Relationship Id="rId2" Type="http://schemas.openxmlformats.org/officeDocument/2006/relationships/slideLayout" Target="../slideLayouts/slideLayout1.xml"/><Relationship Id="rId3" Type="http://schemas.openxmlformats.org/officeDocument/2006/relationships/notesSlide" Target="../notesSlides/notesSlide192.xml"/><Relationship Id="rId4" Type="http://schemas.openxmlformats.org/officeDocument/2006/relationships/image" Target="../media/brand_photo.png"/></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3.xml"/><Relationship Id="rId3" Type="http://schemas.openxmlformats.org/officeDocument/2006/relationships/image" Target="../media/brand_photo.png"/></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4.xml"/><Relationship Id="rId3" Type="http://schemas.openxmlformats.org/officeDocument/2006/relationships/image" Target="../media/brand_photo.png"/></Relationships>
</file>

<file path=ppt/slides/_rels/slide195.xml.rels><?xml version="1.0" encoding="UTF-8" standalone="yes"?>
<Relationships xmlns="http://schemas.openxmlformats.org/package/2006/relationships"><Relationship Id="rId1" Type="http://schemas.openxmlformats.org/officeDocument/2006/relationships/image" Target="../media/image-195-1.png"/><Relationship Id="rId2" Type="http://schemas.openxmlformats.org/officeDocument/2006/relationships/slideLayout" Target="../slideLayouts/slideLayout1.xml"/><Relationship Id="rId3" Type="http://schemas.openxmlformats.org/officeDocument/2006/relationships/notesSlide" Target="../notesSlides/notesSlide195.xml"/><Relationship Id="rId4" Type="http://schemas.openxmlformats.org/officeDocument/2006/relationships/image" Target="../media/brand_photo.png"/></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6.xml"/><Relationship Id="rId3" Type="http://schemas.openxmlformats.org/officeDocument/2006/relationships/image" Target="../media/brand_photo.png"/></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7.xml"/><Relationship Id="rId3" Type="http://schemas.openxmlformats.org/officeDocument/2006/relationships/image" Target="../media/brand_photo.png"/></Relationships>
</file>

<file path=ppt/slides/_rels/slide198.xml.rels><?xml version="1.0" encoding="UTF-8" standalone="yes"?>
<Relationships xmlns="http://schemas.openxmlformats.org/package/2006/relationships"><Relationship Id="rId1" Type="http://schemas.openxmlformats.org/officeDocument/2006/relationships/image" Target="../media/image-198-1.png"/><Relationship Id="rId2" Type="http://schemas.openxmlformats.org/officeDocument/2006/relationships/slideLayout" Target="../slideLayouts/slideLayout1.xml"/><Relationship Id="rId3" Type="http://schemas.openxmlformats.org/officeDocument/2006/relationships/notesSlide" Target="../notesSlides/notesSlide198.xml"/><Relationship Id="rId4" Type="http://schemas.openxmlformats.org/officeDocument/2006/relationships/image" Target="../media/brand_photo.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9.xml"/><Relationship Id="rId3" Type="http://schemas.openxmlformats.org/officeDocument/2006/relationships/image" Target="../media/brand_photo.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0.xml"/><Relationship Id="rId3" Type="http://schemas.openxmlformats.org/officeDocument/2006/relationships/image" Target="../media/brand_photo.png"/></Relationships>
</file>

<file path=ppt/slides/_rels/slide201.xml.rels><?xml version="1.0" encoding="UTF-8" standalone="yes"?>
<Relationships xmlns="http://schemas.openxmlformats.org/package/2006/relationships"><Relationship Id="rId1" Type="http://schemas.openxmlformats.org/officeDocument/2006/relationships/image" Target="../media/image-201-1.png"/><Relationship Id="rId2" Type="http://schemas.openxmlformats.org/officeDocument/2006/relationships/slideLayout" Target="../slideLayouts/slideLayout1.xml"/><Relationship Id="rId3" Type="http://schemas.openxmlformats.org/officeDocument/2006/relationships/notesSlide" Target="../notesSlides/notesSlide201.xml"/><Relationship Id="rId4" Type="http://schemas.openxmlformats.org/officeDocument/2006/relationships/image" Target="../media/brand_photo.png"/></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2.xml"/><Relationship Id="rId3" Type="http://schemas.openxmlformats.org/officeDocument/2006/relationships/image" Target="../media/brand_photo.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3.xml"/><Relationship Id="rId3" Type="http://schemas.openxmlformats.org/officeDocument/2006/relationships/image" Target="../media/brand_photo.png"/></Relationships>
</file>

<file path=ppt/slides/_rels/slide204.xml.rels><?xml version="1.0" encoding="UTF-8" standalone="yes"?>
<Relationships xmlns="http://schemas.openxmlformats.org/package/2006/relationships"><Relationship Id="rId1" Type="http://schemas.openxmlformats.org/officeDocument/2006/relationships/image" Target="../media/image-204-1.png"/><Relationship Id="rId2" Type="http://schemas.openxmlformats.org/officeDocument/2006/relationships/slideLayout" Target="../slideLayouts/slideLayout1.xml"/><Relationship Id="rId3" Type="http://schemas.openxmlformats.org/officeDocument/2006/relationships/notesSlide" Target="../notesSlides/notesSlide204.xml"/><Relationship Id="rId4" Type="http://schemas.openxmlformats.org/officeDocument/2006/relationships/image" Target="../media/brand_photo.png"/></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5.xml"/><Relationship Id="rId3" Type="http://schemas.openxmlformats.org/officeDocument/2006/relationships/image" Target="../media/brand_photo.png"/></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6.xml"/><Relationship Id="rId3" Type="http://schemas.openxmlformats.org/officeDocument/2006/relationships/image" Target="../media/brand_photo.png"/></Relationships>
</file>

<file path=ppt/slides/_rels/slide207.xml.rels><?xml version="1.0" encoding="UTF-8" standalone="yes"?>
<Relationships xmlns="http://schemas.openxmlformats.org/package/2006/relationships"><Relationship Id="rId1" Type="http://schemas.openxmlformats.org/officeDocument/2006/relationships/image" Target="../media/image-207-1.png"/><Relationship Id="rId2" Type="http://schemas.openxmlformats.org/officeDocument/2006/relationships/slideLayout" Target="../slideLayouts/slideLayout1.xml"/><Relationship Id="rId3" Type="http://schemas.openxmlformats.org/officeDocument/2006/relationships/notesSlide" Target="../notesSlides/notesSlide207.xml"/><Relationship Id="rId4" Type="http://schemas.openxmlformats.org/officeDocument/2006/relationships/image" Target="../media/brand_photo.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8.xml"/><Relationship Id="rId3" Type="http://schemas.openxmlformats.org/officeDocument/2006/relationships/image" Target="../media/brand_photo.png"/></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9.xml"/><Relationship Id="rId3" Type="http://schemas.openxmlformats.org/officeDocument/2006/relationships/image" Target="../media/brand_photo.png"/></Relationships>
</file>

<file path=ppt/slides/_rels/slide210.xml.rels><?xml version="1.0" encoding="UTF-8" standalone="yes"?>
<Relationships xmlns="http://schemas.openxmlformats.org/package/2006/relationships"><Relationship Id="rId1" Type="http://schemas.openxmlformats.org/officeDocument/2006/relationships/image" Target="../media/image-210-1.png"/><Relationship Id="rId2" Type="http://schemas.openxmlformats.org/officeDocument/2006/relationships/slideLayout" Target="../slideLayouts/slideLayout1.xml"/><Relationship Id="rId3" Type="http://schemas.openxmlformats.org/officeDocument/2006/relationships/notesSlide" Target="../notesSlides/notesSlide210.xml"/><Relationship Id="rId4" Type="http://schemas.openxmlformats.org/officeDocument/2006/relationships/image" Target="../media/brand_photo.png"/></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1.xml"/><Relationship Id="rId3" Type="http://schemas.openxmlformats.org/officeDocument/2006/relationships/image" Target="../media/brand_photo.png"/></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2.xml"/><Relationship Id="rId3" Type="http://schemas.openxmlformats.org/officeDocument/2006/relationships/image" Target="../media/brand_photo.png"/></Relationships>
</file>

<file path=ppt/slides/_rels/slide213.xml.rels><?xml version="1.0" encoding="UTF-8" standalone="yes"?>
<Relationships xmlns="http://schemas.openxmlformats.org/package/2006/relationships"><Relationship Id="rId1" Type="http://schemas.openxmlformats.org/officeDocument/2006/relationships/image" Target="../media/image-213-1.png"/><Relationship Id="rId2" Type="http://schemas.openxmlformats.org/officeDocument/2006/relationships/slideLayout" Target="../slideLayouts/slideLayout1.xml"/><Relationship Id="rId3" Type="http://schemas.openxmlformats.org/officeDocument/2006/relationships/notesSlide" Target="../notesSlides/notesSlide213.xml"/><Relationship Id="rId4" Type="http://schemas.openxmlformats.org/officeDocument/2006/relationships/image" Target="../media/brand_photo.png"/></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4.xml"/><Relationship Id="rId3" Type="http://schemas.openxmlformats.org/officeDocument/2006/relationships/image" Target="../media/brand_photo.png"/></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5.xml"/><Relationship Id="rId3" Type="http://schemas.openxmlformats.org/officeDocument/2006/relationships/image" Target="../media/brand_photo.png"/></Relationships>
</file>

<file path=ppt/slides/_rels/slide216.xml.rels><?xml version="1.0" encoding="UTF-8" standalone="yes"?>
<Relationships xmlns="http://schemas.openxmlformats.org/package/2006/relationships"><Relationship Id="rId1" Type="http://schemas.openxmlformats.org/officeDocument/2006/relationships/image" Target="../media/image-216-1.png"/><Relationship Id="rId2" Type="http://schemas.openxmlformats.org/officeDocument/2006/relationships/slideLayout" Target="../slideLayouts/slideLayout1.xml"/><Relationship Id="rId3" Type="http://schemas.openxmlformats.org/officeDocument/2006/relationships/notesSlide" Target="../notesSlides/notesSlide216.xml"/><Relationship Id="rId4" Type="http://schemas.openxmlformats.org/officeDocument/2006/relationships/image" Target="../media/brand_photo.png"/></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7.xml"/><Relationship Id="rId3" Type="http://schemas.openxmlformats.org/officeDocument/2006/relationships/image" Target="../media/brand_photo.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8.xml"/><Relationship Id="rId3" Type="http://schemas.openxmlformats.org/officeDocument/2006/relationships/image" Target="../media/brand_photo.png"/></Relationships>
</file>

<file path=ppt/slides/_rels/slide219.xml.rels><?xml version="1.0" encoding="UTF-8" standalone="yes"?>
<Relationships xmlns="http://schemas.openxmlformats.org/package/2006/relationships"><Relationship Id="rId1" Type="http://schemas.openxmlformats.org/officeDocument/2006/relationships/image" Target="../media/image-219-1.png"/><Relationship Id="rId2" Type="http://schemas.openxmlformats.org/officeDocument/2006/relationships/slideLayout" Target="../slideLayouts/slideLayout1.xml"/><Relationship Id="rId3" Type="http://schemas.openxmlformats.org/officeDocument/2006/relationships/notesSlide" Target="../notesSlides/notesSlide219.xml"/><Relationship Id="rId4" Type="http://schemas.openxmlformats.org/officeDocument/2006/relationships/image" Target="../media/brand_photo.png"/></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0.xml"/><Relationship Id="rId3" Type="http://schemas.openxmlformats.org/officeDocument/2006/relationships/image" Target="../media/brand_photo.png"/></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1.xml"/><Relationship Id="rId3" Type="http://schemas.openxmlformats.org/officeDocument/2006/relationships/image" Target="../media/brand_photo.png"/></Relationships>
</file>

<file path=ppt/slides/_rels/slide222.xml.rels><?xml version="1.0" encoding="UTF-8" standalone="yes"?>
<Relationships xmlns="http://schemas.openxmlformats.org/package/2006/relationships"><Relationship Id="rId1" Type="http://schemas.openxmlformats.org/officeDocument/2006/relationships/image" Target="../media/image-222-1.png"/><Relationship Id="rId2" Type="http://schemas.openxmlformats.org/officeDocument/2006/relationships/slideLayout" Target="../slideLayouts/slideLayout1.xml"/><Relationship Id="rId3" Type="http://schemas.openxmlformats.org/officeDocument/2006/relationships/notesSlide" Target="../notesSlides/notesSlide222.xml"/><Relationship Id="rId4" Type="http://schemas.openxmlformats.org/officeDocument/2006/relationships/image" Target="../media/brand_photo.png"/></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3.xml"/><Relationship Id="rId3" Type="http://schemas.openxmlformats.org/officeDocument/2006/relationships/image" Target="../media/brand_photo.png"/></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4.xml"/><Relationship Id="rId3" Type="http://schemas.openxmlformats.org/officeDocument/2006/relationships/image" Target="../media/brand_photo.png"/></Relationships>
</file>

<file path=ppt/slides/_rels/slide225.xml.rels><?xml version="1.0" encoding="UTF-8" standalone="yes"?>
<Relationships xmlns="http://schemas.openxmlformats.org/package/2006/relationships"><Relationship Id="rId1" Type="http://schemas.openxmlformats.org/officeDocument/2006/relationships/image" Target="../media/image-225-1.png"/><Relationship Id="rId2" Type="http://schemas.openxmlformats.org/officeDocument/2006/relationships/slideLayout" Target="../slideLayouts/slideLayout1.xml"/><Relationship Id="rId3" Type="http://schemas.openxmlformats.org/officeDocument/2006/relationships/notesSlide" Target="../notesSlides/notesSlide225.xml"/><Relationship Id="rId4" Type="http://schemas.openxmlformats.org/officeDocument/2006/relationships/image" Target="../media/brand_photo.png"/></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6.xml"/><Relationship Id="rId3" Type="http://schemas.openxmlformats.org/officeDocument/2006/relationships/image" Target="../media/brand_photo.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7.xml"/><Relationship Id="rId3" Type="http://schemas.openxmlformats.org/officeDocument/2006/relationships/image" Target="../media/brand_photo.png"/></Relationships>
</file>

<file path=ppt/slides/_rels/slide228.xml.rels><?xml version="1.0" encoding="UTF-8" standalone="yes"?>
<Relationships xmlns="http://schemas.openxmlformats.org/package/2006/relationships"><Relationship Id="rId1" Type="http://schemas.openxmlformats.org/officeDocument/2006/relationships/image" Target="../media/image-228-1.png"/><Relationship Id="rId2" Type="http://schemas.openxmlformats.org/officeDocument/2006/relationships/slideLayout" Target="../slideLayouts/slideLayout1.xml"/><Relationship Id="rId3" Type="http://schemas.openxmlformats.org/officeDocument/2006/relationships/notesSlide" Target="../notesSlides/notesSlide228.xml"/><Relationship Id="rId4" Type="http://schemas.openxmlformats.org/officeDocument/2006/relationships/image" Target="../media/brand_photo.png"/></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9.xml"/><Relationship Id="rId3" Type="http://schemas.openxmlformats.org/officeDocument/2006/relationships/image" Target="../media/brand_photo.png"/></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0.xml"/><Relationship Id="rId3" Type="http://schemas.openxmlformats.org/officeDocument/2006/relationships/image" Target="../media/brand_photo.png"/></Relationships>
</file>

<file path=ppt/slides/_rels/slide231.xml.rels><?xml version="1.0" encoding="UTF-8" standalone="yes"?>
<Relationships xmlns="http://schemas.openxmlformats.org/package/2006/relationships"><Relationship Id="rId1" Type="http://schemas.openxmlformats.org/officeDocument/2006/relationships/image" Target="../media/image-231-1.png"/><Relationship Id="rId2" Type="http://schemas.openxmlformats.org/officeDocument/2006/relationships/slideLayout" Target="../slideLayouts/slideLayout1.xml"/><Relationship Id="rId3" Type="http://schemas.openxmlformats.org/officeDocument/2006/relationships/notesSlide" Target="../notesSlides/notesSlide231.xml"/><Relationship Id="rId4" Type="http://schemas.openxmlformats.org/officeDocument/2006/relationships/image" Target="../media/brand_photo.png"/></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2.xml"/><Relationship Id="rId3" Type="http://schemas.openxmlformats.org/officeDocument/2006/relationships/image" Target="../media/brand_photo.png"/></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3.xml"/><Relationship Id="rId3" Type="http://schemas.openxmlformats.org/officeDocument/2006/relationships/image" Target="../media/brand_photo.png"/></Relationships>
</file>

<file path=ppt/slides/_rels/slide234.xml.rels><?xml version="1.0" encoding="UTF-8" standalone="yes"?>
<Relationships xmlns="http://schemas.openxmlformats.org/package/2006/relationships"><Relationship Id="rId1" Type="http://schemas.openxmlformats.org/officeDocument/2006/relationships/image" Target="../media/image-234-1.png"/><Relationship Id="rId2" Type="http://schemas.openxmlformats.org/officeDocument/2006/relationships/slideLayout" Target="../slideLayouts/slideLayout1.xml"/><Relationship Id="rId3" Type="http://schemas.openxmlformats.org/officeDocument/2006/relationships/notesSlide" Target="../notesSlides/notesSlide234.xml"/><Relationship Id="rId4" Type="http://schemas.openxmlformats.org/officeDocument/2006/relationships/image" Target="../media/brand_photo.png"/></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5.xml"/><Relationship Id="rId3" Type="http://schemas.openxmlformats.org/officeDocument/2006/relationships/image" Target="../media/brand_photo.png"/></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6.xml"/><Relationship Id="rId3" Type="http://schemas.openxmlformats.org/officeDocument/2006/relationships/image" Target="../media/brand_photo.png"/></Relationships>
</file>

<file path=ppt/slides/_rels/slide237.xml.rels><?xml version="1.0" encoding="UTF-8" standalone="yes"?>
<Relationships xmlns="http://schemas.openxmlformats.org/package/2006/relationships"><Relationship Id="rId1" Type="http://schemas.openxmlformats.org/officeDocument/2006/relationships/image" Target="../media/image-237-1.png"/><Relationship Id="rId2" Type="http://schemas.openxmlformats.org/officeDocument/2006/relationships/slideLayout" Target="../slideLayouts/slideLayout1.xml"/><Relationship Id="rId3" Type="http://schemas.openxmlformats.org/officeDocument/2006/relationships/notesSlide" Target="../notesSlides/notesSlide237.xml"/><Relationship Id="rId4" Type="http://schemas.openxmlformats.org/officeDocument/2006/relationships/image" Target="../media/brand_photo.png"/></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8.xml"/><Relationship Id="rId3" Type="http://schemas.openxmlformats.org/officeDocument/2006/relationships/image" Target="../media/brand_photo.png"/></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9.xml"/><Relationship Id="rId3" Type="http://schemas.openxmlformats.org/officeDocument/2006/relationships/image" Target="../media/brand_photo.png"/></Relationships>
</file>

<file path=ppt/slides/_rels/slide240.xml.rels><?xml version="1.0" encoding="UTF-8" standalone="yes"?>
<Relationships xmlns="http://schemas.openxmlformats.org/package/2006/relationships"><Relationship Id="rId1" Type="http://schemas.openxmlformats.org/officeDocument/2006/relationships/image" Target="../media/image-240-1.png"/><Relationship Id="rId2" Type="http://schemas.openxmlformats.org/officeDocument/2006/relationships/slideLayout" Target="../slideLayouts/slideLayout1.xml"/><Relationship Id="rId3" Type="http://schemas.openxmlformats.org/officeDocument/2006/relationships/notesSlide" Target="../notesSlides/notesSlide240.xml"/><Relationship Id="rId4" Type="http://schemas.openxmlformats.org/officeDocument/2006/relationships/image" Target="../media/brand_photo.png"/></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1.xml"/><Relationship Id="rId3" Type="http://schemas.openxmlformats.org/officeDocument/2006/relationships/image" Target="../media/brand_photo.png"/></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2.xml"/><Relationship Id="rId3" Type="http://schemas.openxmlformats.org/officeDocument/2006/relationships/image" Target="../media/brand_photo.png"/></Relationships>
</file>

<file path=ppt/slides/_rels/slide243.xml.rels><?xml version="1.0" encoding="UTF-8" standalone="yes"?>
<Relationships xmlns="http://schemas.openxmlformats.org/package/2006/relationships"><Relationship Id="rId1" Type="http://schemas.openxmlformats.org/officeDocument/2006/relationships/image" Target="../media/image-243-1.png"/><Relationship Id="rId2" Type="http://schemas.openxmlformats.org/officeDocument/2006/relationships/slideLayout" Target="../slideLayouts/slideLayout1.xml"/><Relationship Id="rId3" Type="http://schemas.openxmlformats.org/officeDocument/2006/relationships/notesSlide" Target="../notesSlides/notesSlide243.xml"/><Relationship Id="rId4" Type="http://schemas.openxmlformats.org/officeDocument/2006/relationships/image" Target="../media/brand_photo.png"/></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4.xml"/><Relationship Id="rId3" Type="http://schemas.openxmlformats.org/officeDocument/2006/relationships/image" Target="../media/brand_photo.png"/></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5.xml"/><Relationship Id="rId3" Type="http://schemas.openxmlformats.org/officeDocument/2006/relationships/image" Target="../media/brand_photo.png"/></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6.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7.xml"/><Relationship Id="rId3" Type="http://schemas.openxmlformats.org/officeDocument/2006/relationships/image" Target="../media/brand_logo.png"/><Relationship Id="rId4" Type="http://schemas.openxmlformats.org/officeDocument/2006/relationships/image" Target="../media/brand_photo.png"/></Relationships>
</file>

<file path=ppt/slides/_rels/slide248.xml.rels><?xml version="1.0" encoding="UTF-8" standalone="yes"?>
<Relationships xmlns="http://schemas.openxmlformats.org/package/2006/relationships"><Relationship Id="rId1" Type="http://schemas.openxmlformats.org/officeDocument/2006/relationships/image" Target="../media/image-248-1.png"/><Relationship Id="rId2" Type="http://schemas.openxmlformats.org/officeDocument/2006/relationships/slideLayout" Target="../slideLayouts/slideLayout1.xml"/><Relationship Id="rId3" Type="http://schemas.openxmlformats.org/officeDocument/2006/relationships/notesSlide" Target="../notesSlides/notesSlide248.xml"/><Relationship Id="rId4" Type="http://schemas.openxmlformats.org/officeDocument/2006/relationships/image" Target="../media/brand_photo.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9.xml"/><Relationship Id="rId3" Type="http://schemas.openxmlformats.org/officeDocument/2006/relationships/image" Target="../media/brand_photo.png"/></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0.xml"/><Relationship Id="rId3" Type="http://schemas.openxmlformats.org/officeDocument/2006/relationships/image" Target="../media/brand_photo.png"/></Relationships>
</file>

<file path=ppt/slides/_rels/slide251.xml.rels><?xml version="1.0" encoding="UTF-8" standalone="yes"?>
<Relationships xmlns="http://schemas.openxmlformats.org/package/2006/relationships"><Relationship Id="rId1" Type="http://schemas.openxmlformats.org/officeDocument/2006/relationships/image" Target="../media/image-251-1.png"/><Relationship Id="rId2" Type="http://schemas.openxmlformats.org/officeDocument/2006/relationships/slideLayout" Target="../slideLayouts/slideLayout1.xml"/><Relationship Id="rId3" Type="http://schemas.openxmlformats.org/officeDocument/2006/relationships/notesSlide" Target="../notesSlides/notesSlide251.xml"/><Relationship Id="rId4" Type="http://schemas.openxmlformats.org/officeDocument/2006/relationships/image" Target="../media/brand_photo.png"/></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2.xml"/><Relationship Id="rId3" Type="http://schemas.openxmlformats.org/officeDocument/2006/relationships/image" Target="../media/brand_photo.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3.xml"/><Relationship Id="rId3" Type="http://schemas.openxmlformats.org/officeDocument/2006/relationships/image" Target="../media/brand_photo.png"/></Relationships>
</file>

<file path=ppt/slides/_rels/slide254.xml.rels><?xml version="1.0" encoding="UTF-8" standalone="yes"?>
<Relationships xmlns="http://schemas.openxmlformats.org/package/2006/relationships"><Relationship Id="rId1" Type="http://schemas.openxmlformats.org/officeDocument/2006/relationships/image" Target="../media/image-254-1.png"/><Relationship Id="rId2" Type="http://schemas.openxmlformats.org/officeDocument/2006/relationships/slideLayout" Target="../slideLayouts/slideLayout1.xml"/><Relationship Id="rId3" Type="http://schemas.openxmlformats.org/officeDocument/2006/relationships/notesSlide" Target="../notesSlides/notesSlide254.xml"/><Relationship Id="rId4" Type="http://schemas.openxmlformats.org/officeDocument/2006/relationships/image" Target="../media/brand_photo.png"/></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5.xml"/><Relationship Id="rId3" Type="http://schemas.openxmlformats.org/officeDocument/2006/relationships/image" Target="../media/brand_photo.png"/></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6.xml"/><Relationship Id="rId3" Type="http://schemas.openxmlformats.org/officeDocument/2006/relationships/image" Target="../media/brand_photo.png"/></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8.xml"/><Relationship Id="rId3" Type="http://schemas.openxmlformats.org/officeDocument/2006/relationships/image" Target="../media/brand_logo.png"/><Relationship Id="rId4" Type="http://schemas.openxmlformats.org/officeDocument/2006/relationships/image" Target="../media/brand_photo.png"/></Relationships>
</file>

<file path=ppt/slides/_rels/slide259.xml.rels><?xml version="1.0" encoding="UTF-8" standalone="yes"?>
<Relationships xmlns="http://schemas.openxmlformats.org/package/2006/relationships"><Relationship Id="rId1" Type="http://schemas.openxmlformats.org/officeDocument/2006/relationships/image" Target="../media/image-259-1.png"/><Relationship Id="rId2" Type="http://schemas.openxmlformats.org/officeDocument/2006/relationships/slideLayout" Target="../slideLayouts/slideLayout1.xml"/><Relationship Id="rId3" Type="http://schemas.openxmlformats.org/officeDocument/2006/relationships/notesSlide" Target="../notesSlides/notesSlide259.xml"/><Relationship Id="rId4" Type="http://schemas.openxmlformats.org/officeDocument/2006/relationships/image" Target="../media/brand_photo.png"/></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0.xml"/><Relationship Id="rId3" Type="http://schemas.openxmlformats.org/officeDocument/2006/relationships/image" Target="../media/brand_photo.png"/></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1.xml"/><Relationship Id="rId3" Type="http://schemas.openxmlformats.org/officeDocument/2006/relationships/image" Target="../media/brand_photo.png"/></Relationships>
</file>

<file path=ppt/slides/_rels/slide262.xml.rels><?xml version="1.0" encoding="UTF-8" standalone="yes"?>
<Relationships xmlns="http://schemas.openxmlformats.org/package/2006/relationships"><Relationship Id="rId1" Type="http://schemas.openxmlformats.org/officeDocument/2006/relationships/image" Target="../media/image-262-1.png"/><Relationship Id="rId2" Type="http://schemas.openxmlformats.org/officeDocument/2006/relationships/slideLayout" Target="../slideLayouts/slideLayout1.xml"/><Relationship Id="rId3" Type="http://schemas.openxmlformats.org/officeDocument/2006/relationships/notesSlide" Target="../notesSlides/notesSlide262.xml"/><Relationship Id="rId4" Type="http://schemas.openxmlformats.org/officeDocument/2006/relationships/image" Target="../media/brand_photo.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3.xml"/><Relationship Id="rId3" Type="http://schemas.openxmlformats.org/officeDocument/2006/relationships/image" Target="../media/brand_photo.png"/></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4.xml"/><Relationship Id="rId3" Type="http://schemas.openxmlformats.org/officeDocument/2006/relationships/image" Target="../media/brand_photo.png"/></Relationships>
</file>

<file path=ppt/slides/_rels/slide265.xml.rels><?xml version="1.0" encoding="UTF-8" standalone="yes"?>
<Relationships xmlns="http://schemas.openxmlformats.org/package/2006/relationships"><Relationship Id="rId1" Type="http://schemas.openxmlformats.org/officeDocument/2006/relationships/image" Target="../media/image-265-1.png"/><Relationship Id="rId2" Type="http://schemas.openxmlformats.org/officeDocument/2006/relationships/slideLayout" Target="../slideLayouts/slideLayout1.xml"/><Relationship Id="rId3" Type="http://schemas.openxmlformats.org/officeDocument/2006/relationships/notesSlide" Target="../notesSlides/notesSlide265.xml"/><Relationship Id="rId4" Type="http://schemas.openxmlformats.org/officeDocument/2006/relationships/image" Target="../media/brand_photo.png"/></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6.xml"/><Relationship Id="rId3" Type="http://schemas.openxmlformats.org/officeDocument/2006/relationships/image" Target="../media/brand_photo.png"/></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7.xml"/><Relationship Id="rId3" Type="http://schemas.openxmlformats.org/officeDocument/2006/relationships/image" Target="../media/brand_photo.png"/></Relationships>
</file>

<file path=ppt/slides/_rels/slide268.xml.rels><?xml version="1.0" encoding="UTF-8" standalone="yes"?>
<Relationships xmlns="http://schemas.openxmlformats.org/package/2006/relationships"><Relationship Id="rId1" Type="http://schemas.openxmlformats.org/officeDocument/2006/relationships/image" Target="../media/image-268-1.png"/><Relationship Id="rId2" Type="http://schemas.openxmlformats.org/officeDocument/2006/relationships/slideLayout" Target="../slideLayouts/slideLayout1.xml"/><Relationship Id="rId3" Type="http://schemas.openxmlformats.org/officeDocument/2006/relationships/notesSlide" Target="../notesSlides/notesSlide268.xml"/><Relationship Id="rId4" Type="http://schemas.openxmlformats.org/officeDocument/2006/relationships/image" Target="../media/brand_photo.png"/></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9.xml"/><Relationship Id="rId3" Type="http://schemas.openxmlformats.org/officeDocument/2006/relationships/image" Target="../media/brand_photo.png"/></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0.xml"/><Relationship Id="rId3" Type="http://schemas.openxmlformats.org/officeDocument/2006/relationships/image" Target="../media/brand_photo.png"/></Relationships>
</file>

<file path=ppt/slides/_rels/slide271.xml.rels><?xml version="1.0" encoding="UTF-8" standalone="yes"?>
<Relationships xmlns="http://schemas.openxmlformats.org/package/2006/relationships"><Relationship Id="rId1" Type="http://schemas.openxmlformats.org/officeDocument/2006/relationships/image" Target="../media/image-271-1.png"/><Relationship Id="rId2" Type="http://schemas.openxmlformats.org/officeDocument/2006/relationships/slideLayout" Target="../slideLayouts/slideLayout1.xml"/><Relationship Id="rId3" Type="http://schemas.openxmlformats.org/officeDocument/2006/relationships/notesSlide" Target="../notesSlides/notesSlide271.xml"/><Relationship Id="rId4" Type="http://schemas.openxmlformats.org/officeDocument/2006/relationships/image" Target="../media/brand_photo.png"/></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2.xml"/><Relationship Id="rId3" Type="http://schemas.openxmlformats.org/officeDocument/2006/relationships/image" Target="../media/brand_photo.png"/></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3.xml"/><Relationship Id="rId3" Type="http://schemas.openxmlformats.org/officeDocument/2006/relationships/image" Target="../media/brand_photo.png"/></Relationships>
</file>

<file path=ppt/slides/_rels/slide274.xml.rels><?xml version="1.0" encoding="UTF-8" standalone="yes"?>
<Relationships xmlns="http://schemas.openxmlformats.org/package/2006/relationships"><Relationship Id="rId1" Type="http://schemas.openxmlformats.org/officeDocument/2006/relationships/image" Target="../media/image-274-1.png"/><Relationship Id="rId2" Type="http://schemas.openxmlformats.org/officeDocument/2006/relationships/slideLayout" Target="../slideLayouts/slideLayout1.xml"/><Relationship Id="rId3" Type="http://schemas.openxmlformats.org/officeDocument/2006/relationships/notesSlide" Target="../notesSlides/notesSlide274.xml"/><Relationship Id="rId4" Type="http://schemas.openxmlformats.org/officeDocument/2006/relationships/image" Target="../media/brand_photo.png"/></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5.xml"/><Relationship Id="rId3" Type="http://schemas.openxmlformats.org/officeDocument/2006/relationships/image" Target="../media/brand_photo.png"/></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6.xml"/><Relationship Id="rId3" Type="http://schemas.openxmlformats.org/officeDocument/2006/relationships/image" Target="../media/brand_photo.png"/></Relationships>
</file>

<file path=ppt/slides/_rels/slide277.xml.rels><?xml version="1.0" encoding="UTF-8" standalone="yes"?>
<Relationships xmlns="http://schemas.openxmlformats.org/package/2006/relationships"><Relationship Id="rId1" Type="http://schemas.openxmlformats.org/officeDocument/2006/relationships/image" Target="../media/image-277-1.png"/><Relationship Id="rId2" Type="http://schemas.openxmlformats.org/officeDocument/2006/relationships/slideLayout" Target="../slideLayouts/slideLayout1.xml"/><Relationship Id="rId3" Type="http://schemas.openxmlformats.org/officeDocument/2006/relationships/notesSlide" Target="../notesSlides/notesSlide277.xml"/><Relationship Id="rId4" Type="http://schemas.openxmlformats.org/officeDocument/2006/relationships/image" Target="../media/brand_photo.png"/></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8.xml"/><Relationship Id="rId3" Type="http://schemas.openxmlformats.org/officeDocument/2006/relationships/image" Target="../media/brand_photo.png"/></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9.xml"/><Relationship Id="rId3" Type="http://schemas.openxmlformats.org/officeDocument/2006/relationships/image" Target="../media/brand_photo.png"/></Relationships>
</file>

<file path=ppt/slides/_rels/slide280.xml.rels><?xml version="1.0" encoding="UTF-8" standalone="yes"?>
<Relationships xmlns="http://schemas.openxmlformats.org/package/2006/relationships"><Relationship Id="rId1" Type="http://schemas.openxmlformats.org/officeDocument/2006/relationships/image" Target="../media/image-280-1.png"/><Relationship Id="rId2" Type="http://schemas.openxmlformats.org/officeDocument/2006/relationships/slideLayout" Target="../slideLayouts/slideLayout1.xml"/><Relationship Id="rId3" Type="http://schemas.openxmlformats.org/officeDocument/2006/relationships/notesSlide" Target="../notesSlides/notesSlide280.xml"/><Relationship Id="rId4" Type="http://schemas.openxmlformats.org/officeDocument/2006/relationships/image" Target="../media/brand_photo.png"/></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1.xml"/><Relationship Id="rId3" Type="http://schemas.openxmlformats.org/officeDocument/2006/relationships/image" Target="../media/brand_photo.png"/></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2.xml"/><Relationship Id="rId3" Type="http://schemas.openxmlformats.org/officeDocument/2006/relationships/image" Target="../media/brand_photo.png"/></Relationships>
</file>

<file path=ppt/slides/_rels/slide283.xml.rels><?xml version="1.0" encoding="UTF-8" standalone="yes"?>
<Relationships xmlns="http://schemas.openxmlformats.org/package/2006/relationships"><Relationship Id="rId1" Type="http://schemas.openxmlformats.org/officeDocument/2006/relationships/image" Target="../media/image-283-1.png"/><Relationship Id="rId2" Type="http://schemas.openxmlformats.org/officeDocument/2006/relationships/slideLayout" Target="../slideLayouts/slideLayout1.xml"/><Relationship Id="rId3" Type="http://schemas.openxmlformats.org/officeDocument/2006/relationships/notesSlide" Target="../notesSlides/notesSlide283.xml"/><Relationship Id="rId4" Type="http://schemas.openxmlformats.org/officeDocument/2006/relationships/image" Target="../media/brand_photo.png"/></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4.xml"/><Relationship Id="rId3" Type="http://schemas.openxmlformats.org/officeDocument/2006/relationships/image" Target="../media/brand_photo.png"/></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5.xml"/><Relationship Id="rId3" Type="http://schemas.openxmlformats.org/officeDocument/2006/relationships/image" Target="../media/brand_photo.png"/></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6.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7.xml"/><Relationship Id="rId3" Type="http://schemas.openxmlformats.org/officeDocument/2006/relationships/image" Target="../media/brand_logo.png"/><Relationship Id="rId4" Type="http://schemas.openxmlformats.org/officeDocument/2006/relationships/image" Target="../media/brand_photo.png"/></Relationships>
</file>

<file path=ppt/slides/_rels/slide288.xml.rels><?xml version="1.0" encoding="UTF-8" standalone="yes"?>
<Relationships xmlns="http://schemas.openxmlformats.org/package/2006/relationships"><Relationship Id="rId1" Type="http://schemas.openxmlformats.org/officeDocument/2006/relationships/image" Target="../media/image-288-1.png"/><Relationship Id="rId2" Type="http://schemas.openxmlformats.org/officeDocument/2006/relationships/slideLayout" Target="../slideLayouts/slideLayout1.xml"/><Relationship Id="rId3" Type="http://schemas.openxmlformats.org/officeDocument/2006/relationships/notesSlide" Target="../notesSlides/notesSlide288.xml"/><Relationship Id="rId4" Type="http://schemas.openxmlformats.org/officeDocument/2006/relationships/image" Target="../media/brand_photo.png"/></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9.xml"/><Relationship Id="rId3" Type="http://schemas.openxmlformats.org/officeDocument/2006/relationships/image" Target="../media/brand_photo.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0.xml"/><Relationship Id="rId3" Type="http://schemas.openxmlformats.org/officeDocument/2006/relationships/image" Target="../media/brand_photo.png"/></Relationships>
</file>

<file path=ppt/slides/_rels/slide291.xml.rels><?xml version="1.0" encoding="UTF-8" standalone="yes"?>
<Relationships xmlns="http://schemas.openxmlformats.org/package/2006/relationships"><Relationship Id="rId1" Type="http://schemas.openxmlformats.org/officeDocument/2006/relationships/image" Target="../media/image-291-1.png"/><Relationship Id="rId2" Type="http://schemas.openxmlformats.org/officeDocument/2006/relationships/slideLayout" Target="../slideLayouts/slideLayout1.xml"/><Relationship Id="rId3" Type="http://schemas.openxmlformats.org/officeDocument/2006/relationships/notesSlide" Target="../notesSlides/notesSlide291.xml"/><Relationship Id="rId4" Type="http://schemas.openxmlformats.org/officeDocument/2006/relationships/image" Target="../media/brand_photo.png"/></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2.xml"/><Relationship Id="rId3" Type="http://schemas.openxmlformats.org/officeDocument/2006/relationships/image" Target="../media/brand_photo.png"/></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3.xml"/><Relationship Id="rId3" Type="http://schemas.openxmlformats.org/officeDocument/2006/relationships/image" Target="../media/brand_photo.png"/></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4.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5.xml"/><Relationship Id="rId3" Type="http://schemas.openxmlformats.org/officeDocument/2006/relationships/image" Target="../media/brand_logo.png"/><Relationship Id="rId4" Type="http://schemas.openxmlformats.org/officeDocument/2006/relationships/image" Target="../media/brand_photo.png"/></Relationships>
</file>

<file path=ppt/slides/_rels/slide296.xml.rels><?xml version="1.0" encoding="UTF-8" standalone="yes"?>
<Relationships xmlns="http://schemas.openxmlformats.org/package/2006/relationships"><Relationship Id="rId1" Type="http://schemas.openxmlformats.org/officeDocument/2006/relationships/image" Target="../media/image-296-1.png"/><Relationship Id="rId2" Type="http://schemas.openxmlformats.org/officeDocument/2006/relationships/slideLayout" Target="../slideLayouts/slideLayout1.xml"/><Relationship Id="rId3" Type="http://schemas.openxmlformats.org/officeDocument/2006/relationships/notesSlide" Target="../notesSlides/notesSlide296.xml"/><Relationship Id="rId4" Type="http://schemas.openxmlformats.org/officeDocument/2006/relationships/image" Target="../media/brand_photo.png"/></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7.xml"/><Relationship Id="rId3" Type="http://schemas.openxmlformats.org/officeDocument/2006/relationships/image" Target="../media/brand_photo.png"/></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8.xml"/><Relationship Id="rId3" Type="http://schemas.openxmlformats.org/officeDocument/2006/relationships/image" Target="../media/brand_photo.png"/></Relationships>
</file>

<file path=ppt/slides/_rels/slide299.xml.rels><?xml version="1.0" encoding="UTF-8" standalone="yes"?>
<Relationships xmlns="http://schemas.openxmlformats.org/package/2006/relationships"><Relationship Id="rId1" Type="http://schemas.openxmlformats.org/officeDocument/2006/relationships/image" Target="../media/image-299-1.png"/><Relationship Id="rId2" Type="http://schemas.openxmlformats.org/officeDocument/2006/relationships/slideLayout" Target="../slideLayouts/slideLayout1.xml"/><Relationship Id="rId3" Type="http://schemas.openxmlformats.org/officeDocument/2006/relationships/notesSlide" Target="../notesSlides/notesSlide299.xml"/><Relationship Id="rId4" Type="http://schemas.openxmlformats.org/officeDocument/2006/relationships/image" Target="../media/brand_photo.png"/></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0.xml"/><Relationship Id="rId3" Type="http://schemas.openxmlformats.org/officeDocument/2006/relationships/image" Target="../media/brand_photo.png"/></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1.xml"/><Relationship Id="rId3" Type="http://schemas.openxmlformats.org/officeDocument/2006/relationships/image" Target="../media/brand_photo.png"/></Relationships>
</file>

<file path=ppt/slides/_rels/slide302.xml.rels><?xml version="1.0" encoding="UTF-8" standalone="yes"?>
<Relationships xmlns="http://schemas.openxmlformats.org/package/2006/relationships"><Relationship Id="rId1" Type="http://schemas.openxmlformats.org/officeDocument/2006/relationships/image" Target="../media/image-302-1.png"/><Relationship Id="rId2" Type="http://schemas.openxmlformats.org/officeDocument/2006/relationships/slideLayout" Target="../slideLayouts/slideLayout1.xml"/><Relationship Id="rId3" Type="http://schemas.openxmlformats.org/officeDocument/2006/relationships/notesSlide" Target="../notesSlides/notesSlide302.xml"/><Relationship Id="rId4" Type="http://schemas.openxmlformats.org/officeDocument/2006/relationships/image" Target="../media/brand_photo.png"/></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3.xml"/><Relationship Id="rId3" Type="http://schemas.openxmlformats.org/officeDocument/2006/relationships/image" Target="../media/brand_photo.png"/></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4.xml"/><Relationship Id="rId3" Type="http://schemas.openxmlformats.org/officeDocument/2006/relationships/image" Target="../media/brand_photo.png"/></Relationships>
</file>

<file path=ppt/slides/_rels/slide305.xml.rels><?xml version="1.0" encoding="UTF-8" standalone="yes"?>
<Relationships xmlns="http://schemas.openxmlformats.org/package/2006/relationships"><Relationship Id="rId1" Type="http://schemas.openxmlformats.org/officeDocument/2006/relationships/image" Target="../media/image-305-1.png"/><Relationship Id="rId2" Type="http://schemas.openxmlformats.org/officeDocument/2006/relationships/slideLayout" Target="../slideLayouts/slideLayout1.xml"/><Relationship Id="rId3" Type="http://schemas.openxmlformats.org/officeDocument/2006/relationships/notesSlide" Target="../notesSlides/notesSlide305.xml"/><Relationship Id="rId4" Type="http://schemas.openxmlformats.org/officeDocument/2006/relationships/image" Target="../media/brand_photo.png"/></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6.xml"/><Relationship Id="rId3" Type="http://schemas.openxmlformats.org/officeDocument/2006/relationships/image" Target="../media/brand_photo.png"/></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7.xml"/><Relationship Id="rId3" Type="http://schemas.openxmlformats.org/officeDocument/2006/relationships/image" Target="../media/brand_photo.png"/></Relationships>
</file>

<file path=ppt/slides/_rels/slide308.xml.rels><?xml version="1.0" encoding="UTF-8" standalone="yes"?>
<Relationships xmlns="http://schemas.openxmlformats.org/package/2006/relationships"><Relationship Id="rId1" Type="http://schemas.openxmlformats.org/officeDocument/2006/relationships/image" Target="../media/image-308-1.png"/><Relationship Id="rId2" Type="http://schemas.openxmlformats.org/officeDocument/2006/relationships/slideLayout" Target="../slideLayouts/slideLayout1.xml"/><Relationship Id="rId3" Type="http://schemas.openxmlformats.org/officeDocument/2006/relationships/notesSlide" Target="../notesSlides/notesSlide308.xml"/><Relationship Id="rId4" Type="http://schemas.openxmlformats.org/officeDocument/2006/relationships/image" Target="../media/brand_photo.png"/></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9.xml"/><Relationship Id="rId3" Type="http://schemas.openxmlformats.org/officeDocument/2006/relationships/image" Target="../media/brand_photo.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0.xml"/><Relationship Id="rId3" Type="http://schemas.openxmlformats.org/officeDocument/2006/relationships/image" Target="../media/brand_photo.png"/></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1.xml"/><Relationship Id="rId3" Type="http://schemas.openxmlformats.org/officeDocument/2006/relationships/image" Target="../media/brand_photo.png"/><Relationship Id="rId4" Type="http://schemas.openxmlformats.org/officeDocument/2006/relationships/image" Target="../media/brand_logo.png"/></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government-jobs/" TargetMode="External"/><Relationship Id="rId4" Type="http://schemas.openxmlformats.org/officeDocument/2006/relationships/hyperlink" Target="https://4ab.in/government-jobs/" TargetMode="External"/><Relationship Id="rId5" Type="http://schemas.openxmlformats.org/officeDocument/2006/relationships/hyperlink" Target="https://4ab.in/government-jobs/" TargetMode="External"/><Relationship Id="rId6" Type="http://schemas.openxmlformats.org/officeDocument/2006/relationships/hyperlink" Target="https://4ab.in/government-jobs/exams/" TargetMode="External"/><Relationship Id="rId7" Type="http://schemas.openxmlformats.org/officeDocument/2006/relationships/hyperlink" Target="https://4ab.in/government-jobs/chemistry/" TargetMode="External"/><Relationship Id="rId8" Type="http://schemas.openxmlformats.org/officeDocument/2006/relationships/hyperlink" Target="https://4ab.in/government-jobs/blog/" TargetMode="External"/><Relationship Id="rId9" Type="http://schemas.openxmlformats.org/officeDocument/2006/relationships/hyperlink" Target="https://4ab.in/government-jobs/" TargetMode="External"/><Relationship Id="rId10" Type="http://schemas.openxmlformats.org/officeDocument/2006/relationships/hyperlink" Target="https://4ab.in/government-jobs/" TargetMode="External"/><Relationship Id="rId11" Type="http://schemas.openxmlformats.org/officeDocument/2006/relationships/hyperlink" Target="https://4ab.in/examination-news/latest/" TargetMode="External"/><Relationship Id="rId12" Type="http://schemas.openxmlformats.org/officeDocument/2006/relationships/hyperlink" Target="https://4ab.in/examination-news/calendar/" TargetMode="External"/><Relationship Id="rId13" Type="http://schemas.openxmlformats.org/officeDocument/2006/relationships/hyperlink" Target="https://4ab.in/examination-news/latest/?e=admit-card" TargetMode="External"/><Relationship Id="rId14" Type="http://schemas.openxmlformats.org/officeDocument/2006/relationships/hyperlink" Target="https://4ab.in/examination-news/latest/?e=result" TargetMode="External"/><Relationship Id="rId15" Type="http://schemas.openxmlformats.org/officeDocument/2006/relationships/hyperlink" Target="https://4ab.in/examination-news/tier/ug/" TargetMode="External"/><Relationship Id="rId16" Type="http://schemas.openxmlformats.org/officeDocument/2006/relationships/hyperlink" Target="https://4ab.in/examination-news/tier/pg/" TargetMode="External"/><Relationship Id="rId17" Type="http://schemas.openxmlformats.org/officeDocument/2006/relationships/hyperlink" Target="https://4ab.in/examination-news/tier/research/" TargetMode="External"/><Relationship Id="rId18" Type="http://schemas.openxmlformats.org/officeDocument/2006/relationships/hyperlink" Target="https://4ab.in/examination-news/tier/school/" TargetMode="External"/><Relationship Id="rId19" Type="http://schemas.openxmlformats.org/officeDocument/2006/relationships/hyperlink" Target="https://4ab.in/examination-news/blog/" TargetMode="External"/><Relationship Id="rId20" Type="http://schemas.openxmlformats.org/officeDocument/2006/relationships/hyperlink" Target="https://4ab.in/examination-news/" TargetMode="External"/><Relationship Id="rId21" Type="http://schemas.openxmlformats.org/officeDocument/2006/relationships/hyperlink" Target="https://4ab.in/examination-news/" TargetMode="External"/><Relationship Id="rId22" Type="http://schemas.openxmlformats.org/officeDocument/2006/relationships/hyperlink" Target="https://4ab.in/educators/" TargetMode="External"/><Relationship Id="rId23" Type="http://schemas.openxmlformats.org/officeDocument/2006/relationships/image" Target="../media/brand_image-3-1.png"/><Relationship Id="rId24" Type="http://schemas.openxmlformats.org/officeDocument/2006/relationships/image" Target="../media/brand_image-3-2.png"/><Relationship Id="rId25" Type="http://schemas.openxmlformats.org/officeDocument/2006/relationships/image" Target="../media/brand_image-3-2.png"/><Relationship Id="rId26" Type="http://schemas.openxmlformats.org/officeDocument/2006/relationships/image" Target="../media/brand_image-3-2.png"/><Relationship Id="rId27" Type="http://schemas.openxmlformats.org/officeDocument/2006/relationships/image" Target="../media/brand_image-3-2.png"/><Relationship Id="rId28" Type="http://schemas.openxmlformats.org/officeDocument/2006/relationships/image" Target="../media/brand_image-3-2.png"/><Relationship Id="rId29" Type="http://schemas.openxmlformats.org/officeDocument/2006/relationships/image" Target="../media/brand_image-3-2.png"/><Relationship Id="rId30" Type="http://schemas.openxmlformats.org/officeDocument/2006/relationships/image" Target="../media/brand_image-3-8.png"/><Relationship Id="rId31" Type="http://schemas.openxmlformats.org/officeDocument/2006/relationships/image" Target="../media/brand_image-3-2.png"/><Relationship Id="rId32" Type="http://schemas.openxmlformats.org/officeDocument/2006/relationships/image" Target="../media/brand_image-3-10.png"/><Relationship Id="rId33" Type="http://schemas.openxmlformats.org/officeDocument/2006/relationships/image" Target="../media/brand_image-3-2.png"/><Relationship Id="rId34" Type="http://schemas.openxmlformats.org/officeDocument/2006/relationships/image" Target="../media/brand_image-3-2.png"/><Relationship Id="rId35" Type="http://schemas.openxmlformats.org/officeDocument/2006/relationships/image" Target="../media/brand_image-3-2.png"/><Relationship Id="rId36" Type="http://schemas.openxmlformats.org/officeDocument/2006/relationships/image" Target="../media/brand_image-3-2.png"/><Relationship Id="rId37" Type="http://schemas.openxmlformats.org/officeDocument/2006/relationships/image" Target="../media/brand_image-3-2.png"/><Relationship Id="rId38" Type="http://schemas.openxmlformats.org/officeDocument/2006/relationships/image" Target="../media/brand_image-3-2.png"/><Relationship Id="rId39" Type="http://schemas.openxmlformats.org/officeDocument/2006/relationships/image" Target="../media/brand_image-3-2.png"/><Relationship Id="rId40" Type="http://schemas.openxmlformats.org/officeDocument/2006/relationships/image" Target="../media/brand_image-3-2.png"/><Relationship Id="rId41" Type="http://schemas.openxmlformats.org/officeDocument/2006/relationships/image" Target="../media/brand_image-3-2.png"/><Relationship Id="rId42" Type="http://schemas.openxmlformats.org/officeDocument/2006/relationships/image" Target="../media/brand_image-3-20.png"/><Relationship Id="rId43" Type="http://schemas.openxmlformats.org/officeDocument/2006/relationships/image" Target="../media/brand_image-3-2.png"/><Relationship Id="rId44" Type="http://schemas.openxmlformats.org/officeDocument/2006/relationships/image" Target="../media/brand_image-3-2.png"/></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chemistry-question-bank/" TargetMode="External"/><Relationship Id="rId4" Type="http://schemas.openxmlformats.org/officeDocument/2006/relationships/hyperlink" Target="https://4ab.in/educators/search/" TargetMode="External"/><Relationship Id="rId5" Type="http://schemas.openxmlformats.org/officeDocument/2006/relationships/hyperlink" Target="https://4ab.in/educators/topic/" TargetMode="External"/><Relationship Id="rId6" Type="http://schemas.openxmlformats.org/officeDocument/2006/relationships/hyperlink" Target="https://4ab.in/educators/?m=qb" TargetMode="External"/><Relationship Id="rId7" Type="http://schemas.openxmlformats.org/officeDocument/2006/relationships/hyperlink" Target="https://4ab.in/educators/chemistry-question-bank/#docs" TargetMode="External"/><Relationship Id="rId8" Type="http://schemas.openxmlformats.org/officeDocument/2006/relationships/hyperlink" Target="https://4ab.in/educators/chemistry-community/" TargetMode="External"/><Relationship Id="rId9" Type="http://schemas.openxmlformats.org/officeDocument/2006/relationships/hyperlink" Target="https://4ab.in/educators/analyse/" TargetMode="External"/><Relationship Id="rId10" Type="http://schemas.openxmlformats.org/officeDocument/2006/relationships/hyperlink" Target="https://4ab.in/educators/?m=qb" TargetMode="External"/><Relationship Id="rId11" Type="http://schemas.openxmlformats.org/officeDocument/2006/relationships/hyperlink" Target="https://4ab.in/educators/" TargetMode="External"/><Relationship Id="rId12" Type="http://schemas.openxmlformats.org/officeDocument/2006/relationships/image" Target="../media/brand_image-4-1.png"/><Relationship Id="rId13" Type="http://schemas.openxmlformats.org/officeDocument/2006/relationships/image" Target="../media/brand_image-4-2.png"/><Relationship Id="rId14" Type="http://schemas.openxmlformats.org/officeDocument/2006/relationships/image" Target="../media/brand_image-4-2.png"/><Relationship Id="rId15" Type="http://schemas.openxmlformats.org/officeDocument/2006/relationships/image" Target="../media/brand_image-4-2.png"/><Relationship Id="rId16" Type="http://schemas.openxmlformats.org/officeDocument/2006/relationships/image" Target="../media/brand_image-4-5.png"/><Relationship Id="rId17" Type="http://schemas.openxmlformats.org/officeDocument/2006/relationships/image" Target="../media/brand_image-4-2.png"/><Relationship Id="rId18" Type="http://schemas.openxmlformats.org/officeDocument/2006/relationships/image" Target="../media/brand_image-4-7.png"/><Relationship Id="rId19" Type="http://schemas.openxmlformats.org/officeDocument/2006/relationships/image" Target="../media/brand_image-4-8.png"/><Relationship Id="rId20" Type="http://schemas.openxmlformats.org/officeDocument/2006/relationships/image" Target="../media/brand_image-4-2.png"/><Relationship Id="rId21" Type="http://schemas.openxmlformats.org/officeDocument/2006/relationships/image" Target="../media/brand_image-4-10.png"/><Relationship Id="rId22" Type="http://schemas.openxmlformats.org/officeDocument/2006/relationships/image" Target="../media/brand_image-4-2.png"/><Relationship Id="rId23" Type="http://schemas.openxmlformats.org/officeDocument/2006/relationships/image" Target="../media/brand_image-4-12.png"/><Relationship Id="rId24" Type="http://schemas.openxmlformats.org/officeDocument/2006/relationships/image" Target="../media/brand_image-4-2.png"/><Relationship Id="rId25" Type="http://schemas.openxmlformats.org/officeDocument/2006/relationships/image" Target="../media/brand_image-4-14.png"/><Relationship Id="rId26" Type="http://schemas.openxmlformats.org/officeDocument/2006/relationships/image" Target="../media/brand_image-4-15.png"/><Relationship Id="rId27" Type="http://schemas.openxmlformats.org/officeDocument/2006/relationships/image" Target="../media/brand_image-4-2.png"/></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2-1.png"/><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5-1.png"/><Relationship Id="rId6" Type="http://schemas.openxmlformats.org/officeDocument/2006/relationships/image" Target="../media/brand_image-5-2.png"/><Relationship Id="rId7" Type="http://schemas.openxmlformats.org/officeDocument/2006/relationships/image" Target="../media/brand_image-5-3.png"/><Relationship Id="rId8" Type="http://schemas.openxmlformats.org/officeDocument/2006/relationships/image" Target="../media/brand_image-5-4.png"/><Relationship Id="rId9" Type="http://schemas.openxmlformats.org/officeDocument/2006/relationships/image" Target="../media/brand_image-5-5.png"/><Relationship Id="rId10" Type="http://schemas.openxmlformats.org/officeDocument/2006/relationships/image" Target="../media/brand_image-5-6.png"/><Relationship Id="rId11" Type="http://schemas.openxmlformats.org/officeDocument/2006/relationships/image" Target="../media/brand_image-5-7.png"/></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molecular-symmetry/" TargetMode="External"/><Relationship Id="rId4" Type="http://schemas.openxmlformats.org/officeDocument/2006/relationships/hyperlink" Target="https://4ab.in/molecular-symmetry/" TargetMode="External"/><Relationship Id="rId5" Type="http://schemas.openxmlformats.org/officeDocument/2006/relationships/hyperlink" Target="https://4ab.in/molecular-point-groups/" TargetMode="External"/><Relationship Id="rId6" Type="http://schemas.openxmlformats.org/officeDocument/2006/relationships/hyperlink" Target="https://4ab.in/molecular-point-groups/" TargetMode="External"/><Relationship Id="rId7" Type="http://schemas.openxmlformats.org/officeDocument/2006/relationships/hyperlink" Target="https://4ab.in/crystal-structure/" TargetMode="External"/><Relationship Id="rId8" Type="http://schemas.openxmlformats.org/officeDocument/2006/relationships/hyperlink" Target="https://4ab.in/crystal-structure/" TargetMode="External"/><Relationship Id="rId9" Type="http://schemas.openxmlformats.org/officeDocument/2006/relationships/hyperlink" Target="https://4ab.in/crystal-space-groups/" TargetMode="External"/><Relationship Id="rId10" Type="http://schemas.openxmlformats.org/officeDocument/2006/relationships/hyperlink" Target="https://4ab.in/crystal-space-groups/" TargetMode="External"/><Relationship Id="rId11" Type="http://schemas.openxmlformats.org/officeDocument/2006/relationships/hyperlink" Target="https://4ab.in/educators/" TargetMode="External"/><Relationship Id="rId12" Type="http://schemas.openxmlformats.org/officeDocument/2006/relationships/image" Target="../media/brand_image-6-1.png"/><Relationship Id="rId13" Type="http://schemas.openxmlformats.org/officeDocument/2006/relationships/image" Target="../media/brand_image-6-2.png"/><Relationship Id="rId14" Type="http://schemas.openxmlformats.org/officeDocument/2006/relationships/image" Target="../media/brand_image-6-3.png"/><Relationship Id="rId15" Type="http://schemas.openxmlformats.org/officeDocument/2006/relationships/image" Target="../media/brand_image-6-4.png"/><Relationship Id="rId16" Type="http://schemas.openxmlformats.org/officeDocument/2006/relationships/image" Target="../media/brand_image-6-5.png"/><Relationship Id="rId17" Type="http://schemas.openxmlformats.org/officeDocument/2006/relationships/image" Target="../media/brand_image-6-3.png"/><Relationship Id="rId18" Type="http://schemas.openxmlformats.org/officeDocument/2006/relationships/image" Target="../media/brand_image-6-7.png"/><Relationship Id="rId19" Type="http://schemas.openxmlformats.org/officeDocument/2006/relationships/image" Target="../media/brand_image-6-8.png"/><Relationship Id="rId20" Type="http://schemas.openxmlformats.org/officeDocument/2006/relationships/image" Target="../media/brand_image-6-3.png"/><Relationship Id="rId21" Type="http://schemas.openxmlformats.org/officeDocument/2006/relationships/image" Target="../media/brand_image-6-10.png"/><Relationship Id="rId22" Type="http://schemas.openxmlformats.org/officeDocument/2006/relationships/image" Target="../media/brand_image-6-11.png"/><Relationship Id="rId23" Type="http://schemas.openxmlformats.org/officeDocument/2006/relationships/image" Target="../media/brand_image-6-3.png"/><Relationship Id="rId24" Type="http://schemas.openxmlformats.org/officeDocument/2006/relationships/image" Target="../media/brand_image-6-3.png"/></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brand_image-1003-1.png"/><Relationship Id="rId3" Type="http://schemas.openxmlformats.org/officeDocument/2006/relationships/hyperlink" Target="https://4ab.in/periodic-table/" TargetMode="External"/><Relationship Id="rId4" Type="http://schemas.openxmlformats.org/officeDocument/2006/relationships/hyperlink" Target="https://4ab.in/periodic-table/" TargetMode="External"/><Relationship Id="rId5" Type="http://schemas.openxmlformats.org/officeDocument/2006/relationships/hyperlink" Target="https://4ab.in/chemistry-calculator/" TargetMode="External"/><Relationship Id="rId6" Type="http://schemas.openxmlformats.org/officeDocument/2006/relationships/hyperlink" Target="https://4ab.in/chemistry-calculator/" TargetMode="External"/><Relationship Id="rId7" Type="http://schemas.openxmlformats.org/officeDocument/2006/relationships/hyperlink" Target="https://4ab.in/chemistry-typing/" TargetMode="External"/><Relationship Id="rId8" Type="http://schemas.openxmlformats.org/officeDocument/2006/relationships/hyperlink" Target="https://4ab.in/chemistry-typing/" TargetMode="External"/><Relationship Id="rId9" Type="http://schemas.openxmlformats.org/officeDocument/2006/relationships/hyperlink" Target="https://4ab.in/educators/draw/" TargetMode="External"/><Relationship Id="rId10" Type="http://schemas.openxmlformats.org/officeDocument/2006/relationships/hyperlink" Target="https://4ab.in/educators/draw/" TargetMode="External"/><Relationship Id="rId11" Type="http://schemas.openxmlformats.org/officeDocument/2006/relationships/hyperlink" Target="https://4ab.in/educators/" TargetMode="External"/><Relationship Id="rId12" Type="http://schemas.openxmlformats.org/officeDocument/2006/relationships/image" Target="../media/brand_image-7-1.png"/><Relationship Id="rId13" Type="http://schemas.openxmlformats.org/officeDocument/2006/relationships/image" Target="../media/brand_image-7-2.png"/><Relationship Id="rId14" Type="http://schemas.openxmlformats.org/officeDocument/2006/relationships/image" Target="../media/brand_image-7-3.png"/><Relationship Id="rId15" Type="http://schemas.openxmlformats.org/officeDocument/2006/relationships/image" Target="../media/brand_image-7-4.png"/><Relationship Id="rId16" Type="http://schemas.openxmlformats.org/officeDocument/2006/relationships/image" Target="../media/brand_image-7-5.png"/><Relationship Id="rId17" Type="http://schemas.openxmlformats.org/officeDocument/2006/relationships/image" Target="../media/brand_image-7-3.png"/><Relationship Id="rId18" Type="http://schemas.openxmlformats.org/officeDocument/2006/relationships/image" Target="../media/brand_image-7-7.png"/><Relationship Id="rId19" Type="http://schemas.openxmlformats.org/officeDocument/2006/relationships/image" Target="../media/brand_image-7-8.png"/><Relationship Id="rId20" Type="http://schemas.openxmlformats.org/officeDocument/2006/relationships/image" Target="../media/brand_image-7-3.png"/><Relationship Id="rId21" Type="http://schemas.openxmlformats.org/officeDocument/2006/relationships/image" Target="../media/brand_image-7-10.png"/><Relationship Id="rId22" Type="http://schemas.openxmlformats.org/officeDocument/2006/relationships/image" Target="../media/brand_image-7-11.png"/><Relationship Id="rId23" Type="http://schemas.openxmlformats.org/officeDocument/2006/relationships/image" Target="../media/brand_image-7-3.png"/><Relationship Id="rId24" Type="http://schemas.openxmlformats.org/officeDocument/2006/relationships/image" Target="../media/brand_image-7-3.png"/></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tel:+919212142427" TargetMode="External"/><Relationship Id="rId3" Type="http://schemas.openxmlformats.org/officeDocument/2006/relationships/hyperlink" Target="https://4ab.in/educators/" TargetMode="External"/><Relationship Id="rId4" Type="http://schemas.openxmlformats.org/officeDocument/2006/relationships/hyperlink" Target="https://4ab.in/educators/" TargetMode="External"/><Relationship Id="rId5" Type="http://schemas.openxmlformats.org/officeDocument/2006/relationships/image" Target="../media/brand_image-8-1.png"/><Relationship Id="rId6" Type="http://schemas.openxmlformats.org/officeDocument/2006/relationships/image" Target="../media/brand_image-8-2.png"/><Relationship Id="rId7" Type="http://schemas.openxmlformats.org/officeDocument/2006/relationships/image" Target="../media/brand_image-8-2.png"/><Relationship Id="rId8" Type="http://schemas.openxmlformats.org/officeDocument/2006/relationships/image" Target="../media/brand_image-8-4.png"/><Relationship Id="rId9" Type="http://schemas.openxmlformats.org/officeDocument/2006/relationships/image" Target="../media/brand_brand_photo.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1E3A5F"/>
          </a:solidFill>
          <a:ln w="12700">
            <a:solidFill>
              <a:srgbClr val="1E3A5F"/>
            </a:solidFill>
            <a:prstDash val="solid"/>
          </a:ln>
        </p:spPr>
      </p:sp>
      <p:sp>
        <p:nvSpPr>
          <p:cNvPr id="6" name="Text 4"/>
          <p:cNvSpPr/>
          <p:nvPr/>
        </p:nvSpPr>
        <p:spPr>
          <a:xfrm>
            <a:off x="502920" y="502920"/>
            <a:ext cx="603504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ABC CHEMISTRY</a:t>
            </a:r>
            <a:endParaRPr lang="en-US" sz="1400" dirty="0"/>
          </a:p>
        </p:txBody>
      </p:sp>
      <p:sp>
        <p:nvSpPr>
          <p:cNvPr id="7" name="Text 5"/>
          <p:cNvSpPr/>
          <p:nvPr/>
        </p:nvSpPr>
        <p:spPr>
          <a:xfrm>
            <a:off x="502920" y="868680"/>
            <a:ext cx="6035040" cy="292608"/>
          </a:xfrm>
          <a:prstGeom prst="rect">
            <a:avLst/>
          </a:prstGeom>
          <a:noFill/>
          <a:ln/>
        </p:spPr>
        <p:txBody>
          <a:bodyPr wrap="square" lIns="0" tIns="0" rIns="0" bIns="0" rtlCol="0" anchor="ctr"/>
          <a:lstStyle/>
          <a:p>
            <a:pPr algn="l" indent="0" marL="0">
              <a:buNone/>
            </a:pPr>
            <a:r>
              <a:rPr lang="en-US" sz="1150" dirty="0">
                <a:solidFill>
                  <a:srgbClr val="5A6B82"/>
                </a:solidFill>
                <a:latin typeface="Arial" pitchFamily="34" charset="0"/>
                <a:ea typeface="Arial" pitchFamily="34" charset="-122"/>
                <a:cs typeface="Arial" pitchFamily="34" charset="-120"/>
              </a:rPr>
              <a:t>Mr. Aniket Bhardwaj  ·  15+ Years Mentorship</a:t>
            </a:r>
            <a:endParaRPr lang="en-US" sz="1150" dirty="0"/>
          </a:p>
        </p:txBody>
      </p:sp>
      <p:sp>
        <p:nvSpPr>
          <p:cNvPr id="8" name="Shape 6"/>
          <p:cNvSpPr/>
          <p:nvPr/>
        </p:nvSpPr>
        <p:spPr>
          <a:xfrm>
            <a:off x="521208" y="1371600"/>
            <a:ext cx="1554480" cy="45720"/>
          </a:xfrm>
          <a:prstGeom prst="rect">
            <a:avLst/>
          </a:prstGeom>
          <a:solidFill>
            <a:srgbClr val="D4A017"/>
          </a:solidFill>
          <a:ln w="12700">
            <a:solidFill>
              <a:srgbClr val="D4A017"/>
            </a:solidFill>
            <a:prstDash val="solid"/>
          </a:ln>
        </p:spPr>
      </p:sp>
      <p:sp>
        <p:nvSpPr>
          <p:cNvPr id="9" name="Text 7"/>
          <p:cNvSpPr/>
          <p:nvPr/>
        </p:nvSpPr>
        <p:spPr>
          <a:xfrm>
            <a:off x="502920" y="1517904"/>
            <a:ext cx="6217920" cy="658368"/>
          </a:xfrm>
          <a:prstGeom prst="rect">
            <a:avLst/>
          </a:prstGeom>
          <a:noFill/>
          <a:ln/>
        </p:spPr>
        <p:txBody>
          <a:bodyPr wrap="square" lIns="0" tIns="0" rIns="0" bIns="0" rtlCol="0" anchor="ctr"/>
          <a:lstStyle/>
          <a:p>
            <a:pPr algn="l" indent="0" marL="0">
              <a:buNone/>
            </a:pPr>
            <a:r>
              <a:rPr lang="en-US" sz="3500" b="1" dirty="0">
                <a:solidFill>
                  <a:srgbClr val="1B2A41"/>
                </a:solidFill>
                <a:latin typeface="Georgia" pitchFamily="34" charset="0"/>
                <a:ea typeface="Georgia" pitchFamily="34" charset="-122"/>
                <a:cs typeface="Georgia" pitchFamily="34" charset="-120"/>
              </a:rPr>
              <a:t>Main Group Elements</a:t>
            </a:r>
            <a:endParaRPr lang="en-US" sz="3500" dirty="0"/>
          </a:p>
        </p:txBody>
      </p:sp>
      <p:sp>
        <p:nvSpPr>
          <p:cNvPr id="10" name="Text 8"/>
          <p:cNvSpPr/>
          <p:nvPr/>
        </p:nvSpPr>
        <p:spPr>
          <a:xfrm>
            <a:off x="502920" y="2212848"/>
            <a:ext cx="6217920" cy="384048"/>
          </a:xfrm>
          <a:prstGeom prst="rect">
            <a:avLst/>
          </a:prstGeom>
          <a:noFill/>
          <a:ln/>
        </p:spPr>
        <p:txBody>
          <a:bodyPr wrap="square" lIns="0" tIns="0" rIns="0" bIns="0" rtlCol="0" anchor="ctr"/>
          <a:lstStyle/>
          <a:p>
            <a:pPr algn="l" indent="0" marL="0">
              <a:buNone/>
            </a:pPr>
            <a:r>
              <a:rPr lang="en-US" sz="1326" b="1" dirty="0">
                <a:solidFill>
                  <a:srgbClr val="1E3A5F"/>
                </a:solidFill>
                <a:latin typeface="Arial" pitchFamily="34" charset="0"/>
                <a:ea typeface="Arial" pitchFamily="34" charset="-122"/>
                <a:cs typeface="Arial" pitchFamily="34" charset="-120"/>
              </a:rPr>
              <a:t>Premium CSIR-NET PYQ Book</a:t>
            </a:r>
            <a:endParaRPr lang="en-US" sz="1326" dirty="0"/>
          </a:p>
        </p:txBody>
      </p:sp>
      <p:sp>
        <p:nvSpPr>
          <p:cNvPr id="11" name="Text 9"/>
          <p:cNvSpPr/>
          <p:nvPr/>
        </p:nvSpPr>
        <p:spPr>
          <a:xfrm>
            <a:off x="502920" y="2596896"/>
            <a:ext cx="6217920" cy="310896"/>
          </a:xfrm>
          <a:prstGeom prst="rect">
            <a:avLst/>
          </a:prstGeom>
          <a:noFill/>
          <a:ln/>
        </p:spPr>
        <p:txBody>
          <a:bodyPr wrap="square" lIns="0" tIns="0" rIns="0" bIns="0" rtlCol="0" anchor="ctr"/>
          <a:lstStyle/>
          <a:p>
            <a:pPr algn="l" indent="0" marL="0">
              <a:buNone/>
            </a:pPr>
            <a:r>
              <a:rPr lang="en-US" sz="1200" dirty="0">
                <a:solidFill>
                  <a:srgbClr val="5A6B82"/>
                </a:solidFill>
                <a:latin typeface="Arial" pitchFamily="34" charset="0"/>
                <a:ea typeface="Arial" pitchFamily="34" charset="-122"/>
                <a:cs typeface="Arial" pitchFamily="34" charset="-120"/>
              </a:rPr>
              <a:t>97 CSIR-NET Previous-Year Questions · Fully Solved with Distractor Analysis</a:t>
            </a:r>
            <a:endParaRPr lang="en-US" sz="1200" dirty="0"/>
          </a:p>
        </p:txBody>
      </p:sp>
      <p:sp>
        <p:nvSpPr>
          <p:cNvPr id="12" name="Shape 10"/>
          <p:cNvSpPr/>
          <p:nvPr/>
        </p:nvSpPr>
        <p:spPr>
          <a:xfrm>
            <a:off x="502920" y="3108960"/>
            <a:ext cx="1371600" cy="365760"/>
          </a:xfrm>
          <a:prstGeom prst="roundRect">
            <a:avLst>
              <a:gd name="adj" fmla="val 15000"/>
            </a:avLst>
          </a:prstGeom>
          <a:solidFill>
            <a:srgbClr val="E8F0F8"/>
          </a:solidFill>
          <a:ln w="9525">
            <a:solidFill>
              <a:srgbClr val="1E3A5F"/>
            </a:solidFill>
            <a:prstDash val="solid"/>
          </a:ln>
        </p:spPr>
      </p:sp>
      <p:sp>
        <p:nvSpPr>
          <p:cNvPr id="13" name="Text 11"/>
          <p:cNvSpPr/>
          <p:nvPr/>
        </p:nvSpPr>
        <p:spPr>
          <a:xfrm>
            <a:off x="502920" y="3108960"/>
            <a:ext cx="1371600" cy="365760"/>
          </a:xfrm>
          <a:prstGeom prst="rect">
            <a:avLst/>
          </a:prstGeom>
          <a:noFill/>
          <a:ln/>
        </p:spPr>
        <p:txBody>
          <a:bodyPr wrap="square" lIns="0" tIns="0" rIns="0" bIns="0" rtlCol="0" anchor="ctr"/>
          <a:lstStyle/>
          <a:p>
            <a:pPr algn="ctr" indent="0" marL="0">
              <a:buNone/>
            </a:pPr>
            <a:r>
              <a:rPr lang="en-US" sz="950" b="1" dirty="0">
                <a:solidFill>
                  <a:srgbClr val="1E3A5F"/>
                </a:solidFill>
                <a:latin typeface="Arial" pitchFamily="34" charset="0"/>
                <a:ea typeface="Arial" pitchFamily="34" charset="-122"/>
                <a:cs typeface="Arial" pitchFamily="34" charset="-120"/>
              </a:rPr>
              <a:t>3-Slide Solutions</a:t>
            </a:r>
            <a:endParaRPr lang="en-US" sz="950" dirty="0"/>
          </a:p>
        </p:txBody>
      </p:sp>
      <p:sp>
        <p:nvSpPr>
          <p:cNvPr id="14" name="Shape 12"/>
          <p:cNvSpPr/>
          <p:nvPr/>
        </p:nvSpPr>
        <p:spPr>
          <a:xfrm>
            <a:off x="2020824" y="3108960"/>
            <a:ext cx="1371600" cy="365760"/>
          </a:xfrm>
          <a:prstGeom prst="roundRect">
            <a:avLst>
              <a:gd name="adj" fmla="val 15000"/>
            </a:avLst>
          </a:prstGeom>
          <a:solidFill>
            <a:srgbClr val="FBEDEC"/>
          </a:solidFill>
          <a:ln w="9525">
            <a:solidFill>
              <a:srgbClr val="B83A36"/>
            </a:solidFill>
            <a:prstDash val="solid"/>
          </a:ln>
        </p:spPr>
      </p:sp>
      <p:sp>
        <p:nvSpPr>
          <p:cNvPr id="15" name="Text 13"/>
          <p:cNvSpPr/>
          <p:nvPr/>
        </p:nvSpPr>
        <p:spPr>
          <a:xfrm>
            <a:off x="2020824" y="3108960"/>
            <a:ext cx="1371600" cy="365760"/>
          </a:xfrm>
          <a:prstGeom prst="rect">
            <a:avLst/>
          </a:prstGeom>
          <a:noFill/>
          <a:ln/>
        </p:spPr>
        <p:txBody>
          <a:bodyPr wrap="square" lIns="0" tIns="0" rIns="0" bIns="0" rtlCol="0" anchor="ctr"/>
          <a:lstStyle/>
          <a:p>
            <a:pPr algn="ctr" indent="0" marL="0">
              <a:buNone/>
            </a:pPr>
            <a:r>
              <a:rPr lang="en-US" sz="950" b="1" dirty="0">
                <a:solidFill>
                  <a:srgbClr val="B83A36"/>
                </a:solidFill>
                <a:latin typeface="Arial" pitchFamily="34" charset="0"/>
                <a:ea typeface="Arial" pitchFamily="34" charset="-122"/>
                <a:cs typeface="Arial" pitchFamily="34" charset="-120"/>
              </a:rPr>
              <a:t>Distractor Analysis</a:t>
            </a:r>
            <a:endParaRPr lang="en-US" sz="950" dirty="0"/>
          </a:p>
        </p:txBody>
      </p:sp>
      <p:sp>
        <p:nvSpPr>
          <p:cNvPr id="16" name="Shape 14"/>
          <p:cNvSpPr/>
          <p:nvPr/>
        </p:nvSpPr>
        <p:spPr>
          <a:xfrm>
            <a:off x="3538728" y="3108960"/>
            <a:ext cx="1371600" cy="365760"/>
          </a:xfrm>
          <a:prstGeom prst="roundRect">
            <a:avLst>
              <a:gd name="adj" fmla="val 15000"/>
            </a:avLst>
          </a:prstGeom>
          <a:solidFill>
            <a:srgbClr val="FBF1DE"/>
          </a:solidFill>
          <a:ln w="9525">
            <a:solidFill>
              <a:srgbClr val="C9821B"/>
            </a:solidFill>
            <a:prstDash val="solid"/>
          </a:ln>
        </p:spPr>
      </p:sp>
      <p:sp>
        <p:nvSpPr>
          <p:cNvPr id="17" name="Text 15"/>
          <p:cNvSpPr/>
          <p:nvPr/>
        </p:nvSpPr>
        <p:spPr>
          <a:xfrm>
            <a:off x="3538728" y="3108960"/>
            <a:ext cx="1371600" cy="365760"/>
          </a:xfrm>
          <a:prstGeom prst="rect">
            <a:avLst/>
          </a:prstGeom>
          <a:noFill/>
          <a:ln/>
        </p:spPr>
        <p:txBody>
          <a:bodyPr wrap="square" lIns="0" tIns="0" rIns="0" bIns="0" rtlCol="0" anchor="ctr"/>
          <a:lstStyle/>
          <a:p>
            <a:pPr algn="ctr" indent="0" marL="0">
              <a:buNone/>
            </a:pPr>
            <a:r>
              <a:rPr lang="en-US" sz="950" b="1" dirty="0">
                <a:solidFill>
                  <a:srgbClr val="C9821B"/>
                </a:solidFill>
                <a:latin typeface="Arial" pitchFamily="34" charset="0"/>
                <a:ea typeface="Arial" pitchFamily="34" charset="-122"/>
                <a:cs typeface="Arial" pitchFamily="34" charset="-120"/>
              </a:rPr>
              <a:t>Exam Tricks</a:t>
            </a:r>
            <a:endParaRPr lang="en-US" sz="950" dirty="0"/>
          </a:p>
        </p:txBody>
      </p:sp>
      <p:sp>
        <p:nvSpPr>
          <p:cNvPr id="18" name="Shape 16"/>
          <p:cNvSpPr/>
          <p:nvPr/>
        </p:nvSpPr>
        <p:spPr>
          <a:xfrm>
            <a:off x="5056632" y="3108960"/>
            <a:ext cx="1371600" cy="365760"/>
          </a:xfrm>
          <a:prstGeom prst="roundRect">
            <a:avLst>
              <a:gd name="adj" fmla="val 15000"/>
            </a:avLst>
          </a:prstGeom>
          <a:solidFill>
            <a:srgbClr val="F0EAFA"/>
          </a:solidFill>
          <a:ln w="9525">
            <a:solidFill>
              <a:srgbClr val="6E45B8"/>
            </a:solidFill>
            <a:prstDash val="solid"/>
          </a:ln>
        </p:spPr>
      </p:sp>
      <p:sp>
        <p:nvSpPr>
          <p:cNvPr id="19" name="Text 17"/>
          <p:cNvSpPr/>
          <p:nvPr/>
        </p:nvSpPr>
        <p:spPr>
          <a:xfrm>
            <a:off x="5056632" y="3108960"/>
            <a:ext cx="1371600" cy="365760"/>
          </a:xfrm>
          <a:prstGeom prst="rect">
            <a:avLst/>
          </a:prstGeom>
          <a:noFill/>
          <a:ln/>
        </p:spPr>
        <p:txBody>
          <a:bodyPr wrap="square" lIns="0" tIns="0" rIns="0" bIns="0" rtlCol="0" anchor="ctr"/>
          <a:lstStyle/>
          <a:p>
            <a:pPr algn="ctr" indent="0" marL="0">
              <a:buNone/>
            </a:pPr>
            <a:r>
              <a:rPr lang="en-US" sz="950" b="1" dirty="0">
                <a:solidFill>
                  <a:srgbClr val="6E45B8"/>
                </a:solidFill>
                <a:latin typeface="Arial" pitchFamily="34" charset="0"/>
                <a:ea typeface="Arial" pitchFamily="34" charset="-122"/>
                <a:cs typeface="Arial" pitchFamily="34" charset="-120"/>
              </a:rPr>
              <a:t>Revision Sheets</a:t>
            </a:r>
            <a:endParaRPr lang="en-US" sz="950" dirty="0"/>
          </a:p>
        </p:txBody>
      </p:sp>
      <p:sp>
        <p:nvSpPr>
          <p:cNvPr id="20" name="Text 18"/>
          <p:cNvSpPr/>
          <p:nvPr/>
        </p:nvSpPr>
        <p:spPr>
          <a:xfrm>
            <a:off x="502920" y="3703320"/>
            <a:ext cx="6217920" cy="292608"/>
          </a:xfrm>
          <a:prstGeom prst="rect">
            <a:avLst/>
          </a:prstGeom>
          <a:noFill/>
          <a:ln/>
        </p:spPr>
        <p:txBody>
          <a:bodyPr wrap="square" lIns="0" tIns="0" rIns="0" bIns="0" rtlCol="0" anchor="ctr"/>
          <a:lstStyle/>
          <a:p>
            <a:pPr algn="l" indent="0" marL="0">
              <a:buNone/>
            </a:pPr>
            <a:r>
              <a:rPr lang="en-US" sz="1100" i="1" dirty="0">
                <a:solidFill>
                  <a:srgbClr val="5A6B82"/>
                </a:solidFill>
                <a:latin typeface="Arial" pitchFamily="34" charset="0"/>
                <a:ea typeface="Arial" pitchFamily="34" charset="-122"/>
                <a:cs typeface="Arial" pitchFamily="34" charset="-120"/>
              </a:rPr>
              <a:t>CSIR-NET  ·  GATE  ·  IIT-JAM  —  11 Topics · 97 Real PYQs</a:t>
            </a:r>
            <a:endParaRPr lang="en-US" sz="1100" dirty="0"/>
          </a:p>
        </p:txBody>
      </p:sp>
      <p:sp>
        <p:nvSpPr>
          <p:cNvPr id="21" name="Shape 19"/>
          <p:cNvSpPr/>
          <p:nvPr/>
        </p:nvSpPr>
        <p:spPr>
          <a:xfrm>
            <a:off x="502920" y="4480560"/>
            <a:ext cx="6035040" cy="0"/>
          </a:xfrm>
          <a:prstGeom prst="line">
            <a:avLst/>
          </a:prstGeom>
          <a:noFill/>
          <a:ln w="12700">
            <a:solidFill>
              <a:srgbClr val="E3E9F2"/>
            </a:solidFill>
            <a:prstDash val="solid"/>
          </a:ln>
        </p:spPr>
      </p:sp>
      <p:sp>
        <p:nvSpPr>
          <p:cNvPr id="22" name="Text 20"/>
          <p:cNvSpPr/>
          <p:nvPr/>
        </p:nvSpPr>
        <p:spPr>
          <a:xfrm>
            <a:off x="502920" y="4553712"/>
            <a:ext cx="6583680" cy="310896"/>
          </a:xfrm>
          <a:prstGeom prst="rect">
            <a:avLst/>
          </a:prstGeom>
          <a:noFill/>
          <a:ln/>
        </p:spPr>
        <p:txBody>
          <a:bodyPr wrap="square" lIns="0" tIns="0" rIns="0" bIns="0" rtlCol="0" anchor="ctr"/>
          <a:lstStyle/>
          <a:p>
            <a:pPr algn="l" indent="0" marL="0">
              <a:buNone/>
            </a:pPr>
            <a:r>
              <a:rPr lang="en-US" sz="1250" b="1" dirty="0">
                <a:solidFill>
                  <a:srgbClr val="1E3A5F"/>
                </a:solidFill>
                <a:latin typeface="Arial" pitchFamily="34" charset="0"/>
                <a:ea typeface="Arial" pitchFamily="34" charset="-122"/>
                <a:cs typeface="Arial" pitchFamily="34" charset="-120"/>
              </a:rPr>
              <a:t>( Mr. Aniket Bhardwaj By ABC Chemistry )  ·  www.abcchemistry.com  ·  9212142427</a:t>
            </a:r>
            <a:endParaRPr lang="en-US" sz="1250" dirty="0"/>
          </a:p>
        </p:txBody>
      </p:sp>
      <p:pic>
        <p:nvPicPr>
          <p:cNvPr id="23" name="ABC Chemistry logo" descr="ABC Chemistry logo"/>
          <p:cNvPicPr>
            <a:picLocks noChangeAspect="1"/>
          </p:cNvPicPr>
          <p:nvPr/>
        </p:nvPicPr>
        <p:blipFill>
          <a:blip r:embed="rId3"/>
          <a:stretch>
            <a:fillRect/>
          </a:stretch>
        </p:blipFill>
        <p:spPr>
          <a:xfrm>
            <a:off x="7269480" y="411480"/>
            <a:ext cx="1463040" cy="1463040"/>
          </a:xfrm>
          <a:prstGeom prst="rect">
            <a:avLst/>
          </a:prstGeom>
        </p:spPr>
      </p:pic>
      <p:pic>
        <p:nvPicPr>
          <p:cNvPr id="24" name="Mr. Aniket Bhardwaj" descr="Mr. Aniket Bhardwaj"/>
          <p:cNvPicPr>
            <a:picLocks noChangeAspect="1"/>
          </p:cNvPicPr>
          <p:nvPr/>
        </p:nvPicPr>
        <p:blipFill>
          <a:blip r:embed="rId4"/>
          <a:stretch>
            <a:fillRect/>
          </a:stretch>
        </p:blipFill>
        <p:spPr>
          <a:xfrm>
            <a:off x="7269480" y="2240280"/>
            <a:ext cx="1463040" cy="1463040"/>
          </a:xfrm>
          <a:prstGeom prst="rect">
            <a:avLst/>
          </a:prstGeom>
        </p:spPr>
      </p:pic>
      <p:sp>
        <p:nvSpPr>
          <p:cNvPr id="25" name="Brand handle"/>
          <p:cNvSpPr txBox="1"/>
          <p:nvPr/>
        </p:nvSpPr>
        <p:spPr>
          <a:xfrm>
            <a:off x="6949440" y="3840480"/>
            <a:ext cx="2103120" cy="274320"/>
          </a:xfrm>
          <a:prstGeom prst="rect">
            <a:avLst/>
          </a:prstGeom>
          <a:noFill/>
        </p:spPr>
        <p:txBody>
          <a:bodyPr wrap="square" lIns="0" rIns="0" tIns="0" bIns="0" anchor="ctr">
            <a:normAutofit/>
          </a:bodyPr>
          <a:lstStyle/>
          <a:p>
            <a:pPr algn="ctr"/>
            <a:r>
              <a:rPr lang="en-US" sz="1050" b="1" dirty="0">
                <a:solidFill>
                  <a:srgbClr val="FFFFFF"/>
                </a:solidFill>
                <a:latin typeface="Arial"/>
              </a:rPr>
              <a:t>Mr. Aniket Bhardwaj</a:t>
            </a:r>
          </a:p>
        </p:txBody>
      </p:sp>
      <p:sp>
        <p:nvSpPr>
          <p:cNvPr id="26" name="Brand handle"/>
          <p:cNvSpPr txBox="1"/>
          <p:nvPr/>
        </p:nvSpPr>
        <p:spPr>
          <a:xfrm>
            <a:off x="6949440" y="4114800"/>
            <a:ext cx="2103120" cy="274320"/>
          </a:xfrm>
          <a:prstGeom prst="rect">
            <a:avLst/>
          </a:prstGeom>
          <a:noFill/>
        </p:spPr>
        <p:txBody>
          <a:bodyPr wrap="square" lIns="0" rIns="0" tIns="0" bIns="0" anchor="ctr">
            <a:normAutofit/>
          </a:bodyPr>
          <a:lstStyle/>
          <a:p>
            <a:pPr algn="ctr"/>
            <a:r>
              <a:rPr lang="en-US" sz="1050" b="1" dirty="0">
                <a:solidFill>
                  <a:srgbClr val="E9BD6A"/>
                </a:solidFill>
                <a:latin typeface="Arial"/>
              </a:rPr>
              <a:t>@abcchemistry24</a:t>
            </a:r>
          </a:p>
        </p:txBody>
      </p:sp>
      <p:sp>
        <p:nvSpPr>
          <p:cNvPr id="27" name="Brand handle"/>
          <p:cNvSpPr txBox="1"/>
          <p:nvPr/>
        </p:nvSpPr>
        <p:spPr>
          <a:xfrm>
            <a:off x="6949440" y="4389120"/>
            <a:ext cx="2103120" cy="274320"/>
          </a:xfrm>
          <a:prstGeom prst="rect">
            <a:avLst/>
          </a:prstGeom>
          <a:noFill/>
        </p:spPr>
        <p:txBody>
          <a:bodyPr wrap="square" lIns="0" rIns="0" tIns="0" bIns="0" anchor="ctr">
            <a:normAutofit/>
          </a:bodyPr>
          <a:lstStyle/>
          <a:p>
            <a:pPr algn="ctr"/>
            <a:r>
              <a:rPr lang="en-US" sz="800" b="0" dirty="0">
                <a:solidFill>
                  <a:srgbClr val="B9C4E6"/>
                </a:solidFill>
                <a:latin typeface="Arial"/>
              </a:rPr>
              <a:t>Instagram · YouTube · Facebook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1E3A5F"/>
          </a:solidFill>
          <a:ln w="12700">
            <a:solidFill>
              <a:srgbClr val="1E3A5F"/>
            </a:solidFill>
            <a:prstDash val="solid"/>
          </a:ln>
        </p:spPr>
      </p:sp>
      <p:sp>
        <p:nvSpPr>
          <p:cNvPr id="3" name="Shape 1"/>
          <p:cNvSpPr/>
          <p:nvPr/>
        </p:nvSpPr>
        <p:spPr>
          <a:xfrm>
            <a:off x="0" y="0"/>
            <a:ext cx="109728" cy="640080"/>
          </a:xfrm>
          <a:prstGeom prst="rect">
            <a:avLst/>
          </a:prstGeom>
          <a:solidFill>
            <a:srgbClr val="D4A017"/>
          </a:solidFill>
          <a:ln w="12700">
            <a:solidFill>
              <a:srgbClr val="D4A017"/>
            </a:solidFill>
            <a:prstDash val="solid"/>
          </a:ln>
        </p:spPr>
      </p:sp>
      <p:sp>
        <p:nvSpPr>
          <p:cNvPr id="4" name="Text 2"/>
          <p:cNvSpPr/>
          <p:nvPr/>
        </p:nvSpPr>
        <p:spPr>
          <a:xfrm>
            <a:off x="274320" y="0"/>
            <a:ext cx="5486400" cy="640080"/>
          </a:xfrm>
          <a:prstGeom prst="rect">
            <a:avLst/>
          </a:prstGeom>
          <a:noFill/>
          <a:ln/>
        </p:spPr>
        <p:txBody>
          <a:bodyPr wrap="square" lIns="0" tIns="0" rIns="0" bIns="0" rtlCol="0" anchor="ctr"/>
          <a:lstStyle/>
          <a:p>
            <a:pPr algn="l" indent="0" marL="0">
              <a:buNone/>
            </a:pPr>
            <a:r>
              <a:rPr lang="en-US" sz="1900" b="1" dirty="0">
                <a:solidFill>
                  <a:srgbClr val="FFFFFF"/>
                </a:solidFill>
                <a:latin typeface="Georgia" pitchFamily="34" charset="0"/>
                <a:ea typeface="Georgia" pitchFamily="34" charset="-122"/>
                <a:cs typeface="Georgia" pitchFamily="34" charset="-120"/>
              </a:rPr>
              <a:t>Course Contents</a:t>
            </a:r>
            <a:endParaRPr lang="en-US" sz="1900" dirty="0"/>
          </a:p>
        </p:txBody>
      </p:sp>
      <p:sp>
        <p:nvSpPr>
          <p:cNvPr id="5" name="Text 3"/>
          <p:cNvSpPr/>
          <p:nvPr/>
        </p:nvSpPr>
        <p:spPr>
          <a:xfrm>
            <a:off x="4572000" y="0"/>
            <a:ext cx="4297680" cy="640080"/>
          </a:xfrm>
          <a:prstGeom prst="rect">
            <a:avLst/>
          </a:prstGeom>
          <a:noFill/>
          <a:ln/>
        </p:spPr>
        <p:txBody>
          <a:bodyPr wrap="square" lIns="0" tIns="0" rIns="0" bIns="0" rtlCol="0" anchor="ctr"/>
          <a:lstStyle/>
          <a:p>
            <a:pPr algn="r" indent="0" marL="0">
              <a:buNone/>
            </a:pPr>
            <a:r>
              <a:rPr lang="en-US" sz="1050" dirty="0">
                <a:solidFill>
                  <a:srgbClr val="C9D7E6"/>
                </a:solidFill>
                <a:latin typeface="Arial" pitchFamily="34" charset="0"/>
                <a:ea typeface="Arial" pitchFamily="34" charset="-122"/>
                <a:cs typeface="Arial" pitchFamily="34" charset="-120"/>
              </a:rPr>
              <a:t>11 Topics · 97 PYQs · tap a topic to jump</a:t>
            </a:r>
            <a:endParaRPr lang="en-US" sz="1050" dirty="0"/>
          </a:p>
        </p:txBody>
      </p:sp>
      <p:sp>
        <p:nvSpPr>
          <p:cNvPr id="6" name="Shape 4"/>
          <p:cNvSpPr/>
          <p:nvPr/>
        </p:nvSpPr>
        <p:spPr>
          <a:xfrm>
            <a:off x="274320" y="768096"/>
            <a:ext cx="4279392" cy="480060"/>
          </a:xfrm>
          <a:prstGeom prst="roundRect">
            <a:avLst>
              <a:gd name="adj" fmla="val 7619"/>
            </a:avLst>
          </a:prstGeom>
          <a:solidFill>
            <a:srgbClr val="F8FAFD"/>
          </a:solidFill>
          <a:ln w="12700">
            <a:solidFill>
              <a:srgbClr val="E3E9F2"/>
            </a:solidFill>
            <a:prstDash val="solid"/>
          </a:ln>
        </p:spPr>
      </p:sp>
      <p:sp>
        <p:nvSpPr>
          <p:cNvPr id="7" name="Shape 5"/>
          <p:cNvSpPr/>
          <p:nvPr/>
        </p:nvSpPr>
        <p:spPr>
          <a:xfrm>
            <a:off x="347472" y="859536"/>
            <a:ext cx="310896" cy="310896"/>
          </a:xfrm>
          <a:prstGeom prst="roundRect">
            <a:avLst>
              <a:gd name="adj" fmla="val 11765"/>
            </a:avLst>
          </a:prstGeom>
          <a:solidFill>
            <a:srgbClr val="F0EAFA"/>
          </a:solidFill>
          <a:ln w="9525">
            <a:solidFill>
              <a:srgbClr val="6E45B8"/>
            </a:solidFill>
            <a:prstDash val="solid"/>
          </a:ln>
        </p:spPr>
      </p:sp>
      <p:sp>
        <p:nvSpPr>
          <p:cNvPr id="8" name="Text 6"/>
          <p:cNvSpPr/>
          <p:nvPr/>
        </p:nvSpPr>
        <p:spPr>
          <a:xfrm>
            <a:off x="347472"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1</a:t>
            </a:r>
            <a:endParaRPr lang="en-US" sz="1100" dirty="0"/>
          </a:p>
        </p:txBody>
      </p:sp>
      <p:sp>
        <p:nvSpPr>
          <p:cNvPr id="9" name="Text 7">
            <a:hlinkClick r:id="rId1" tooltip="Go to Alkali Metals (Group 1)" action="ppaction://hlinksldjump"/>
          </p:cNvPr>
          <p:cNvSpPr/>
          <p:nvPr/>
        </p:nvSpPr>
        <p:spPr>
          <a:xfrm>
            <a:off x="731520"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1" action="ppaction://hlinksldjump" tooltip="Go to Alkali Metals (Group 1)">
                  <a:extLst>
                    <a:ext uri="{A12FA001-AC4F-418D-AE19-62706E023703}">
                      <ahyp:hlinkClr xmlns:ahyp="http://schemas.microsoft.com/office/drawing/2018/hyperlinkcolor" val="tx"/>
                    </a:ext>
                  </a:extLst>
                </a:hlinkClick>
              </a:rPr>
              <a:t>Alkali Metals (Group 1)</a:t>
            </a:r>
            <a:endParaRPr lang="en-US" sz="1000" dirty="0"/>
          </a:p>
        </p:txBody>
      </p:sp>
      <p:sp>
        <p:nvSpPr>
          <p:cNvPr id="10" name="Text 8"/>
          <p:cNvSpPr/>
          <p:nvPr/>
        </p:nvSpPr>
        <p:spPr>
          <a:xfrm>
            <a:off x="731520"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6 Qs</a:t>
            </a:r>
            <a:pPr algn="l" indent="0" marL="0">
              <a:buNone/>
            </a:pPr>
            <a:r>
              <a:rPr lang="en-US" sz="850" dirty="0">
                <a:solidFill>
                  <a:srgbClr val="127A4F"/>
                </a:solidFill>
                <a:latin typeface="Arial" pitchFamily="34" charset="0"/>
                <a:ea typeface="Arial" pitchFamily="34" charset="-122"/>
                <a:cs typeface="Arial" pitchFamily="34" charset="-120"/>
              </a:rPr>
              <a:t>   E 6</a:t>
            </a:r>
            <a:pPr algn="l" indent="0" marL="0">
              <a:buNone/>
            </a:pPr>
            <a:r>
              <a:rPr lang="en-US" sz="850" dirty="0">
                <a:solidFill>
                  <a:srgbClr val="C9821B"/>
                </a:solidFill>
                <a:latin typeface="Arial" pitchFamily="34" charset="0"/>
                <a:ea typeface="Arial" pitchFamily="34" charset="-122"/>
                <a:cs typeface="Arial" pitchFamily="34" charset="-120"/>
              </a:rPr>
              <a:t> · M 0</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11" name="Text 9"/>
          <p:cNvSpPr/>
          <p:nvPr/>
        </p:nvSpPr>
        <p:spPr>
          <a:xfrm>
            <a:off x="3822192"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6%</a:t>
            </a:r>
            <a:endParaRPr lang="en-US" sz="1000" dirty="0"/>
          </a:p>
        </p:txBody>
      </p:sp>
      <p:sp>
        <p:nvSpPr>
          <p:cNvPr id="12" name="Shape 10"/>
          <p:cNvSpPr/>
          <p:nvPr/>
        </p:nvSpPr>
        <p:spPr>
          <a:xfrm>
            <a:off x="3840480" y="1042416"/>
            <a:ext cx="566928" cy="91440"/>
          </a:xfrm>
          <a:prstGeom prst="roundRect">
            <a:avLst>
              <a:gd name="adj" fmla="val 30000"/>
            </a:avLst>
          </a:prstGeom>
          <a:solidFill>
            <a:srgbClr val="E3E9F2"/>
          </a:solidFill>
          <a:ln w="12700">
            <a:solidFill>
              <a:srgbClr val="E3E9F2"/>
            </a:solidFill>
            <a:prstDash val="solid"/>
          </a:ln>
        </p:spPr>
      </p:sp>
      <p:sp>
        <p:nvSpPr>
          <p:cNvPr id="13" name="Shape 11"/>
          <p:cNvSpPr/>
          <p:nvPr/>
        </p:nvSpPr>
        <p:spPr>
          <a:xfrm>
            <a:off x="3840480" y="1042416"/>
            <a:ext cx="100046" cy="91440"/>
          </a:xfrm>
          <a:prstGeom prst="roundRect">
            <a:avLst>
              <a:gd name="adj" fmla="val 30000"/>
            </a:avLst>
          </a:prstGeom>
          <a:solidFill>
            <a:srgbClr val="1C8A7C"/>
          </a:solidFill>
          <a:ln w="12700">
            <a:solidFill>
              <a:srgbClr val="1C8A7C"/>
            </a:solidFill>
            <a:prstDash val="solid"/>
          </a:ln>
        </p:spPr>
      </p:sp>
      <p:sp>
        <p:nvSpPr>
          <p:cNvPr id="14" name="Shape 12"/>
          <p:cNvSpPr/>
          <p:nvPr/>
        </p:nvSpPr>
        <p:spPr>
          <a:xfrm>
            <a:off x="4590288" y="768096"/>
            <a:ext cx="4279392" cy="480060"/>
          </a:xfrm>
          <a:prstGeom prst="roundRect">
            <a:avLst>
              <a:gd name="adj" fmla="val 7619"/>
            </a:avLst>
          </a:prstGeom>
          <a:solidFill>
            <a:srgbClr val="F8FAFD"/>
          </a:solidFill>
          <a:ln w="12700">
            <a:solidFill>
              <a:srgbClr val="E3E9F2"/>
            </a:solidFill>
            <a:prstDash val="solid"/>
          </a:ln>
        </p:spPr>
      </p:sp>
      <p:sp>
        <p:nvSpPr>
          <p:cNvPr id="15" name="Shape 13"/>
          <p:cNvSpPr/>
          <p:nvPr/>
        </p:nvSpPr>
        <p:spPr>
          <a:xfrm>
            <a:off x="4663440" y="859536"/>
            <a:ext cx="310896" cy="310896"/>
          </a:xfrm>
          <a:prstGeom prst="roundRect">
            <a:avLst>
              <a:gd name="adj" fmla="val 11765"/>
            </a:avLst>
          </a:prstGeom>
          <a:solidFill>
            <a:srgbClr val="F0EAFA"/>
          </a:solidFill>
          <a:ln w="9525">
            <a:solidFill>
              <a:srgbClr val="6E45B8"/>
            </a:solidFill>
            <a:prstDash val="solid"/>
          </a:ln>
        </p:spPr>
      </p:sp>
      <p:sp>
        <p:nvSpPr>
          <p:cNvPr id="16" name="Text 14"/>
          <p:cNvSpPr/>
          <p:nvPr/>
        </p:nvSpPr>
        <p:spPr>
          <a:xfrm>
            <a:off x="4663440" y="859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2</a:t>
            </a:r>
            <a:endParaRPr lang="en-US" sz="1100" dirty="0"/>
          </a:p>
        </p:txBody>
      </p:sp>
      <p:sp>
        <p:nvSpPr>
          <p:cNvPr id="17" name="Text 15">
            <a:hlinkClick r:id="rId2" tooltip="Go to Alkaline Earth Metals (Group 2)" action="ppaction://hlinksldjump"/>
          </p:cNvPr>
          <p:cNvSpPr/>
          <p:nvPr/>
        </p:nvSpPr>
        <p:spPr>
          <a:xfrm>
            <a:off x="5047488" y="822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2" action="ppaction://hlinksldjump" tooltip="Go to Alkaline Earth Metals (Group 2)">
                  <a:extLst>
                    <a:ext uri="{A12FA001-AC4F-418D-AE19-62706E023703}">
                      <ahyp:hlinkClr xmlns:ahyp="http://schemas.microsoft.com/office/drawing/2018/hyperlinkcolor" val="tx"/>
                    </a:ext>
                  </a:extLst>
                </a:hlinkClick>
              </a:rPr>
              <a:t>Alkaline Earth Metals (Group 2)</a:t>
            </a:r>
            <a:endParaRPr lang="en-US" sz="1000" dirty="0"/>
          </a:p>
        </p:txBody>
      </p:sp>
      <p:sp>
        <p:nvSpPr>
          <p:cNvPr id="18" name="Text 16"/>
          <p:cNvSpPr/>
          <p:nvPr/>
        </p:nvSpPr>
        <p:spPr>
          <a:xfrm>
            <a:off x="5047488" y="1042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 Qs</a:t>
            </a:r>
            <a:pPr algn="l" indent="0" marL="0">
              <a:buNone/>
            </a:pPr>
            <a:r>
              <a:rPr lang="en-US" sz="850" dirty="0">
                <a:solidFill>
                  <a:srgbClr val="127A4F"/>
                </a:solidFill>
                <a:latin typeface="Arial" pitchFamily="34" charset="0"/>
                <a:ea typeface="Arial" pitchFamily="34" charset="-122"/>
                <a:cs typeface="Arial" pitchFamily="34" charset="-120"/>
              </a:rPr>
              <a:t>   E 1</a:t>
            </a:r>
            <a:pPr algn="l" indent="0" marL="0">
              <a:buNone/>
            </a:pPr>
            <a:r>
              <a:rPr lang="en-US" sz="850" dirty="0">
                <a:solidFill>
                  <a:srgbClr val="C9821B"/>
                </a:solidFill>
                <a:latin typeface="Arial" pitchFamily="34" charset="0"/>
                <a:ea typeface="Arial" pitchFamily="34" charset="-122"/>
                <a:cs typeface="Arial" pitchFamily="34" charset="-120"/>
              </a:rPr>
              <a:t> · M 0</a:t>
            </a:r>
            <a:pPr algn="l" indent="0" marL="0">
              <a:buNone/>
            </a:pPr>
            <a:r>
              <a:rPr lang="en-US" sz="850" dirty="0">
                <a:solidFill>
                  <a:srgbClr val="B83A36"/>
                </a:solidFill>
                <a:latin typeface="Arial" pitchFamily="34" charset="0"/>
                <a:ea typeface="Arial" pitchFamily="34" charset="-122"/>
                <a:cs typeface="Arial" pitchFamily="34" charset="-120"/>
              </a:rPr>
              <a:t> · H 1</a:t>
            </a:r>
            <a:endParaRPr lang="en-US" sz="850" dirty="0"/>
          </a:p>
        </p:txBody>
      </p:sp>
      <p:sp>
        <p:nvSpPr>
          <p:cNvPr id="19" name="Text 17"/>
          <p:cNvSpPr/>
          <p:nvPr/>
        </p:nvSpPr>
        <p:spPr>
          <a:xfrm>
            <a:off x="8138160" y="822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a:t>
            </a:r>
            <a:endParaRPr lang="en-US" sz="1000" dirty="0"/>
          </a:p>
        </p:txBody>
      </p:sp>
      <p:sp>
        <p:nvSpPr>
          <p:cNvPr id="20" name="Shape 18"/>
          <p:cNvSpPr/>
          <p:nvPr/>
        </p:nvSpPr>
        <p:spPr>
          <a:xfrm>
            <a:off x="8156448" y="1042416"/>
            <a:ext cx="566928" cy="91440"/>
          </a:xfrm>
          <a:prstGeom prst="roundRect">
            <a:avLst>
              <a:gd name="adj" fmla="val 30000"/>
            </a:avLst>
          </a:prstGeom>
          <a:solidFill>
            <a:srgbClr val="E3E9F2"/>
          </a:solidFill>
          <a:ln w="12700">
            <a:solidFill>
              <a:srgbClr val="E3E9F2"/>
            </a:solidFill>
            <a:prstDash val="solid"/>
          </a:ln>
        </p:spPr>
      </p:sp>
      <p:sp>
        <p:nvSpPr>
          <p:cNvPr id="21" name="Shape 19"/>
          <p:cNvSpPr/>
          <p:nvPr/>
        </p:nvSpPr>
        <p:spPr>
          <a:xfrm>
            <a:off x="8156448" y="1042416"/>
            <a:ext cx="54864" cy="91440"/>
          </a:xfrm>
          <a:prstGeom prst="roundRect">
            <a:avLst>
              <a:gd name="adj" fmla="val 50000"/>
            </a:avLst>
          </a:prstGeom>
          <a:solidFill>
            <a:srgbClr val="1C8A7C"/>
          </a:solidFill>
          <a:ln w="12700">
            <a:solidFill>
              <a:srgbClr val="1C8A7C"/>
            </a:solidFill>
            <a:prstDash val="solid"/>
          </a:ln>
        </p:spPr>
      </p:sp>
      <p:sp>
        <p:nvSpPr>
          <p:cNvPr id="22" name="Shape 20"/>
          <p:cNvSpPr/>
          <p:nvPr/>
        </p:nvSpPr>
        <p:spPr>
          <a:xfrm>
            <a:off x="274320" y="1339596"/>
            <a:ext cx="4279392" cy="480060"/>
          </a:xfrm>
          <a:prstGeom prst="roundRect">
            <a:avLst>
              <a:gd name="adj" fmla="val 7619"/>
            </a:avLst>
          </a:prstGeom>
          <a:solidFill>
            <a:srgbClr val="F8FAFD"/>
          </a:solidFill>
          <a:ln w="12700">
            <a:solidFill>
              <a:srgbClr val="E3E9F2"/>
            </a:solidFill>
            <a:prstDash val="solid"/>
          </a:ln>
        </p:spPr>
      </p:sp>
      <p:sp>
        <p:nvSpPr>
          <p:cNvPr id="23" name="Shape 21"/>
          <p:cNvSpPr/>
          <p:nvPr/>
        </p:nvSpPr>
        <p:spPr>
          <a:xfrm>
            <a:off x="347472" y="1431036"/>
            <a:ext cx="310896" cy="310896"/>
          </a:xfrm>
          <a:prstGeom prst="roundRect">
            <a:avLst>
              <a:gd name="adj" fmla="val 11765"/>
            </a:avLst>
          </a:prstGeom>
          <a:solidFill>
            <a:srgbClr val="F0EAFA"/>
          </a:solidFill>
          <a:ln w="9525">
            <a:solidFill>
              <a:srgbClr val="6E45B8"/>
            </a:solidFill>
            <a:prstDash val="solid"/>
          </a:ln>
        </p:spPr>
      </p:sp>
      <p:sp>
        <p:nvSpPr>
          <p:cNvPr id="24" name="Text 22"/>
          <p:cNvSpPr/>
          <p:nvPr/>
        </p:nvSpPr>
        <p:spPr>
          <a:xfrm>
            <a:off x="347472"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3</a:t>
            </a:r>
            <a:endParaRPr lang="en-US" sz="1100" dirty="0"/>
          </a:p>
        </p:txBody>
      </p:sp>
      <p:sp>
        <p:nvSpPr>
          <p:cNvPr id="25" name="Text 23">
            <a:hlinkClick r:id="rId3" tooltip="Go to Boron &amp; Aluminium Group (Group 13)" action="ppaction://hlinksldjump"/>
          </p:cNvPr>
          <p:cNvSpPr/>
          <p:nvPr/>
        </p:nvSpPr>
        <p:spPr>
          <a:xfrm>
            <a:off x="731520"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3" action="ppaction://hlinksldjump" tooltip="Go to Boron &amp; Aluminium Group (Group 13)">
                  <a:extLst>
                    <a:ext uri="{A12FA001-AC4F-418D-AE19-62706E023703}">
                      <ahyp:hlinkClr xmlns:ahyp="http://schemas.microsoft.com/office/drawing/2018/hyperlinkcolor" val="tx"/>
                    </a:ext>
                  </a:extLst>
                </a:hlinkClick>
              </a:rPr>
              <a:t>Boron &amp; Aluminium Group (Group 13)</a:t>
            </a:r>
            <a:endParaRPr lang="en-US" sz="1000" dirty="0"/>
          </a:p>
        </p:txBody>
      </p:sp>
      <p:sp>
        <p:nvSpPr>
          <p:cNvPr id="26" name="Text 24"/>
          <p:cNvSpPr/>
          <p:nvPr/>
        </p:nvSpPr>
        <p:spPr>
          <a:xfrm>
            <a:off x="731520"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20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1</a:t>
            </a:r>
            <a:pPr algn="l" indent="0" marL="0">
              <a:buNone/>
            </a:pPr>
            <a:r>
              <a:rPr lang="en-US" sz="850" dirty="0">
                <a:solidFill>
                  <a:srgbClr val="B83A36"/>
                </a:solidFill>
                <a:latin typeface="Arial" pitchFamily="34" charset="0"/>
                <a:ea typeface="Arial" pitchFamily="34" charset="-122"/>
                <a:cs typeface="Arial" pitchFamily="34" charset="-120"/>
              </a:rPr>
              <a:t> · H 19</a:t>
            </a:r>
            <a:endParaRPr lang="en-US" sz="850" dirty="0"/>
          </a:p>
        </p:txBody>
      </p:sp>
      <p:sp>
        <p:nvSpPr>
          <p:cNvPr id="27" name="Text 25"/>
          <p:cNvSpPr/>
          <p:nvPr/>
        </p:nvSpPr>
        <p:spPr>
          <a:xfrm>
            <a:off x="3822192"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21%</a:t>
            </a:r>
            <a:endParaRPr lang="en-US" sz="1000" dirty="0"/>
          </a:p>
        </p:txBody>
      </p:sp>
      <p:sp>
        <p:nvSpPr>
          <p:cNvPr id="28" name="Shape 26"/>
          <p:cNvSpPr/>
          <p:nvPr/>
        </p:nvSpPr>
        <p:spPr>
          <a:xfrm>
            <a:off x="3840480" y="1613916"/>
            <a:ext cx="566928" cy="91440"/>
          </a:xfrm>
          <a:prstGeom prst="roundRect">
            <a:avLst>
              <a:gd name="adj" fmla="val 30000"/>
            </a:avLst>
          </a:prstGeom>
          <a:solidFill>
            <a:srgbClr val="E3E9F2"/>
          </a:solidFill>
          <a:ln w="12700">
            <a:solidFill>
              <a:srgbClr val="E3E9F2"/>
            </a:solidFill>
            <a:prstDash val="solid"/>
          </a:ln>
        </p:spPr>
      </p:sp>
      <p:sp>
        <p:nvSpPr>
          <p:cNvPr id="29" name="Shape 27"/>
          <p:cNvSpPr/>
          <p:nvPr/>
        </p:nvSpPr>
        <p:spPr>
          <a:xfrm>
            <a:off x="3840480" y="1613916"/>
            <a:ext cx="333487" cy="91440"/>
          </a:xfrm>
          <a:prstGeom prst="roundRect">
            <a:avLst>
              <a:gd name="adj" fmla="val 30000"/>
            </a:avLst>
          </a:prstGeom>
          <a:solidFill>
            <a:srgbClr val="1C8A7C"/>
          </a:solidFill>
          <a:ln w="12700">
            <a:solidFill>
              <a:srgbClr val="1C8A7C"/>
            </a:solidFill>
            <a:prstDash val="solid"/>
          </a:ln>
        </p:spPr>
      </p:sp>
      <p:sp>
        <p:nvSpPr>
          <p:cNvPr id="30" name="Shape 28"/>
          <p:cNvSpPr/>
          <p:nvPr/>
        </p:nvSpPr>
        <p:spPr>
          <a:xfrm>
            <a:off x="4590288" y="1339596"/>
            <a:ext cx="4279392" cy="480060"/>
          </a:xfrm>
          <a:prstGeom prst="roundRect">
            <a:avLst>
              <a:gd name="adj" fmla="val 7619"/>
            </a:avLst>
          </a:prstGeom>
          <a:solidFill>
            <a:srgbClr val="F8FAFD"/>
          </a:solidFill>
          <a:ln w="12700">
            <a:solidFill>
              <a:srgbClr val="E3E9F2"/>
            </a:solidFill>
            <a:prstDash val="solid"/>
          </a:ln>
        </p:spPr>
      </p:sp>
      <p:sp>
        <p:nvSpPr>
          <p:cNvPr id="31" name="Shape 29"/>
          <p:cNvSpPr/>
          <p:nvPr/>
        </p:nvSpPr>
        <p:spPr>
          <a:xfrm>
            <a:off x="4663440" y="1431036"/>
            <a:ext cx="310896" cy="310896"/>
          </a:xfrm>
          <a:prstGeom prst="roundRect">
            <a:avLst>
              <a:gd name="adj" fmla="val 11765"/>
            </a:avLst>
          </a:prstGeom>
          <a:solidFill>
            <a:srgbClr val="F0EAFA"/>
          </a:solidFill>
          <a:ln w="9525">
            <a:solidFill>
              <a:srgbClr val="6E45B8"/>
            </a:solidFill>
            <a:prstDash val="solid"/>
          </a:ln>
        </p:spPr>
      </p:sp>
      <p:sp>
        <p:nvSpPr>
          <p:cNvPr id="32" name="Text 30"/>
          <p:cNvSpPr/>
          <p:nvPr/>
        </p:nvSpPr>
        <p:spPr>
          <a:xfrm>
            <a:off x="4663440" y="1431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4</a:t>
            </a:r>
            <a:endParaRPr lang="en-US" sz="1100" dirty="0"/>
          </a:p>
        </p:txBody>
      </p:sp>
      <p:sp>
        <p:nvSpPr>
          <p:cNvPr id="33" name="Text 31">
            <a:hlinkClick r:id="rId4" tooltip="Go to Carbon &amp; Silicon Group (Group 14)" action="ppaction://hlinksldjump"/>
          </p:cNvPr>
          <p:cNvSpPr/>
          <p:nvPr/>
        </p:nvSpPr>
        <p:spPr>
          <a:xfrm>
            <a:off x="5047488" y="1394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4" action="ppaction://hlinksldjump" tooltip="Go to Carbon &amp; Silicon Group (Group 14)">
                  <a:extLst>
                    <a:ext uri="{A12FA001-AC4F-418D-AE19-62706E023703}">
                      <ahyp:hlinkClr xmlns:ahyp="http://schemas.microsoft.com/office/drawing/2018/hyperlinkcolor" val="tx"/>
                    </a:ext>
                  </a:extLst>
                </a:hlinkClick>
              </a:rPr>
              <a:t>Carbon &amp; Silicon Group (Group 14)</a:t>
            </a:r>
            <a:endParaRPr lang="en-US" sz="1000" dirty="0"/>
          </a:p>
        </p:txBody>
      </p:sp>
      <p:sp>
        <p:nvSpPr>
          <p:cNvPr id="34" name="Text 32"/>
          <p:cNvSpPr/>
          <p:nvPr/>
        </p:nvSpPr>
        <p:spPr>
          <a:xfrm>
            <a:off x="5047488" y="1613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29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0</a:t>
            </a:r>
            <a:pPr algn="l" indent="0" marL="0">
              <a:buNone/>
            </a:pPr>
            <a:r>
              <a:rPr lang="en-US" sz="850" dirty="0">
                <a:solidFill>
                  <a:srgbClr val="B83A36"/>
                </a:solidFill>
                <a:latin typeface="Arial" pitchFamily="34" charset="0"/>
                <a:ea typeface="Arial" pitchFamily="34" charset="-122"/>
                <a:cs typeface="Arial" pitchFamily="34" charset="-120"/>
              </a:rPr>
              <a:t> · H 29</a:t>
            </a:r>
            <a:endParaRPr lang="en-US" sz="850" dirty="0"/>
          </a:p>
        </p:txBody>
      </p:sp>
      <p:sp>
        <p:nvSpPr>
          <p:cNvPr id="35" name="Text 33"/>
          <p:cNvSpPr/>
          <p:nvPr/>
        </p:nvSpPr>
        <p:spPr>
          <a:xfrm>
            <a:off x="8138160" y="1394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30%</a:t>
            </a:r>
            <a:endParaRPr lang="en-US" sz="1000" dirty="0"/>
          </a:p>
        </p:txBody>
      </p:sp>
      <p:sp>
        <p:nvSpPr>
          <p:cNvPr id="36" name="Shape 34"/>
          <p:cNvSpPr/>
          <p:nvPr/>
        </p:nvSpPr>
        <p:spPr>
          <a:xfrm>
            <a:off x="8156448" y="1613916"/>
            <a:ext cx="566928" cy="91440"/>
          </a:xfrm>
          <a:prstGeom prst="roundRect">
            <a:avLst>
              <a:gd name="adj" fmla="val 30000"/>
            </a:avLst>
          </a:prstGeom>
          <a:solidFill>
            <a:srgbClr val="E3E9F2"/>
          </a:solidFill>
          <a:ln w="12700">
            <a:solidFill>
              <a:srgbClr val="E3E9F2"/>
            </a:solidFill>
            <a:prstDash val="solid"/>
          </a:ln>
        </p:spPr>
      </p:sp>
      <p:sp>
        <p:nvSpPr>
          <p:cNvPr id="37" name="Shape 35"/>
          <p:cNvSpPr/>
          <p:nvPr/>
        </p:nvSpPr>
        <p:spPr>
          <a:xfrm>
            <a:off x="8156448" y="1613916"/>
            <a:ext cx="483556" cy="91440"/>
          </a:xfrm>
          <a:prstGeom prst="roundRect">
            <a:avLst>
              <a:gd name="adj" fmla="val 30000"/>
            </a:avLst>
          </a:prstGeom>
          <a:solidFill>
            <a:srgbClr val="1C8A7C"/>
          </a:solidFill>
          <a:ln w="12700">
            <a:solidFill>
              <a:srgbClr val="1C8A7C"/>
            </a:solidFill>
            <a:prstDash val="solid"/>
          </a:ln>
        </p:spPr>
      </p:sp>
      <p:sp>
        <p:nvSpPr>
          <p:cNvPr id="38" name="Shape 36"/>
          <p:cNvSpPr/>
          <p:nvPr/>
        </p:nvSpPr>
        <p:spPr>
          <a:xfrm>
            <a:off x="274320" y="1911096"/>
            <a:ext cx="4279392" cy="480060"/>
          </a:xfrm>
          <a:prstGeom prst="roundRect">
            <a:avLst>
              <a:gd name="adj" fmla="val 7619"/>
            </a:avLst>
          </a:prstGeom>
          <a:solidFill>
            <a:srgbClr val="F8FAFD"/>
          </a:solidFill>
          <a:ln w="12700">
            <a:solidFill>
              <a:srgbClr val="E3E9F2"/>
            </a:solidFill>
            <a:prstDash val="solid"/>
          </a:ln>
        </p:spPr>
      </p:sp>
      <p:sp>
        <p:nvSpPr>
          <p:cNvPr id="39" name="Shape 37"/>
          <p:cNvSpPr/>
          <p:nvPr/>
        </p:nvSpPr>
        <p:spPr>
          <a:xfrm>
            <a:off x="347472" y="2002536"/>
            <a:ext cx="310896" cy="310896"/>
          </a:xfrm>
          <a:prstGeom prst="roundRect">
            <a:avLst>
              <a:gd name="adj" fmla="val 11765"/>
            </a:avLst>
          </a:prstGeom>
          <a:solidFill>
            <a:srgbClr val="F0EAFA"/>
          </a:solidFill>
          <a:ln w="9525">
            <a:solidFill>
              <a:srgbClr val="6E45B8"/>
            </a:solidFill>
            <a:prstDash val="solid"/>
          </a:ln>
        </p:spPr>
      </p:sp>
      <p:sp>
        <p:nvSpPr>
          <p:cNvPr id="40" name="Text 38"/>
          <p:cNvSpPr/>
          <p:nvPr/>
        </p:nvSpPr>
        <p:spPr>
          <a:xfrm>
            <a:off x="347472"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5</a:t>
            </a:r>
            <a:endParaRPr lang="en-US" sz="1100" dirty="0"/>
          </a:p>
        </p:txBody>
      </p:sp>
      <p:sp>
        <p:nvSpPr>
          <p:cNvPr id="41" name="Text 39">
            <a:hlinkClick r:id="rId5" tooltip="Go to Nitrogen &amp; Phosphorus Group (Group 15)" action="ppaction://hlinksldjump"/>
          </p:cNvPr>
          <p:cNvSpPr/>
          <p:nvPr/>
        </p:nvSpPr>
        <p:spPr>
          <a:xfrm>
            <a:off x="731520"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5" action="ppaction://hlinksldjump" tooltip="Go to Nitrogen &amp; Phosphorus Group (Group 15)">
                  <a:extLst>
                    <a:ext uri="{A12FA001-AC4F-418D-AE19-62706E023703}">
                      <ahyp:hlinkClr xmlns:ahyp="http://schemas.microsoft.com/office/drawing/2018/hyperlinkcolor" val="tx"/>
                    </a:ext>
                  </a:extLst>
                </a:hlinkClick>
              </a:rPr>
              <a:t>Nitrogen &amp; Phosphorus Group (Group 15)</a:t>
            </a:r>
            <a:endParaRPr lang="en-US" sz="1000" dirty="0"/>
          </a:p>
        </p:txBody>
      </p:sp>
      <p:sp>
        <p:nvSpPr>
          <p:cNvPr id="42" name="Text 40"/>
          <p:cNvSpPr/>
          <p:nvPr/>
        </p:nvSpPr>
        <p:spPr>
          <a:xfrm>
            <a:off x="731520"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21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1</a:t>
            </a:r>
            <a:pPr algn="l" indent="0" marL="0">
              <a:buNone/>
            </a:pPr>
            <a:r>
              <a:rPr lang="en-US" sz="850" dirty="0">
                <a:solidFill>
                  <a:srgbClr val="B83A36"/>
                </a:solidFill>
                <a:latin typeface="Arial" pitchFamily="34" charset="0"/>
                <a:ea typeface="Arial" pitchFamily="34" charset="-122"/>
                <a:cs typeface="Arial" pitchFamily="34" charset="-120"/>
              </a:rPr>
              <a:t> · H 20</a:t>
            </a:r>
            <a:endParaRPr lang="en-US" sz="850" dirty="0"/>
          </a:p>
        </p:txBody>
      </p:sp>
      <p:sp>
        <p:nvSpPr>
          <p:cNvPr id="43" name="Text 41"/>
          <p:cNvSpPr/>
          <p:nvPr/>
        </p:nvSpPr>
        <p:spPr>
          <a:xfrm>
            <a:off x="3822192"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22%</a:t>
            </a:r>
            <a:endParaRPr lang="en-US" sz="1000" dirty="0"/>
          </a:p>
        </p:txBody>
      </p:sp>
      <p:sp>
        <p:nvSpPr>
          <p:cNvPr id="44" name="Shape 42"/>
          <p:cNvSpPr/>
          <p:nvPr/>
        </p:nvSpPr>
        <p:spPr>
          <a:xfrm>
            <a:off x="3840480" y="2185416"/>
            <a:ext cx="566928" cy="91440"/>
          </a:xfrm>
          <a:prstGeom prst="roundRect">
            <a:avLst>
              <a:gd name="adj" fmla="val 30000"/>
            </a:avLst>
          </a:prstGeom>
          <a:solidFill>
            <a:srgbClr val="E3E9F2"/>
          </a:solidFill>
          <a:ln w="12700">
            <a:solidFill>
              <a:srgbClr val="E3E9F2"/>
            </a:solidFill>
            <a:prstDash val="solid"/>
          </a:ln>
        </p:spPr>
      </p:sp>
      <p:sp>
        <p:nvSpPr>
          <p:cNvPr id="45" name="Shape 43"/>
          <p:cNvSpPr/>
          <p:nvPr/>
        </p:nvSpPr>
        <p:spPr>
          <a:xfrm>
            <a:off x="3840480" y="2185416"/>
            <a:ext cx="350161" cy="91440"/>
          </a:xfrm>
          <a:prstGeom prst="roundRect">
            <a:avLst>
              <a:gd name="adj" fmla="val 30000"/>
            </a:avLst>
          </a:prstGeom>
          <a:solidFill>
            <a:srgbClr val="1C8A7C"/>
          </a:solidFill>
          <a:ln w="12700">
            <a:solidFill>
              <a:srgbClr val="1C8A7C"/>
            </a:solidFill>
            <a:prstDash val="solid"/>
          </a:ln>
        </p:spPr>
      </p:sp>
      <p:sp>
        <p:nvSpPr>
          <p:cNvPr id="46" name="Shape 44"/>
          <p:cNvSpPr/>
          <p:nvPr/>
        </p:nvSpPr>
        <p:spPr>
          <a:xfrm>
            <a:off x="4590288" y="1911096"/>
            <a:ext cx="4279392" cy="480060"/>
          </a:xfrm>
          <a:prstGeom prst="roundRect">
            <a:avLst>
              <a:gd name="adj" fmla="val 7619"/>
            </a:avLst>
          </a:prstGeom>
          <a:solidFill>
            <a:srgbClr val="F8FAFD"/>
          </a:solidFill>
          <a:ln w="12700">
            <a:solidFill>
              <a:srgbClr val="E3E9F2"/>
            </a:solidFill>
            <a:prstDash val="solid"/>
          </a:ln>
        </p:spPr>
      </p:sp>
      <p:sp>
        <p:nvSpPr>
          <p:cNvPr id="47" name="Shape 45"/>
          <p:cNvSpPr/>
          <p:nvPr/>
        </p:nvSpPr>
        <p:spPr>
          <a:xfrm>
            <a:off x="4663440" y="2002536"/>
            <a:ext cx="310896" cy="310896"/>
          </a:xfrm>
          <a:prstGeom prst="roundRect">
            <a:avLst>
              <a:gd name="adj" fmla="val 11765"/>
            </a:avLst>
          </a:prstGeom>
          <a:solidFill>
            <a:srgbClr val="F0EAFA"/>
          </a:solidFill>
          <a:ln w="9525">
            <a:solidFill>
              <a:srgbClr val="6E45B8"/>
            </a:solidFill>
            <a:prstDash val="solid"/>
          </a:ln>
        </p:spPr>
      </p:sp>
      <p:sp>
        <p:nvSpPr>
          <p:cNvPr id="48" name="Text 46"/>
          <p:cNvSpPr/>
          <p:nvPr/>
        </p:nvSpPr>
        <p:spPr>
          <a:xfrm>
            <a:off x="4663440" y="2002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6</a:t>
            </a:r>
            <a:endParaRPr lang="en-US" sz="1100" dirty="0"/>
          </a:p>
        </p:txBody>
      </p:sp>
      <p:sp>
        <p:nvSpPr>
          <p:cNvPr id="49" name="Text 47">
            <a:hlinkClick r:id="rId6" tooltip="Go to Oxygen &amp; Sulfur Group (Group 16)" action="ppaction://hlinksldjump"/>
          </p:cNvPr>
          <p:cNvSpPr/>
          <p:nvPr/>
        </p:nvSpPr>
        <p:spPr>
          <a:xfrm>
            <a:off x="5047488" y="1965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6" action="ppaction://hlinksldjump" tooltip="Go to Oxygen &amp; Sulfur Group (Group 16)">
                  <a:extLst>
                    <a:ext uri="{A12FA001-AC4F-418D-AE19-62706E023703}">
                      <ahyp:hlinkClr xmlns:ahyp="http://schemas.microsoft.com/office/drawing/2018/hyperlinkcolor" val="tx"/>
                    </a:ext>
                  </a:extLst>
                </a:hlinkClick>
              </a:rPr>
              <a:t>Oxygen &amp; Sulfur Group (Group 16)</a:t>
            </a:r>
            <a:endParaRPr lang="en-US" sz="1000" dirty="0"/>
          </a:p>
        </p:txBody>
      </p:sp>
      <p:sp>
        <p:nvSpPr>
          <p:cNvPr id="50" name="Text 48"/>
          <p:cNvSpPr/>
          <p:nvPr/>
        </p:nvSpPr>
        <p:spPr>
          <a:xfrm>
            <a:off x="5047488" y="2185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3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2</a:t>
            </a:r>
            <a:pPr algn="l" indent="0" marL="0">
              <a:buNone/>
            </a:pPr>
            <a:r>
              <a:rPr lang="en-US" sz="850" dirty="0">
                <a:solidFill>
                  <a:srgbClr val="B83A36"/>
                </a:solidFill>
                <a:latin typeface="Arial" pitchFamily="34" charset="0"/>
                <a:ea typeface="Arial" pitchFamily="34" charset="-122"/>
                <a:cs typeface="Arial" pitchFamily="34" charset="-120"/>
              </a:rPr>
              <a:t> · H 1</a:t>
            </a:r>
            <a:endParaRPr lang="en-US" sz="850" dirty="0"/>
          </a:p>
        </p:txBody>
      </p:sp>
      <p:sp>
        <p:nvSpPr>
          <p:cNvPr id="51" name="Text 49"/>
          <p:cNvSpPr/>
          <p:nvPr/>
        </p:nvSpPr>
        <p:spPr>
          <a:xfrm>
            <a:off x="8138160" y="1965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3%</a:t>
            </a:r>
            <a:endParaRPr lang="en-US" sz="1000" dirty="0"/>
          </a:p>
        </p:txBody>
      </p:sp>
      <p:sp>
        <p:nvSpPr>
          <p:cNvPr id="52" name="Shape 50"/>
          <p:cNvSpPr/>
          <p:nvPr/>
        </p:nvSpPr>
        <p:spPr>
          <a:xfrm>
            <a:off x="8156448" y="2185416"/>
            <a:ext cx="566928" cy="91440"/>
          </a:xfrm>
          <a:prstGeom prst="roundRect">
            <a:avLst>
              <a:gd name="adj" fmla="val 30000"/>
            </a:avLst>
          </a:prstGeom>
          <a:solidFill>
            <a:srgbClr val="E3E9F2"/>
          </a:solidFill>
          <a:ln w="12700">
            <a:solidFill>
              <a:srgbClr val="E3E9F2"/>
            </a:solidFill>
            <a:prstDash val="solid"/>
          </a:ln>
        </p:spPr>
      </p:sp>
      <p:sp>
        <p:nvSpPr>
          <p:cNvPr id="53" name="Shape 51"/>
          <p:cNvSpPr/>
          <p:nvPr/>
        </p:nvSpPr>
        <p:spPr>
          <a:xfrm>
            <a:off x="8156448" y="2185416"/>
            <a:ext cx="54864" cy="91440"/>
          </a:xfrm>
          <a:prstGeom prst="roundRect">
            <a:avLst>
              <a:gd name="adj" fmla="val 50000"/>
            </a:avLst>
          </a:prstGeom>
          <a:solidFill>
            <a:srgbClr val="1C8A7C"/>
          </a:solidFill>
          <a:ln w="12700">
            <a:solidFill>
              <a:srgbClr val="1C8A7C"/>
            </a:solidFill>
            <a:prstDash val="solid"/>
          </a:ln>
        </p:spPr>
      </p:sp>
      <p:sp>
        <p:nvSpPr>
          <p:cNvPr id="54" name="Shape 52"/>
          <p:cNvSpPr/>
          <p:nvPr/>
        </p:nvSpPr>
        <p:spPr>
          <a:xfrm>
            <a:off x="274320" y="2482596"/>
            <a:ext cx="4279392" cy="480060"/>
          </a:xfrm>
          <a:prstGeom prst="roundRect">
            <a:avLst>
              <a:gd name="adj" fmla="val 7619"/>
            </a:avLst>
          </a:prstGeom>
          <a:solidFill>
            <a:srgbClr val="F8FAFD"/>
          </a:solidFill>
          <a:ln w="12700">
            <a:solidFill>
              <a:srgbClr val="E3E9F2"/>
            </a:solidFill>
            <a:prstDash val="solid"/>
          </a:ln>
        </p:spPr>
      </p:sp>
      <p:sp>
        <p:nvSpPr>
          <p:cNvPr id="55" name="Shape 53"/>
          <p:cNvSpPr/>
          <p:nvPr/>
        </p:nvSpPr>
        <p:spPr>
          <a:xfrm>
            <a:off x="347472" y="2574036"/>
            <a:ext cx="310896" cy="310896"/>
          </a:xfrm>
          <a:prstGeom prst="roundRect">
            <a:avLst>
              <a:gd name="adj" fmla="val 11765"/>
            </a:avLst>
          </a:prstGeom>
          <a:solidFill>
            <a:srgbClr val="F0EAFA"/>
          </a:solidFill>
          <a:ln w="9525">
            <a:solidFill>
              <a:srgbClr val="6E45B8"/>
            </a:solidFill>
            <a:prstDash val="solid"/>
          </a:ln>
        </p:spPr>
      </p:sp>
      <p:sp>
        <p:nvSpPr>
          <p:cNvPr id="56" name="Text 54"/>
          <p:cNvSpPr/>
          <p:nvPr/>
        </p:nvSpPr>
        <p:spPr>
          <a:xfrm>
            <a:off x="347472" y="2574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7</a:t>
            </a:r>
            <a:endParaRPr lang="en-US" sz="1100" dirty="0"/>
          </a:p>
        </p:txBody>
      </p:sp>
      <p:sp>
        <p:nvSpPr>
          <p:cNvPr id="57" name="Text 55">
            <a:hlinkClick r:id="rId7" tooltip="Go to Halogens (Group 17)" action="ppaction://hlinksldjump"/>
          </p:cNvPr>
          <p:cNvSpPr/>
          <p:nvPr/>
        </p:nvSpPr>
        <p:spPr>
          <a:xfrm>
            <a:off x="731520" y="2537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7" action="ppaction://hlinksldjump" tooltip="Go to Halogens (Group 17)">
                  <a:extLst>
                    <a:ext uri="{A12FA001-AC4F-418D-AE19-62706E023703}">
                      <ahyp:hlinkClr xmlns:ahyp="http://schemas.microsoft.com/office/drawing/2018/hyperlinkcolor" val="tx"/>
                    </a:ext>
                  </a:extLst>
                </a:hlinkClick>
              </a:rPr>
              <a:t>Halogens (Group 17)</a:t>
            </a:r>
            <a:endParaRPr lang="en-US" sz="1000" dirty="0"/>
          </a:p>
        </p:txBody>
      </p:sp>
      <p:sp>
        <p:nvSpPr>
          <p:cNvPr id="58" name="Text 56"/>
          <p:cNvSpPr/>
          <p:nvPr/>
        </p:nvSpPr>
        <p:spPr>
          <a:xfrm>
            <a:off x="731520" y="2756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9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9</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59" name="Text 57"/>
          <p:cNvSpPr/>
          <p:nvPr/>
        </p:nvSpPr>
        <p:spPr>
          <a:xfrm>
            <a:off x="3822192" y="2537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9%</a:t>
            </a:r>
            <a:endParaRPr lang="en-US" sz="1000" dirty="0"/>
          </a:p>
        </p:txBody>
      </p:sp>
      <p:sp>
        <p:nvSpPr>
          <p:cNvPr id="60" name="Shape 58"/>
          <p:cNvSpPr/>
          <p:nvPr/>
        </p:nvSpPr>
        <p:spPr>
          <a:xfrm>
            <a:off x="3840480" y="2756916"/>
            <a:ext cx="566928" cy="91440"/>
          </a:xfrm>
          <a:prstGeom prst="roundRect">
            <a:avLst>
              <a:gd name="adj" fmla="val 30000"/>
            </a:avLst>
          </a:prstGeom>
          <a:solidFill>
            <a:srgbClr val="E3E9F2"/>
          </a:solidFill>
          <a:ln w="12700">
            <a:solidFill>
              <a:srgbClr val="E3E9F2"/>
            </a:solidFill>
            <a:prstDash val="solid"/>
          </a:ln>
        </p:spPr>
      </p:sp>
      <p:sp>
        <p:nvSpPr>
          <p:cNvPr id="61" name="Shape 59"/>
          <p:cNvSpPr/>
          <p:nvPr/>
        </p:nvSpPr>
        <p:spPr>
          <a:xfrm>
            <a:off x="3840480" y="2756916"/>
            <a:ext cx="150069" cy="91440"/>
          </a:xfrm>
          <a:prstGeom prst="roundRect">
            <a:avLst>
              <a:gd name="adj" fmla="val 30000"/>
            </a:avLst>
          </a:prstGeom>
          <a:solidFill>
            <a:srgbClr val="1C8A7C"/>
          </a:solidFill>
          <a:ln w="12700">
            <a:solidFill>
              <a:srgbClr val="1C8A7C"/>
            </a:solidFill>
            <a:prstDash val="solid"/>
          </a:ln>
        </p:spPr>
      </p:sp>
      <p:sp>
        <p:nvSpPr>
          <p:cNvPr id="62" name="Shape 60"/>
          <p:cNvSpPr/>
          <p:nvPr/>
        </p:nvSpPr>
        <p:spPr>
          <a:xfrm>
            <a:off x="4590288" y="2482596"/>
            <a:ext cx="4279392" cy="480060"/>
          </a:xfrm>
          <a:prstGeom prst="roundRect">
            <a:avLst>
              <a:gd name="adj" fmla="val 7619"/>
            </a:avLst>
          </a:prstGeom>
          <a:solidFill>
            <a:srgbClr val="F8FAFD"/>
          </a:solidFill>
          <a:ln w="12700">
            <a:solidFill>
              <a:srgbClr val="E3E9F2"/>
            </a:solidFill>
            <a:prstDash val="solid"/>
          </a:ln>
        </p:spPr>
      </p:sp>
      <p:sp>
        <p:nvSpPr>
          <p:cNvPr id="63" name="Shape 61"/>
          <p:cNvSpPr/>
          <p:nvPr/>
        </p:nvSpPr>
        <p:spPr>
          <a:xfrm>
            <a:off x="4663440" y="2574036"/>
            <a:ext cx="310896" cy="310896"/>
          </a:xfrm>
          <a:prstGeom prst="roundRect">
            <a:avLst>
              <a:gd name="adj" fmla="val 11765"/>
            </a:avLst>
          </a:prstGeom>
          <a:solidFill>
            <a:srgbClr val="F0EAFA"/>
          </a:solidFill>
          <a:ln w="9525">
            <a:solidFill>
              <a:srgbClr val="6E45B8"/>
            </a:solidFill>
            <a:prstDash val="solid"/>
          </a:ln>
        </p:spPr>
      </p:sp>
      <p:sp>
        <p:nvSpPr>
          <p:cNvPr id="64" name="Text 62"/>
          <p:cNvSpPr/>
          <p:nvPr/>
        </p:nvSpPr>
        <p:spPr>
          <a:xfrm>
            <a:off x="4663440" y="25740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8</a:t>
            </a:r>
            <a:endParaRPr lang="en-US" sz="1100" dirty="0"/>
          </a:p>
        </p:txBody>
      </p:sp>
      <p:sp>
        <p:nvSpPr>
          <p:cNvPr id="65" name="Text 63">
            <a:hlinkClick r:id="rId8" tooltip="Go to Periodic Trends &amp; General Properties" action="ppaction://hlinksldjump"/>
          </p:cNvPr>
          <p:cNvSpPr/>
          <p:nvPr/>
        </p:nvSpPr>
        <p:spPr>
          <a:xfrm>
            <a:off x="5047488" y="25374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8" action="ppaction://hlinksldjump" tooltip="Go to Periodic Trends &amp; General Properties">
                  <a:extLst>
                    <a:ext uri="{A12FA001-AC4F-418D-AE19-62706E023703}">
                      <ahyp:hlinkClr xmlns:ahyp="http://schemas.microsoft.com/office/drawing/2018/hyperlinkcolor" val="tx"/>
                    </a:ext>
                  </a:extLst>
                </a:hlinkClick>
              </a:rPr>
              <a:t>Periodic Trends &amp; General Properties</a:t>
            </a:r>
            <a:endParaRPr lang="en-US" sz="1000" dirty="0"/>
          </a:p>
        </p:txBody>
      </p:sp>
      <p:sp>
        <p:nvSpPr>
          <p:cNvPr id="66" name="Text 64"/>
          <p:cNvSpPr/>
          <p:nvPr/>
        </p:nvSpPr>
        <p:spPr>
          <a:xfrm>
            <a:off x="5047488" y="27569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2 Qs</a:t>
            </a:r>
            <a:pPr algn="l" indent="0" marL="0">
              <a:buNone/>
            </a:pPr>
            <a:r>
              <a:rPr lang="en-US" sz="850" dirty="0">
                <a:solidFill>
                  <a:srgbClr val="127A4F"/>
                </a:solidFill>
                <a:latin typeface="Arial" pitchFamily="34" charset="0"/>
                <a:ea typeface="Arial" pitchFamily="34" charset="-122"/>
                <a:cs typeface="Arial" pitchFamily="34" charset="-120"/>
              </a:rPr>
              <a:t>   E 2</a:t>
            </a:r>
            <a:pPr algn="l" indent="0" marL="0">
              <a:buNone/>
            </a:pPr>
            <a:r>
              <a:rPr lang="en-US" sz="850" dirty="0">
                <a:solidFill>
                  <a:srgbClr val="C9821B"/>
                </a:solidFill>
                <a:latin typeface="Arial" pitchFamily="34" charset="0"/>
                <a:ea typeface="Arial" pitchFamily="34" charset="-122"/>
                <a:cs typeface="Arial" pitchFamily="34" charset="-120"/>
              </a:rPr>
              <a:t> · M 0</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67" name="Text 65"/>
          <p:cNvSpPr/>
          <p:nvPr/>
        </p:nvSpPr>
        <p:spPr>
          <a:xfrm>
            <a:off x="8138160" y="25374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2%</a:t>
            </a:r>
            <a:endParaRPr lang="en-US" sz="1000" dirty="0"/>
          </a:p>
        </p:txBody>
      </p:sp>
      <p:sp>
        <p:nvSpPr>
          <p:cNvPr id="68" name="Shape 66"/>
          <p:cNvSpPr/>
          <p:nvPr/>
        </p:nvSpPr>
        <p:spPr>
          <a:xfrm>
            <a:off x="8156448" y="2756916"/>
            <a:ext cx="566928" cy="91440"/>
          </a:xfrm>
          <a:prstGeom prst="roundRect">
            <a:avLst>
              <a:gd name="adj" fmla="val 30000"/>
            </a:avLst>
          </a:prstGeom>
          <a:solidFill>
            <a:srgbClr val="E3E9F2"/>
          </a:solidFill>
          <a:ln w="12700">
            <a:solidFill>
              <a:srgbClr val="E3E9F2"/>
            </a:solidFill>
            <a:prstDash val="solid"/>
          </a:ln>
        </p:spPr>
      </p:sp>
      <p:sp>
        <p:nvSpPr>
          <p:cNvPr id="69" name="Shape 67"/>
          <p:cNvSpPr/>
          <p:nvPr/>
        </p:nvSpPr>
        <p:spPr>
          <a:xfrm>
            <a:off x="8156448" y="2756916"/>
            <a:ext cx="54864" cy="91440"/>
          </a:xfrm>
          <a:prstGeom prst="roundRect">
            <a:avLst>
              <a:gd name="adj" fmla="val 50000"/>
            </a:avLst>
          </a:prstGeom>
          <a:solidFill>
            <a:srgbClr val="1C8A7C"/>
          </a:solidFill>
          <a:ln w="12700">
            <a:solidFill>
              <a:srgbClr val="1C8A7C"/>
            </a:solidFill>
            <a:prstDash val="solid"/>
          </a:ln>
        </p:spPr>
      </p:sp>
      <p:sp>
        <p:nvSpPr>
          <p:cNvPr id="70" name="Shape 68"/>
          <p:cNvSpPr/>
          <p:nvPr/>
        </p:nvSpPr>
        <p:spPr>
          <a:xfrm>
            <a:off x="274320" y="3054096"/>
            <a:ext cx="4279392" cy="480060"/>
          </a:xfrm>
          <a:prstGeom prst="roundRect">
            <a:avLst>
              <a:gd name="adj" fmla="val 7619"/>
            </a:avLst>
          </a:prstGeom>
          <a:solidFill>
            <a:srgbClr val="F8FAFD"/>
          </a:solidFill>
          <a:ln w="12700">
            <a:solidFill>
              <a:srgbClr val="E3E9F2"/>
            </a:solidFill>
            <a:prstDash val="solid"/>
          </a:ln>
        </p:spPr>
      </p:sp>
      <p:sp>
        <p:nvSpPr>
          <p:cNvPr id="71" name="Shape 69"/>
          <p:cNvSpPr/>
          <p:nvPr/>
        </p:nvSpPr>
        <p:spPr>
          <a:xfrm>
            <a:off x="347472" y="3145536"/>
            <a:ext cx="310896" cy="310896"/>
          </a:xfrm>
          <a:prstGeom prst="roundRect">
            <a:avLst>
              <a:gd name="adj" fmla="val 11765"/>
            </a:avLst>
          </a:prstGeom>
          <a:solidFill>
            <a:srgbClr val="F0EAFA"/>
          </a:solidFill>
          <a:ln w="9525">
            <a:solidFill>
              <a:srgbClr val="6E45B8"/>
            </a:solidFill>
            <a:prstDash val="solid"/>
          </a:ln>
        </p:spPr>
      </p:sp>
      <p:sp>
        <p:nvSpPr>
          <p:cNvPr id="72" name="Text 70"/>
          <p:cNvSpPr/>
          <p:nvPr/>
        </p:nvSpPr>
        <p:spPr>
          <a:xfrm>
            <a:off x="347472" y="3145536"/>
            <a:ext cx="310896" cy="310896"/>
          </a:xfrm>
          <a:prstGeom prst="rect">
            <a:avLst/>
          </a:prstGeom>
          <a:noFill/>
          <a:ln/>
        </p:spPr>
        <p:txBody>
          <a:bodyPr wrap="square" lIns="0" tIns="0" rIns="0" bIns="0" rtlCol="0" anchor="ctr"/>
          <a:lstStyle/>
          <a:p>
            <a:pPr algn="ctr" indent="0" marL="0">
              <a:buNone/>
            </a:pPr>
            <a:r>
              <a:rPr lang="en-US" sz="1100" b="1" dirty="0">
                <a:solidFill>
                  <a:srgbClr val="6E45B8"/>
                </a:solidFill>
                <a:latin typeface="Arial" pitchFamily="34" charset="0"/>
                <a:ea typeface="Arial" pitchFamily="34" charset="-122"/>
                <a:cs typeface="Arial" pitchFamily="34" charset="-120"/>
              </a:rPr>
              <a:t>9</a:t>
            </a:r>
            <a:endParaRPr lang="en-US" sz="1100" dirty="0"/>
          </a:p>
        </p:txBody>
      </p:sp>
      <p:sp>
        <p:nvSpPr>
          <p:cNvPr id="73" name="Text 71">
            <a:hlinkClick r:id="rId9" tooltip="Go to Main Group Chemistry – General" action="ppaction://hlinksldjump"/>
          </p:cNvPr>
          <p:cNvSpPr/>
          <p:nvPr/>
        </p:nvSpPr>
        <p:spPr>
          <a:xfrm>
            <a:off x="731520" y="3108960"/>
            <a:ext cx="3044952" cy="237744"/>
          </a:xfrm>
          <a:prstGeom prst="rect">
            <a:avLst/>
          </a:prstGeom>
          <a:noFill/>
          <a:ln/>
        </p:spPr>
        <p:txBody>
          <a:bodyPr wrap="square" lIns="0" tIns="0" rIns="0" bIns="0" rtlCol="0" anchor="ctr"/>
          <a:lstStyle/>
          <a:p>
            <a:pPr algn="l" indent="0" marL="0">
              <a:buNone/>
            </a:pPr>
            <a:r>
              <a:rPr lang="en-US" sz="1000" b="1" u="sng" dirty="0">
                <a:solidFill>
                  <a:srgbClr val="1B2A41"/>
                </a:solidFill>
                <a:latin typeface="Arial" pitchFamily="34" charset="0"/>
                <a:ea typeface="Arial" pitchFamily="34" charset="-122"/>
                <a:cs typeface="Arial" pitchFamily="34" charset="-120"/>
                <a:hlinkClick r:id="rId9" action="ppaction://hlinksldjump" tooltip="Go to Main Group Chemistry – General">
                  <a:extLst>
                    <a:ext uri="{A12FA001-AC4F-418D-AE19-62706E023703}">
                      <ahyp:hlinkClr xmlns:ahyp="http://schemas.microsoft.com/office/drawing/2018/hyperlinkcolor" val="tx"/>
                    </a:ext>
                  </a:extLst>
                </a:hlinkClick>
              </a:rPr>
              <a:t>Main Group Chemistry – General</a:t>
            </a:r>
            <a:endParaRPr lang="en-US" sz="1000" dirty="0"/>
          </a:p>
        </p:txBody>
      </p:sp>
      <p:sp>
        <p:nvSpPr>
          <p:cNvPr id="74" name="Text 72"/>
          <p:cNvSpPr/>
          <p:nvPr/>
        </p:nvSpPr>
        <p:spPr>
          <a:xfrm>
            <a:off x="731520" y="3328416"/>
            <a:ext cx="3044952" cy="182880"/>
          </a:xfrm>
          <a:prstGeom prst="rect">
            <a:avLst/>
          </a:prstGeom>
          <a:noFill/>
          <a:ln/>
        </p:spPr>
        <p:txBody>
          <a:bodyPr wrap="square" lIns="0" tIns="0" rIns="0" bIns="0" rtlCol="0" anchor="ctr"/>
          <a:lstStyle/>
          <a:p>
            <a:pPr algn="l" indent="0" marL="0">
              <a:buNone/>
            </a:pPr>
            <a:r>
              <a:rPr lang="en-US" sz="850" b="1" dirty="0">
                <a:solidFill>
                  <a:srgbClr val="1E3A5F"/>
                </a:solidFill>
                <a:latin typeface="Arial" pitchFamily="34" charset="0"/>
                <a:ea typeface="Arial" pitchFamily="34" charset="-122"/>
                <a:cs typeface="Arial" pitchFamily="34" charset="-120"/>
              </a:rPr>
              <a:t>5 Qs</a:t>
            </a:r>
            <a:pPr algn="l" indent="0" marL="0">
              <a:buNone/>
            </a:pPr>
            <a:r>
              <a:rPr lang="en-US" sz="850" dirty="0">
                <a:solidFill>
                  <a:srgbClr val="127A4F"/>
                </a:solidFill>
                <a:latin typeface="Arial" pitchFamily="34" charset="0"/>
                <a:ea typeface="Arial" pitchFamily="34" charset="-122"/>
                <a:cs typeface="Arial" pitchFamily="34" charset="-120"/>
              </a:rPr>
              <a:t>   E 0</a:t>
            </a:r>
            <a:pPr algn="l" indent="0" marL="0">
              <a:buNone/>
            </a:pPr>
            <a:r>
              <a:rPr lang="en-US" sz="850" dirty="0">
                <a:solidFill>
                  <a:srgbClr val="C9821B"/>
                </a:solidFill>
                <a:latin typeface="Arial" pitchFamily="34" charset="0"/>
                <a:ea typeface="Arial" pitchFamily="34" charset="-122"/>
                <a:cs typeface="Arial" pitchFamily="34" charset="-120"/>
              </a:rPr>
              <a:t> · M 5</a:t>
            </a:r>
            <a:pPr algn="l" indent="0" marL="0">
              <a:buNone/>
            </a:pPr>
            <a:r>
              <a:rPr lang="en-US" sz="850" dirty="0">
                <a:solidFill>
                  <a:srgbClr val="B83A36"/>
                </a:solidFill>
                <a:latin typeface="Arial" pitchFamily="34" charset="0"/>
                <a:ea typeface="Arial" pitchFamily="34" charset="-122"/>
                <a:cs typeface="Arial" pitchFamily="34" charset="-120"/>
              </a:rPr>
              <a:t> · H 0</a:t>
            </a:r>
            <a:endParaRPr lang="en-US" sz="850" dirty="0"/>
          </a:p>
        </p:txBody>
      </p:sp>
      <p:sp>
        <p:nvSpPr>
          <p:cNvPr id="75" name="Text 73"/>
          <p:cNvSpPr/>
          <p:nvPr/>
        </p:nvSpPr>
        <p:spPr>
          <a:xfrm>
            <a:off x="3822192" y="3108960"/>
            <a:ext cx="603504" cy="182880"/>
          </a:xfrm>
          <a:prstGeom prst="rect">
            <a:avLst/>
          </a:prstGeom>
          <a:noFill/>
          <a:ln/>
        </p:spPr>
        <p:txBody>
          <a:bodyPr wrap="square" lIns="0" tIns="0" rIns="0" bIns="0" rtlCol="0" anchor="ctr"/>
          <a:lstStyle/>
          <a:p>
            <a:pPr algn="ctr" indent="0" marL="0">
              <a:buNone/>
            </a:pPr>
            <a:r>
              <a:rPr lang="en-US" sz="1000" b="1" dirty="0">
                <a:solidFill>
                  <a:srgbClr val="1C8A7C"/>
                </a:solidFill>
                <a:latin typeface="Arial" pitchFamily="34" charset="0"/>
                <a:ea typeface="Arial" pitchFamily="34" charset="-122"/>
                <a:cs typeface="Arial" pitchFamily="34" charset="-120"/>
              </a:rPr>
              <a:t>5%</a:t>
            </a:r>
            <a:endParaRPr lang="en-US" sz="1000" dirty="0"/>
          </a:p>
        </p:txBody>
      </p:sp>
      <p:sp>
        <p:nvSpPr>
          <p:cNvPr id="76" name="Shape 74"/>
          <p:cNvSpPr/>
          <p:nvPr/>
        </p:nvSpPr>
        <p:spPr>
          <a:xfrm>
            <a:off x="3840480" y="3328416"/>
            <a:ext cx="566928" cy="91440"/>
          </a:xfrm>
          <a:prstGeom prst="roundRect">
            <a:avLst>
              <a:gd name="adj" fmla="val 30000"/>
            </a:avLst>
          </a:prstGeom>
          <a:solidFill>
            <a:srgbClr val="E3E9F2"/>
          </a:solidFill>
          <a:ln w="12700">
            <a:solidFill>
              <a:srgbClr val="E3E9F2"/>
            </a:solidFill>
            <a:prstDash val="solid"/>
          </a:ln>
        </p:spPr>
      </p:sp>
      <p:sp>
        <p:nvSpPr>
          <p:cNvPr id="77" name="Shape 75"/>
          <p:cNvSpPr/>
          <p:nvPr/>
        </p:nvSpPr>
        <p:spPr>
          <a:xfrm>
            <a:off x="3840480" y="3328416"/>
            <a:ext cx="83372" cy="91440"/>
          </a:xfrm>
          <a:prstGeom prst="roundRect">
            <a:avLst>
              <a:gd name="adj" fmla="val 32903"/>
            </a:avLst>
          </a:prstGeom>
          <a:solidFill>
            <a:srgbClr val="1C8A7C"/>
          </a:solidFill>
          <a:ln w="12700">
            <a:solidFill>
              <a:srgbClr val="1C8A7C"/>
            </a:solidFill>
            <a:prstDash val="solid"/>
          </a:ln>
        </p:spPr>
      </p:sp>
      <p:sp>
        <p:nvSpPr>
          <p:cNvPr id="78" name="Text 76"/>
          <p:cNvSpPr/>
          <p:nvPr/>
        </p:nvSpPr>
        <p:spPr>
          <a:xfrm>
            <a:off x="274320" y="4736592"/>
            <a:ext cx="8595360" cy="256032"/>
          </a:xfrm>
          <a:prstGeom prst="rect">
            <a:avLst/>
          </a:prstGeom>
          <a:noFill/>
          <a:ln/>
        </p:spPr>
        <p:txBody>
          <a:bodyPr wrap="square" lIns="0" tIns="0" rIns="0" bIns="0" rtlCol="0" anchor="ctr"/>
          <a:lstStyle/>
          <a:p>
            <a:pPr algn="l" indent="0" marL="0">
              <a:buNone/>
            </a:pPr>
            <a:r>
              <a:rPr lang="en-US" sz="900" b="1" dirty="0">
                <a:solidFill>
                  <a:srgbClr val="1B2A41"/>
                </a:solidFill>
                <a:latin typeface="Arial" pitchFamily="34" charset="0"/>
                <a:ea typeface="Arial" pitchFamily="34" charset="-122"/>
                <a:cs typeface="Arial" pitchFamily="34" charset="-120"/>
              </a:rPr>
              <a:t>Legend:  </a:t>
            </a:r>
            <a:pPr algn="l" indent="0" marL="0">
              <a:buNone/>
            </a:pPr>
            <a:r>
              <a:rPr lang="en-US" sz="900" b="1" dirty="0">
                <a:solidFill>
                  <a:srgbClr val="127A4F"/>
                </a:solidFill>
                <a:latin typeface="Arial" pitchFamily="34" charset="0"/>
                <a:ea typeface="Arial" pitchFamily="34" charset="-122"/>
                <a:cs typeface="Arial" pitchFamily="34" charset="-120"/>
              </a:rPr>
              <a:t>E </a:t>
            </a:r>
            <a:pPr algn="l" indent="0" marL="0">
              <a:buNone/>
            </a:pPr>
            <a:r>
              <a:rPr lang="en-US" sz="900" dirty="0">
                <a:solidFill>
                  <a:srgbClr val="5A6B82"/>
                </a:solidFill>
                <a:latin typeface="Arial" pitchFamily="34" charset="0"/>
                <a:ea typeface="Arial" pitchFamily="34" charset="-122"/>
                <a:cs typeface="Arial" pitchFamily="34" charset="-120"/>
              </a:rPr>
              <a:t>Easy   </a:t>
            </a:r>
            <a:pPr algn="l" indent="0" marL="0">
              <a:buNone/>
            </a:pPr>
            <a:r>
              <a:rPr lang="en-US" sz="900" b="1" dirty="0">
                <a:solidFill>
                  <a:srgbClr val="C9821B"/>
                </a:solidFill>
                <a:latin typeface="Arial" pitchFamily="34" charset="0"/>
                <a:ea typeface="Arial" pitchFamily="34" charset="-122"/>
                <a:cs typeface="Arial" pitchFamily="34" charset="-120"/>
              </a:rPr>
              <a:t>M </a:t>
            </a:r>
            <a:pPr algn="l" indent="0" marL="0">
              <a:buNone/>
            </a:pPr>
            <a:r>
              <a:rPr lang="en-US" sz="900" dirty="0">
                <a:solidFill>
                  <a:srgbClr val="5A6B82"/>
                </a:solidFill>
                <a:latin typeface="Arial" pitchFamily="34" charset="0"/>
                <a:ea typeface="Arial" pitchFamily="34" charset="-122"/>
                <a:cs typeface="Arial" pitchFamily="34" charset="-120"/>
              </a:rPr>
              <a:t>Medium   </a:t>
            </a:r>
            <a:pPr algn="l" indent="0" marL="0">
              <a:buNone/>
            </a:pPr>
            <a:r>
              <a:rPr lang="en-US" sz="900" b="1" dirty="0">
                <a:solidFill>
                  <a:srgbClr val="B83A36"/>
                </a:solidFill>
                <a:latin typeface="Arial" pitchFamily="34" charset="0"/>
                <a:ea typeface="Arial" pitchFamily="34" charset="-122"/>
                <a:cs typeface="Arial" pitchFamily="34" charset="-120"/>
              </a:rPr>
              <a:t>H </a:t>
            </a:r>
            <a:pPr algn="l" indent="0" marL="0">
              <a:buNone/>
            </a:pPr>
            <a:r>
              <a:rPr lang="en-US" sz="900" dirty="0">
                <a:solidFill>
                  <a:srgbClr val="5A6B82"/>
                </a:solidFill>
                <a:latin typeface="Arial" pitchFamily="34" charset="0"/>
                <a:ea typeface="Arial" pitchFamily="34" charset="-122"/>
                <a:cs typeface="Arial" pitchFamily="34" charset="-120"/>
              </a:rPr>
              <a:t>Hard   ·   </a:t>
            </a:r>
            <a:pPr algn="l" indent="0" marL="0">
              <a:buNone/>
            </a:pPr>
            <a:r>
              <a:rPr lang="en-US" sz="900" b="1" dirty="0">
                <a:solidFill>
                  <a:srgbClr val="1C8A7C"/>
                </a:solidFill>
                <a:latin typeface="Arial" pitchFamily="34" charset="0"/>
                <a:ea typeface="Arial" pitchFamily="34" charset="-122"/>
                <a:cs typeface="Arial" pitchFamily="34" charset="-120"/>
              </a:rPr>
              <a:t>% </a:t>
            </a:r>
            <a:pPr algn="l" indent="0" marL="0">
              <a:buNone/>
            </a:pPr>
            <a:r>
              <a:rPr lang="en-US" sz="900" dirty="0">
                <a:solidFill>
                  <a:srgbClr val="5A6B82"/>
                </a:solidFill>
                <a:latin typeface="Arial" pitchFamily="34" charset="0"/>
                <a:ea typeface="Arial" pitchFamily="34" charset="-122"/>
                <a:cs typeface="Arial" pitchFamily="34" charset="-120"/>
              </a:rPr>
              <a:t>= exam weightage (share of the chapter)</a:t>
            </a:r>
            <a:endParaRPr lang="en-US" sz="900" dirty="0"/>
          </a:p>
        </p:txBody>
      </p:sp>
      <p:sp>
        <p:nvSpPr>
          <p:cNvPr id="79" name="Shape 77"/>
          <p:cNvSpPr/>
          <p:nvPr/>
        </p:nvSpPr>
        <p:spPr>
          <a:xfrm>
            <a:off x="274320" y="4992624"/>
            <a:ext cx="8595360" cy="0"/>
          </a:xfrm>
          <a:prstGeom prst="line">
            <a:avLst/>
          </a:prstGeom>
          <a:noFill/>
          <a:ln w="12700">
            <a:solidFill>
              <a:srgbClr val="E3E9F2"/>
            </a:solidFill>
            <a:prstDash val="solid"/>
          </a:ln>
        </p:spPr>
      </p:sp>
      <p:sp>
        <p:nvSpPr>
          <p:cNvPr id="80" name="Brand handle"/>
          <p:cNvSpPr txBox="1"/>
          <p:nvPr/>
        </p:nvSpPr>
        <p:spPr>
          <a:xfrm>
            <a:off x="274320" y="4846320"/>
            <a:ext cx="5943600" cy="237744"/>
          </a:xfrm>
          <a:prstGeom prst="rect">
            <a:avLst/>
          </a:prstGeom>
          <a:noFill/>
        </p:spPr>
        <p:txBody>
          <a:bodyPr wrap="square" lIns="0" rIns="0" tIns="0" bIns="0" anchor="ctr">
            <a:normAutofit/>
          </a:bodyPr>
          <a:lstStyle/>
          <a:p>
            <a:pPr algn="l"/>
            <a:r>
              <a:rPr lang="en-US" sz="900" b="1" dirty="0">
                <a:solidFill>
                  <a:srgbClr val="1B2A41"/>
                </a:solidFill>
                <a:latin typeface="Arial"/>
              </a:rPr>
              <a:t>( Mr. Aniket Bhardwaj By ABC Chemistry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1</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Alkali Metals (Group 1)</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6 questions   ·   Easy 6  |  Medium 0  |  Hard 0   ·   PYQ frequency: Occasional</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121686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Among the molten alkali metals, the example of an immiscible pair (in all proportions)is</a:t>
            </a:r>
          </a:p>
          <a:p>
            <a:pPr algn="l">
              <a:spcAft>
                <a:spcPts val="400"/>
              </a:spcAft>
            </a:pPr>
            <a:r>
              <a:rPr lang="en-US" sz="1050" b="0" dirty="0">
                <a:solidFill>
                  <a:srgbClr val="1B2A41"/>
                </a:solidFill>
                <a:latin typeface="Georgia"/>
              </a:rPr>
              <a:t>(a) K and Na</a:t>
            </a:r>
          </a:p>
          <a:p>
            <a:pPr algn="l">
              <a:spcAft>
                <a:spcPts val="400"/>
              </a:spcAft>
            </a:pPr>
            <a:r>
              <a:rPr lang="en-US" sz="1050" b="0" dirty="0">
                <a:solidFill>
                  <a:srgbClr val="1B2A41"/>
                </a:solidFill>
                <a:latin typeface="Georgia"/>
              </a:rPr>
              <a:t>(b) K and Cs</a:t>
            </a:r>
          </a:p>
          <a:p>
            <a:pPr algn="l">
              <a:spcAft>
                <a:spcPts val="400"/>
              </a:spcAft>
            </a:pPr>
            <a:r>
              <a:rPr lang="en-US" sz="1050" b="0" dirty="0">
                <a:solidFill>
                  <a:srgbClr val="1B2A41"/>
                </a:solidFill>
                <a:latin typeface="Georgia"/>
              </a:rPr>
              <a:t>(c) Li and Cs</a:t>
            </a:r>
          </a:p>
          <a:p>
            <a:pPr algn="l">
              <a:spcAft>
                <a:spcPts val="400"/>
              </a:spcAft>
            </a:pPr>
            <a:r>
              <a:rPr lang="en-US" sz="1050" b="0" dirty="0">
                <a:solidFill>
                  <a:srgbClr val="1B2A41"/>
                </a:solidFill>
                <a:latin typeface="Georgia"/>
              </a:rPr>
              <a:t>(d) Rb and Cs</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Li and Cs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Lithium, with its much smaller atom and higher melting point, is immiscible with the heavy alkali metals; molten Li and Cs (also Li/K, Li/Rb) separate into two layers, while Na–K, K–Cs and Rb–Cs mix freely.</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Li and Cs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 and Na</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Lithium, with its much smaller atom and higher melting point, is immiscible with the heavy alkali metals; molten Li and Cs (also Li/K, Li/Rb) separate into two layers, while Na–K, K–Cs and Rb–Cs mix freely.</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 and Cs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Lithium, with its much smaller atom and higher melting point, is immiscible with the heavy alkali metals; molten Li and Cs (also Li/K, Li/Rb) separate into two…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Rb and Cs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Lithium, with its much smaller atom and higher melting point, is immiscible with the heavy alkali metals; molten Li and Cs (also Li/K, Li/Rb) separate into two…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35.png">    </p:cNvPr>
          <p:cNvPicPr>
            <a:picLocks noChangeAspect="1"/>
          </p:cNvPicPr>
          <p:nvPr/>
        </p:nvPicPr>
        <p:blipFill>
          <a:blip r:embed="rId1"/>
          <a:stretch>
            <a:fillRect/>
          </a:stretch>
        </p:blipFill>
        <p:spPr>
          <a:xfrm>
            <a:off x="420624" y="1517904"/>
            <a:ext cx="5230368" cy="161394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Nal(TI)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 metal reactivity and superoxide/peroxide/solvated electron chemistry.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Nal(TI)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Nal(AI)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CsI(TI)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Csl(AI)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2014</a:t>
            </a:r>
            <a:endParaRPr lang="en-US" sz="900" dirty="0"/>
          </a:p>
        </p:txBody>
      </p:sp>
      <p:pic>
        <p:nvPicPr>
          <p:cNvPr id="21" name="Image 0" descr="/home/claude/mg_qc/q051.png">    </p:cNvPr>
          <p:cNvPicPr>
            <a:picLocks noChangeAspect="1"/>
          </p:cNvPicPr>
          <p:nvPr/>
        </p:nvPicPr>
        <p:blipFill>
          <a:blip r:embed="rId1"/>
          <a:stretch>
            <a:fillRect/>
          </a:stretch>
        </p:blipFill>
        <p:spPr>
          <a:xfrm>
            <a:off x="420624" y="1517904"/>
            <a:ext cx="5230368" cy="2015293"/>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Right size match of cation to crown ether cavity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 metal reactivity and superoxide/peroxide/solvated electron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Right size match of cation to crown ether cavity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Change in entropy being positive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Conformational flexibility of crown ether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Hydrophobicity of crown ether</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2015</a:t>
            </a:r>
            <a:endParaRPr lang="en-US" sz="900" dirty="0"/>
          </a:p>
        </p:txBody>
      </p:sp>
      <p:sp>
        <p:nvSpPr>
          <p:cNvPr id="46" name="Question text"/>
          <p:cNvSpPr txBox="1"/>
          <p:nvPr/>
        </p:nvSpPr>
        <p:spPr>
          <a:xfrm>
            <a:off x="420624" y="1517904"/>
            <a:ext cx="5230368" cy="2553274"/>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ring size and the number of linked tetrahedral present in [Si₆O₁₈]¹²⁻ are, respectively</a:t>
            </a:r>
          </a:p>
          <a:p>
            <a:pPr algn="l">
              <a:spcAft>
                <a:spcPts val="400"/>
              </a:spcAft>
            </a:pPr>
            <a:r>
              <a:rPr lang="en-US" sz="1050" b="0" dirty="0">
                <a:solidFill>
                  <a:srgbClr val="1B2A41"/>
                </a:solidFill>
                <a:latin typeface="Georgia"/>
              </a:rPr>
              <a:t>(a) 6 and 6</a:t>
            </a:r>
          </a:p>
          <a:p>
            <a:pPr algn="l">
              <a:spcAft>
                <a:spcPts val="400"/>
              </a:spcAft>
            </a:pPr>
            <a:r>
              <a:rPr lang="en-US" sz="1050" b="0" dirty="0">
                <a:solidFill>
                  <a:srgbClr val="1B2A41"/>
                </a:solidFill>
                <a:latin typeface="Georgia"/>
              </a:rPr>
              <a:t>(b) 12 and 6</a:t>
            </a:r>
          </a:p>
          <a:p>
            <a:pPr algn="l">
              <a:spcAft>
                <a:spcPts val="400"/>
              </a:spcAft>
            </a:pPr>
            <a:r>
              <a:rPr lang="en-US" sz="1050" b="0" dirty="0">
                <a:solidFill>
                  <a:srgbClr val="1B2A41"/>
                </a:solidFill>
                <a:latin typeface="Georgia"/>
              </a:rPr>
              <a:t>(c) 12 and 12</a:t>
            </a:r>
          </a:p>
          <a:p>
            <a:pPr algn="l">
              <a:spcAft>
                <a:spcPts val="400"/>
              </a:spcAft>
            </a:pPr>
            <a:r>
              <a:rPr lang="en-US" sz="1050" b="0" dirty="0">
                <a:solidFill>
                  <a:srgbClr val="1B2A41"/>
                </a:solidFill>
                <a:latin typeface="Georgia"/>
              </a:rPr>
              <a:t>(d) 6 and 12</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12 and 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cyclic silicate [Si₆O₁₈]¹²⁻ (beryl-type) is a ring of six SiO₄ tetrahedra linked by six bridging O, i.e. a 12-membered Si–O ring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12 and 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cyclic silicate [Si₆O₁₈]¹²⁻ (beryl-type) is a ring of six SiO₄ tetrahedra linked by six bridging O, i.e. a 12-membered Si–O ring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12 and 12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The cyclic silicate [Si₆O₁₈]¹²⁻ (beryl-type) is a ring of six SiO₄ tetrahedra linked by six bridging O, i.e. a 12-membered Si–O ring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12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The cyclic silicate [Si₆O₁₈]¹²⁻ (beryl-type) is a ring of six SiO₄ tetrahedra linked by six bridging O, i.e. a 12-membered Si–O ring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pic>
        <p:nvPicPr>
          <p:cNvPr id="21" name="Image 0" descr="/home/claude/mg_qc/q089.png">    </p:cNvPr>
          <p:cNvPicPr>
            <a:picLocks noChangeAspect="1"/>
          </p:cNvPicPr>
          <p:nvPr/>
        </p:nvPicPr>
        <p:blipFill>
          <a:blip r:embed="rId1"/>
          <a:stretch>
            <a:fillRect/>
          </a:stretch>
        </p:blipFill>
        <p:spPr>
          <a:xfrm>
            <a:off x="420624" y="1517904"/>
            <a:ext cx="5230368" cy="1024725"/>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 metal reactivity and superoxide/peroxide/solvated electron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pic>
        <p:nvPicPr>
          <p:cNvPr id="21" name="Image 0" descr="/home/claude/mg_qc/q097.png">    </p:cNvPr>
          <p:cNvPicPr>
            <a:picLocks noChangeAspect="1"/>
          </p:cNvPicPr>
          <p:nvPr/>
        </p:nvPicPr>
        <p:blipFill>
          <a:blip r:embed="rId1"/>
          <a:stretch>
            <a:fillRect/>
          </a:stretch>
        </p:blipFill>
        <p:spPr>
          <a:xfrm>
            <a:off x="420624" y="1517904"/>
            <a:ext cx="5230368" cy="137057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Occasional · 4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Bigger alkali cation stabilises bigger anion: Li+ (tiny)→oxide, Na+ (medium)→peroxide, K+/Rb+/Cs+ (big)→superoxide.</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r, r</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and r</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 respectively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 metal reactivity and superoxide/peroxide/solvated electron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r, r</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and r</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 respectively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Solvated electrons in liq. NH3: M→[M(NH3)n]+ + e-(solvated). These reduce O2 to superoxide. Alkali metals in liq. NH3 are one-electron reducing agents.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Bigger alkali cation stabilises bigger anion: Li+ (tiny)→oxide, Na+ (medium)→peroxide, K+/Rb+/Cs+ (big)→superoxide.</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 Metals (Group 1)</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r and r</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respectively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 r</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r</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 respectively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r and r</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 respectively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 metal reactivity and superoxide/peroxide/solvated electron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Alkali Metals (Group 1)</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6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 metals (Li–Cs) have one valence electron and form +1 ions. With O2 they give oxides (Li2O), peroxides (Na2O2), or superoxides (KO2, RbO2, CsO2). In liquid NH3, they produce solvated electrons – powerful reductants that reduce O2 to O2-.</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Li+O2→Li2O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Na+O2→Na2O2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K/Rb/Cs+O2→MO2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M+nNH3→[M(NH3)n]+ + e-(solvated)</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Superoxide vs peroxide formation</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Diagonal Li–Mg relationship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Solvated electrons in liq. NH3</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Ionization energy trend</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Thinking all alkali metals form peroxides with O2 – only Na does; heavier ones give superoxides.</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Li→Li2O, Na→Na2O2, K/Rb/Cs→MO2 with O2. Diagonal relationship: Li behaves like Mg (forms Li3N directly, Li2O not peroxide, LiF insoluble in water).</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Q32   Q35   Q51   Q58   Q89   Q97</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Superoxides, peroxides, solvated electrons, diagonal Li–Mg relationship.</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2</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Alkaline Earth Metals (Group 2)</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 questions   ·   Easy 1  |  Medium 0  |  Hard 1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pic>
        <p:nvPicPr>
          <p:cNvPr id="21" name="Image 0" descr="/home/claude/mg_qc/q014.png">    </p:cNvPr>
          <p:cNvPicPr>
            <a:picLocks noChangeAspect="1"/>
          </p:cNvPicPr>
          <p:nvPr/>
        </p:nvPicPr>
        <p:blipFill>
          <a:blip r:embed="rId1"/>
          <a:stretch>
            <a:fillRect/>
          </a:stretch>
        </p:blipFill>
        <p:spPr>
          <a:xfrm>
            <a:off x="420624" y="1517904"/>
            <a:ext cx="5230368" cy="176338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Diagonal Be–Al relationship, solubility trends, amphoteric BeO, BeF2 structure</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Sulphates – solubility goes South (decreases). Hydroxides – Happy going Down (increases).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Be cluster with 5 NO3 units and one bridging O (correct — see structure)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2 metals (Be–Ba): Be is anomalous (diagonal with Al), forms covalent compounds and amphoteric BeO. Sulfate solubility decreases down (BaSO4 insoluble); hydroxide solubility increases down.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alkaline earth metal periodic trends and anomalous Be behaviour.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Be cluster with 5 NO3 units and one bridging O (correct — see structure)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Be anomalous: covalent, amphoteric oxide, no reaction with cold water. BeF2 is a covalent chain polymer. Sulfates decrease, hydroxides increase in solubility down the group.</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BeF2 (covalent polymer) with ionic compounds; Be does not react with cold water unlike Mg.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BeO is amphoteric: reacts with HCl and NaOH. BeF2 has linear Be with bridging F (chain polymer). Be does not react with cold water but Mg does slowly.</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Sulphates – solubility goes South (decreases). Hydroxides – Happy going Down (increases).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Discrete Be(NO3)2 ionic pairs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Polymeric chain -Be-NO3- units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Tetrahedral BeO4 core with NO3 groups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73.png">    </p:cNvPr>
          <p:cNvPicPr>
            <a:picLocks noChangeAspect="1"/>
          </p:cNvPicPr>
          <p:nvPr/>
        </p:nvPicPr>
        <p:blipFill>
          <a:blip r:embed="rId1"/>
          <a:stretch>
            <a:fillRect/>
          </a:stretch>
        </p:blipFill>
        <p:spPr>
          <a:xfrm>
            <a:off x="652531" y="1517904"/>
            <a:ext cx="4766553" cy="292608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Diagonal Be–Al relationship, solubility trends, amphoteric BeO, BeF2 structure</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Sulphates – solubility goes South (decreases). Hydroxides – Happy going Down (increases).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2 metals (Be–Ba): Be is anomalous (diagonal with Al), forms covalent compounds and amphoteric BeO. Sulfate solubility decreases down (BaSO4 insoluble); hydroxide solubility increases down.</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alkaline earth metal periodic trends and anomalous Be behaviour.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Be anomalous: covalent, amphoteric oxide, no reaction with cold water. BeF2 is a covalent chain polymer. Sulfates decrease, hydroxides increase in solubility down the group.</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BeF2 (covalent polymer) with ionic compounds; Be does not react with cold water unlike Mg.</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BeO is amphoteric: reacts with HCl and NaOH. BeF2 has linear Be with bridging F (chain polymer). Be does not react with cold water but Mg does slowly.</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Sulphates – solubility goes South (decreases). Hydroxides – Happy going Down (increases).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Alkaline Earth Metals (Group 2)</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alkaline earth metal periodic trends and anomalous Be behaviour;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Alkaline Earth Metals (Group 2)</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2 metals (Be–Ba): Be is anomalous (diagonal with Al), forms covalent compounds and amphoteric BeO. Sulfate solubility decreases down (BaSO4 insoluble); hydroxide solubility increases down.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BeO + 2HCl → BeCl2 + H2O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BeO + 2NaOH → Na2BeO2 + H2O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Sulfate sol.: Be&gt;Mg&gt;Ca&gt;Sr&gt;Ba</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Hydroxide sol.: Be&lt;Mg&lt;Ca&lt;Sr&lt;Ba</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Diagonal Be–Al relationship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Amphoteric BeO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Solubility trends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Polymeric BeF2</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Confusing BeF2 (covalent polymer) with ionic compounds; Be does not react with cold water unlike Mg.</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Be anomalous: covalent, amphoteric oxide, no reaction with cold water. BeF2 is a covalent chain polymer. Sulfates decrease, hydroxides increase in solubility down the group.</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Q14   Q73</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Diagonal Be–Al relationship, solubility trends, amphoteric BeO, BeF2 structure.</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3</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Boron &amp; Aluminium Group (Group 13)</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20 questions   ·   Easy 0  |  Medium 1  |  Hard 19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97775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statement regarding closo-\BₙHₙ\ species is:</a:t>
            </a:r>
          </a:p>
          <a:p>
            <a:pPr algn="l">
              <a:spcAft>
                <a:spcPts val="400"/>
              </a:spcAft>
            </a:pPr>
            <a:r>
              <a:rPr lang="en-US" sz="1050" b="0" dirty="0">
                <a:solidFill>
                  <a:srgbClr val="1B2A41"/>
                </a:solidFill>
                <a:latin typeface="Georgia"/>
              </a:rPr>
              <a:t>(a) it always has a 2⁻ charge</a:t>
            </a:r>
          </a:p>
          <a:p>
            <a:pPr algn="l">
              <a:spcAft>
                <a:spcPts val="400"/>
              </a:spcAft>
            </a:pPr>
            <a:r>
              <a:rPr lang="en-US" sz="1050" b="0" dirty="0">
                <a:solidFill>
                  <a:srgbClr val="1B2A41"/>
                </a:solidFill>
                <a:latin typeface="Georgia"/>
              </a:rPr>
              <a:t>(b) it always has a 2⁺ charge</a:t>
            </a:r>
          </a:p>
          <a:p>
            <a:pPr algn="l">
              <a:spcAft>
                <a:spcPts val="400"/>
              </a:spcAft>
            </a:pPr>
            <a:r>
              <a:rPr lang="en-US" sz="1050" b="0" dirty="0">
                <a:solidFill>
                  <a:srgbClr val="1B2A41"/>
                </a:solidFill>
                <a:latin typeface="Georgia"/>
              </a:rPr>
              <a:t>(c) it is a neutral species</a:t>
            </a:r>
          </a:p>
          <a:p>
            <a:pPr algn="l">
              <a:spcAft>
                <a:spcPts val="400"/>
              </a:spcAft>
            </a:pPr>
            <a:r>
              <a:rPr lang="en-US" sz="1050" b="0" dirty="0">
                <a:solidFill>
                  <a:srgbClr val="1B2A41"/>
                </a:solidFill>
                <a:latin typeface="Georgia"/>
              </a:rPr>
              <a:t>(d) it is more reactive than nido, arachno, and hypo-boranes</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it always has</a:t>
            </a:r>
            <a:pPr algn="l" indent="0" marL="0">
              <a:buNone/>
            </a:pPr>
            <a:r>
              <a:rPr lang="en-US" sz="1250" baseline="3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charge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closo-Boranes need n + 1 skeletal pairs, which for BₙHₙ requires two extra electrons: they exist only as [BₙHₙ]²⁻ dianions, and are the least reactive class.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it always has</a:t>
            </a:r>
            <a:pPr algn="l" indent="0" marL="0">
              <a:buNone/>
            </a:pPr>
            <a:r>
              <a:rPr lang="en-US" sz="900" b="1" baseline="3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charge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always has +2 charge.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closo-Boranes need n + 1 skeletal pairs, which for BₙHₙ requires two extra electrons: they exist only as [BₙHₙ]²⁻ dianions, and are the least reactive class.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a neutral species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closo-Boranes need n + 1 skeletal pairs, which for BₙHₙ requires two extra electrons: they exist only as [BₙHₙ]²⁻ dianions, and are the least reactive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is more reactive than nido , arachno, and hypo-boranes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closo-Boranes need n + 1 skeletal pairs, which for BₙHₙ requires two extra electrons: they exist only as [BₙHₙ]²⁻ dianions, and are the least reactive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110584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Lewis acidity of BCl₃, BPh₃ and BMe₃ with respect to pyridine follows the order</a:t>
            </a:r>
          </a:p>
          <a:p>
            <a:pPr algn="l">
              <a:spcAft>
                <a:spcPts val="400"/>
              </a:spcAft>
            </a:pPr>
            <a:r>
              <a:rPr lang="en-US" sz="1050" b="0" dirty="0">
                <a:solidFill>
                  <a:srgbClr val="1B2A41"/>
                </a:solidFill>
                <a:latin typeface="Georgia"/>
              </a:rPr>
              <a:t>(a) BCl₃&gt;BPh₃&gt;BMe₃</a:t>
            </a:r>
          </a:p>
          <a:p>
            <a:pPr algn="l">
              <a:spcAft>
                <a:spcPts val="400"/>
              </a:spcAft>
            </a:pPr>
            <a:r>
              <a:rPr lang="en-US" sz="1050" b="0" dirty="0">
                <a:solidFill>
                  <a:srgbClr val="1B2A41"/>
                </a:solidFill>
                <a:latin typeface="Georgia"/>
              </a:rPr>
              <a:t>(b) BMe₃&gt;BPh₃&gt;BCl₃</a:t>
            </a:r>
          </a:p>
          <a:p>
            <a:pPr algn="l">
              <a:spcAft>
                <a:spcPts val="400"/>
              </a:spcAft>
            </a:pPr>
            <a:r>
              <a:rPr lang="en-US" sz="1050" b="0" dirty="0">
                <a:solidFill>
                  <a:srgbClr val="1B2A41"/>
                </a:solidFill>
                <a:latin typeface="Georgia"/>
              </a:rPr>
              <a:t>(c) BPh₃&gt;BMe₃&gt;BCl₃</a:t>
            </a:r>
          </a:p>
          <a:p>
            <a:pPr algn="l">
              <a:spcAft>
                <a:spcPts val="400"/>
              </a:spcAft>
            </a:pPr>
            <a:r>
              <a:rPr lang="en-US" sz="1050" b="0" dirty="0">
                <a:solidFill>
                  <a:srgbClr val="1B2A41"/>
                </a:solidFill>
                <a:latin typeface="Georgia"/>
              </a:rPr>
              <a:t>(d) BCl₃&gt;BMe₃&gt;BPh₃</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BCl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&gt; BPh</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&gt; BMe</a:t>
            </a:r>
            <a:pPr algn="l" indent="0" marL="0">
              <a:buNone/>
            </a:pPr>
            <a:r>
              <a:rPr lang="en-US" sz="1250" baseline="-40000" dirty="0">
                <a:solidFill>
                  <a:srgbClr val="1B2A41"/>
                </a:solidFill>
                <a:latin typeface="Arial" pitchFamily="34" charset="0"/>
                <a:ea typeface="Arial" pitchFamily="34" charset="-122"/>
                <a:cs typeface="Arial" pitchFamily="34" charset="-120"/>
              </a:rPr>
              <a:t>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Toward pyridine: BCl₃ &gt; BPh₃ &gt; BMe₃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BCl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&gt; BPh</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&gt; BMe</a:t>
            </a:r>
            <a:pPr algn="l" indent="0" marL="0">
              <a:buNone/>
            </a:pPr>
            <a:r>
              <a:rPr lang="en-US" sz="900" b="1" baseline="-40000" dirty="0">
                <a:solidFill>
                  <a:srgbClr val="1B2A41"/>
                </a:solidFill>
                <a:latin typeface="Arial" pitchFamily="34" charset="0"/>
                <a:ea typeface="Arial" pitchFamily="34" charset="-122"/>
                <a:cs typeface="Arial" pitchFamily="34" charset="-120"/>
              </a:rPr>
              <a:t>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 BPh</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 BCl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Toward pyridine: BCl₃ &gt; BPh₃ &gt; BMe₃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BPh</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&gt;BMe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 BCl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Toward pyridine: BCl₃ &gt; BPh₃ &gt; BMe₃</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&gt;BMe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&gt; BPh</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Toward pyridine: BCl₃ &gt; BPh₃ &gt; BMe₃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177192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Bayer's process involves.</a:t>
            </a:r>
          </a:p>
          <a:p>
            <a:pPr algn="l">
              <a:spcAft>
                <a:spcPts val="400"/>
              </a:spcAft>
            </a:pPr>
            <a:r>
              <a:rPr lang="en-US" sz="1050" b="0" dirty="0">
                <a:solidFill>
                  <a:srgbClr val="1B2A41"/>
                </a:solidFill>
                <a:latin typeface="Georgia"/>
              </a:rPr>
              <a:t>(a) Synthesis of B₂ H₆ from NaBH₄</a:t>
            </a:r>
          </a:p>
          <a:p>
            <a:pPr algn="l">
              <a:spcAft>
                <a:spcPts val="400"/>
              </a:spcAft>
            </a:pPr>
            <a:r>
              <a:rPr lang="en-US" sz="1050" b="0" dirty="0">
                <a:solidFill>
                  <a:srgbClr val="1B2A41"/>
                </a:solidFill>
                <a:latin typeface="Georgia"/>
              </a:rPr>
              <a:t>(b) Synthesis of NaBH₄ from borax</a:t>
            </a:r>
          </a:p>
          <a:p>
            <a:pPr algn="l">
              <a:spcAft>
                <a:spcPts val="400"/>
              </a:spcAft>
            </a:pPr>
            <a:r>
              <a:rPr lang="en-US" sz="1050" b="0" dirty="0">
                <a:solidFill>
                  <a:srgbClr val="1B2A41"/>
                </a:solidFill>
                <a:latin typeface="Georgia"/>
              </a:rPr>
              <a:t>(c) Synthesis of NaBH₄ from B₂ H₆</a:t>
            </a:r>
          </a:p>
          <a:p>
            <a:pPr algn="l">
              <a:spcAft>
                <a:spcPts val="400"/>
              </a:spcAft>
            </a:pPr>
            <a:r>
              <a:rPr lang="en-US" sz="1050" b="0" dirty="0">
                <a:solidFill>
                  <a:srgbClr val="1B2A41"/>
                </a:solidFill>
                <a:latin typeface="Georgia"/>
              </a:rPr>
              <a:t>(d) Synthesis of B₃N₃H₆ from B₂H₆</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Synthesis of NaBH4 from borax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Bayer process makes NaBH₄ from borax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Synthesis of NaBH4 from borax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Synthesis of B2H6 from NaBH4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The Bayer process makes NaBH₄ from borax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Synthesis of NaBH4 from B2H6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The Bayer process makes NaBH₄ from borax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Synthesis of B3N3H6 from B2H6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The Bayer process makes NaBH₄ from borax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sp>
        <p:nvSpPr>
          <p:cNvPr id="46" name="Question text"/>
          <p:cNvSpPr txBox="1"/>
          <p:nvPr/>
        </p:nvSpPr>
        <p:spPr>
          <a:xfrm>
            <a:off x="420624" y="1517904"/>
            <a:ext cx="5230368" cy="125101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most used acid catalyst in oil industry and the relevant process are respectively</a:t>
            </a:r>
          </a:p>
          <a:p>
            <a:pPr algn="l">
              <a:spcAft>
                <a:spcPts val="400"/>
              </a:spcAft>
            </a:pPr>
            <a:r>
              <a:rPr lang="en-US" sz="1050" b="0" dirty="0">
                <a:solidFill>
                  <a:srgbClr val="1B2A41"/>
                </a:solidFill>
                <a:latin typeface="Georgia"/>
              </a:rPr>
              <a:t>(a) Alumino phosphate and reforming</a:t>
            </a:r>
          </a:p>
          <a:p>
            <a:pPr algn="l">
              <a:spcAft>
                <a:spcPts val="400"/>
              </a:spcAft>
            </a:pPr>
            <a:r>
              <a:rPr lang="en-US" sz="1050" b="0" dirty="0">
                <a:solidFill>
                  <a:srgbClr val="1B2A41"/>
                </a:solidFill>
                <a:latin typeface="Georgia"/>
              </a:rPr>
              <a:t>(b) Alumino silicate and cracking</a:t>
            </a:r>
          </a:p>
          <a:p>
            <a:pPr algn="l">
              <a:spcAft>
                <a:spcPts val="400"/>
              </a:spcAft>
            </a:pPr>
            <a:r>
              <a:rPr lang="en-US" sz="1050" b="0" dirty="0">
                <a:solidFill>
                  <a:srgbClr val="1B2A41"/>
                </a:solidFill>
                <a:latin typeface="Georgia"/>
              </a:rPr>
              <a:t>(c) Alumino silicate and reforming</a:t>
            </a:r>
          </a:p>
          <a:p>
            <a:pPr algn="l">
              <a:spcAft>
                <a:spcPts val="400"/>
              </a:spcAft>
            </a:pPr>
            <a:r>
              <a:rPr lang="en-US" sz="1050" b="0" dirty="0">
                <a:solidFill>
                  <a:srgbClr val="1B2A41"/>
                </a:solidFill>
                <a:latin typeface="Georgia"/>
              </a:rPr>
              <a:t>(d) Alumino phosphate and cracking</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Alumino silicate and cracking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Zeolitic aluminosilicates (e.g. Y zeolite) are the solid-acid catalysts of fluid catalytic cracking, the largest catalytic process in refining.</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Alumino silicate and cracking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Alumino phosphate and reforming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Zeolitic aluminosilicates (e.g. Y zeolite) are the solid-acid catalysts of fluid catalytic cracking, the largest catalytic process in refining.</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Alumino silicate and reforming</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Zeolitic aluminosilicates (e.g. Y zeolite) are the solid-acid catalysts of fluid catalytic cracking, the largest catalytic process in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Alumino phosphate and cracking.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Zeolitic aluminosilicates (e.g. Y zeolite) are the solid-acid catalysts of fluid catalytic cracking, the largest catalytic process in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2012</a:t>
            </a:r>
            <a:endParaRPr lang="en-US" sz="900" dirty="0"/>
          </a:p>
        </p:txBody>
      </p:sp>
      <p:sp>
        <p:nvSpPr>
          <p:cNvPr id="46" name="Question text"/>
          <p:cNvSpPr txBox="1"/>
          <p:nvPr/>
        </p:nvSpPr>
        <p:spPr>
          <a:xfrm>
            <a:off x="420624" y="1517904"/>
            <a:ext cx="5230368" cy="1268097"/>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Structure of a carborane with formula, C₂ B₄ H₈, is formally derived from</a:t>
            </a:r>
          </a:p>
          <a:p>
            <a:pPr algn="l">
              <a:spcAft>
                <a:spcPts val="400"/>
              </a:spcAft>
            </a:pPr>
            <a:r>
              <a:rPr lang="en-US" sz="1050" b="0" dirty="0">
                <a:solidFill>
                  <a:srgbClr val="1B2A41"/>
                </a:solidFill>
                <a:latin typeface="Georgia"/>
              </a:rPr>
              <a:t>(a) Closo-borane</a:t>
            </a:r>
          </a:p>
          <a:p>
            <a:pPr algn="l">
              <a:spcAft>
                <a:spcPts val="400"/>
              </a:spcAft>
            </a:pPr>
            <a:r>
              <a:rPr lang="en-US" sz="1050" b="0" dirty="0">
                <a:solidFill>
                  <a:srgbClr val="1B2A41"/>
                </a:solidFill>
                <a:latin typeface="Georgia"/>
              </a:rPr>
              <a:t>(b) Nido-borane</a:t>
            </a:r>
          </a:p>
          <a:p>
            <a:pPr algn="l">
              <a:spcAft>
                <a:spcPts val="400"/>
              </a:spcAft>
            </a:pPr>
            <a:r>
              <a:rPr lang="en-US" sz="1050" b="0" dirty="0">
                <a:solidFill>
                  <a:srgbClr val="1B2A41"/>
                </a:solidFill>
                <a:latin typeface="Georgia"/>
              </a:rPr>
              <a:t>(c) Arachno-borane</a:t>
            </a:r>
          </a:p>
          <a:p>
            <a:pPr algn="l">
              <a:spcAft>
                <a:spcPts val="400"/>
              </a:spcAft>
            </a:pPr>
            <a:r>
              <a:rPr lang="en-US" sz="1050" b="0" dirty="0">
                <a:solidFill>
                  <a:srgbClr val="1B2A41"/>
                </a:solidFill>
                <a:latin typeface="Georgia"/>
              </a:rPr>
              <a:t>(d) Conjuncto-borane</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Nido-borane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C₂B₄H₈ (≡ B₆H₁₀) is a nido cluster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Nido-borane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Closo-borane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C₂B₄H₈ (≡ B₆H₁₀) is a nido cluster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Arachno-borane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C₂B₄H₈ (≡ B₆H₁₀) is a nido cluster</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Conjuncto-borane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C₂B₄H₈ (≡ B₆H₁₀) is a nido cluster</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2012</a:t>
            </a:r>
            <a:endParaRPr lang="en-US" sz="900" dirty="0"/>
          </a:p>
        </p:txBody>
      </p:sp>
      <p:sp>
        <p:nvSpPr>
          <p:cNvPr id="46" name="Question text"/>
          <p:cNvSpPr txBox="1"/>
          <p:nvPr/>
        </p:nvSpPr>
        <p:spPr>
          <a:xfrm>
            <a:off x="420624" y="1517904"/>
            <a:ext cx="5230368" cy="238675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Boric acid is a weak acid in aqueous solution. But its acidity increases significantly in the presence of ethylene glycol, because</a:t>
            </a:r>
          </a:p>
          <a:p>
            <a:pPr algn="l">
              <a:spcAft>
                <a:spcPts val="400"/>
              </a:spcAft>
            </a:pPr>
            <a:r>
              <a:rPr lang="en-US" sz="1050" b="0" dirty="0">
                <a:solidFill>
                  <a:srgbClr val="1B2A41"/>
                </a:solidFill>
                <a:latin typeface="Georgia"/>
              </a:rPr>
              <a:t>(a) ethylene glycol releases additional H⁺</a:t>
            </a:r>
          </a:p>
          <a:p>
            <a:pPr algn="l">
              <a:spcAft>
                <a:spcPts val="400"/>
              </a:spcAft>
            </a:pPr>
            <a:r>
              <a:rPr lang="en-US" sz="1050" b="0" dirty="0">
                <a:solidFill>
                  <a:srgbClr val="1B2A41"/>
                </a:solidFill>
                <a:latin typeface="Georgia"/>
              </a:rPr>
              <a:t>(b) B(OH)₄⁻ is consumed in forming a compound with ethylene glycol</a:t>
            </a:r>
          </a:p>
          <a:p>
            <a:pPr algn="l">
              <a:spcAft>
                <a:spcPts val="400"/>
              </a:spcAft>
            </a:pPr>
            <a:r>
              <a:rPr lang="en-US" sz="1050" b="0" dirty="0">
                <a:solidFill>
                  <a:srgbClr val="1B2A41"/>
                </a:solidFill>
                <a:latin typeface="Georgia"/>
              </a:rPr>
              <a:t>(c) ethylene glycol neutralizes H⁺ released by boric acid</a:t>
            </a:r>
          </a:p>
          <a:p>
            <a:pPr algn="l">
              <a:spcAft>
                <a:spcPts val="400"/>
              </a:spcAft>
            </a:pPr>
            <a:r>
              <a:rPr lang="en-US" sz="1050" b="0" dirty="0">
                <a:solidFill>
                  <a:srgbClr val="1B2A41"/>
                </a:solidFill>
                <a:latin typeface="Georgia"/>
              </a:rPr>
              <a:t>(d) Boric acid dissociates better in the mixed-solvent</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B(OH)4- is consumed in forming a complex with ethylene glycol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B(OH)4- is consumed in forming a complex with ethylene glycol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Ethylene glycol releases additional H+</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Ethylene glycol neutralizes H+ released by boric acid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Boric acid dissociates better in the mixed-solvent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37.png">    </p:cNvPr>
          <p:cNvPicPr>
            <a:picLocks noChangeAspect="1"/>
          </p:cNvPicPr>
          <p:nvPr/>
        </p:nvPicPr>
        <p:blipFill>
          <a:blip r:embed="rId1"/>
          <a:stretch>
            <a:fillRect/>
          </a:stretch>
        </p:blipFill>
        <p:spPr>
          <a:xfrm>
            <a:off x="758522" y="1517904"/>
            <a:ext cx="4554572" cy="292608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Option C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Option C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A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38.png">    </p:cNvPr>
          <p:cNvPicPr>
            <a:picLocks noChangeAspect="1"/>
          </p:cNvPicPr>
          <p:nvPr/>
        </p:nvPicPr>
        <p:blipFill>
          <a:blip r:embed="rId1"/>
          <a:stretch>
            <a:fillRect/>
          </a:stretch>
        </p:blipFill>
        <p:spPr>
          <a:xfrm>
            <a:off x="420624" y="1517904"/>
            <a:ext cx="5230368" cy="113573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CH-Li interaction in Li4(CH3) 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CH-Li interaction in Li4(CH3) 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CH-Al interactions in Al2 (CH3)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B-H interactions in B2H6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CH3CH2-Mg interactions in EtMgBr.(OEt2)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219888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Number of isomeric derivatives possible for the neutral closo-carborane, C₂ B₁₀ H₁₂ is</a:t>
            </a:r>
          </a:p>
          <a:p>
            <a:pPr algn="l">
              <a:spcAft>
                <a:spcPts val="400"/>
              </a:spcAft>
            </a:pPr>
            <a:r>
              <a:rPr lang="en-US" sz="1050" b="0" dirty="0">
                <a:solidFill>
                  <a:srgbClr val="1B2A41"/>
                </a:solidFill>
                <a:latin typeface="Georgia"/>
              </a:rPr>
              <a:t>(a) three</a:t>
            </a:r>
          </a:p>
          <a:p>
            <a:pPr algn="l">
              <a:spcAft>
                <a:spcPts val="400"/>
              </a:spcAft>
            </a:pPr>
            <a:r>
              <a:rPr lang="en-US" sz="1050" b="0" dirty="0">
                <a:solidFill>
                  <a:srgbClr val="1B2A41"/>
                </a:solidFill>
                <a:latin typeface="Georgia"/>
              </a:rPr>
              <a:t>(b) two</a:t>
            </a:r>
          </a:p>
          <a:p>
            <a:pPr algn="l">
              <a:spcAft>
                <a:spcPts val="400"/>
              </a:spcAft>
            </a:pPr>
            <a:r>
              <a:rPr lang="en-US" sz="1050" b="0" dirty="0">
                <a:solidFill>
                  <a:srgbClr val="1B2A41"/>
                </a:solidFill>
                <a:latin typeface="Georgia"/>
              </a:rPr>
              <a:t>(c) four</a:t>
            </a:r>
          </a:p>
          <a:p>
            <a:pPr algn="l">
              <a:spcAft>
                <a:spcPts val="400"/>
              </a:spcAft>
            </a:pPr>
            <a:r>
              <a:rPr lang="en-US" sz="1050" b="0" dirty="0">
                <a:solidFill>
                  <a:srgbClr val="1B2A41"/>
                </a:solidFill>
                <a:latin typeface="Georgia"/>
              </a:rPr>
              <a:t>(d) six</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three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ortho, meta and para C₂B₁₀H₁₂ — three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three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ortho, meta and para C₂B₁₀H₁₂ — three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ortho, meta and para C₂B₁₀H₁₂ — three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ortho, meta and para C₂B₁₀H₁₂ — three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137910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For higher boranes 3c-2e 'BBB' bond may be a part of their structures. In B₅ H₉, the number of such electron deficient bond(s) present is/are</a:t>
            </a:r>
          </a:p>
          <a:p>
            <a:pPr algn="l">
              <a:spcAft>
                <a:spcPts val="400"/>
              </a:spcAft>
            </a:pPr>
            <a:r>
              <a:rPr lang="en-US" sz="1050" b="0" dirty="0">
                <a:solidFill>
                  <a:srgbClr val="1B2A41"/>
                </a:solidFill>
                <a:latin typeface="Georgia"/>
              </a:rPr>
              <a:t>(a) four</a:t>
            </a:r>
          </a:p>
          <a:p>
            <a:pPr algn="l">
              <a:spcAft>
                <a:spcPts val="400"/>
              </a:spcAft>
            </a:pPr>
            <a:r>
              <a:rPr lang="en-US" sz="1050" b="0" dirty="0">
                <a:solidFill>
                  <a:srgbClr val="1B2A41"/>
                </a:solidFill>
                <a:latin typeface="Georgia"/>
              </a:rPr>
              <a:t>(b) two</a:t>
            </a:r>
          </a:p>
          <a:p>
            <a:pPr algn="l">
              <a:spcAft>
                <a:spcPts val="400"/>
              </a:spcAft>
            </a:pPr>
            <a:r>
              <a:rPr lang="en-US" sz="1050" b="0" dirty="0">
                <a:solidFill>
                  <a:srgbClr val="1B2A41"/>
                </a:solidFill>
                <a:latin typeface="Georgia"/>
              </a:rPr>
              <a:t>(c) zero</a:t>
            </a:r>
          </a:p>
          <a:p>
            <a:pPr algn="l">
              <a:spcAft>
                <a:spcPts val="400"/>
              </a:spcAft>
            </a:pPr>
            <a:r>
              <a:rPr lang="en-US" sz="1050" b="0" dirty="0">
                <a:solidFill>
                  <a:srgbClr val="1B2A41"/>
                </a:solidFill>
                <a:latin typeface="Georgia"/>
              </a:rPr>
              <a:t>(d) one</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One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 H₉ (styx 4120): four B–H–B bridges, one closed 3c-2e BBB bond, two B–B bonds — one BBB bond.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One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Four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B H₉ (styx 4120): four B–H–B bridges, one closed 3c-2e BBB bond, two B–B bonds — one BBB bond.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Two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B H₉ (styx 4120): four B–H–B bridges, one closed 3c-2e BBB bond, two B–B bonds — one BBB</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Zero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B H₉ (styx 4120): four B–H–B bridges, one closed 3c-2e BBB bond, two B–B bonds — one BBB</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0.png">    </p:cNvPr>
          <p:cNvPicPr>
            <a:picLocks noChangeAspect="1"/>
          </p:cNvPicPr>
          <p:nvPr/>
        </p:nvPicPr>
        <p:blipFill>
          <a:blip r:embed="rId1"/>
          <a:stretch>
            <a:fillRect/>
          </a:stretch>
        </p:blipFill>
        <p:spPr>
          <a:xfrm>
            <a:off x="420624" y="1517904"/>
            <a:ext cx="5230368" cy="1255288"/>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B</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B</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9</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8</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2015</a:t>
            </a:r>
            <a:endParaRPr lang="en-US" sz="900" dirty="0"/>
          </a:p>
        </p:txBody>
      </p:sp>
      <p:pic>
        <p:nvPicPr>
          <p:cNvPr id="21" name="Image 0" descr="/home/claude/mg_qc/q057.png">    </p:cNvPr>
          <p:cNvPicPr>
            <a:picLocks noChangeAspect="1"/>
          </p:cNvPicPr>
          <p:nvPr/>
        </p:nvPicPr>
        <p:blipFill>
          <a:blip r:embed="rId1"/>
          <a:stretch>
            <a:fillRect/>
          </a:stretch>
        </p:blipFill>
        <p:spPr>
          <a:xfrm>
            <a:off x="420624" y="1517904"/>
            <a:ext cx="5230368" cy="1464503"/>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B</a:t>
            </a:r>
            <a:pPr algn="l" indent="0" marL="0">
              <a:buNone/>
            </a:pPr>
            <a:r>
              <a:rPr lang="en-US" sz="1250" baseline="-40000" dirty="0">
                <a:solidFill>
                  <a:srgbClr val="1B2A41"/>
                </a:solidFill>
                <a:latin typeface="Arial" pitchFamily="34" charset="0"/>
                <a:ea typeface="Arial" pitchFamily="34" charset="-122"/>
                <a:cs typeface="Arial" pitchFamily="34" charset="-120"/>
              </a:rPr>
              <a:t>5</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9</a:t>
            </a:r>
            <a:pPr algn="l" indent="0" marL="0">
              <a:buNone/>
            </a:pPr>
            <a:r>
              <a:rPr lang="en-US" sz="1250" dirty="0">
                <a:solidFill>
                  <a:srgbClr val="1B2A41"/>
                </a:solidFill>
                <a:latin typeface="Arial" pitchFamily="34" charset="0"/>
                <a:ea typeface="Arial" pitchFamily="34" charset="-122"/>
                <a:cs typeface="Arial" pitchFamily="34" charset="-120"/>
              </a:rPr>
              <a:t> &lt;B</a:t>
            </a:r>
            <a:pPr algn="l" indent="0" marL="0">
              <a:buNone/>
            </a:pPr>
            <a:r>
              <a:rPr lang="en-US" sz="1250" baseline="-40000" dirty="0">
                <a:solidFill>
                  <a:srgbClr val="1B2A41"/>
                </a:solidFill>
                <a:latin typeface="Arial" pitchFamily="34" charset="0"/>
                <a:ea typeface="Arial" pitchFamily="34" charset="-122"/>
                <a:cs typeface="Arial" pitchFamily="34" charset="-120"/>
              </a:rPr>
              <a:t>6</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10</a:t>
            </a:r>
            <a:pPr algn="l" indent="0" marL="0">
              <a:buNone/>
            </a:pPr>
            <a:r>
              <a:rPr lang="en-US" sz="1250" dirty="0">
                <a:solidFill>
                  <a:srgbClr val="1B2A41"/>
                </a:solidFill>
                <a:latin typeface="Arial" pitchFamily="34" charset="0"/>
                <a:ea typeface="Arial" pitchFamily="34" charset="-122"/>
                <a:cs typeface="Arial" pitchFamily="34" charset="-120"/>
              </a:rPr>
              <a:t> &lt;B</a:t>
            </a:r>
            <a:pPr algn="l" indent="0" marL="0">
              <a:buNone/>
            </a:pPr>
            <a:r>
              <a:rPr lang="en-US" sz="1250" baseline="-40000" dirty="0">
                <a:solidFill>
                  <a:srgbClr val="1B2A41"/>
                </a:solidFill>
                <a:latin typeface="Arial" pitchFamily="34" charset="0"/>
                <a:ea typeface="Arial" pitchFamily="34" charset="-122"/>
                <a:cs typeface="Arial" pitchFamily="34" charset="-120"/>
              </a:rPr>
              <a:t>10</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14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B</a:t>
            </a:r>
            <a:pPr algn="l" indent="0" marL="0">
              <a:buNone/>
            </a:pPr>
            <a:r>
              <a:rPr lang="en-US" sz="900" b="1" baseline="-40000" dirty="0">
                <a:solidFill>
                  <a:srgbClr val="1B2A41"/>
                </a:solidFill>
                <a:latin typeface="Arial" pitchFamily="34" charset="0"/>
                <a:ea typeface="Arial" pitchFamily="34" charset="-122"/>
                <a:cs typeface="Arial" pitchFamily="34" charset="-120"/>
              </a:rPr>
              <a:t>5</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9</a:t>
            </a:r>
            <a:pPr algn="l" indent="0" marL="0">
              <a:buNone/>
            </a:pPr>
            <a:r>
              <a:rPr lang="en-US" sz="900" b="1" dirty="0">
                <a:solidFill>
                  <a:srgbClr val="1B2A41"/>
                </a:solidFill>
                <a:latin typeface="Arial" pitchFamily="34" charset="0"/>
                <a:ea typeface="Arial" pitchFamily="34" charset="-122"/>
                <a:cs typeface="Arial" pitchFamily="34" charset="-120"/>
              </a:rPr>
              <a:t> &lt;B</a:t>
            </a:r>
            <a:pPr algn="l" indent="0" marL="0">
              <a:buNone/>
            </a:pPr>
            <a:r>
              <a:rPr lang="en-US" sz="900" b="1" baseline="-40000" dirty="0">
                <a:solidFill>
                  <a:srgbClr val="1B2A41"/>
                </a:solidFill>
                <a:latin typeface="Arial" pitchFamily="34" charset="0"/>
                <a:ea typeface="Arial" pitchFamily="34" charset="-122"/>
                <a:cs typeface="Arial" pitchFamily="34" charset="-120"/>
              </a:rPr>
              <a:t>6</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10</a:t>
            </a:r>
            <a:pPr algn="l" indent="0" marL="0">
              <a:buNone/>
            </a:pPr>
            <a:r>
              <a:rPr lang="en-US" sz="900" b="1" dirty="0">
                <a:solidFill>
                  <a:srgbClr val="1B2A41"/>
                </a:solidFill>
                <a:latin typeface="Arial" pitchFamily="34" charset="0"/>
                <a:ea typeface="Arial" pitchFamily="34" charset="-122"/>
                <a:cs typeface="Arial" pitchFamily="34" charset="-120"/>
              </a:rPr>
              <a:t> &lt;B</a:t>
            </a:r>
            <a:pPr algn="l" indent="0" marL="0">
              <a:buNone/>
            </a:pPr>
            <a:r>
              <a:rPr lang="en-US" sz="900" b="1" baseline="-40000" dirty="0">
                <a:solidFill>
                  <a:srgbClr val="1B2A41"/>
                </a:solidFill>
                <a:latin typeface="Arial" pitchFamily="34" charset="0"/>
                <a:ea typeface="Arial" pitchFamily="34" charset="-122"/>
                <a:cs typeface="Arial" pitchFamily="34" charset="-120"/>
              </a:rPr>
              <a:t>10</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14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14</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9</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14</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14</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 &lt;B</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2015</a:t>
            </a:r>
            <a:endParaRPr lang="en-US" sz="900" dirty="0"/>
          </a:p>
        </p:txBody>
      </p:sp>
      <p:sp>
        <p:nvSpPr>
          <p:cNvPr id="46" name="Question text"/>
          <p:cNvSpPr txBox="1"/>
          <p:nvPr/>
        </p:nvSpPr>
        <p:spPr>
          <a:xfrm>
            <a:off x="420624" y="1517904"/>
            <a:ext cx="5230368" cy="224158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reaction of BCl₃, with NH₄Cl gives product A which upon reduction by NaBH₄ gives product B. Product B upon reacting with HCl affords compound C, which is</a:t>
            </a:r>
          </a:p>
          <a:p>
            <a:pPr algn="l">
              <a:spcAft>
                <a:spcPts val="400"/>
              </a:spcAft>
            </a:pPr>
            <a:r>
              <a:rPr lang="en-US" sz="1050" b="0" dirty="0">
                <a:solidFill>
                  <a:srgbClr val="1B2A41"/>
                </a:solidFill>
                <a:latin typeface="Georgia"/>
              </a:rPr>
              <a:t>(a) Cl₃ B₃ N₃ H₉</a:t>
            </a:r>
          </a:p>
          <a:p>
            <a:pPr algn="l">
              <a:spcAft>
                <a:spcPts val="400"/>
              </a:spcAft>
            </a:pPr>
            <a:r>
              <a:rPr lang="en-US" sz="1050" b="0" dirty="0">
                <a:solidFill>
                  <a:srgbClr val="1B2A41"/>
                </a:solidFill>
                <a:latin typeface="Georgia"/>
              </a:rPr>
              <a:t>(b) [ClBNH]₃</a:t>
            </a:r>
          </a:p>
          <a:p>
            <a:pPr algn="l">
              <a:spcAft>
                <a:spcPts val="400"/>
              </a:spcAft>
            </a:pPr>
            <a:r>
              <a:rPr lang="en-US" sz="1050" b="0" dirty="0">
                <a:solidFill>
                  <a:srgbClr val="1B2A41"/>
                </a:solidFill>
                <a:latin typeface="Georgia"/>
              </a:rPr>
              <a:t>(c) [HBNH]₃</a:t>
            </a:r>
          </a:p>
          <a:p>
            <a:pPr algn="l">
              <a:spcAft>
                <a:spcPts val="400"/>
              </a:spcAft>
            </a:pPr>
            <a:r>
              <a:rPr lang="en-US" sz="1050" b="0" dirty="0">
                <a:solidFill>
                  <a:srgbClr val="1B2A41"/>
                </a:solidFill>
                <a:latin typeface="Georgia"/>
              </a:rPr>
              <a:t>(d) (ClH)₃ B₃ N₃(ClH)₃</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B</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N</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9</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 = B-trichloroborazine [ClBNH]₃; B = borazine [HBNH]₃; borazine adds three HCl across its B–N bonds (Cl to B, H to N) to give the cyclic adduct B₃N₃H₉Cl₃ (Cl₃B₃N₃H₉).</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B</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N</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9</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[ClBNH]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A = B-trichloroborazine [ClBNH]₃; B = borazine [HBNH]₃; borazine adds three HCl across its B–N bonds (Cl to B, H to N) to give the cyclic adduct B₃N₃H₉Cl₃ (Cl₃B₃N₃H₉).</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[HBNH] 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A = B-trichloroborazine [ClBNH]₃; B = borazine [HBNH]₃; borazine adds three HCl across its B–N bonds (Cl to B, H to N) to give the cyclic adduct B₃N₃H₉Cl₃…</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(ClH)</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(ClH)</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A = B-trichloroborazine [ClBNH]₃; B = borazine [HBNH]₃; borazine adds three HCl across its B–N bonds (Cl to B, H to N) to give the cyclic adduct B₃N₃H₉Cl₃…</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2016</a:t>
            </a:r>
            <a:endParaRPr lang="en-US" sz="900" dirty="0"/>
          </a:p>
        </p:txBody>
      </p:sp>
      <p:pic>
        <p:nvPicPr>
          <p:cNvPr id="21" name="Image 0" descr="/home/claude/mg_qc/q067.png">    </p:cNvPr>
          <p:cNvPicPr>
            <a:picLocks noChangeAspect="1"/>
          </p:cNvPicPr>
          <p:nvPr/>
        </p:nvPicPr>
        <p:blipFill>
          <a:blip r:embed="rId1"/>
          <a:stretch>
            <a:fillRect/>
          </a:stretch>
        </p:blipFill>
        <p:spPr>
          <a:xfrm>
            <a:off x="420624" y="1517904"/>
            <a:ext cx="5230368" cy="154989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[BH</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.NMe,] and [B</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7</a:t>
            </a:r>
            <a:pPr algn="l" indent="0" marL="0">
              <a:buNone/>
            </a:pPr>
            <a:r>
              <a:rPr lang="en-US" sz="1250" dirty="0">
                <a:solidFill>
                  <a:srgbClr val="1B2A41"/>
                </a:solidFill>
                <a:latin typeface="Arial" pitchFamily="34" charset="0"/>
                <a:ea typeface="Arial" pitchFamily="34" charset="-122"/>
                <a:cs typeface="Arial" pitchFamily="34" charset="-120"/>
              </a:rPr>
              <a:t> . NMe</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[BH</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.NMe,] and [B</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7</a:t>
            </a:r>
            <a:pPr algn="l" indent="0" marL="0">
              <a:buNone/>
            </a:pPr>
            <a:r>
              <a:rPr lang="en-US" sz="900" b="1" dirty="0">
                <a:solidFill>
                  <a:srgbClr val="1B2A41"/>
                </a:solidFill>
                <a:latin typeface="Arial" pitchFamily="34" charset="0"/>
                <a:ea typeface="Arial" pitchFamily="34" charset="-122"/>
                <a:cs typeface="Arial" pitchFamily="34" charset="-120"/>
              </a:rPr>
              <a:t> . NMe</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(NMe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[B</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8</a:t>
            </a:r>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.NMe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.NMe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and [BH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(NMe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[B</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8</a:t>
            </a:r>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2017</a:t>
            </a:r>
            <a:endParaRPr lang="en-US" sz="900" dirty="0"/>
          </a:p>
        </p:txBody>
      </p:sp>
      <p:sp>
        <p:nvSpPr>
          <p:cNvPr id="46" name="Question text"/>
          <p:cNvSpPr txBox="1"/>
          <p:nvPr/>
        </p:nvSpPr>
        <p:spPr>
          <a:xfrm>
            <a:off x="420624" y="1517904"/>
            <a:ext cx="5230368" cy="137057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Addition of two electrons to the bismuth cluster Bi₅³⁺ results in a change of structure type from</a:t>
            </a:r>
          </a:p>
          <a:p>
            <a:pPr algn="l">
              <a:spcAft>
                <a:spcPts val="400"/>
              </a:spcAft>
            </a:pPr>
            <a:r>
              <a:rPr lang="en-US" sz="1050" b="0" dirty="0">
                <a:solidFill>
                  <a:srgbClr val="1B2A41"/>
                </a:solidFill>
                <a:latin typeface="Georgia"/>
              </a:rPr>
              <a:t>(a) closo to nido</a:t>
            </a:r>
          </a:p>
          <a:p>
            <a:pPr algn="l">
              <a:spcAft>
                <a:spcPts val="400"/>
              </a:spcAft>
            </a:pPr>
            <a:r>
              <a:rPr lang="en-US" sz="1050" b="0" dirty="0">
                <a:solidFill>
                  <a:srgbClr val="1B2A41"/>
                </a:solidFill>
                <a:latin typeface="Georgia"/>
              </a:rPr>
              <a:t>(b) nido to arachno</a:t>
            </a:r>
          </a:p>
          <a:p>
            <a:pPr algn="l">
              <a:spcAft>
                <a:spcPts val="400"/>
              </a:spcAft>
            </a:pPr>
            <a:r>
              <a:rPr lang="en-US" sz="1050" b="0" dirty="0">
                <a:solidFill>
                  <a:srgbClr val="1B2A41"/>
                </a:solidFill>
                <a:latin typeface="Georgia"/>
              </a:rPr>
              <a:t>(c) closo to arachno</a:t>
            </a:r>
          </a:p>
          <a:p>
            <a:pPr algn="l">
              <a:spcAft>
                <a:spcPts val="400"/>
              </a:spcAft>
            </a:pPr>
            <a:r>
              <a:rPr lang="en-US" sz="1050" b="0" dirty="0">
                <a:solidFill>
                  <a:srgbClr val="1B2A41"/>
                </a:solidFill>
                <a:latin typeface="Georgia"/>
              </a:rPr>
              <a:t>(d) arachno to hypho</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closo to nido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Bi ⁺ has 5×3 − 3 = 12 = 2n + 2 skeletal electrons (closo trigonal bipyramid); adding two gives 2n + 4, a nido square pyramid.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closo to nido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nido to arachno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Bi ⁺ has 5×3 − 3 = 12 = 2n + 2 skeletal electrons (closo trigonal bipyramid); adding two gives 2n + 4, a nido square pyramid.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closo to arachno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Bi ⁺ has 5×3 − 3 = 12 = 2n + 2 skeletal electrons (closo trigonal bipyramid); adding two gives 2n + 4, a nido square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arachno to hypho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Bi ⁺ has 5×3 − 3 = 12 = 2n + 2 skeletal electrons (closo trigonal bipyramid); adding two gives 2n + 4, a nido square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2018</a:t>
            </a:r>
            <a:endParaRPr lang="en-US" sz="900" dirty="0"/>
          </a:p>
        </p:txBody>
      </p:sp>
      <p:pic>
        <p:nvPicPr>
          <p:cNvPr id="21" name="Image 0" descr="/home/claude/mg_qc/q078.png">    </p:cNvPr>
          <p:cNvPicPr>
            <a:picLocks noChangeAspect="1"/>
          </p:cNvPicPr>
          <p:nvPr/>
        </p:nvPicPr>
        <p:blipFill>
          <a:blip r:embed="rId1"/>
          <a:stretch>
            <a:fillRect/>
          </a:stretch>
        </p:blipFill>
        <p:spPr>
          <a:xfrm>
            <a:off x="420624" y="1517904"/>
            <a:ext cx="5230368" cy="134922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C</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B</a:t>
            </a:r>
            <a:pPr algn="l" indent="0" marL="0">
              <a:buNone/>
            </a:pPr>
            <a:r>
              <a:rPr lang="en-US" sz="1250" baseline="-40000" dirty="0">
                <a:solidFill>
                  <a:srgbClr val="1B2A41"/>
                </a:solidFill>
                <a:latin typeface="Arial" pitchFamily="34" charset="0"/>
                <a:ea typeface="Arial" pitchFamily="34" charset="-122"/>
                <a:cs typeface="Arial" pitchFamily="34" charset="-120"/>
              </a:rPr>
              <a:t>10</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12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C</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B</a:t>
            </a:r>
            <a:pPr algn="l" indent="0" marL="0">
              <a:buNone/>
            </a:pPr>
            <a:r>
              <a:rPr lang="en-US" sz="900" b="1" baseline="-40000" dirty="0">
                <a:solidFill>
                  <a:srgbClr val="1B2A41"/>
                </a:solidFill>
                <a:latin typeface="Arial" pitchFamily="34" charset="0"/>
                <a:ea typeface="Arial" pitchFamily="34" charset="-122"/>
                <a:cs typeface="Arial" pitchFamily="34" charset="-120"/>
              </a:rPr>
              <a:t>10</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12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8</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10</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B</a:t>
            </a:r>
            <a:pPr algn="l" indent="0" marL="0">
              <a:buNone/>
            </a:pPr>
            <a:r>
              <a:rPr lang="en-US" sz="1050" b="1" baseline="-40000" dirty="0">
                <a:solidFill>
                  <a:srgbClr val="1B2A41"/>
                </a:solidFill>
                <a:latin typeface="Arial" pitchFamily="34" charset="0"/>
                <a:ea typeface="Arial" pitchFamily="34" charset="-122"/>
                <a:cs typeface="Arial" pitchFamily="34" charset="-120"/>
              </a:rPr>
              <a:t>9</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11</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2018</a:t>
            </a:r>
            <a:endParaRPr lang="en-US" sz="900" dirty="0"/>
          </a:p>
        </p:txBody>
      </p:sp>
      <p:pic>
        <p:nvPicPr>
          <p:cNvPr id="21" name="Image 0" descr="/home/claude/mg_qc/q081.png">    </p:cNvPr>
          <p:cNvPicPr>
            <a:picLocks noChangeAspect="1"/>
          </p:cNvPicPr>
          <p:nvPr/>
        </p:nvPicPr>
        <p:blipFill>
          <a:blip r:embed="rId1"/>
          <a:stretch>
            <a:fillRect/>
          </a:stretch>
        </p:blipFill>
        <p:spPr>
          <a:xfrm>
            <a:off x="420624" y="1517904"/>
            <a:ext cx="5230368" cy="1929899"/>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oxygen to give B2O3 and H2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oxygen to give B2O3 and H2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water to give boric acid and H2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water to give boric acid and H2O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oxygen to give B2O3 and H2O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pic>
        <p:nvPicPr>
          <p:cNvPr id="21" name="Image 0" descr="/home/claude/mg_qc/q083.png">    </p:cNvPr>
          <p:cNvPicPr>
            <a:picLocks noChangeAspect="1"/>
          </p:cNvPicPr>
          <p:nvPr/>
        </p:nvPicPr>
        <p:blipFill>
          <a:blip r:embed="rId1"/>
          <a:stretch>
            <a:fillRect/>
          </a:stretch>
        </p:blipFill>
        <p:spPr>
          <a:xfrm>
            <a:off x="420624" y="1517904"/>
            <a:ext cx="5230368" cy="149439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muscovile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Wade's rules, Lewis acidity of BX3, and borane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muscovile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phlogopite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montmorillonite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tale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Wade's rules, Lewis acidity of BX3, and borane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sp>
        <p:nvSpPr>
          <p:cNvPr id="46" name="Question text"/>
          <p:cNvSpPr txBox="1"/>
          <p:nvPr/>
        </p:nvSpPr>
        <p:spPr>
          <a:xfrm>
            <a:off x="434612" y="1517904"/>
            <a:ext cx="5202392" cy="292608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statements regarding Boron among the following (1) Nuclear spin of ¹¹ B is greater than that of ¹⁰ B (II) The polarities of B-H bond and C-H bonds are opposite (III) Cross-section of neutron absorption for ¹⁰ B is much more than that of ¹¹ B (IV) B reacts with boiling aq. NaOH solution to form NaB(OH)₄</a:t>
            </a:r>
          </a:p>
          <a:p>
            <a:pPr algn="l">
              <a:spcAft>
                <a:spcPts val="400"/>
              </a:spcAft>
            </a:pPr>
            <a:r>
              <a:rPr lang="en-US" sz="1050" b="0" dirty="0">
                <a:solidFill>
                  <a:srgbClr val="1B2A41"/>
                </a:solidFill>
                <a:latin typeface="Georgia"/>
              </a:rPr>
              <a:t>(a) II and III</a:t>
            </a:r>
          </a:p>
          <a:p>
            <a:pPr algn="l">
              <a:spcAft>
                <a:spcPts val="400"/>
              </a:spcAft>
            </a:pPr>
            <a:r>
              <a:rPr lang="en-US" sz="1050" b="0" dirty="0">
                <a:solidFill>
                  <a:srgbClr val="1B2A41"/>
                </a:solidFill>
                <a:latin typeface="Georgia"/>
              </a:rPr>
              <a:t>(b) I and II</a:t>
            </a:r>
          </a:p>
          <a:p>
            <a:pPr algn="l">
              <a:spcAft>
                <a:spcPts val="400"/>
              </a:spcAft>
            </a:pPr>
            <a:r>
              <a:rPr lang="en-US" sz="1050" b="0" dirty="0">
                <a:solidFill>
                  <a:srgbClr val="1B2A41"/>
                </a:solidFill>
                <a:latin typeface="Georgia"/>
              </a:rPr>
              <a:t>(c) III and IV</a:t>
            </a:r>
          </a:p>
          <a:p>
            <a:pPr algn="l">
              <a:spcAft>
                <a:spcPts val="400"/>
              </a:spcAft>
            </a:pPr>
            <a:r>
              <a:rPr lang="en-US" sz="1050" b="0" dirty="0">
                <a:solidFill>
                  <a:srgbClr val="1B2A41"/>
                </a:solidFill>
                <a:latin typeface="Georgia"/>
              </a:rPr>
              <a:t>(d) II and IV</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II and 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B–H (B^δ+–H^δ−) is polarised opposite to C–H. ¹⁰B has a huge neutron cross-section. ¹¹B (I = 3/2) has a smaller spin than ¹⁰B (I = 3). Crystalline boron is not attacked by boiling aqueous NaOH. II and III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II and 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B–H (B^δ+–H^δ−) is polarised opposite to C–H. ¹⁰B has a huge neutron cross-section. ¹¹B (I = 3/2) has a smaller spin than ¹⁰B (I = 3). Crystalline boron is not attacked by boiling aqueous NaOH. II and III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III and IV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B–H (B^δ+–H^δ−) is polarised opposite to C–H. ¹⁰B has a huge neutron cross-section. ¹¹B (I = 3/2) has a smaller spin than ¹⁰B (I = 3). Crystalline boron is not…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and IV</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B–H (B^δ+–H^δ−) is polarised opposite to C–H. ¹⁰B has a huge neutron cross-section. ¹¹B (I = 3/2) has a smaller spin than ¹⁰B (I = 3). Crystalline boron is not…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sp>
        <p:nvSpPr>
          <p:cNvPr id="46" name="Question text"/>
          <p:cNvSpPr txBox="1"/>
          <p:nvPr/>
        </p:nvSpPr>
        <p:spPr>
          <a:xfrm>
            <a:off x="420624" y="1517904"/>
            <a:ext cx="5230368" cy="155843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Correct statement/s among the following with respect to ionization energy (IE) is/are (i) (IE₁+IE₂+IE₃) for indium is more than that of aluminium (ii) IE₁ of scandium is higher than that of cobalt (iii) IE₁ of gallium is lower than that of selenium (iv) IE₁ of nitrogen is greater than that of oxygen</a:t>
            </a:r>
          </a:p>
          <a:p>
            <a:pPr algn="l">
              <a:spcAft>
                <a:spcPts val="400"/>
              </a:spcAft>
            </a:pPr>
            <a:r>
              <a:rPr lang="en-US" sz="1050" b="0" dirty="0">
                <a:solidFill>
                  <a:srgbClr val="1B2A41"/>
                </a:solidFill>
                <a:latin typeface="Georgia"/>
              </a:rPr>
              <a:t>(a) (ii) and (iv)</a:t>
            </a:r>
          </a:p>
          <a:p>
            <a:pPr algn="l">
              <a:spcAft>
                <a:spcPts val="400"/>
              </a:spcAft>
            </a:pPr>
            <a:r>
              <a:rPr lang="en-US" sz="1050" b="0" dirty="0">
                <a:solidFill>
                  <a:srgbClr val="1B2A41"/>
                </a:solidFill>
                <a:latin typeface="Georgia"/>
              </a:rPr>
              <a:t>(b) (iii) and (iv)</a:t>
            </a:r>
          </a:p>
          <a:p>
            <a:pPr algn="l">
              <a:spcAft>
                <a:spcPts val="400"/>
              </a:spcAft>
            </a:pPr>
            <a:r>
              <a:rPr lang="en-US" sz="1050" b="0" dirty="0">
                <a:solidFill>
                  <a:srgbClr val="1B2A41"/>
                </a:solidFill>
                <a:latin typeface="Georgia"/>
              </a:rPr>
              <a:t>(c) (i) and (iv)</a:t>
            </a:r>
          </a:p>
          <a:p>
            <a:pPr algn="l">
              <a:spcAft>
                <a:spcPts val="400"/>
              </a:spcAft>
            </a:pPr>
            <a:r>
              <a:rPr lang="en-US" sz="1050" b="0" dirty="0">
                <a:solidFill>
                  <a:srgbClr val="1B2A41"/>
                </a:solidFill>
                <a:latin typeface="Georgia"/>
              </a:rPr>
              <a:t>(d) (ii) and (iii)</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Wade's rules, Lewis acidity of BX3, closo/nido/arachno boranes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11 paper</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(iii) and (iv)</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 false — the sum for In (≈5083 kJ) is less than Al (≈5139). (ii) false — IE₁(Sc) 633 &lt; IE₁(Co) 760. (iii) true — Ga 579 &lt; Se 941. (iv) true — half-filled 2p³ makes N (1402) &gt; O (1314).</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(iii) and (iv)</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8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endParaRPr lang="en-US" sz="8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BCl3 is stronger Lewis acid than BF3 because F lone pairs back-donate into empty p orbital more than Cl. Al2Me6 has 3c-2e Al-C-Al bridges.</a:t>
            </a:r>
            <a:endParaRPr lang="en-US" sz="80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 donates most pi electrons → reduces Lewis acidity most. BCl3&gt;BPh3&gt;BMe3: steric and electronic factors together.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Boron &amp; Aluminium Group (Group 13)</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and (iv)</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 false — the sum for In (≈5083 kJ) is less than Al (≈5139). (ii) false — IE₁(Sc) 633 &lt; IE₁(Co) 760. (iii) true — Ga 579 &lt; Se 941. (iv) true — half-filled 2p³ makes N (1402) &gt; O (1314).</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(iv)</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(i) false — the sum for In (≈5083 kJ) is less than Al (≈5139). (ii) false — IE₁(Sc) 633 &lt; IE₁(Co) 760. (iii) true — Ga 579 &lt; Se 941. (iv) true — half-filled…</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and (iii) Main Group Elements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(i) false — the sum for In (≈5083 kJ) is less than Al (≈5139). (ii) false — IE₁(Sc) 633 &lt; IE₁(Co) 760. (iii) true — Ga 579 &lt; Se 941. (iv) true — half-filled…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Boron &amp; Aluminium Group (Group 13)</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20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13 (B–Tl): B is a metalloid; Al is metallic. Both are Lewis acids. Boranes follow Wade's rules: closo BnHn2- (n+1 SEP, charge always -2), nido (n+2 SEP), arachno (n+3 SEP). Lewis acidity: BCl3&gt;BPh3&gt;BMe3 (F/Cl pi-donation reduces Lewis acidity in BF3).</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Closo BnHn2-: n+1 SEP, charge -2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Nido BnHn+4: n+2 SEP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Arachno BnHn+6: n+3 SEP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Lewis acidity: BCl3&gt;BPh3&gt;BMe3</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Closo/nido/arachno boranes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Wade's rules for SEP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Lewis acidity of BX3</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3c-2e bonds in boranes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Thinking BF3 is the strongest Lewis acid — BCl3 is stronger because F lone-pair donation weakens BF3 more than Cl weakens BCl3.</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Lewis acidity towards pyridine: BCl3&gt;BPh3&gt;BMe3. Wade's SEP: closo n+1, nido n+2, arachno n+3. Closo BnHn always has -2 charge.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Q5   Q6   Q13   Q17   Q22   Q23   Q37   Q38   Q41   Q42   Q50   Q57   Q60   Q67   Q69   Q78   Q81   Q83   Q86   Q93</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Wade's rules, Lewis acidity of BX3, closo/nido/arachno boranes.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4</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Carbon &amp; Silicon Group (Group 14)</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29 questions   ·   Easy 0  |  Medium 0  |  Hard 29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2011</a:t>
            </a:r>
            <a:endParaRPr lang="en-US" sz="900" dirty="0"/>
          </a:p>
        </p:txBody>
      </p:sp>
      <p:pic>
        <p:nvPicPr>
          <p:cNvPr id="21" name="Image 0" descr="/home/claude/mg_qc/q001.png">    </p:cNvPr>
          <p:cNvPicPr>
            <a:picLocks noChangeAspect="1"/>
          </p:cNvPicPr>
          <p:nvPr/>
        </p:nvPicPr>
        <p:blipFill>
          <a:blip r:embed="rId1"/>
          <a:stretch>
            <a:fillRect/>
          </a:stretch>
        </p:blipFill>
        <p:spPr>
          <a:xfrm>
            <a:off x="420624" y="1517904"/>
            <a:ext cx="5230368" cy="176338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CF2 &gt; SiF2 &gt; GeF2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CF2 &gt; SiF2 &gt; GeF2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GeF2 &gt; SiF2 &gt; CF2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SiF2 &gt; GeF2 &gt; CF2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CF2 &gt; GeF2 &gt; SiF2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2011</a:t>
            </a:r>
            <a:endParaRPr lang="en-US" sz="900" dirty="0"/>
          </a:p>
        </p:txBody>
      </p:sp>
      <p:sp>
        <p:nvSpPr>
          <p:cNvPr id="46" name="Question text"/>
          <p:cNvSpPr txBox="1"/>
          <p:nvPr/>
        </p:nvSpPr>
        <p:spPr>
          <a:xfrm>
            <a:off x="420624" y="1517904"/>
            <a:ext cx="5230368" cy="196832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Alkali metal superoxides are obtained by the reaction of</a:t>
            </a:r>
          </a:p>
          <a:p>
            <a:pPr algn="l">
              <a:spcAft>
                <a:spcPts val="400"/>
              </a:spcAft>
            </a:pPr>
            <a:r>
              <a:rPr lang="en-US" sz="1050" b="0" dirty="0">
                <a:solidFill>
                  <a:srgbClr val="1B2A41"/>
                </a:solidFill>
                <a:latin typeface="Georgia"/>
              </a:rPr>
              <a:t>(a) Oxygen with alkali metals in liquid ammonia</a:t>
            </a:r>
          </a:p>
          <a:p>
            <a:pPr algn="l">
              <a:spcAft>
                <a:spcPts val="400"/>
              </a:spcAft>
            </a:pPr>
            <a:r>
              <a:rPr lang="en-US" sz="1050" b="0" dirty="0">
                <a:solidFill>
                  <a:srgbClr val="1B2A41"/>
                </a:solidFill>
                <a:latin typeface="Georgia"/>
              </a:rPr>
              <a:t>(b) Water with alkali metals in liquid ammonia</a:t>
            </a:r>
          </a:p>
          <a:p>
            <a:pPr algn="l">
              <a:spcAft>
                <a:spcPts val="400"/>
              </a:spcAft>
            </a:pPr>
            <a:r>
              <a:rPr lang="en-US" sz="1050" b="0" dirty="0">
                <a:solidFill>
                  <a:srgbClr val="1B2A41"/>
                </a:solidFill>
                <a:latin typeface="Georgia"/>
              </a:rPr>
              <a:t>(c) H₂ O₂ with alkali metals</a:t>
            </a:r>
          </a:p>
          <a:p>
            <a:pPr algn="l">
              <a:spcAft>
                <a:spcPts val="400"/>
              </a:spcAft>
            </a:pPr>
            <a:r>
              <a:rPr lang="en-US" sz="1050" b="0" dirty="0">
                <a:solidFill>
                  <a:srgbClr val="1B2A41"/>
                </a:solidFill>
                <a:latin typeface="Georgia"/>
              </a:rPr>
              <a:t>(d) H₂ O₂ with alkali metals in liquid ammonia</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Oxygen with alkali metals in liquid ammonia.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Passing oxygen through the metal–ammonia solution gives the superoxide MO₂ (e.g. KO₂); H₂O₂ or water give peroxides/hydroxides.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Oxygen with alkali metals in liquid ammonia.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Water with alkali metals in liquid ammonia</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Passing oxygen through the metal–ammonia solution gives the superoxide MO₂ (e.g. KO₂); H₂O₂ or water give peroxides/hydroxides.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with alkali metals.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Passing oxygen through the metal–ammonia solution gives the superoxide MO₂ (e.g. KO₂); H₂O₂ or water give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with alkali metals in liquid ammonia.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Passing oxygen through the metal–ammonia solution gives the superoxide MO₂ (e.g. KO₂); H₂O₂ or water give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2011</a:t>
            </a:r>
            <a:endParaRPr lang="en-US" sz="900" dirty="0"/>
          </a:p>
        </p:txBody>
      </p:sp>
      <p:pic>
        <p:nvPicPr>
          <p:cNvPr id="21" name="Image 0" descr="/home/claude/mg_qc/q003.png">    </p:cNvPr>
          <p:cNvPicPr>
            <a:picLocks noChangeAspect="1"/>
          </p:cNvPicPr>
          <p:nvPr/>
        </p:nvPicPr>
        <p:blipFill>
          <a:blip r:embed="rId1"/>
          <a:stretch>
            <a:fillRect/>
          </a:stretch>
        </p:blipFill>
        <p:spPr>
          <a:xfrm>
            <a:off x="420624" y="1517904"/>
            <a:ext cx="5230368" cy="444048"/>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Tri sodium phosphate (i) Plasticizer</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Tri sodium phosphate (i) Plasticizer</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 aryl phosphates (ii) Water softener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 ethyl phosphate (iii) Toothpaste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Calcium hydrogen phosphate (iv) Insecticides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2280013"/>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Among the following pairs (1) oxygen-sulfur &amp; (2) nitrogen-phosphorus (3) phosphorus arsenic &amp; (4) chlorine-iodine Those in which the first ionization energies differ by more than 300 kJ mole are:</a:t>
            </a:r>
          </a:p>
          <a:p>
            <a:pPr algn="l">
              <a:spcAft>
                <a:spcPts val="400"/>
              </a:spcAft>
            </a:pPr>
            <a:r>
              <a:rPr lang="en-US" sz="1050" b="0" dirty="0">
                <a:solidFill>
                  <a:srgbClr val="1B2A41"/>
                </a:solidFill>
                <a:latin typeface="Georgia"/>
              </a:rPr>
              <a:t>(a) (1) and (3) only</a:t>
            </a:r>
          </a:p>
          <a:p>
            <a:pPr algn="l">
              <a:spcAft>
                <a:spcPts val="400"/>
              </a:spcAft>
            </a:pPr>
            <a:r>
              <a:rPr lang="en-US" sz="1050" b="0" dirty="0">
                <a:solidFill>
                  <a:srgbClr val="1B2A41"/>
                </a:solidFill>
                <a:latin typeface="Georgia"/>
              </a:rPr>
              <a:t>(b) (1) and (2) only</a:t>
            </a:r>
          </a:p>
          <a:p>
            <a:pPr algn="l">
              <a:spcAft>
                <a:spcPts val="400"/>
              </a:spcAft>
            </a:pPr>
            <a:r>
              <a:rPr lang="en-US" sz="1050" b="0" dirty="0">
                <a:solidFill>
                  <a:srgbClr val="1B2A41"/>
                </a:solidFill>
                <a:latin typeface="Georgia"/>
              </a:rPr>
              <a:t>(c) (2) and (3) only</a:t>
            </a:r>
          </a:p>
          <a:p>
            <a:pPr algn="l">
              <a:spcAft>
                <a:spcPts val="400"/>
              </a:spcAft>
            </a:pPr>
            <a:r>
              <a:rPr lang="en-US" sz="1050" b="0" dirty="0">
                <a:solidFill>
                  <a:srgbClr val="1B2A41"/>
                </a:solidFill>
                <a:latin typeface="Georgia"/>
              </a:rPr>
              <a:t>(d) (3) and (4) only</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(1) and (2)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First IEs (kJ mol⁻¹): O 1314/S 1000 (Δ = 314), N 1402/P 1012 (390), P 1012/As 947 (65), Cl 1251/I 1008 (243). Only pairs (1) and (2) differ by more than 300.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(1) and (2)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(1) and (3)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First IEs (kJ mol⁻¹): O 1314/S 1000 (Δ = 314), N 1402/P 1012 (390), P 1012/As 947 (65), Cl 1251/I 1008 (243). Only pairs (1) and (2) differ by more than 300.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 and (3) only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First IEs (kJ mol⁻¹): O 1314/S 1000 (Δ = 314), N 1402/P 1012 (390), P 1012/As 947 (65), Cl 1251/I 1008 (243). Only pairs (1) and (2) differ by more than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(4)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First IEs (kJ mol⁻¹): O 1314/S 1000 (Δ = 314), N 1402/P 1012 (390), P 1012/As 947 (65), Cl 1251/I 1008 (243). Only pairs (1) and (2) differ by more than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pic>
        <p:nvPicPr>
          <p:cNvPr id="21" name="Image 0" descr="/home/claude/mg_qc/q009.png">    </p:cNvPr>
          <p:cNvPicPr>
            <a:picLocks noChangeAspect="1"/>
          </p:cNvPicPr>
          <p:nvPr/>
        </p:nvPicPr>
        <p:blipFill>
          <a:blip r:embed="rId1"/>
          <a:stretch>
            <a:fillRect/>
          </a:stretch>
        </p:blipFill>
        <p:spPr>
          <a:xfrm>
            <a:off x="420624" y="1517904"/>
            <a:ext cx="5230368" cy="86674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(SN) 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(SN) 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
            </a:r>
            <a:pPr algn="l" indent="0" marL="0">
              <a:buNone/>
            </a:pPr>
            <a:r>
              <a:rPr lang="en-US" sz="1050" b="1" baseline="-40000" dirty="0">
                <a:solidFill>
                  <a:srgbClr val="1B2A41"/>
                </a:solidFill>
                <a:latin typeface="Arial" pitchFamily="34" charset="0"/>
                <a:ea typeface="Arial" pitchFamily="34" charset="-122"/>
                <a:cs typeface="Arial" pitchFamily="34" charset="-120"/>
              </a:rPr>
              <a:t>7</a:t>
            </a:r>
            <a:pPr algn="l" indent="0" marL="0">
              <a:buNone/>
            </a:pPr>
            <a:r>
              <a:rPr lang="en-US" sz="1050" b="1" dirty="0">
                <a:solidFill>
                  <a:srgbClr val="1B2A41"/>
                </a:solidFill>
                <a:latin typeface="Arial" pitchFamily="34" charset="0"/>
                <a:ea typeface="Arial" pitchFamily="34" charset="-122"/>
                <a:cs typeface="Arial" pitchFamily="34" charset="-120"/>
              </a:rPr>
              <a:t>NH Main Group Elements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108</a:t>
            </a:fld>
            <a:endParaRPr lang="en-US"/>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name="Slide 1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261304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 Sodalite cage in zeolites is</a:t>
            </a:r>
          </a:p>
          <a:p>
            <a:pPr algn="l">
              <a:spcAft>
                <a:spcPts val="400"/>
              </a:spcAft>
            </a:pPr>
            <a:r>
              <a:rPr lang="en-US" sz="1050" b="0" dirty="0">
                <a:solidFill>
                  <a:srgbClr val="1B2A41"/>
                </a:solidFill>
                <a:latin typeface="Georgia"/>
              </a:rPr>
              <a:t>(a) a truncated tetrahedron</a:t>
            </a:r>
          </a:p>
          <a:p>
            <a:pPr algn="l">
              <a:spcAft>
                <a:spcPts val="400"/>
              </a:spcAft>
            </a:pPr>
            <a:r>
              <a:rPr lang="en-US" sz="1050" b="0" dirty="0">
                <a:solidFill>
                  <a:srgbClr val="1B2A41"/>
                </a:solidFill>
                <a:latin typeface="Georgia"/>
              </a:rPr>
              <a:t>(b) an icosahedron</a:t>
            </a:r>
          </a:p>
          <a:p>
            <a:pPr algn="l">
              <a:spcAft>
                <a:spcPts val="400"/>
              </a:spcAft>
            </a:pPr>
            <a:r>
              <a:rPr lang="en-US" sz="1050" b="0" dirty="0">
                <a:solidFill>
                  <a:srgbClr val="1B2A41"/>
                </a:solidFill>
                <a:latin typeface="Georgia"/>
              </a:rPr>
              <a:t>(c) a truncated octahedron</a:t>
            </a:r>
          </a:p>
          <a:p>
            <a:pPr algn="l">
              <a:spcAft>
                <a:spcPts val="400"/>
              </a:spcAft>
            </a:pPr>
            <a:r>
              <a:rPr lang="en-US" sz="1050" b="0" dirty="0">
                <a:solidFill>
                  <a:srgbClr val="1B2A41"/>
                </a:solidFill>
                <a:latin typeface="Georgia"/>
              </a:rPr>
              <a:t>(d) a dodecahedron</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109</a:t>
            </a:fld>
            <a:endParaRPr lang="en-US"/>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name="Slide 1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a truncated octahedron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sodalite (Î²) cage is a truncated octahedron with 24 T-atom vertices, 8 hexagonal and 6 square faces.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a truncated octahedron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110</a:t>
            </a:fld>
            <a:endParaRPr lang="en-US"/>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name="Slide 1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truncated tetrahedron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The sodalite (Î²) cage is a truncated octahedron with 24 T-atom vertices, 8 hexagonal and 6 square faces.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an icosahedron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The sodalite (Î²) cage is a truncated octahedron with 24 T-atom vertices, 8 hexagonal and 6 square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dodecahedron</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The sodalite (Î²) cage is a truncated octahedron with 24 T-atom vertices, 8 hexagonal and 6 square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111</a:t>
            </a:fld>
            <a:endParaRPr lang="en-US"/>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name="Slide 1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2012</a:t>
            </a:r>
            <a:endParaRPr lang="en-US" sz="900" dirty="0"/>
          </a:p>
        </p:txBody>
      </p:sp>
      <p:sp>
        <p:nvSpPr>
          <p:cNvPr id="46" name="Question text"/>
          <p:cNvSpPr txBox="1"/>
          <p:nvPr/>
        </p:nvSpPr>
        <p:spPr>
          <a:xfrm>
            <a:off x="420624" y="1517904"/>
            <a:ext cx="5230368" cy="110584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For the deposition of Pb by electroplating, the best suited compound among the following is</a:t>
            </a:r>
          </a:p>
          <a:p>
            <a:pPr algn="l">
              <a:spcAft>
                <a:spcPts val="400"/>
              </a:spcAft>
            </a:pPr>
            <a:r>
              <a:rPr lang="en-US" sz="1050" b="0" dirty="0">
                <a:solidFill>
                  <a:srgbClr val="1B2A41"/>
                </a:solidFill>
                <a:latin typeface="Georgia"/>
              </a:rPr>
              <a:t>(a) PbCl₂</a:t>
            </a:r>
          </a:p>
          <a:p>
            <a:pPr algn="l">
              <a:spcAft>
                <a:spcPts val="400"/>
              </a:spcAft>
            </a:pPr>
            <a:r>
              <a:rPr lang="en-US" sz="1050" b="0" dirty="0">
                <a:solidFill>
                  <a:srgbClr val="1B2A41"/>
                </a:solidFill>
                <a:latin typeface="Georgia"/>
              </a:rPr>
              <a:t>(b) PbSO₄</a:t>
            </a:r>
          </a:p>
          <a:p>
            <a:pPr algn="l">
              <a:spcAft>
                <a:spcPts val="400"/>
              </a:spcAft>
            </a:pPr>
            <a:r>
              <a:rPr lang="en-US" sz="1050" b="0" dirty="0">
                <a:solidFill>
                  <a:srgbClr val="1B2A41"/>
                </a:solidFill>
                <a:latin typeface="Georgia"/>
              </a:rPr>
              <a:t>(c) Pb(Et)₄</a:t>
            </a:r>
          </a:p>
          <a:p>
            <a:pPr algn="l">
              <a:spcAft>
                <a:spcPts val="400"/>
              </a:spcAft>
            </a:pPr>
            <a:r>
              <a:rPr lang="en-US" sz="1050" b="0" dirty="0">
                <a:solidFill>
                  <a:srgbClr val="1B2A41"/>
                </a:solidFill>
                <a:latin typeface="Georgia"/>
              </a:rPr>
              <a:t>(d) Pb(BF₄)₂</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112</a:t>
            </a:fld>
            <a:endParaRPr lang="en-US"/>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name="Slide 1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Pb(BF</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Lead fluoroborate is highly soluble and gives smooth lead deposits; PbCl₂ and PbSO₄ are insoluble and PbEt₄ is a covalent, non-conducting liquid.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Pb(BF</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113</a:t>
            </a:fld>
            <a:endParaRPr lang="en-US"/>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name="Slide 1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PbCl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Lead fluoroborate is highly soluble and gives smooth lead deposits; PbCl₂ and PbSO₄ are insoluble and PbEt₄ is a covalent, non-conducting liquid.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PbSO</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Lead fluoroborate is highly soluble and gives smooth lead deposits; PbCl₂ and PbSO₄ are insoluble and PbEt₄ is a covalent, non-conducting</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Pb(Et)</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Lead fluoroborate is highly soluble and gives smooth lead deposits; PbCl₂ and PbSO₄ are insoluble and PbEt₄ is a covalent, non-conducting</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114</a:t>
            </a:fld>
            <a:endParaRPr lang="en-US"/>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name="Slide 1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2012</a:t>
            </a:r>
            <a:endParaRPr lang="en-US" sz="900" dirty="0"/>
          </a:p>
        </p:txBody>
      </p:sp>
      <p:sp>
        <p:nvSpPr>
          <p:cNvPr id="46" name="Question text"/>
          <p:cNvSpPr txBox="1"/>
          <p:nvPr/>
        </p:nvSpPr>
        <p:spPr>
          <a:xfrm>
            <a:off x="420624" y="1517904"/>
            <a:ext cx="5230368" cy="1178434"/>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Silicates with continuous 3D frame work are</a:t>
            </a:r>
          </a:p>
          <a:p>
            <a:pPr algn="l">
              <a:spcAft>
                <a:spcPts val="400"/>
              </a:spcAft>
            </a:pPr>
            <a:r>
              <a:rPr lang="en-US" sz="1050" b="0" dirty="0">
                <a:solidFill>
                  <a:srgbClr val="1B2A41"/>
                </a:solidFill>
                <a:latin typeface="Georgia"/>
              </a:rPr>
              <a:t>(a) Neso-silicates</a:t>
            </a:r>
          </a:p>
          <a:p>
            <a:pPr algn="l">
              <a:spcAft>
                <a:spcPts val="400"/>
              </a:spcAft>
            </a:pPr>
            <a:r>
              <a:rPr lang="en-US" sz="1050" b="0" dirty="0">
                <a:solidFill>
                  <a:srgbClr val="1B2A41"/>
                </a:solidFill>
                <a:latin typeface="Georgia"/>
              </a:rPr>
              <a:t>(b) Soro-silicates</a:t>
            </a:r>
          </a:p>
          <a:p>
            <a:pPr algn="l">
              <a:spcAft>
                <a:spcPts val="400"/>
              </a:spcAft>
            </a:pPr>
            <a:r>
              <a:rPr lang="en-US" sz="1050" b="0" dirty="0">
                <a:solidFill>
                  <a:srgbClr val="1B2A41"/>
                </a:solidFill>
                <a:latin typeface="Georgia"/>
              </a:rPr>
              <a:t>(c) Phyllo-silicates</a:t>
            </a:r>
          </a:p>
          <a:p>
            <a:pPr algn="l">
              <a:spcAft>
                <a:spcPts val="400"/>
              </a:spcAft>
            </a:pPr>
            <a:r>
              <a:rPr lang="en-US" sz="1050" b="0" dirty="0">
                <a:solidFill>
                  <a:srgbClr val="1B2A41"/>
                </a:solidFill>
                <a:latin typeface="Georgia"/>
              </a:rPr>
              <a:t>(d) Tecto-silicates</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115</a:t>
            </a:fld>
            <a:endParaRPr lang="en-US"/>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name="Slide 1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Tecto-silicates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Tectosilicates (framework silicates: quartz, feldspars, zeolites) share all four oxygens of every tetrahedron in three dimensions.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Tecto-silicates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116</a:t>
            </a:fld>
            <a:endParaRPr lang="en-US"/>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name="Slide 1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Neso-silicates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Tectosilicates (framework silicates: quartz, feldspars, zeolites) share all four oxygens of every tetrahedron in three dimensions.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Soro-silicates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Tectosilicates (framework silicates: quartz, feldspars, zeolites) share all four oxygens of every tetrahedron in three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Phyllo-silicates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Tectosilicates (framework silicates: quartz, feldspars, zeolites) share all four oxygens of every tetrahedron in three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117</a:t>
            </a:fld>
            <a:endParaRPr lang="en-US"/>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name="Slide 1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sp>
        <p:nvSpPr>
          <p:cNvPr id="46" name="Question text"/>
          <p:cNvSpPr txBox="1"/>
          <p:nvPr/>
        </p:nvSpPr>
        <p:spPr>
          <a:xfrm>
            <a:off x="420624" y="1517904"/>
            <a:ext cx="5230368" cy="129371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Among the oxides of nitrogen, N₂ O₃, N₂ O₄, and N₂ O₅ the compound(s) having N-N bond is/are</a:t>
            </a:r>
          </a:p>
          <a:p>
            <a:pPr algn="l">
              <a:spcAft>
                <a:spcPts val="400"/>
              </a:spcAft>
            </a:pPr>
            <a:r>
              <a:rPr lang="en-US" sz="1050" b="0" dirty="0">
                <a:solidFill>
                  <a:srgbClr val="1B2A41"/>
                </a:solidFill>
                <a:latin typeface="Georgia"/>
              </a:rPr>
              <a:t>(a) N₂ O₄ and N₂ O₅</a:t>
            </a:r>
          </a:p>
          <a:p>
            <a:pPr algn="l">
              <a:spcAft>
                <a:spcPts val="400"/>
              </a:spcAft>
            </a:pPr>
            <a:r>
              <a:rPr lang="en-US" sz="1050" b="0" dirty="0">
                <a:solidFill>
                  <a:srgbClr val="1B2A41"/>
                </a:solidFill>
                <a:latin typeface="Georgia"/>
              </a:rPr>
              <a:t>(b) N₂ O₃ and N₂ O₅</a:t>
            </a:r>
          </a:p>
          <a:p>
            <a:pPr algn="l">
              <a:spcAft>
                <a:spcPts val="400"/>
              </a:spcAft>
            </a:pPr>
            <a:r>
              <a:rPr lang="en-US" sz="1050" b="0" dirty="0">
                <a:solidFill>
                  <a:srgbClr val="1B2A41"/>
                </a:solidFill>
                <a:latin typeface="Georgia"/>
              </a:rPr>
              <a:t>(c) N₂ O₃ and N₂ O₄</a:t>
            </a:r>
          </a:p>
          <a:p>
            <a:pPr algn="l">
              <a:spcAft>
                <a:spcPts val="400"/>
              </a:spcAft>
            </a:pPr>
            <a:r>
              <a:rPr lang="en-US" sz="1050" b="0" dirty="0">
                <a:solidFill>
                  <a:srgbClr val="1B2A41"/>
                </a:solidFill>
                <a:latin typeface="Georgia"/>
              </a:rPr>
              <a:t>(d) N₂ O₅ only</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118</a:t>
            </a:fld>
            <a:endParaRPr lang="en-US"/>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name="Slide 1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N</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O</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 and N</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O</a:t>
            </a:r>
            <a:pPr algn="l" indent="0" marL="0">
              <a:buNone/>
            </a:pPr>
            <a:r>
              <a:rPr lang="en-US" sz="1250" baseline="-40000" dirty="0">
                <a:solidFill>
                  <a:srgbClr val="1B2A41"/>
                </a:solidFill>
                <a:latin typeface="Arial" pitchFamily="34" charset="0"/>
                <a:ea typeface="Arial" pitchFamily="34" charset="-122"/>
                <a:cs typeface="Arial" pitchFamily="34" charset="-120"/>
              </a:rPr>
              <a:t>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N₂O₃ (ON–NO₂) and N₂O₄ (O₂N–NO₂) have N–N bonds; N₂O is O₂N–O–NO₂.</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N</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O</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 and N</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O</a:t>
            </a:r>
            <a:pPr algn="l" indent="0" marL="0">
              <a:buNone/>
            </a:pPr>
            <a:r>
              <a:rPr lang="en-US" sz="900" b="1" baseline="-40000" dirty="0">
                <a:solidFill>
                  <a:srgbClr val="1B2A41"/>
                </a:solidFill>
                <a:latin typeface="Arial" pitchFamily="34" charset="0"/>
                <a:ea typeface="Arial" pitchFamily="34" charset="-122"/>
                <a:cs typeface="Arial" pitchFamily="34" charset="-120"/>
              </a:rPr>
              <a:t>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119</a:t>
            </a:fld>
            <a:endParaRPr lang="en-US"/>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name="Slide 1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and 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5</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N₂O₃ (ON–NO₂) and N₂O₄ (O₂N–NO₂) have N–N bonds; N₂O is O₂N–O–NO₂.</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and 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N₂O₃ (ON–NO₂) and N₂O₄ (O₂N–NO₂) have N–N bonds; N₂O is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N₂O₃ (ON–NO₂) and N₂O₄ (O₂N–NO₂) have N–N bonds; N₂O is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120</a:t>
            </a:fld>
            <a:endParaRPr lang="en-US"/>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name="Slide 1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sp>
        <p:nvSpPr>
          <p:cNvPr id="46" name="Question text"/>
          <p:cNvSpPr txBox="1"/>
          <p:nvPr/>
        </p:nvSpPr>
        <p:spPr>
          <a:xfrm>
            <a:off x="420624" y="1517904"/>
            <a:ext cx="5230368" cy="2805185"/>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equilibrium order for the interconversion of different forms of SiO₂ is</a:t>
            </a:r>
          </a:p>
          <a:p>
            <a:pPr algn="l">
              <a:spcAft>
                <a:spcPts val="400"/>
              </a:spcAft>
            </a:pPr>
            <a:r>
              <a:rPr lang="en-US" sz="1050" b="0" dirty="0">
                <a:solidFill>
                  <a:srgbClr val="1B2A41"/>
                </a:solidFill>
                <a:latin typeface="Georgia"/>
              </a:rPr>
              <a:t>(a) Tridymite ⇌ quartz ⇌ cristobalite ⇌ liquid SiO₂</a:t>
            </a:r>
          </a:p>
          <a:p>
            <a:pPr algn="l">
              <a:spcAft>
                <a:spcPts val="400"/>
              </a:spcAft>
            </a:pPr>
            <a:r>
              <a:rPr lang="en-US" sz="1050" b="0" dirty="0">
                <a:solidFill>
                  <a:srgbClr val="1B2A41"/>
                </a:solidFill>
                <a:latin typeface="Georgia"/>
              </a:rPr>
              <a:t>(b) quartz ⇌ Tridymite ⇌ cristobalite ⇌ liquid SiO₂</a:t>
            </a:r>
          </a:p>
          <a:p>
            <a:pPr algn="l">
              <a:spcAft>
                <a:spcPts val="400"/>
              </a:spcAft>
            </a:pPr>
            <a:r>
              <a:rPr lang="en-US" sz="1050" b="0" dirty="0">
                <a:solidFill>
                  <a:srgbClr val="1B2A41"/>
                </a:solidFill>
                <a:latin typeface="Georgia"/>
              </a:rPr>
              <a:t>(c) quartz ⇌ cristobalite ⇌ tridymite ⇌ liquid SiO₂</a:t>
            </a:r>
          </a:p>
          <a:p>
            <a:pPr algn="l">
              <a:spcAft>
                <a:spcPts val="400"/>
              </a:spcAft>
            </a:pPr>
            <a:r>
              <a:rPr lang="en-US" sz="1050" b="0" dirty="0">
                <a:solidFill>
                  <a:srgbClr val="1B2A41"/>
                </a:solidFill>
                <a:latin typeface="Georgia"/>
              </a:rPr>
              <a:t>(d) cristobalite ⇌ tridymite ⇌ quartz ⇌ liquid SiO₂</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121</a:t>
            </a:fld>
            <a:endParaRPr lang="en-US"/>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name="Slide 1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quartz ⇌Tridymite ⇌cristobalite ⇌liquid SiO</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With rising temperature: α-quartz → β-quartz (573 °C) → tridymite (870 °C) → cristobalite (1470 °C) → liquid (1710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quartz ⇌Tridymite ⇌cristobalite ⇌liquid SiO</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122</a:t>
            </a:fld>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name="Slide 1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Tridymite ⇌ quartz ⇌cristobalite ⇌ liquid SiO</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With rising temperature: α-quartz → β-quartz (573 °C) → tridymite (870 °C) → cristobalite (1470 °C) → liquid (1710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quartz⇌cristobalite ⇌ tridymite⇌liquid SiO</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With rising temperature: α-quartz → β-quartz (573 °C) → tridymite (870 °C) → cristobalite (1470 °C) → liquid (1710</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cristobalite ⇌ tridymite ⇌ quartz ⇌liquid SiO</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With rising temperature: α-quartz → β-quartz (573 °C) → tridymite (870 °C) → cristobalite (1470 °C) → liquid (1710</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123</a:t>
            </a:fld>
            <a:endParaRPr lang="en-US"/>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name="Slide 1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1263828"/>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Treatment of ClF₃ with SbF₅ leads to the formation of a/an</a:t>
            </a:r>
          </a:p>
          <a:p>
            <a:pPr algn="l">
              <a:spcAft>
                <a:spcPts val="400"/>
              </a:spcAft>
            </a:pPr>
            <a:r>
              <a:rPr lang="en-US" sz="1050" b="0" dirty="0">
                <a:solidFill>
                  <a:srgbClr val="1B2A41"/>
                </a:solidFill>
                <a:latin typeface="Georgia"/>
              </a:rPr>
              <a:t>(a) polymeric material</a:t>
            </a:r>
          </a:p>
          <a:p>
            <a:pPr algn="l">
              <a:spcAft>
                <a:spcPts val="400"/>
              </a:spcAft>
            </a:pPr>
            <a:r>
              <a:rPr lang="en-US" sz="1050" b="0" dirty="0">
                <a:solidFill>
                  <a:srgbClr val="1B2A41"/>
                </a:solidFill>
                <a:latin typeface="Georgia"/>
              </a:rPr>
              <a:t>(b) covalent cluster</a:t>
            </a:r>
          </a:p>
          <a:p>
            <a:pPr algn="l">
              <a:spcAft>
                <a:spcPts val="400"/>
              </a:spcAft>
            </a:pPr>
            <a:r>
              <a:rPr lang="en-US" sz="1050" b="0" dirty="0">
                <a:solidFill>
                  <a:srgbClr val="1B2A41"/>
                </a:solidFill>
                <a:latin typeface="Georgia"/>
              </a:rPr>
              <a:t>(c) ionic compound</a:t>
            </a:r>
          </a:p>
          <a:p>
            <a:pPr algn="l">
              <a:spcAft>
                <a:spcPts val="400"/>
              </a:spcAft>
            </a:pPr>
            <a:r>
              <a:rPr lang="en-US" sz="1050" b="0" dirty="0">
                <a:solidFill>
                  <a:srgbClr val="1B2A41"/>
                </a:solidFill>
                <a:latin typeface="Georgia"/>
              </a:rPr>
              <a:t>(d) lewis acid-base adduct</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124</a:t>
            </a:fld>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name="Slide 1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ionic compound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SbF abstracts F⁻ from ClF₃ to give the ionic salt [ClF₂]⁺[SbF₆]⁻.</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ionic compound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125</a:t>
            </a:fld>
            <a:endParaRPr lang="en-US"/>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name="Slide 1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polymeric material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SbF abstracts F⁻ from ClF₃ to give the ionic salt [ClF₂]⁺[SbF₆]⁻.</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covalent cluster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SbF abstracts F⁻ from ClF₃ to give the ionic salt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lewis acid-base adduct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SbF abstracts F⁻ from ClF₃ to give the ionic salt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126</a:t>
            </a:fld>
            <a:endParaRPr lang="en-US"/>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name="Slide 1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121686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reason for the chemical inertness of gaseous nitrogen at room temperature is best given</a:t>
            </a:r>
          </a:p>
          <a:p>
            <a:pPr algn="l">
              <a:spcAft>
                <a:spcPts val="400"/>
              </a:spcAft>
            </a:pPr>
            <a:r>
              <a:rPr lang="en-US" sz="1050" b="0" dirty="0">
                <a:solidFill>
                  <a:srgbClr val="1B2A41"/>
                </a:solidFill>
                <a:latin typeface="Georgia"/>
              </a:rPr>
              <a:t>(a) high bonding energy only</a:t>
            </a:r>
          </a:p>
          <a:p>
            <a:pPr algn="l">
              <a:spcAft>
                <a:spcPts val="400"/>
              </a:spcAft>
            </a:pPr>
            <a:r>
              <a:rPr lang="en-US" sz="1050" b="0" dirty="0">
                <a:solidFill>
                  <a:srgbClr val="1B2A41"/>
                </a:solidFill>
                <a:latin typeface="Georgia"/>
              </a:rPr>
              <a:t>(b) electronic configuration</a:t>
            </a:r>
          </a:p>
          <a:p>
            <a:pPr algn="l">
              <a:spcAft>
                <a:spcPts val="400"/>
              </a:spcAft>
            </a:pPr>
            <a:r>
              <a:rPr lang="en-US" sz="1050" b="0" dirty="0">
                <a:solidFill>
                  <a:srgbClr val="1B2A41"/>
                </a:solidFill>
                <a:latin typeface="Georgia"/>
              </a:rPr>
              <a:t>(c) HOMO-LUMO gap only</a:t>
            </a:r>
          </a:p>
          <a:p>
            <a:pPr algn="l">
              <a:spcAft>
                <a:spcPts val="400"/>
              </a:spcAft>
            </a:pPr>
            <a:r>
              <a:rPr lang="en-US" sz="1050" b="0" dirty="0">
                <a:solidFill>
                  <a:srgbClr val="1B2A41"/>
                </a:solidFill>
                <a:latin typeface="Georgia"/>
              </a:rPr>
              <a:t>(d) high bond energy and HOMO-LUMO gap</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127</a:t>
            </a:fld>
            <a:endParaRPr lang="en-US"/>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name="Slide 1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high bond energy and HOMO-LUMO gap.</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N₂ is inert because of its very strong triple bond (945 kJ mol⁻¹) and the large HOMO–LUMO gap that makes it neither a good donor nor a good acceptor.</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high bond energy and HOMO-LUMO gap.</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128</a:t>
            </a:fld>
            <a:endParaRPr lang="en-US"/>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name="Slide 1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high bonding energy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N₂ is inert because of its very strong triple bond (945 kJ mol⁻¹) and the large HOMO–LUMO gap that makes it neither a good donor nor a good acceptor.</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electronic configuration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N₂ is inert because of its very strong triple bond (945 kJ mol⁻¹) and the large HOMO–LUMO gap that makes it neither a good donor nor a good</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HOMO-LUMO gap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N₂ is inert because of its very strong triple bond (945 kJ mol⁻¹) and the large HOMO–LUMO gap that makes it neither a good donor nor a good</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129</a:t>
            </a:fld>
            <a:endParaRPr lang="en-US"/>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name="Slide 1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39.png">    </p:cNvPr>
          <p:cNvPicPr>
            <a:picLocks noChangeAspect="1"/>
          </p:cNvPicPr>
          <p:nvPr/>
        </p:nvPicPr>
        <p:blipFill>
          <a:blip r:embed="rId1"/>
          <a:stretch>
            <a:fillRect/>
          </a:stretch>
        </p:blipFill>
        <p:spPr>
          <a:xfrm>
            <a:off x="420624" y="1517904"/>
            <a:ext cx="5230368" cy="107169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130</a:t>
            </a:fld>
            <a:endParaRPr lang="en-US"/>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name="Slide 1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Option C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Option C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131</a:t>
            </a:fld>
            <a:endParaRPr lang="en-US"/>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name="Slide 1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A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132</a:t>
            </a:fld>
            <a:endParaRPr lang="en-US"/>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name="Slide 1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47.png">    </p:cNvPr>
          <p:cNvPicPr>
            <a:picLocks noChangeAspect="1"/>
          </p:cNvPicPr>
          <p:nvPr/>
        </p:nvPicPr>
        <p:blipFill>
          <a:blip r:embed="rId1"/>
          <a:stretch>
            <a:fillRect/>
          </a:stretch>
        </p:blipFill>
        <p:spPr>
          <a:xfrm>
            <a:off x="420624" y="1517904"/>
            <a:ext cx="5230368" cy="106742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133</a:t>
            </a:fld>
            <a:endParaRPr lang="en-US"/>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name="Slide 1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Option D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Option D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134</a:t>
            </a:fld>
            <a:endParaRPr lang="en-US"/>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name="Slide 1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A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135</a:t>
            </a:fld>
            <a:endParaRPr lang="en-US"/>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name="Slide 1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2014</a:t>
            </a:r>
            <a:endParaRPr lang="en-US" sz="900" dirty="0"/>
          </a:p>
        </p:txBody>
      </p:sp>
      <p:pic>
        <p:nvPicPr>
          <p:cNvPr id="21" name="Image 0" descr="/home/claude/mg_qc/q049.png">    </p:cNvPr>
          <p:cNvPicPr>
            <a:picLocks noChangeAspect="1"/>
          </p:cNvPicPr>
          <p:nvPr/>
        </p:nvPicPr>
        <p:blipFill>
          <a:blip r:embed="rId1"/>
          <a:stretch>
            <a:fillRect/>
          </a:stretch>
        </p:blipFill>
        <p:spPr>
          <a:xfrm>
            <a:off x="420624" y="1517904"/>
            <a:ext cx="5230368" cy="1191243"/>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136</a:t>
            </a:fld>
            <a:endParaRPr lang="en-US"/>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name="Slide 1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Ph2Si(OH)2 (diphenylsilanediol) and cyclic/polymeric silicone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Ph2Si(OH)2 (diphenylsilanediol) and cyclic/polymeric silicone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137</a:t>
            </a:fld>
            <a:endParaRPr lang="en-US"/>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name="Slide 1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Ph2Si(OH)Cl and cyclic trimer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Ph2SiCl(OH) and linear polymer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Ph2SiO and HCl adduct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138</a:t>
            </a:fld>
            <a:endParaRPr lang="en-US"/>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name="Slide 1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3.png">    </p:cNvPr>
          <p:cNvPicPr>
            <a:picLocks noChangeAspect="1"/>
          </p:cNvPicPr>
          <p:nvPr/>
        </p:nvPicPr>
        <p:blipFill>
          <a:blip r:embed="rId1"/>
          <a:stretch>
            <a:fillRect/>
          </a:stretch>
        </p:blipFill>
        <p:spPr>
          <a:xfrm>
            <a:off x="420624" y="1517904"/>
            <a:ext cx="5230368" cy="2809455"/>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139</a:t>
            </a:fld>
            <a:endParaRPr lang="en-US"/>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name="Slide 1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140</a:t>
            </a:fld>
            <a:endParaRPr lang="en-US"/>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name="Slide 1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141</a:t>
            </a:fld>
            <a:endParaRPr lang="en-US"/>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name="Slide 1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6.png">    </p:cNvPr>
          <p:cNvPicPr>
            <a:picLocks noChangeAspect="1"/>
          </p:cNvPicPr>
          <p:nvPr/>
        </p:nvPicPr>
        <p:blipFill>
          <a:blip r:embed="rId1"/>
          <a:stretch>
            <a:fillRect/>
          </a:stretch>
        </p:blipFill>
        <p:spPr>
          <a:xfrm>
            <a:off x="442141" y="1517904"/>
            <a:ext cx="5187334" cy="292608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142</a:t>
            </a:fld>
            <a:endParaRPr lang="en-US"/>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name="Slide 1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143</a:t>
            </a:fld>
            <a:endParaRPr lang="en-US"/>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name="Slide 1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144</a:t>
            </a:fld>
            <a:endParaRPr lang="en-US"/>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name="Slide 1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2016</a:t>
            </a:r>
            <a:endParaRPr lang="en-US" sz="900" dirty="0"/>
          </a:p>
        </p:txBody>
      </p:sp>
      <p:pic>
        <p:nvPicPr>
          <p:cNvPr id="21" name="Image 0" descr="/home/claude/mg_qc/q065.png">    </p:cNvPr>
          <p:cNvPicPr>
            <a:picLocks noChangeAspect="1"/>
          </p:cNvPicPr>
          <p:nvPr/>
        </p:nvPicPr>
        <p:blipFill>
          <a:blip r:embed="rId1"/>
          <a:stretch>
            <a:fillRect/>
          </a:stretch>
        </p:blipFill>
        <p:spPr>
          <a:xfrm>
            <a:off x="420624" y="1517904"/>
            <a:ext cx="5230368" cy="188293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145</a:t>
            </a:fld>
            <a:endParaRPr lang="en-US"/>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name="Slide 1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It is paramagnetic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It is paramagnetic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146</a:t>
            </a:fld>
            <a:endParaRPr lang="en-US"/>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name="Slide 14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has eclipsed layer structure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Its electrical conductivity is greater than that of graphite. The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147</a:t>
            </a:fld>
            <a:endParaRPr lang="en-US"/>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name="Slide 1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2016</a:t>
            </a:r>
            <a:endParaRPr lang="en-US" sz="900" dirty="0"/>
          </a:p>
        </p:txBody>
      </p:sp>
      <p:pic>
        <p:nvPicPr>
          <p:cNvPr id="21" name="Image 0" descr="/home/claude/mg_qc/q066.png">    </p:cNvPr>
          <p:cNvPicPr>
            <a:picLocks noChangeAspect="1"/>
          </p:cNvPicPr>
          <p:nvPr/>
        </p:nvPicPr>
        <p:blipFill>
          <a:blip r:embed="rId1"/>
          <a:stretch>
            <a:fillRect/>
          </a:stretch>
        </p:blipFill>
        <p:spPr>
          <a:xfrm>
            <a:off x="420624" y="1517904"/>
            <a:ext cx="5230368" cy="1400458"/>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148</a:t>
            </a:fld>
            <a:endParaRPr lang="en-US"/>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name="Slide 1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 S</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N</a:t>
            </a:r>
            <a:pPr algn="l" indent="0" marL="0">
              <a:buNone/>
            </a:pPr>
            <a:r>
              <a:rPr lang="en-US" sz="1250" baseline="-40000" dirty="0">
                <a:solidFill>
                  <a:srgbClr val="1B2A41"/>
                </a:solidFill>
                <a:latin typeface="Arial" pitchFamily="34" charset="0"/>
                <a:ea typeface="Arial" pitchFamily="34" charset="-122"/>
                <a:cs typeface="Arial" pitchFamily="34" charset="-120"/>
              </a:rPr>
              <a:t>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 S</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N</a:t>
            </a:r>
            <a:pPr algn="l" indent="0" marL="0">
              <a:buNone/>
            </a:pPr>
            <a:r>
              <a:rPr lang="en-US" sz="900" b="1" baseline="-40000" dirty="0">
                <a:solidFill>
                  <a:srgbClr val="1B2A41"/>
                </a:solidFill>
                <a:latin typeface="Arial" pitchFamily="34" charset="0"/>
                <a:ea typeface="Arial" pitchFamily="34" charset="-122"/>
                <a:cs typeface="Arial" pitchFamily="34" charset="-120"/>
              </a:rPr>
              <a:t>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149</a:t>
            </a:fld>
            <a:endParaRPr lang="en-US"/>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name="Slide 1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S</a:t>
            </a:r>
            <a:pPr algn="l" indent="0" marL="0">
              <a:buNone/>
            </a:pPr>
            <a:r>
              <a:rPr lang="en-US" sz="1050" b="1" baseline="-40000" dirty="0">
                <a:solidFill>
                  <a:srgbClr val="1B2A41"/>
                </a:solidFill>
                <a:latin typeface="Arial" pitchFamily="34" charset="0"/>
                <a:ea typeface="Arial" pitchFamily="34" charset="-122"/>
                <a:cs typeface="Arial" pitchFamily="34" charset="-120"/>
              </a:rPr>
              <a:t>8</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and S</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150</a:t>
            </a:fld>
            <a:endParaRPr lang="en-US"/>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name="Slide 1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2017</a:t>
            </a:r>
            <a:endParaRPr lang="en-US" sz="900" dirty="0"/>
          </a:p>
        </p:txBody>
      </p:sp>
      <p:sp>
        <p:nvSpPr>
          <p:cNvPr id="46" name="Question text"/>
          <p:cNvSpPr txBox="1"/>
          <p:nvPr/>
        </p:nvSpPr>
        <p:spPr>
          <a:xfrm>
            <a:off x="420624" y="1517904"/>
            <a:ext cx="5230368" cy="730117"/>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Both potassium and sulfuric acid form intercalation compounds with graphite. The graphite layers are</a:t>
            </a:r>
          </a:p>
          <a:p>
            <a:pPr algn="l">
              <a:spcAft>
                <a:spcPts val="400"/>
              </a:spcAft>
            </a:pPr>
            <a:r>
              <a:rPr lang="en-US" sz="1050" b="0" dirty="0">
                <a:solidFill>
                  <a:srgbClr val="1B2A41"/>
                </a:solidFill>
                <a:latin typeface="Georgia"/>
              </a:rPr>
              <a:t>(a) reduced in both the cases</a:t>
            </a:r>
          </a:p>
          <a:p>
            <a:pPr algn="l">
              <a:spcAft>
                <a:spcPts val="400"/>
              </a:spcAft>
            </a:pPr>
            <a:r>
              <a:rPr lang="en-US" sz="1050" b="0" dirty="0">
                <a:solidFill>
                  <a:srgbClr val="1B2A41"/>
                </a:solidFill>
                <a:latin typeface="Georgia"/>
              </a:rPr>
              <a:t>(b) oxidized in both the cases</a:t>
            </a:r>
          </a:p>
          <a:p>
            <a:pPr algn="l">
              <a:spcAft>
                <a:spcPts val="400"/>
              </a:spcAft>
            </a:pPr>
            <a:r>
              <a:rPr lang="en-US" sz="1050" b="0" dirty="0">
                <a:solidFill>
                  <a:srgbClr val="1B2A41"/>
                </a:solidFill>
                <a:latin typeface="Georgia"/>
              </a:rPr>
              <a:t>(c) oxidized in the case of potassium and reduced in the case of sulphuric acid</a:t>
            </a:r>
          </a:p>
          <a:p>
            <a:pPr algn="l">
              <a:spcAft>
                <a:spcPts val="400"/>
              </a:spcAft>
            </a:pPr>
            <a:r>
              <a:rPr lang="en-US" sz="1050" b="0" dirty="0">
                <a:solidFill>
                  <a:srgbClr val="1B2A41"/>
                </a:solidFill>
                <a:latin typeface="Georgia"/>
              </a:rPr>
              <a:t>(d) reduced in the case of potassium and oxidized in the case of sulphuric acid</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151</a:t>
            </a:fld>
            <a:endParaRPr lang="en-US"/>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name="Slide 1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reduced in the case of potassium and oxidized in the case of sulphuric acid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Potassium donates electrons to the layers (KC₈, graphite reduced); H₂SO₄ intercalation forms C₂₄⁺HSO₄⁻ (graphite oxidised).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reduced in the case of potassium and oxidized in the case of sulphuric acid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152</a:t>
            </a:fld>
            <a:endParaRPr lang="en-US"/>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name="Slide 1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reduced in both the cases Main Group Elements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Potassium donates electrons to the layers (KC₈, graphite reduced); H₂SO₄ intercalation forms C₂₄⁺HSO₄⁻ (graphite oxidised).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oxidized in both the cases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Potassium donates electrons to the layers (KC₈, graphite reduced); H₂SO₄ intercalation forms C₂₄⁺HSO₄⁻ (graphite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oxidized in the case of potassium and reduced in the case of sulphuric acid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Potassium donates electrons to the layers (KC₈, graphite reduced); H₂SO₄ intercalation forms C₂₄⁺HSO₄⁻ (graphite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153</a:t>
            </a:fld>
            <a:endParaRPr lang="en-US"/>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name="Slide 1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74.png">    </p:cNvPr>
          <p:cNvPicPr>
            <a:picLocks noChangeAspect="1"/>
          </p:cNvPicPr>
          <p:nvPr/>
        </p:nvPicPr>
        <p:blipFill>
          <a:blip r:embed="rId1"/>
          <a:stretch>
            <a:fillRect/>
          </a:stretch>
        </p:blipFill>
        <p:spPr>
          <a:xfrm>
            <a:off x="420624" y="1517904"/>
            <a:ext cx="5230368" cy="1105849"/>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154</a:t>
            </a:fld>
            <a:endParaRPr lang="en-US"/>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name="Slide 1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Ga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Ga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155</a:t>
            </a:fld>
            <a:endParaRPr lang="en-US"/>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name="Slide 1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Zn</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Ge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156</a:t>
            </a:fld>
            <a:endParaRPr lang="en-US"/>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name="Slide 1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75.png">    </p:cNvPr>
          <p:cNvPicPr>
            <a:picLocks noChangeAspect="1"/>
          </p:cNvPicPr>
          <p:nvPr/>
        </p:nvPicPr>
        <p:blipFill>
          <a:blip r:embed="rId1"/>
          <a:stretch>
            <a:fillRect/>
          </a:stretch>
        </p:blipFill>
        <p:spPr>
          <a:xfrm>
            <a:off x="420624" y="1517904"/>
            <a:ext cx="5230368" cy="1537088"/>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157</a:t>
            </a:fld>
            <a:endParaRPr lang="en-US"/>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name="Slide 1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XeF6 and XeF6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XeF6 and XeF6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158</a:t>
            </a:fld>
            <a:endParaRPr lang="en-US"/>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name="Slide 1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XeF2 and XeF4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XeF4 and XeF6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XeF6 and XeF4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159</a:t>
            </a:fld>
            <a:endParaRPr lang="en-US"/>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name="Slide 1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77.png">    </p:cNvPr>
          <p:cNvPicPr>
            <a:picLocks noChangeAspect="1"/>
          </p:cNvPicPr>
          <p:nvPr/>
        </p:nvPicPr>
        <p:blipFill>
          <a:blip r:embed="rId1"/>
          <a:stretch>
            <a:fillRect/>
          </a:stretch>
        </p:blipFill>
        <p:spPr>
          <a:xfrm>
            <a:off x="420624" y="1517904"/>
            <a:ext cx="5230368" cy="121686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160</a:t>
            </a:fld>
            <a:endParaRPr lang="en-US"/>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name="Slide 1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The geometry around the central atom is planar for all.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The geometry around the central atom is planar for all.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161</a:t>
            </a:fld>
            <a:endParaRPr lang="en-US"/>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name="Slide 1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There is an M-M (M= Be, B, Ga) bond in all.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oxidation state of Be, B and Ga is +2.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The geometry around the central atom is planar in I and II only. The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162</a:t>
            </a:fld>
            <a:endParaRPr lang="en-US"/>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name="Slide 1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2018</a:t>
            </a:r>
            <a:endParaRPr lang="en-US" sz="900" dirty="0"/>
          </a:p>
        </p:txBody>
      </p:sp>
      <p:sp>
        <p:nvSpPr>
          <p:cNvPr id="46" name="Question text"/>
          <p:cNvSpPr txBox="1"/>
          <p:nvPr/>
        </p:nvSpPr>
        <p:spPr>
          <a:xfrm>
            <a:off x="420624" y="1517904"/>
            <a:ext cx="5230368" cy="1870123"/>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In compound N₃ P₃ F₆, the geometry around nitrogen and phosphorus, respectively, are</a:t>
            </a:r>
          </a:p>
          <a:p>
            <a:pPr algn="l">
              <a:spcAft>
                <a:spcPts val="400"/>
              </a:spcAft>
            </a:pPr>
            <a:r>
              <a:rPr lang="en-US" sz="1050" b="0" dirty="0">
                <a:solidFill>
                  <a:srgbClr val="1B2A41"/>
                </a:solidFill>
                <a:latin typeface="Georgia"/>
              </a:rPr>
              <a:t>(a) pyramidal and tetrahedral</a:t>
            </a:r>
          </a:p>
          <a:p>
            <a:pPr algn="l">
              <a:spcAft>
                <a:spcPts val="400"/>
              </a:spcAft>
            </a:pPr>
            <a:r>
              <a:rPr lang="en-US" sz="1050" b="0" dirty="0">
                <a:solidFill>
                  <a:srgbClr val="1B2A41"/>
                </a:solidFill>
                <a:latin typeface="Georgia"/>
              </a:rPr>
              <a:t>(b) planar and tetrahedral</a:t>
            </a:r>
          </a:p>
          <a:p>
            <a:pPr algn="l">
              <a:spcAft>
                <a:spcPts val="400"/>
              </a:spcAft>
            </a:pPr>
            <a:r>
              <a:rPr lang="en-US" sz="1050" b="0" dirty="0">
                <a:solidFill>
                  <a:srgbClr val="1B2A41"/>
                </a:solidFill>
                <a:latin typeface="Georgia"/>
              </a:rPr>
              <a:t>(c) pyramidal and planar</a:t>
            </a:r>
          </a:p>
          <a:p>
            <a:pPr algn="l">
              <a:spcAft>
                <a:spcPts val="400"/>
              </a:spcAft>
            </a:pPr>
            <a:r>
              <a:rPr lang="en-US" sz="1050" b="0" dirty="0">
                <a:solidFill>
                  <a:srgbClr val="1B2A41"/>
                </a:solidFill>
                <a:latin typeface="Georgia"/>
              </a:rPr>
              <a:t>(d) planar and trigonal bipyramidal</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163</a:t>
            </a:fld>
            <a:endParaRPr lang="en-US"/>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name="Slide 1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planar and tetrahedral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 the cyclophosphazene ring the nitrogen atoms are planar (spÂ²-like, part of the delocalised ring) and each phosphorus is tetrahedral (two F, two N).</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planar and tetrahedral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164</a:t>
            </a:fld>
            <a:endParaRPr lang="en-US"/>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name="Slide 1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pyramidal and tetrahedral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In the cyclophosphazene ring the nitrogen atoms are planar (spÂ²-like, part of the delocalised ring) and each phosphorus is tetrahedral (two F, two 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pyramidal and planar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In the cyclophosphazene ring the nitrogen atoms are planar (spÂ²-like, part of the delocalised ring) and each phosphorus is tetrahedral (two F, two</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planar and trigonal bipyramidal</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In the cyclophosphazene ring the nitrogen atoms are planar (spÂ²-like, part of the delocalised ring) and each phosphorus is tetrahedral (two F, two</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165</a:t>
            </a:fld>
            <a:endParaRPr lang="en-US"/>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name="Slide 1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2018</a:t>
            </a:r>
            <a:endParaRPr lang="en-US" sz="900" dirty="0"/>
          </a:p>
        </p:txBody>
      </p:sp>
      <p:pic>
        <p:nvPicPr>
          <p:cNvPr id="21" name="Image 0" descr="/home/claude/mg_qc/q082.png">    </p:cNvPr>
          <p:cNvPicPr>
            <a:picLocks noChangeAspect="1"/>
          </p:cNvPicPr>
          <p:nvPr/>
        </p:nvPicPr>
        <p:blipFill>
          <a:blip r:embed="rId1"/>
          <a:stretch>
            <a:fillRect/>
          </a:stretch>
        </p:blipFill>
        <p:spPr>
          <a:xfrm>
            <a:off x="420624" y="1517904"/>
            <a:ext cx="5230368" cy="190428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166</a:t>
            </a:fld>
            <a:endParaRPr lang="en-US"/>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name="Slide 1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Magic number (I) Nuclear fission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Magic number (I) Nuclear fission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167</a:t>
            </a:fld>
            <a:endParaRPr lang="en-US"/>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name="Slide 1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Liquid drop model of nucleus (II) Q-value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Actinides (III) Radioactivity</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Threshold energy (IV) Shell model of nucleus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168</a:t>
            </a:fld>
            <a:endParaRPr lang="en-US"/>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name="Slide 1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sp>
        <p:nvSpPr>
          <p:cNvPr id="46" name="Question text"/>
          <p:cNvSpPr txBox="1"/>
          <p:nvPr/>
        </p:nvSpPr>
        <p:spPr>
          <a:xfrm>
            <a:off x="420624" y="1517904"/>
            <a:ext cx="5230368" cy="123821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In the synthesis of polydimethylsiloxane, the chain forming, branching and terminating agents respectively, are</a:t>
            </a:r>
          </a:p>
          <a:p>
            <a:pPr algn="l">
              <a:spcAft>
                <a:spcPts val="400"/>
              </a:spcAft>
            </a:pPr>
            <a:r>
              <a:rPr lang="en-US" sz="1050" b="0" dirty="0">
                <a:solidFill>
                  <a:srgbClr val="1B2A41"/>
                </a:solidFill>
                <a:latin typeface="Georgia"/>
              </a:rPr>
              <a:t>(a) Me₂ SiCl₂, Me₃ SiCl and MeSiCl₃</a:t>
            </a:r>
          </a:p>
          <a:p>
            <a:pPr algn="l">
              <a:spcAft>
                <a:spcPts val="400"/>
              </a:spcAft>
            </a:pPr>
            <a:r>
              <a:rPr lang="en-US" sz="1050" b="0" dirty="0">
                <a:solidFill>
                  <a:srgbClr val="1B2A41"/>
                </a:solidFill>
                <a:latin typeface="Georgia"/>
              </a:rPr>
              <a:t>(b) Me₂ SiCl₂, MeSiCl₃ and Me₃ SiCl</a:t>
            </a:r>
          </a:p>
          <a:p>
            <a:pPr algn="l">
              <a:spcAft>
                <a:spcPts val="400"/>
              </a:spcAft>
            </a:pPr>
            <a:r>
              <a:rPr lang="en-US" sz="1050" b="0" dirty="0">
                <a:solidFill>
                  <a:srgbClr val="1B2A41"/>
                </a:solidFill>
                <a:latin typeface="Georgia"/>
              </a:rPr>
              <a:t>(c) MeSiCl₃, Me₂ SiCl₂ and Me₃ SiCl</a:t>
            </a:r>
          </a:p>
          <a:p>
            <a:pPr algn="l">
              <a:spcAft>
                <a:spcPts val="400"/>
              </a:spcAft>
            </a:pPr>
            <a:r>
              <a:rPr lang="en-US" sz="1050" b="0" dirty="0">
                <a:solidFill>
                  <a:srgbClr val="1B2A41"/>
                </a:solidFill>
                <a:latin typeface="Georgia"/>
              </a:rPr>
              <a:t>(d) Me₂ SiCl₂, MeSiCl₃ and Me₄ Si</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169</a:t>
            </a:fld>
            <a:endParaRPr lang="en-US"/>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name="Slide 1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Me</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SiCl</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MeSiCl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 and Me</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SiCl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Me₂SiCl₂ builds the linear –O–SiMe₂–O– chain, MeSiCl₃ introduces branch points (three Si–O bonds) and Me₃SiCl caps the chain ends.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Me</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SiCl</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MeSiCl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 and Me</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SiCl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170</a:t>
            </a:fld>
            <a:endParaRPr lang="en-US"/>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name="Slide 1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SiCl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 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SiCl and MeSiCl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Me₂SiCl₂ builds the linear –O–SiMe₂–O– chain, MeSiCl₃ introduces branch points (three Si–O bonds) and Me₃SiCl caps the chain ends.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MeSiCl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 Me</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SiCl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Me</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SiCl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Me₂SiCl₂ builds the linear –O–SiMe₂–O– chain, MeSiCl₃ introduces branch points (three Si–O bonds) and Me₃SiCl caps the chain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Me</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SiCl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 MeSiCl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and Me</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Si</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Me₂SiCl₂ builds the linear –O–SiMe₂–O– chain, MeSiCl₃ introduces branch points (three Si–O bonds) and Me₃SiCl caps the chain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171</a:t>
            </a:fld>
            <a:endParaRPr lang="en-US"/>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name="Slide 1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sp>
        <p:nvSpPr>
          <p:cNvPr id="46" name="Question text"/>
          <p:cNvSpPr txBox="1"/>
          <p:nvPr/>
        </p:nvSpPr>
        <p:spPr>
          <a:xfrm>
            <a:off x="881693" y="1517904"/>
            <a:ext cx="4308231" cy="292608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Choose the correct statement(s) among the following (1) The dihedral angle in O₂F₂ is 0^°. (II) OF₂ is generally prepared by reacting fluorine gas with dilute (2\%) aq. NaOH solution (III) O₂F₂ can be readily reduced by H₂S.</a:t>
            </a:r>
          </a:p>
          <a:p>
            <a:pPr algn="l">
              <a:spcAft>
                <a:spcPts val="400"/>
              </a:spcAft>
            </a:pPr>
            <a:r>
              <a:rPr lang="en-US" sz="1050" b="0" dirty="0">
                <a:solidFill>
                  <a:srgbClr val="1B2A41"/>
                </a:solidFill>
                <a:latin typeface="Georgia"/>
              </a:rPr>
              <a:t>(a) I and II only</a:t>
            </a:r>
          </a:p>
          <a:p>
            <a:pPr algn="l">
              <a:spcAft>
                <a:spcPts val="400"/>
              </a:spcAft>
            </a:pPr>
            <a:r>
              <a:rPr lang="en-US" sz="1050" b="0" dirty="0">
                <a:solidFill>
                  <a:srgbClr val="1B2A41"/>
                </a:solidFill>
                <a:latin typeface="Georgia"/>
              </a:rPr>
              <a:t>(b) I, II and III</a:t>
            </a:r>
          </a:p>
          <a:p>
            <a:pPr algn="l">
              <a:spcAft>
                <a:spcPts val="400"/>
              </a:spcAft>
            </a:pPr>
            <a:r>
              <a:rPr lang="en-US" sz="1050" b="0" dirty="0">
                <a:solidFill>
                  <a:srgbClr val="1B2A41"/>
                </a:solidFill>
                <a:latin typeface="Georgia"/>
              </a:rPr>
              <a:t>(c) II and III only</a:t>
            </a:r>
          </a:p>
          <a:p>
            <a:pPr algn="l">
              <a:spcAft>
                <a:spcPts val="400"/>
              </a:spcAft>
            </a:pPr>
            <a:r>
              <a:rPr lang="en-US" sz="1050" b="0" dirty="0">
                <a:solidFill>
                  <a:srgbClr val="1B2A41"/>
                </a:solidFill>
                <a:latin typeface="Georgia"/>
              </a:rPr>
              <a:t>(d) II only</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172</a:t>
            </a:fld>
            <a:endParaRPr lang="en-US"/>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name="Slide 1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II and III only</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OF₂ is made from F₂ and 2 % aqueous NaOH. O₂F₂ is a strong fluorinating oxidant that H₂S readily reduces. The F–O–O–F dihedral is about 87°, not 0°. II and III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II and III only</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173</a:t>
            </a:fld>
            <a:endParaRPr lang="en-US"/>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name="Slide 1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 only</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OF₂ is made from F₂ and 2 % aqueous NaOH. O₂F₂ is a strong fluorinating oxidant that H₂S readily reduces. The F–O–O–F dihedral is about 87°, not 0°. II and III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II and 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OF₂ is made from F₂ and 2 % aqueous NaOH. O₂F₂ is a strong fluorinating oxidant that H₂S readily reduces. The F–O–O–F dihedral is about 87°, not 0°. II and III…</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OF₂ is made from F₂ and 2 % aqueous NaOH. O₂F₂ is a strong fluorinating oxidant that H₂S readily reduces. The F–O–O–F dihedral is about 87°, not 0°. II and III…</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174</a:t>
            </a:fld>
            <a:endParaRPr lang="en-US"/>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name="Slide 1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pic>
        <p:nvPicPr>
          <p:cNvPr id="21" name="Image 0" descr="/home/claude/mg_qc/q095.png">    </p:cNvPr>
          <p:cNvPicPr>
            <a:picLocks noChangeAspect="1"/>
          </p:cNvPicPr>
          <p:nvPr/>
        </p:nvPicPr>
        <p:blipFill>
          <a:blip r:embed="rId1"/>
          <a:stretch>
            <a:fillRect/>
          </a:stretch>
        </p:blipFill>
        <p:spPr>
          <a:xfrm>
            <a:off x="420624" y="1517904"/>
            <a:ext cx="5230368" cy="177192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175</a:t>
            </a:fld>
            <a:endParaRPr lang="en-US"/>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name="Slide 1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inert pair effect, difluoride stability, and silicate structures.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176</a:t>
            </a:fld>
            <a:endParaRPr lang="en-US"/>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name="Slide 1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inert pair effect, difluoride stability, and silicate structures;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177</a:t>
            </a:fld>
            <a:endParaRPr lang="en-US"/>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name="Slide 1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sp>
        <p:nvSpPr>
          <p:cNvPr id="46" name="Question text"/>
          <p:cNvSpPr txBox="1"/>
          <p:nvPr/>
        </p:nvSpPr>
        <p:spPr>
          <a:xfrm>
            <a:off x="420624" y="1517904"/>
            <a:ext cx="5230368" cy="1882932"/>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reaction of XeF₆ with a limited amount of quartz gives compound A . Then on reaction with an equivalent amount of XeO₃. A gives B. The products A and B are, respectively</a:t>
            </a:r>
          </a:p>
          <a:p>
            <a:pPr algn="l">
              <a:spcAft>
                <a:spcPts val="400"/>
              </a:spcAft>
            </a:pPr>
            <a:r>
              <a:rPr lang="en-US" sz="1050" b="0" dirty="0">
                <a:solidFill>
                  <a:srgbClr val="1B2A41"/>
                </a:solidFill>
                <a:latin typeface="Georgia"/>
              </a:rPr>
              <a:t>(a) XeOF₂ and XeO₂ F₂</a:t>
            </a:r>
          </a:p>
          <a:p>
            <a:pPr algn="l">
              <a:spcAft>
                <a:spcPts val="400"/>
              </a:spcAft>
            </a:pPr>
            <a:r>
              <a:rPr lang="en-US" sz="1050" b="0" dirty="0">
                <a:solidFill>
                  <a:srgbClr val="1B2A41"/>
                </a:solidFill>
                <a:latin typeface="Georgia"/>
              </a:rPr>
              <a:t>(b) XeOF₄ and XeO₂ F₂</a:t>
            </a:r>
          </a:p>
          <a:p>
            <a:pPr algn="l">
              <a:spcAft>
                <a:spcPts val="400"/>
              </a:spcAft>
            </a:pPr>
            <a:r>
              <a:rPr lang="en-US" sz="1050" b="0" dirty="0">
                <a:solidFill>
                  <a:srgbClr val="1B2A41"/>
                </a:solidFill>
                <a:latin typeface="Georgia"/>
              </a:rPr>
              <a:t>(c) XeOF₂ and XeOF₄</a:t>
            </a:r>
          </a:p>
          <a:p>
            <a:pPr algn="l">
              <a:spcAft>
                <a:spcPts val="400"/>
              </a:spcAft>
            </a:pPr>
            <a:r>
              <a:rPr lang="en-US" sz="1050" b="0" dirty="0">
                <a:solidFill>
                  <a:srgbClr val="1B2A41"/>
                </a:solidFill>
                <a:latin typeface="Georgia"/>
              </a:rPr>
              <a:t>(d) XeO₂ F₂ and XeOF₄</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178</a:t>
            </a:fld>
            <a:endParaRPr lang="en-US"/>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name="Slide 1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XeOF</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 and XeO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F</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XeOF₄ (A), XeO₂F₂ (B) (b).</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XeOF</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 and XeO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F</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endParaRPr lang="en-US" sz="75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CF2 stability due to ppi-ppi back-bond from F to empty p on C. This is opposite to inert pair trend. Graphite conducts electricity along planes (sp2 C, delocalised pi electrons).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Carbon is molecular (CO2, small, makes pi bonds), Silicon is polymeric (SiO2, big, uses d-orbitals for 3D network).</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179</a:t>
            </a:fld>
            <a:endParaRPr lang="en-US"/>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name="Slide 1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Carbon &amp; Silicon Group (Group 14)</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XeOF₄ (A), XeO₂F₂ (B) (b).</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XeOF₄ (A), XeO₂F₂ (B)</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XeOF₄ (A), XeO₂F₂ (B)</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180</a:t>
            </a:fld>
            <a:endParaRPr lang="en-US"/>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name="Slide 1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Carbon &amp; Silicon Group (Group 14)</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14 (C–Pb): inert pair effect stabilises +2 state down the group (Pb2+ most stable). C forms ppi-ppi bonds (CO2 molecular); Si prefers sigma bonding (SiO2 polymeric network). Difluoride stability: CF2&gt;SiF2&gt;GeF2 (F→C pi back-bonding stabilises CF2).</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MF2 stability: CF2&gt;SiF2&gt;GeF2</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Inert pair: +2 stability Pb&gt;Sn&gt;Ge</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SiO4(4-) tetrahedra share corners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Graphite sp2 C; Diamond sp3 C</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Inert pair effect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Difluoride stability (back-bonding)</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Silicate structures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Allotropes of carbon</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8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800" dirty="0">
                <a:solidFill>
                  <a:srgbClr val="1B2A41"/>
                </a:solidFill>
                <a:latin typeface="Arial" pitchFamily="34" charset="0"/>
                <a:ea typeface="Arial" pitchFamily="34" charset="-122"/>
                <a:cs typeface="Arial" pitchFamily="34" charset="-120"/>
              </a:rPr>
              <a:t>Confusing difluoride stability (CF2 most stable, back-bonding) with inert pair (Pb2+ most stable). These are DIFFERENT trends pointing OPPOSITE directions.</a:t>
            </a:r>
            <a:pPr algn="l" indent="0" marL="0">
              <a:lnSpc>
                <a:spcPct val="100000"/>
              </a:lnSpc>
              <a:buNone/>
            </a:pPr>
            <a:r>
              <a:rPr lang="en-US" sz="8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800" dirty="0">
                <a:solidFill>
                  <a:srgbClr val="1B2A41"/>
                </a:solidFill>
                <a:latin typeface="Arial" pitchFamily="34" charset="0"/>
                <a:ea typeface="Arial" pitchFamily="34" charset="-122"/>
                <a:cs typeface="Arial" pitchFamily="34" charset="-120"/>
              </a:rPr>
              <a:t>CF2 most stable difluoride (back-bonding). Inert pair: Pb2+&gt;&gt;Sn2+&gt;Ge2+ stability. CO2 is linear molecular; SiO2 is 3D network. Silicones: -Si(R2)-O- chains.</a:t>
            </a:r>
            <a:endParaRPr lang="en-US" sz="8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Q1   Q2   Q3   Q7   Q9   Q11   Q20   Q24   Q28   Q30   Q33   Q34   Q39   Q47   Q49   Q53   Q56   Q65   Q66   Q68   Q74   Q75   Q77   Q79   Q82   Q85   Q88   Q95   Q96</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Inert pair effect, difluoride stability, silicate structures, graphite vs diamond.</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name="Slide 182">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5</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Nitrogen &amp; Phosphorus Group (Group 15)</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21 questions   ·   Easy 0  |  Medium 1  |  Hard 20   ·   PYQ frequency: Very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name="Slide 1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1537088"/>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reaction between NH₄ Br and Na metal in liquid ammonia (solvent) results in the products</a:t>
            </a:r>
          </a:p>
          <a:p>
            <a:pPr algn="l">
              <a:spcAft>
                <a:spcPts val="400"/>
              </a:spcAft>
            </a:pPr>
            <a:r>
              <a:rPr lang="en-US" sz="1050" b="0" dirty="0">
                <a:solidFill>
                  <a:srgbClr val="1B2A41"/>
                </a:solidFill>
                <a:latin typeface="Georgia"/>
              </a:rPr>
              <a:t>(a) NaBr, HBr</a:t>
            </a:r>
          </a:p>
          <a:p>
            <a:pPr algn="l">
              <a:spcAft>
                <a:spcPts val="400"/>
              </a:spcAft>
            </a:pPr>
            <a:r>
              <a:rPr lang="en-US" sz="1050" b="0" dirty="0">
                <a:solidFill>
                  <a:srgbClr val="1B2A41"/>
                </a:solidFill>
                <a:latin typeface="Georgia"/>
              </a:rPr>
              <a:t>(b) NaBr, H₂</a:t>
            </a:r>
          </a:p>
          <a:p>
            <a:pPr algn="l">
              <a:spcAft>
                <a:spcPts val="400"/>
              </a:spcAft>
            </a:pPr>
            <a:r>
              <a:rPr lang="en-US" sz="1050" b="0" dirty="0">
                <a:solidFill>
                  <a:srgbClr val="1B2A41"/>
                </a:solidFill>
                <a:latin typeface="Georgia"/>
              </a:rPr>
              <a:t>(c) H₂, HBr</a:t>
            </a:r>
          </a:p>
          <a:p>
            <a:pPr algn="l">
              <a:spcAft>
                <a:spcPts val="400"/>
              </a:spcAft>
            </a:pPr>
            <a:r>
              <a:rPr lang="en-US" sz="1050" b="0" dirty="0">
                <a:solidFill>
                  <a:srgbClr val="1B2A41"/>
                </a:solidFill>
                <a:latin typeface="Georgia"/>
              </a:rPr>
              <a:t>(d) HBr, H₂</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183</a:t>
            </a:fld>
            <a:endParaRPr lang="en-US"/>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name="Slide 1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NaBr, H</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NH₄⁺ is the acid of liquid ammonia; sodium reduces it: 2NH₄Br + 2Na → 2NaBr + H₂ + 2NH₃.</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NaBr, H</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184</a:t>
            </a:fld>
            <a:endParaRPr lang="en-US"/>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name="Slide 1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NaBr, HBr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NH₄⁺ is the acid of liquid ammonia; sodium reduces it: 2NH₄Br + 2Na → 2NaBr + H₂ + 2NH₃.</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HBr</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NH₄⁺ is the acid of liquid ammonia; sodium reduces it: 2NH₄Br + 2Na → 2NaBr + H₂ +</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HBr, H</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NH₄⁺ is the acid of liquid ammonia; sodium reduces it: 2NH₄Br + 2Na → 2NaBr + H₂ +</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185</a:t>
            </a:fld>
            <a:endParaRPr lang="en-US"/>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name="Slide 1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152427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final product (s) of the reaction P(OR)₃+R^′ X is/are</a:t>
            </a:r>
          </a:p>
          <a:p>
            <a:pPr algn="l">
              <a:spcAft>
                <a:spcPts val="400"/>
              </a:spcAft>
            </a:pPr>
            <a:r>
              <a:rPr lang="en-US" sz="1050" b="0" dirty="0">
                <a:solidFill>
                  <a:srgbClr val="1B2A41"/>
                </a:solidFill>
                <a:latin typeface="Georgia"/>
              </a:rPr>
              <a:t>(a) R^′ PO(OR)₂ and RX</a:t>
            </a:r>
          </a:p>
          <a:p>
            <a:pPr algn="l">
              <a:spcAft>
                <a:spcPts val="400"/>
              </a:spcAft>
            </a:pPr>
            <a:r>
              <a:rPr lang="en-US" sz="1050" b="0" dirty="0">
                <a:solidFill>
                  <a:srgbClr val="1B2A41"/>
                </a:solidFill>
                <a:latin typeface="Georgia"/>
              </a:rPr>
              <a:t>(b) [R^′ PO(OR)₂] X</a:t>
            </a:r>
          </a:p>
          <a:p>
            <a:pPr algn="l">
              <a:spcAft>
                <a:spcPts val="400"/>
              </a:spcAft>
            </a:pPr>
            <a:r>
              <a:rPr lang="en-US" sz="1050" b="0" dirty="0">
                <a:solidFill>
                  <a:srgbClr val="1B2A41"/>
                </a:solidFill>
                <a:latin typeface="Georgia"/>
              </a:rPr>
              <a:t>(c) [R^′ RPO₂(OR)] X</a:t>
            </a:r>
          </a:p>
          <a:p>
            <a:pPr algn="l">
              <a:spcAft>
                <a:spcPts val="400"/>
              </a:spcAft>
            </a:pPr>
            <a:r>
              <a:rPr lang="en-US" sz="1050" b="0" dirty="0">
                <a:solidFill>
                  <a:srgbClr val="1B2A41"/>
                </a:solidFill>
                <a:latin typeface="Georgia"/>
              </a:rPr>
              <a:t>(d) ROR'and P(OR)₂ X</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186</a:t>
            </a:fld>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name="Slide 18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R'PO(OR)2 and RX</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Michaelis–Arbuzov: the phosphite is alkylated at P, and the halide then dealkylates the phosphonium ion, giving the phosphonate R′P(O)(OR)₂ and the alkyl halide RX.</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R'PO(OR)2 and RX</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187</a:t>
            </a:fld>
            <a:endParaRPr lang="en-US"/>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name="Slide 1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[R'PO(OR)2]X</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Michaelis–Arbuzov: the phosphite is alkylated at P, and the halide then dealkylates the phosphonium ion, giving the phosphonate R′P(O)(OR)₂ and the alkyl halide RX.</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[R'RPO2(OR)]X</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Michaelis–Arbuzov: the phosphite is alkylated at P, and the halide then dealkylates the phosphonium ion, giving the phosphonate R′P(O)(OR)₂ and the alkyl…</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ROR' and P(OR)2X</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Michaelis–Arbuzov: the phosphite is alkylated at P, and the halide then dealkylates the phosphonium ion, giving the phosphonate R′P(O)(OR)₂ and the alkyl…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188</a:t>
            </a:fld>
            <a:endParaRPr lang="en-US"/>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name="Slide 1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pic>
        <p:nvPicPr>
          <p:cNvPr id="21" name="Image 0" descr="/home/claude/mg_qc/q016.png">    </p:cNvPr>
          <p:cNvPicPr>
            <a:picLocks noChangeAspect="1"/>
          </p:cNvPicPr>
          <p:nvPr/>
        </p:nvPicPr>
        <p:blipFill>
          <a:blip r:embed="rId1"/>
          <a:stretch>
            <a:fillRect/>
          </a:stretch>
        </p:blipFill>
        <p:spPr>
          <a:xfrm>
            <a:off x="420624" y="1517904"/>
            <a:ext cx="5230368" cy="148158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189</a:t>
            </a:fld>
            <a:endParaRPr lang="en-US"/>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name="Slide 1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 those which produce two different acids.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 those which produce two different acids.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190</a:t>
            </a:fld>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name="Slide 1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 PCl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and AsCl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191</a:t>
            </a:fld>
            <a:endParaRPr lang="en-US"/>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name="Slide 1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pic>
        <p:nvPicPr>
          <p:cNvPr id="21" name="Image 0" descr="/home/claude/mg_qc/q018.png">    </p:cNvPr>
          <p:cNvPicPr>
            <a:picLocks noChangeAspect="1"/>
          </p:cNvPicPr>
          <p:nvPr/>
        </p:nvPicPr>
        <p:blipFill>
          <a:blip r:embed="rId1"/>
          <a:stretch>
            <a:fillRect/>
          </a:stretch>
        </p:blipFill>
        <p:spPr>
          <a:xfrm>
            <a:off x="420624" y="1517904"/>
            <a:ext cx="5230368" cy="1182704"/>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192</a:t>
            </a:fld>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name="Slide 1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193</a:t>
            </a:fld>
            <a:endParaRPr lang="en-US"/>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name="Slide 1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194</a:t>
            </a:fld>
            <a:endParaRPr lang="en-US"/>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name="Slide 1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sp>
        <p:nvSpPr>
          <p:cNvPr id="46" name="Question text"/>
          <p:cNvSpPr txBox="1"/>
          <p:nvPr/>
        </p:nvSpPr>
        <p:spPr>
          <a:xfrm>
            <a:off x="420624" y="1517904"/>
            <a:ext cx="5230368" cy="2280013"/>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Low oxidation state complexes are often air-sensitive, but are rarely water sensitive because</a:t>
            </a:r>
          </a:p>
          <a:p>
            <a:pPr algn="l">
              <a:spcAft>
                <a:spcPts val="400"/>
              </a:spcAft>
            </a:pPr>
            <a:r>
              <a:rPr lang="en-US" sz="1050" b="0" dirty="0">
                <a:solidFill>
                  <a:srgbClr val="1B2A41"/>
                </a:solidFill>
                <a:latin typeface="Georgia"/>
              </a:rPr>
              <a:t>(a) Air is reducing in nature while water is inert</a:t>
            </a:r>
          </a:p>
          <a:p>
            <a:pPr algn="l">
              <a:spcAft>
                <a:spcPts val="400"/>
              </a:spcAft>
            </a:pPr>
            <a:r>
              <a:rPr lang="en-US" sz="1050" b="0" dirty="0">
                <a:solidFill>
                  <a:srgbClr val="1B2A41"/>
                </a:solidFill>
                <a:latin typeface="Georgia"/>
              </a:rPr>
              <a:t>(b) Both air and water are oxidizing in nature</a:t>
            </a:r>
          </a:p>
          <a:p>
            <a:pPr algn="l">
              <a:spcAft>
                <a:spcPts val="400"/>
              </a:spcAft>
            </a:pPr>
            <a:r>
              <a:rPr lang="en-US" sz="1050" b="0" dirty="0">
                <a:solidFill>
                  <a:srgbClr val="1B2A41"/>
                </a:solidFill>
                <a:latin typeface="Georgia"/>
              </a:rPr>
              <a:t>(c) Both air and water are not acceptors</a:t>
            </a:r>
          </a:p>
          <a:p>
            <a:pPr algn="l">
              <a:spcAft>
                <a:spcPts val="400"/>
              </a:spcAft>
            </a:pPr>
            <a:r>
              <a:rPr lang="en-US" sz="1050" b="0" dirty="0">
                <a:solidFill>
                  <a:srgbClr val="1B2A41"/>
                </a:solidFill>
                <a:latin typeface="Georgia"/>
              </a:rPr>
              <a:t>(d) Complexes with low oxidation states will easily lose electrons to O₂ but will not bind to a π-donor molecule like H₂ O</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195</a:t>
            </a:fld>
            <a:endParaRPr lang="en-US"/>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name="Slide 1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Complexes with low oxidation states will easily lose electrons to 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but will not bind to a π–donor molecule like H</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O₂ is an oxidant and a π-acceptor that readily takes electrons from electron-rich low-valent metals; water is neither oxidising under normal conditions nor a π-acceptor, so it usually leaves such complexes alone.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Complexes with low oxidation states will easily lose electrons to 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but will not bind to a π–donor molecule like H</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196</a:t>
            </a:fld>
            <a:endParaRPr lang="en-US"/>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name="Slide 1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Air is reducing in nature while water is inert</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O₂ is an oxidant and a π-acceptor that readily takes electrons from electron-rich low-valent metals; water is neither oxidising under normal conditions nor a π-acceptor, so it usually leaves such complexes alone.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air and water are oxidizing in nature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O₂ is an oxidant and a π-acceptor that readily takes electrons from electron-rich low-valent metals; water is neither oxidising under normal conditions nor a…</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air and water are not acceptors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O₂ is an oxidant and a π-acceptor that readily takes electrons from electron-rich low-valent metals; water is neither oxidising under normal conditions nor a…</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197</a:t>
            </a:fld>
            <a:endParaRPr lang="en-US"/>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name="Slide 1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sp>
        <p:nvSpPr>
          <p:cNvPr id="46" name="Question text"/>
          <p:cNvSpPr txBox="1"/>
          <p:nvPr/>
        </p:nvSpPr>
        <p:spPr>
          <a:xfrm>
            <a:off x="420624" y="1517904"/>
            <a:ext cx="5230368" cy="122113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Which of the following is used as propellant for whipping creams?</a:t>
            </a:r>
          </a:p>
          <a:p>
            <a:pPr algn="l">
              <a:spcAft>
                <a:spcPts val="400"/>
              </a:spcAft>
            </a:pPr>
            <a:r>
              <a:rPr lang="en-US" sz="1050" b="0" dirty="0">
                <a:solidFill>
                  <a:srgbClr val="1B2A41"/>
                </a:solidFill>
                <a:latin typeface="Georgia"/>
              </a:rPr>
              <a:t>(a) N₂ O</a:t>
            </a:r>
          </a:p>
          <a:p>
            <a:pPr algn="l">
              <a:spcAft>
                <a:spcPts val="400"/>
              </a:spcAft>
            </a:pPr>
            <a:r>
              <a:rPr lang="en-US" sz="1050" b="0" dirty="0">
                <a:solidFill>
                  <a:srgbClr val="1B2A41"/>
                </a:solidFill>
                <a:latin typeface="Georgia"/>
              </a:rPr>
              <a:t>(b) NO</a:t>
            </a:r>
          </a:p>
          <a:p>
            <a:pPr algn="l">
              <a:spcAft>
                <a:spcPts val="400"/>
              </a:spcAft>
            </a:pPr>
            <a:r>
              <a:rPr lang="en-US" sz="1050" b="0" dirty="0">
                <a:solidFill>
                  <a:srgbClr val="1B2A41"/>
                </a:solidFill>
                <a:latin typeface="Georgia"/>
              </a:rPr>
              <a:t>(c) N₂ O₃</a:t>
            </a:r>
          </a:p>
          <a:p>
            <a:pPr algn="l">
              <a:spcAft>
                <a:spcPts val="400"/>
              </a:spcAft>
            </a:pPr>
            <a:r>
              <a:rPr lang="en-US" sz="1050" b="0" dirty="0">
                <a:solidFill>
                  <a:srgbClr val="1B2A41"/>
                </a:solidFill>
                <a:latin typeface="Georgia"/>
              </a:rPr>
              <a:t>(d) N₂ O₅</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198</a:t>
            </a:fld>
            <a:endParaRPr lang="en-US"/>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name="Slide 1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N</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Nitrous oxide dissolves in the fat and expands on release, so N₂O is the propellant in whipped-cream cans.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N</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199</a:t>
            </a:fld>
            <a:endParaRPr lang="en-US"/>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name="Slide 2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Nitrous oxide dissolves in the fat and expands on release, so N₂O is the propellant in whipped-cream cans.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Nitrous oxide dissolves in the fat and expands on release, so N₂O is the propellant in whipped-cream</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Nitrous oxide dissolves in the fat and expands on release, so N₂O is the propellant in whipped-cream</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200</a:t>
            </a:fld>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name="Slide 2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sp>
        <p:nvSpPr>
          <p:cNvPr id="46" name="Question text"/>
          <p:cNvSpPr txBox="1"/>
          <p:nvPr/>
        </p:nvSpPr>
        <p:spPr>
          <a:xfrm>
            <a:off x="420624" y="1517904"/>
            <a:ext cx="5230368" cy="1122928"/>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Flame proof fabrices contain</a:t>
            </a:r>
          </a:p>
          <a:p>
            <a:pPr algn="l">
              <a:spcAft>
                <a:spcPts val="400"/>
              </a:spcAft>
            </a:pPr>
            <a:r>
              <a:rPr lang="en-US" sz="1050" b="0" dirty="0">
                <a:solidFill>
                  <a:srgbClr val="1B2A41"/>
                </a:solidFill>
                <a:latin typeface="Georgia"/>
              </a:rPr>
              <a:t>(a) H₂NC(O)NH₂ · Na₂SO₄</a:t>
            </a:r>
          </a:p>
          <a:p>
            <a:pPr algn="l">
              <a:spcAft>
                <a:spcPts val="400"/>
              </a:spcAft>
            </a:pPr>
            <a:r>
              <a:rPr lang="en-US" sz="1050" b="0" dirty="0">
                <a:solidFill>
                  <a:srgbClr val="1B2A41"/>
                </a:solidFill>
                <a:latin typeface="Georgia"/>
              </a:rPr>
              <a:t>(b) H₂NC(S)NH₂ · Na₂SO₄</a:t>
            </a:r>
          </a:p>
          <a:p>
            <a:pPr algn="l">
              <a:spcAft>
                <a:spcPts val="400"/>
              </a:spcAft>
            </a:pPr>
            <a:r>
              <a:rPr lang="en-US" sz="1050" b="0" dirty="0">
                <a:solidFill>
                  <a:srgbClr val="1B2A41"/>
                </a:solidFill>
                <a:latin typeface="Georgia"/>
              </a:rPr>
              <a:t>(c) H₂NC(O)NH₂ · H₃PO₄</a:t>
            </a:r>
          </a:p>
          <a:p>
            <a:pPr algn="l">
              <a:spcAft>
                <a:spcPts val="400"/>
              </a:spcAft>
            </a:pPr>
            <a:r>
              <a:rPr lang="en-US" sz="1050" b="0" dirty="0">
                <a:solidFill>
                  <a:srgbClr val="1B2A41"/>
                </a:solidFill>
                <a:latin typeface="Georgia"/>
              </a:rPr>
              <a:t>(d) H₂NC(S)NH₂ · H₃PO₄</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201</a:t>
            </a:fld>
            <a:endParaRPr lang="en-US"/>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name="Slide 2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H2NC(O)NH2 . H3PO4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Urea phosphate is used in flame-proof fabrics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H2NC(O)NH2 . H3PO4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202</a:t>
            </a:fld>
            <a:endParaRPr lang="en-US"/>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name="Slide 2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H2NC(O)NH2 . Na2SO4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Urea phosphate is used in flame-proof fabrics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H2NC(S)NH2 . Na2SO4</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Urea phosphate is used in flame-proof fabrics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H2NC(S)NH2 . H3PO4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Urea phosphate is used in flame-proof fabrics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203</a:t>
            </a:fld>
            <a:endParaRPr lang="en-US"/>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name="Slide 2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36.png">    </p:cNvPr>
          <p:cNvPicPr>
            <a:picLocks noChangeAspect="1"/>
          </p:cNvPicPr>
          <p:nvPr/>
        </p:nvPicPr>
        <p:blipFill>
          <a:blip r:embed="rId1"/>
          <a:stretch>
            <a:fillRect/>
          </a:stretch>
        </p:blipFill>
        <p:spPr>
          <a:xfrm>
            <a:off x="420624" y="1517904"/>
            <a:ext cx="5230368" cy="107169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204</a:t>
            </a:fld>
            <a:endParaRPr lang="en-US"/>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name="Slide 2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205</a:t>
            </a:fld>
            <a:endParaRPr lang="en-US"/>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name="Slide 2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206</a:t>
            </a:fld>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name="Slide 2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40.png">    </p:cNvPr>
          <p:cNvPicPr>
            <a:picLocks noChangeAspect="1"/>
          </p:cNvPicPr>
          <p:nvPr/>
        </p:nvPicPr>
        <p:blipFill>
          <a:blip r:embed="rId1"/>
          <a:stretch>
            <a:fillRect/>
          </a:stretch>
        </p:blipFill>
        <p:spPr>
          <a:xfrm>
            <a:off x="420624" y="1517904"/>
            <a:ext cx="5230368" cy="154989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207</a:t>
            </a:fld>
            <a:endParaRPr lang="en-US"/>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name="Slide 2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XeF</a:t>
            </a:r>
            <a:pPr algn="l" indent="0" marL="0">
              <a:buNone/>
            </a:pPr>
            <a:r>
              <a:rPr lang="en-US" sz="1250" baseline="-40000" dirty="0">
                <a:solidFill>
                  <a:srgbClr val="1B2A41"/>
                </a:solidFill>
                <a:latin typeface="Arial" pitchFamily="34" charset="0"/>
                <a:ea typeface="Arial" pitchFamily="34" charset="-122"/>
                <a:cs typeface="Arial" pitchFamily="34" charset="-120"/>
              </a:rPr>
              <a:t>6</a:t>
            </a:r>
            <a:pPr algn="l" indent="0" marL="0">
              <a:buNone/>
            </a:pPr>
            <a:r>
              <a:rPr lang="en-US" sz="1250" dirty="0">
                <a:solidFill>
                  <a:srgbClr val="1B2A41"/>
                </a:solidFill>
                <a:latin typeface="Arial" pitchFamily="34" charset="0"/>
                <a:ea typeface="Arial" pitchFamily="34" charset="-122"/>
                <a:cs typeface="Arial" pitchFamily="34" charset="-120"/>
              </a:rPr>
              <a:t> &gt; XeOF</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 &gt; XeF</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 &gt; XeO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F</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XeF</a:t>
            </a:r>
            <a:pPr algn="l" indent="0" marL="0">
              <a:buNone/>
            </a:pPr>
            <a:r>
              <a:rPr lang="en-US" sz="900" b="1" baseline="-40000" dirty="0">
                <a:solidFill>
                  <a:srgbClr val="1B2A41"/>
                </a:solidFill>
                <a:latin typeface="Arial" pitchFamily="34" charset="0"/>
                <a:ea typeface="Arial" pitchFamily="34" charset="-122"/>
                <a:cs typeface="Arial" pitchFamily="34" charset="-120"/>
              </a:rPr>
              <a:t>6</a:t>
            </a:r>
            <a:pPr algn="l" indent="0" marL="0">
              <a:buNone/>
            </a:pPr>
            <a:r>
              <a:rPr lang="en-US" sz="900" b="1" dirty="0">
                <a:solidFill>
                  <a:srgbClr val="1B2A41"/>
                </a:solidFill>
                <a:latin typeface="Arial" pitchFamily="34" charset="0"/>
                <a:ea typeface="Arial" pitchFamily="34" charset="-122"/>
                <a:cs typeface="Arial" pitchFamily="34" charset="-120"/>
              </a:rPr>
              <a:t> &gt; XeOF</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 &gt; XeF</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 &gt; XeO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F</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208</a:t>
            </a:fld>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name="Slide 2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&gt; 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&gt; 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&gt; XeF</a:t>
            </a:r>
            <a:pPr algn="l" indent="0" marL="0">
              <a:buNone/>
            </a:pPr>
            <a:r>
              <a:rPr lang="en-US" sz="1050" b="1" baseline="-40000" dirty="0">
                <a:solidFill>
                  <a:srgbClr val="1B2A41"/>
                </a:solidFill>
                <a:latin typeface="Arial" pitchFamily="34" charset="0"/>
                <a:ea typeface="Arial" pitchFamily="34" charset="-122"/>
                <a:cs typeface="Arial" pitchFamily="34" charset="-120"/>
              </a:rPr>
              <a:t>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&gt; 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&gt; 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&gt; XeF</a:t>
            </a:r>
            <a:pPr algn="l" indent="0" marL="0">
              <a:buNone/>
            </a:pPr>
            <a:r>
              <a:rPr lang="en-US" sz="1050" b="1" baseline="-40000" dirty="0">
                <a:solidFill>
                  <a:srgbClr val="1B2A41"/>
                </a:solidFill>
                <a:latin typeface="Arial" pitchFamily="34" charset="0"/>
                <a:ea typeface="Arial" pitchFamily="34" charset="-122"/>
                <a:cs typeface="Arial" pitchFamily="34" charset="-120"/>
              </a:rPr>
              <a:t>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&gt; XeF</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&gt; 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&gt; 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209</a:t>
            </a:fld>
            <a:endParaRPr lang="en-US"/>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name="Slide 2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2014</a:t>
            </a:r>
            <a:endParaRPr lang="en-US" sz="900" dirty="0"/>
          </a:p>
        </p:txBody>
      </p:sp>
      <p:sp>
        <p:nvSpPr>
          <p:cNvPr id="46" name="Question text"/>
          <p:cNvSpPr txBox="1"/>
          <p:nvPr/>
        </p:nvSpPr>
        <p:spPr>
          <a:xfrm>
            <a:off x="420624" y="1517904"/>
            <a:ext cx="5230368" cy="1951247"/>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Reactions of elemental as with hot and conc. HNO₃, and H₂ SO₄ respectively, give</a:t>
            </a:r>
          </a:p>
          <a:p>
            <a:pPr algn="l">
              <a:spcAft>
                <a:spcPts val="400"/>
              </a:spcAft>
            </a:pPr>
            <a:r>
              <a:rPr lang="en-US" sz="1050" b="0" dirty="0">
                <a:solidFill>
                  <a:srgbClr val="1B2A41"/>
                </a:solidFill>
                <a:latin typeface="Georgia"/>
              </a:rPr>
              <a:t>(a) As₄ O₆ and As₂(SO₄)₃</a:t>
            </a:r>
          </a:p>
          <a:p>
            <a:pPr algn="l">
              <a:spcAft>
                <a:spcPts val="400"/>
              </a:spcAft>
            </a:pPr>
            <a:r>
              <a:rPr lang="en-US" sz="1050" b="0" dirty="0">
                <a:solidFill>
                  <a:srgbClr val="1B2A41"/>
                </a:solidFill>
                <a:latin typeface="Georgia"/>
              </a:rPr>
              <a:t>(b) As(NO₃)₅ and As₂(SO)₃</a:t>
            </a:r>
          </a:p>
          <a:p>
            <a:pPr algn="l">
              <a:spcAft>
                <a:spcPts val="400"/>
              </a:spcAft>
            </a:pPr>
            <a:r>
              <a:rPr lang="en-US" sz="1050" b="0" dirty="0">
                <a:solidFill>
                  <a:srgbClr val="1B2A41"/>
                </a:solidFill>
                <a:latin typeface="Georgia"/>
              </a:rPr>
              <a:t>(c) As₄ O₆ and H₃ AsO₄</a:t>
            </a:r>
          </a:p>
          <a:p>
            <a:pPr algn="l">
              <a:spcAft>
                <a:spcPts val="400"/>
              </a:spcAft>
            </a:pPr>
            <a:r>
              <a:rPr lang="en-US" sz="1050" b="0" dirty="0">
                <a:solidFill>
                  <a:srgbClr val="1B2A41"/>
                </a:solidFill>
                <a:latin typeface="Georgia"/>
              </a:rPr>
              <a:t>(d) H₃ AsO₄ and As₄ O₆</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210</a:t>
            </a:fld>
            <a:endParaRPr lang="en-US"/>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name="Slide 2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AsO</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 and As</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O</a:t>
            </a:r>
            <a:pPr algn="l" indent="0" marL="0">
              <a:buNone/>
            </a:pPr>
            <a:r>
              <a:rPr lang="en-US" sz="1250" baseline="-40000" dirty="0">
                <a:solidFill>
                  <a:srgbClr val="1B2A41"/>
                </a:solidFill>
                <a:latin typeface="Arial" pitchFamily="34" charset="0"/>
                <a:ea typeface="Arial" pitchFamily="34" charset="-122"/>
                <a:cs typeface="Arial" pitchFamily="34" charset="-120"/>
              </a:rPr>
              <a:t>6</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Hot HNO₃ gives H₃AsO₄; hot H₂SO₄ gives As₄O₆ (d).</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AsO</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 and As</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O</a:t>
            </a:r>
            <a:pPr algn="l" indent="0" marL="0">
              <a:buNone/>
            </a:pPr>
            <a:r>
              <a:rPr lang="en-US" sz="900" b="1" baseline="-40000" dirty="0">
                <a:solidFill>
                  <a:srgbClr val="1B2A41"/>
                </a:solidFill>
                <a:latin typeface="Arial" pitchFamily="34" charset="0"/>
                <a:ea typeface="Arial" pitchFamily="34" charset="-122"/>
                <a:cs typeface="Arial" pitchFamily="34" charset="-120"/>
              </a:rPr>
              <a:t>6</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211</a:t>
            </a:fld>
            <a:endParaRPr lang="en-US"/>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name="Slide 2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 and As</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(SO</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Hot HNO₃ gives H₃AsO₄; hot H₂SO₄ gives As₄O₆ (d).</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As(NO</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 and As</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(SO)</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Hot HNO₃ gives H₃AsO₄; hot H₂SO₄ gives As₄O₆</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 and H</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AsO</a:t>
            </a:r>
            <a:pPr algn="l" indent="0" marL="0">
              <a:buNone/>
            </a:pPr>
            <a:r>
              <a:rPr lang="en-US" sz="1050" b="1" baseline="-40000" dirty="0">
                <a:solidFill>
                  <a:srgbClr val="1B2A41"/>
                </a:solidFill>
                <a:latin typeface="Arial" pitchFamily="34" charset="0"/>
                <a:ea typeface="Arial" pitchFamily="34" charset="-122"/>
                <a:cs typeface="Arial" pitchFamily="34" charset="-120"/>
              </a:rPr>
              <a:t>4</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Hot HNO₃ gives H₃AsO₄; hot H₂SO₄ gives As₄O₆</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212</a:t>
            </a:fld>
            <a:endParaRPr lang="en-US"/>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name="Slide 2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sp>
        <p:nvSpPr>
          <p:cNvPr id="46" name="Question text"/>
          <p:cNvSpPr txBox="1"/>
          <p:nvPr/>
        </p:nvSpPr>
        <p:spPr>
          <a:xfrm>
            <a:off x="420624" y="1517904"/>
            <a:ext cx="5230368" cy="1746302"/>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main products of the reaction of equimolar quantities of XeF₆ with NaNO₃ are</a:t>
            </a:r>
          </a:p>
          <a:p>
            <a:pPr algn="l">
              <a:spcAft>
                <a:spcPts val="400"/>
              </a:spcAft>
            </a:pPr>
            <a:r>
              <a:rPr lang="en-US" sz="1050" b="0" dirty="0">
                <a:solidFill>
                  <a:srgbClr val="1B2A41"/>
                </a:solidFill>
                <a:latin typeface="Georgia"/>
              </a:rPr>
              <a:t>(a) XeOF₄, NaF and NO₂F</a:t>
            </a:r>
          </a:p>
          <a:p>
            <a:pPr algn="l">
              <a:spcAft>
                <a:spcPts val="400"/>
              </a:spcAft>
            </a:pPr>
            <a:r>
              <a:rPr lang="en-US" sz="1050" b="0" dirty="0">
                <a:solidFill>
                  <a:srgbClr val="1B2A41"/>
                </a:solidFill>
                <a:latin typeface="Georgia"/>
              </a:rPr>
              <a:t>(b) XeO₂F₂, NaF, NOF and F₂</a:t>
            </a:r>
          </a:p>
          <a:p>
            <a:pPr algn="l">
              <a:spcAft>
                <a:spcPts val="400"/>
              </a:spcAft>
            </a:pPr>
            <a:r>
              <a:rPr lang="en-US" sz="1050" b="0" dirty="0">
                <a:solidFill>
                  <a:srgbClr val="1B2A41"/>
                </a:solidFill>
                <a:latin typeface="Georgia"/>
              </a:rPr>
              <a:t>(c) XeOF₄, NaNO₂ and F₂</a:t>
            </a:r>
          </a:p>
          <a:p>
            <a:pPr algn="l">
              <a:spcAft>
                <a:spcPts val="400"/>
              </a:spcAft>
            </a:pPr>
            <a:r>
              <a:rPr lang="en-US" sz="1050" b="0" dirty="0">
                <a:solidFill>
                  <a:srgbClr val="1B2A41"/>
                </a:solidFill>
                <a:latin typeface="Georgia"/>
              </a:rPr>
              <a:t>(d) XeF₄, NaNO₂, and F₂ O</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213</a:t>
            </a:fld>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name="Slide 2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XeOF</a:t>
            </a:r>
            <a:pPr algn="l" indent="0" marL="0">
              <a:buNone/>
            </a:pPr>
            <a:r>
              <a:rPr lang="en-US" sz="1250" baseline="-40000" dirty="0">
                <a:solidFill>
                  <a:srgbClr val="1B2A41"/>
                </a:solidFill>
                <a:latin typeface="Arial" pitchFamily="34" charset="0"/>
                <a:ea typeface="Arial" pitchFamily="34" charset="-122"/>
                <a:cs typeface="Arial" pitchFamily="34" charset="-120"/>
              </a:rPr>
              <a:t>4</a:t>
            </a:r>
            <a:pPr algn="l" indent="0" marL="0">
              <a:buNone/>
            </a:pPr>
            <a:r>
              <a:rPr lang="en-US" sz="1250" dirty="0">
                <a:solidFill>
                  <a:srgbClr val="1B2A41"/>
                </a:solidFill>
                <a:latin typeface="Arial" pitchFamily="34" charset="0"/>
                <a:ea typeface="Arial" pitchFamily="34" charset="-122"/>
                <a:cs typeface="Arial" pitchFamily="34" charset="-120"/>
              </a:rPr>
              <a:t> , NaF and NO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XeF₆ + NaNO₃ → XeOF₄ + NaF + NO₂F (partial oxygen transfer to xenon, fluorination of the nitryl group).</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XeOF</a:t>
            </a:r>
            <a:pPr algn="l" indent="0" marL="0">
              <a:buNone/>
            </a:pPr>
            <a:r>
              <a:rPr lang="en-US" sz="900" b="1" baseline="-40000" dirty="0">
                <a:solidFill>
                  <a:srgbClr val="1B2A41"/>
                </a:solidFill>
                <a:latin typeface="Arial" pitchFamily="34" charset="0"/>
                <a:ea typeface="Arial" pitchFamily="34" charset="-122"/>
                <a:cs typeface="Arial" pitchFamily="34" charset="-120"/>
              </a:rPr>
              <a:t>4</a:t>
            </a:r>
            <a:pPr algn="l" indent="0" marL="0">
              <a:buNone/>
            </a:pPr>
            <a:r>
              <a:rPr lang="en-US" sz="900" b="1" dirty="0">
                <a:solidFill>
                  <a:srgbClr val="1B2A41"/>
                </a:solidFill>
                <a:latin typeface="Arial" pitchFamily="34" charset="0"/>
                <a:ea typeface="Arial" pitchFamily="34" charset="-122"/>
                <a:cs typeface="Arial" pitchFamily="34" charset="-120"/>
              </a:rPr>
              <a:t> , NaF and NO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214</a:t>
            </a:fld>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name="Slide 2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NaF, NOF and F</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XeF₆ + NaNO₃ → XeOF₄ + NaF + NO₂F (partial oxygen transfer to xenon, fluorination of the nitryl group).</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XeOF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NaNO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F</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XeF₆ + NaNO₃ → XeOF₄ + NaF + NO₂F (partial oxygen transfer to xenon, fluorination of the nitryl</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NaNO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and F</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XeF₆ + NaNO₃ → XeOF₄ + NaF + NO₂F (partial oxygen transfer to xenon, fluorination of the nitryl</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215</a:t>
            </a:fld>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name="Slide 2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4.png">    </p:cNvPr>
          <p:cNvPicPr>
            <a:picLocks noChangeAspect="1"/>
          </p:cNvPicPr>
          <p:nvPr/>
        </p:nvPicPr>
        <p:blipFill>
          <a:blip r:embed="rId1"/>
          <a:stretch>
            <a:fillRect/>
          </a:stretch>
        </p:blipFill>
        <p:spPr>
          <a:xfrm>
            <a:off x="420624" y="1517904"/>
            <a:ext cx="5230368" cy="108450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216</a:t>
            </a:fld>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name="Slide 2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CN-, N</a:t>
            </a:r>
            <a:pPr algn="l" indent="0" marL="0">
              <a:buNone/>
            </a:pPr>
            <a:r>
              <a:rPr lang="en-US" sz="1250" baseline="3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 , SCN-, NCN</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CN-, N</a:t>
            </a:r>
            <a:pPr algn="l" indent="0" marL="0">
              <a:buNone/>
            </a:pPr>
            <a:r>
              <a:rPr lang="en-US" sz="900" b="1" baseline="3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 , SCN-, NCN</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217</a:t>
            </a:fld>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name="Slide 2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CN- , ClO</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BF</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PF</a:t>
            </a:r>
            <a:pPr algn="l" indent="0" marL="0">
              <a:buNone/>
            </a:pPr>
            <a:r>
              <a:rPr lang="en-US" sz="1050" b="1" baseline="-40000" dirty="0">
                <a:solidFill>
                  <a:srgbClr val="1B2A41"/>
                </a:solidFill>
                <a:latin typeface="Arial" pitchFamily="34" charset="0"/>
                <a:ea typeface="Arial" pitchFamily="34" charset="-122"/>
                <a:cs typeface="Arial" pitchFamily="34" charset="-120"/>
              </a:rPr>
              <a:t>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SCN-, PO</a:t>
            </a:r>
            <a:pPr algn="l" indent="0" marL="0">
              <a:buNone/>
            </a:pPr>
            <a:r>
              <a:rPr lang="en-US" sz="1050" b="1" baseline="30000" dirty="0">
                <a:solidFill>
                  <a:srgbClr val="1B2A41"/>
                </a:solidFill>
                <a:latin typeface="Arial" pitchFamily="34" charset="0"/>
                <a:ea typeface="Arial" pitchFamily="34" charset="-122"/>
                <a:cs typeface="Arial" pitchFamily="34" charset="-120"/>
              </a:rPr>
              <a:t>-34</a:t>
            </a:r>
            <a:pPr algn="l" indent="0" marL="0">
              <a:buNone/>
            </a:pPr>
            <a:r>
              <a:rPr lang="en-US" sz="1050" b="1" dirty="0">
                <a:solidFill>
                  <a:srgbClr val="1B2A41"/>
                </a:solidFill>
                <a:latin typeface="Arial" pitchFamily="34" charset="0"/>
                <a:ea typeface="Arial" pitchFamily="34" charset="-122"/>
                <a:cs typeface="Arial" pitchFamily="34" charset="-120"/>
              </a:rPr>
              <a:t>, 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PO</a:t>
            </a:r>
            <a:pPr algn="l" indent="0" marL="0">
              <a:buNone/>
            </a:pPr>
            <a:r>
              <a:rPr lang="en-US" sz="1050" b="1" baseline="3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,N</a:t>
            </a:r>
            <a:pPr algn="l" indent="0" marL="0">
              <a:buNone/>
            </a:pPr>
            <a:r>
              <a:rPr lang="en-US" sz="1050" b="1" baseline="3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t>
            </a:r>
            <a:pPr algn="l" indent="0" marL="0">
              <a:buNone/>
            </a:pPr>
            <a:r>
              <a:rPr lang="en-US" sz="1050" b="1" baseline="3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NO</a:t>
            </a:r>
            <a:pPr algn="l" indent="0" marL="0">
              <a:buNone/>
            </a:pPr>
            <a:r>
              <a:rPr lang="en-US" sz="1050" b="1" baseline="3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 HSO</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 AsF</a:t>
            </a:r>
            <a:pPr algn="l" indent="0" marL="0">
              <a:buNone/>
            </a:pPr>
            <a:r>
              <a:rPr lang="en-US" sz="1050" b="1" baseline="30000" dirty="0">
                <a:solidFill>
                  <a:srgbClr val="1B2A41"/>
                </a:solidFill>
                <a:latin typeface="Arial" pitchFamily="34" charset="0"/>
                <a:ea typeface="Arial" pitchFamily="34" charset="-122"/>
                <a:cs typeface="Arial" pitchFamily="34" charset="-120"/>
              </a:rPr>
              <a:t>-6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218</a:t>
            </a:fld>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name="Slide 2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5.png">    </p:cNvPr>
          <p:cNvPicPr>
            <a:picLocks noChangeAspect="1"/>
          </p:cNvPicPr>
          <p:nvPr/>
        </p:nvPicPr>
        <p:blipFill>
          <a:blip r:embed="rId1"/>
          <a:stretch>
            <a:fillRect/>
          </a:stretch>
        </p:blipFill>
        <p:spPr>
          <a:xfrm>
            <a:off x="420624" y="1517904"/>
            <a:ext cx="5230368" cy="154135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219</a:t>
            </a:fld>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name="Slide 2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H</a:t>
            </a:r>
            <a:pPr algn="l" indent="0" marL="0">
              <a:buNone/>
            </a:pPr>
            <a:r>
              <a:rPr lang="en-US" sz="1250" baseline="-40000" dirty="0">
                <a:solidFill>
                  <a:srgbClr val="1B2A41"/>
                </a:solidFill>
                <a:latin typeface="Arial" pitchFamily="34" charset="0"/>
                <a:ea typeface="Arial" pitchFamily="34" charset="-122"/>
                <a:cs typeface="Arial" pitchFamily="34" charset="-120"/>
              </a:rPr>
              <a:t>5</a:t>
            </a:r>
            <a:pPr algn="l" indent="0" marL="0">
              <a:buNone/>
            </a:pPr>
            <a:r>
              <a:rPr lang="en-US" sz="1250" dirty="0">
                <a:solidFill>
                  <a:srgbClr val="1B2A41"/>
                </a:solidFill>
                <a:latin typeface="Arial" pitchFamily="34" charset="0"/>
                <a:ea typeface="Arial" pitchFamily="34" charset="-122"/>
                <a:cs typeface="Arial" pitchFamily="34" charset="-120"/>
              </a:rPr>
              <a:t>P</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O</a:t>
            </a:r>
            <a:pPr algn="l" indent="0" marL="0">
              <a:buNone/>
            </a:pPr>
            <a:r>
              <a:rPr lang="en-US" sz="1250" baseline="-40000" dirty="0">
                <a:solidFill>
                  <a:srgbClr val="1B2A41"/>
                </a:solidFill>
                <a:latin typeface="Arial" pitchFamily="34" charset="0"/>
                <a:ea typeface="Arial" pitchFamily="34" charset="-122"/>
                <a:cs typeface="Arial" pitchFamily="34" charset="-120"/>
              </a:rPr>
              <a:t>8</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H</a:t>
            </a:r>
            <a:pPr algn="l" indent="0" marL="0">
              <a:buNone/>
            </a:pPr>
            <a:r>
              <a:rPr lang="en-US" sz="900" b="1" baseline="-40000" dirty="0">
                <a:solidFill>
                  <a:srgbClr val="1B2A41"/>
                </a:solidFill>
                <a:latin typeface="Arial" pitchFamily="34" charset="0"/>
                <a:ea typeface="Arial" pitchFamily="34" charset="-122"/>
                <a:cs typeface="Arial" pitchFamily="34" charset="-120"/>
              </a:rPr>
              <a:t>5</a:t>
            </a:r>
            <a:pPr algn="l" indent="0" marL="0">
              <a:buNone/>
            </a:pPr>
            <a:r>
              <a:rPr lang="en-US" sz="900" b="1" dirty="0">
                <a:solidFill>
                  <a:srgbClr val="1B2A41"/>
                </a:solidFill>
                <a:latin typeface="Arial" pitchFamily="34" charset="0"/>
                <a:ea typeface="Arial" pitchFamily="34" charset="-122"/>
                <a:cs typeface="Arial" pitchFamily="34" charset="-120"/>
              </a:rPr>
              <a:t>P</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O</a:t>
            </a:r>
            <a:pPr algn="l" indent="0" marL="0">
              <a:buNone/>
            </a:pPr>
            <a:r>
              <a:rPr lang="en-US" sz="900" b="1" baseline="-40000" dirty="0">
                <a:solidFill>
                  <a:srgbClr val="1B2A41"/>
                </a:solidFill>
                <a:latin typeface="Arial" pitchFamily="34" charset="0"/>
                <a:ea typeface="Arial" pitchFamily="34" charset="-122"/>
                <a:cs typeface="Arial" pitchFamily="34" charset="-120"/>
              </a:rPr>
              <a:t>8</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220</a:t>
            </a:fld>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name="Slide 2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P</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10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P</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7</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P</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O</a:t>
            </a:r>
            <a:pPr algn="l" indent="0" marL="0">
              <a:buNone/>
            </a:pPr>
            <a:r>
              <a:rPr lang="en-US" sz="1050" b="1" baseline="-40000" dirty="0">
                <a:solidFill>
                  <a:srgbClr val="1B2A41"/>
                </a:solidFill>
                <a:latin typeface="Arial" pitchFamily="34" charset="0"/>
                <a:ea typeface="Arial" pitchFamily="34" charset="-122"/>
                <a:cs typeface="Arial" pitchFamily="34" charset="-120"/>
              </a:rPr>
              <a:t>9</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221</a:t>
            </a:fld>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name="Slide 2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Q59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59.png">    </p:cNvPr>
          <p:cNvPicPr>
            <a:picLocks noChangeAspect="1"/>
          </p:cNvPicPr>
          <p:nvPr/>
        </p:nvPicPr>
        <p:blipFill>
          <a:blip r:embed="rId1"/>
          <a:stretch>
            <a:fillRect/>
          </a:stretch>
        </p:blipFill>
        <p:spPr>
          <a:xfrm>
            <a:off x="420624" y="1517904"/>
            <a:ext cx="5230368" cy="623374"/>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222</a:t>
            </a:fld>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name="Slide 2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223</a:t>
            </a:fld>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name="Slide 2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59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Q59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224</a:t>
            </a:fld>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name="Slide 2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2016</a:t>
            </a:r>
            <a:endParaRPr lang="en-US" sz="900" dirty="0"/>
          </a:p>
        </p:txBody>
      </p:sp>
      <p:pic>
        <p:nvPicPr>
          <p:cNvPr id="21" name="Image 0" descr="/home/claude/mg_qc/q062.png">    </p:cNvPr>
          <p:cNvPicPr>
            <a:picLocks noChangeAspect="1"/>
          </p:cNvPicPr>
          <p:nvPr/>
        </p:nvPicPr>
        <p:blipFill>
          <a:blip r:embed="rId1"/>
          <a:stretch>
            <a:fillRect/>
          </a:stretch>
        </p:blipFill>
        <p:spPr>
          <a:xfrm>
            <a:off x="420624" y="1517904"/>
            <a:ext cx="5230368" cy="2352598"/>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225</a:t>
            </a:fld>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name="Slide 2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6 and 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6 and 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226</a:t>
            </a:fld>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name="Slide 2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and 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and 6</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6 and 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227</a:t>
            </a:fld>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name="Slide 2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2017</a:t>
            </a:r>
            <a:endParaRPr lang="en-US" sz="900" dirty="0"/>
          </a:p>
        </p:txBody>
      </p:sp>
      <p:sp>
        <p:nvSpPr>
          <p:cNvPr id="46" name="Question text"/>
          <p:cNvSpPr txBox="1"/>
          <p:nvPr/>
        </p:nvSpPr>
        <p:spPr>
          <a:xfrm>
            <a:off x="420624" y="1517904"/>
            <a:ext cx="5230368" cy="204518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compound N₂ F₂ has two isomers. Choose the correct option from the following:</a:t>
            </a:r>
          </a:p>
          <a:p>
            <a:pPr algn="l">
              <a:spcAft>
                <a:spcPts val="400"/>
              </a:spcAft>
            </a:pPr>
            <a:r>
              <a:rPr lang="en-US" sz="1050" b="0" dirty="0">
                <a:solidFill>
                  <a:srgbClr val="1B2A41"/>
                </a:solidFill>
                <a:latin typeface="Georgia"/>
              </a:rPr>
              <a:t>(a) both isomers possess a σᵥ plane</a:t>
            </a:r>
          </a:p>
          <a:p>
            <a:pPr algn="l">
              <a:spcAft>
                <a:spcPts val="400"/>
              </a:spcAft>
            </a:pPr>
            <a:r>
              <a:rPr lang="en-US" sz="1050" b="0" dirty="0">
                <a:solidFill>
                  <a:srgbClr val="1B2A41"/>
                </a:solidFill>
                <a:latin typeface="Georgia"/>
              </a:rPr>
              <a:t>(b) both isomers possess σₕ plane</a:t>
            </a:r>
          </a:p>
          <a:p>
            <a:pPr algn="l">
              <a:spcAft>
                <a:spcPts val="400"/>
              </a:spcAft>
            </a:pPr>
            <a:r>
              <a:rPr lang="en-US" sz="1050" b="0" dirty="0">
                <a:solidFill>
                  <a:srgbClr val="1B2A41"/>
                </a:solidFill>
                <a:latin typeface="Georgia"/>
              </a:rPr>
              <a:t>(c) one isomer has a σₕ plane while the other has a σᵥ plane</a:t>
            </a:r>
          </a:p>
          <a:p>
            <a:pPr algn="l">
              <a:spcAft>
                <a:spcPts val="400"/>
              </a:spcAft>
            </a:pPr>
            <a:r>
              <a:rPr lang="en-US" sz="1050" b="0" dirty="0">
                <a:solidFill>
                  <a:srgbClr val="1B2A41"/>
                </a:solidFill>
                <a:latin typeface="Georgia"/>
              </a:rPr>
              <a:t>(d) none of them have a σₕ plane</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228</a:t>
            </a:fld>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name="Slide 2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one isomer has a ϭh plane while the other has a ϭv plane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cis-N₂F₂ is C₂v (σᵥ planes, no σₕ); trans-N₂F₂ is C₂h (the molecular plane is σₕ).</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one isomer has a ϭh plane while the other has a ϭv plane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229</a:t>
            </a:fld>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name="Slide 2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isomers possess a ϭv plane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cis-N₂F₂ is C₂v (σᵥ planes, no σₕ); trans-N₂F₂ is C₂h (the molecular plane is σₕ).</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isomers possess ϭh plane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cis-N₂F₂ is C₂v (σᵥ planes, no σₕ); trans-N₂F₂ is C₂h (the molecular plane is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none of them have a ϭh plane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cis-N₂F₂ is C₂v (σᵥ planes, no σₕ); trans-N₂F₂ is C₂h (the molecular plane is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230</a:t>
            </a:fld>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name="Slide 2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2017</a:t>
            </a:r>
            <a:endParaRPr lang="en-US" sz="900" dirty="0"/>
          </a:p>
        </p:txBody>
      </p:sp>
      <p:sp>
        <p:nvSpPr>
          <p:cNvPr id="46" name="Question text"/>
          <p:cNvSpPr txBox="1"/>
          <p:nvPr/>
        </p:nvSpPr>
        <p:spPr>
          <a:xfrm>
            <a:off x="420624" y="1517904"/>
            <a:ext cx="5230368" cy="96495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Choose the incorrect statement for the phosphomolybdate anion [PMo₁₂O₄₀]³⁻</a:t>
            </a:r>
          </a:p>
          <a:p>
            <a:pPr algn="l">
              <a:spcAft>
                <a:spcPts val="400"/>
              </a:spcAft>
            </a:pPr>
            <a:r>
              <a:rPr lang="en-US" sz="1050" b="0" dirty="0">
                <a:solidFill>
                  <a:srgbClr val="1B2A41"/>
                </a:solidFill>
                <a:latin typeface="Georgia"/>
              </a:rPr>
              <a:t>(a) It has a Keggin structure</a:t>
            </a:r>
          </a:p>
          <a:p>
            <a:pPr algn="l">
              <a:spcAft>
                <a:spcPts val="400"/>
              </a:spcAft>
            </a:pPr>
            <a:r>
              <a:rPr lang="en-US" sz="1050" b="0" dirty="0">
                <a:solidFill>
                  <a:srgbClr val="1B2A41"/>
                </a:solidFill>
                <a:latin typeface="Georgia"/>
              </a:rPr>
              <a:t>(b) Phosphorus is in +5 oxidation state</a:t>
            </a:r>
          </a:p>
          <a:p>
            <a:pPr algn="l">
              <a:spcAft>
                <a:spcPts val="400"/>
              </a:spcAft>
            </a:pPr>
            <a:r>
              <a:rPr lang="en-US" sz="1050" b="0" dirty="0">
                <a:solidFill>
                  <a:srgbClr val="1B2A41"/>
                </a:solidFill>
                <a:latin typeface="Georgia"/>
              </a:rPr>
              <a:t>(c) It is extremely basic</a:t>
            </a:r>
          </a:p>
          <a:p>
            <a:pPr algn="l">
              <a:spcAft>
                <a:spcPts val="400"/>
              </a:spcAft>
            </a:pPr>
            <a:r>
              <a:rPr lang="en-US" sz="1050" b="0" dirty="0">
                <a:solidFill>
                  <a:srgbClr val="1B2A41"/>
                </a:solidFill>
                <a:latin typeface="Georgia"/>
              </a:rPr>
              <a:t>(d) It forms crystalline precipitates with [R₄ N]⁺( R= bulky alkyl or aryl group)</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231</a:t>
            </a:fld>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name="Slide 2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It is extremely basic. Main Group Elements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Keggin-type phosphomolybdate is a very weak base / strong acid (H₃PMo₁₂O₄₀ is a heteropolyacid); the other statements are true.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It is extremely basic. Main Group Elements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232</a:t>
            </a:fld>
            <a:endParaRPr 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name="Slide 2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2017</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has a Keggin structure.</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Keggin-type phosphomolybdate is a very weak base / strong acid (H₃PMo₁₂O₄₀ is a heteropolyacid); the other statements are true.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Phosphorus is in +5 oxidation state.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Keggin-type phosphomolybdate is a very weak base / strong acid (H₃PMo₁₂O₄₀ is a heteropolyacid); the other statements are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It forms crystalline precipitates with [R</a:t>
            </a:r>
            <a:pPr algn="l" indent="0" marL="0">
              <a:buNone/>
            </a:pPr>
            <a:r>
              <a:rPr lang="en-US" sz="1050" b="1" baseline="-40000" dirty="0">
                <a:solidFill>
                  <a:srgbClr val="1B2A41"/>
                </a:solidFill>
                <a:latin typeface="Arial" pitchFamily="34" charset="0"/>
                <a:ea typeface="Arial" pitchFamily="34" charset="-122"/>
                <a:cs typeface="Arial" pitchFamily="34" charset="-120"/>
              </a:rPr>
              <a:t>4</a:t>
            </a:r>
            <a:pPr algn="l" indent="0" marL="0">
              <a:buNone/>
            </a:pPr>
            <a:r>
              <a:rPr lang="en-US" sz="1050" b="1" dirty="0">
                <a:solidFill>
                  <a:srgbClr val="1B2A41"/>
                </a:solidFill>
                <a:latin typeface="Arial" pitchFamily="34" charset="0"/>
                <a:ea typeface="Arial" pitchFamily="34" charset="-122"/>
                <a:cs typeface="Arial" pitchFamily="34" charset="-120"/>
              </a:rPr>
              <a:t>N]+ (R = bulky alkyl or aryl group)</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Keggin-type phosphomolybdate is a very weak base / strong acid (H₃PMo₁₂O₄₀ is a heteropolyacid); the other statements are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233</a:t>
            </a:fld>
            <a:endParaRPr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name="Slide 2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76.png">    </p:cNvPr>
          <p:cNvPicPr>
            <a:picLocks noChangeAspect="1"/>
          </p:cNvPicPr>
          <p:nvPr/>
        </p:nvPicPr>
        <p:blipFill>
          <a:blip r:embed="rId1"/>
          <a:stretch>
            <a:fillRect/>
          </a:stretch>
        </p:blipFill>
        <p:spPr>
          <a:xfrm>
            <a:off x="420624" y="1517904"/>
            <a:ext cx="5230368" cy="1878663"/>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234</a:t>
            </a:fld>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name="Slide 2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Statements I and II are true but II is not the correct explanation of 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Statements I and II are true but II is not the correct explanation of 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235</a:t>
            </a:fld>
            <a:endParaRPr lang="en-US"/>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name="Slide 2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Statements I and II are true and II is the correct explanation of 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Statement I is true and statement II is false.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Both the statements I and II are false.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236</a:t>
            </a:fld>
            <a:endParaRPr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name="Slide 2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2018</a:t>
            </a:r>
            <a:endParaRPr lang="en-US" sz="900" dirty="0"/>
          </a:p>
        </p:txBody>
      </p:sp>
      <p:pic>
        <p:nvPicPr>
          <p:cNvPr id="21" name="Image 0" descr="/home/claude/mg_qc/q080.png">    </p:cNvPr>
          <p:cNvPicPr>
            <a:picLocks noChangeAspect="1"/>
          </p:cNvPicPr>
          <p:nvPr/>
        </p:nvPicPr>
        <p:blipFill>
          <a:blip r:embed="rId1"/>
          <a:stretch>
            <a:fillRect/>
          </a:stretch>
        </p:blipFill>
        <p:spPr>
          <a:xfrm>
            <a:off x="420624" y="1517904"/>
            <a:ext cx="5230368" cy="123821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237</a:t>
            </a:fld>
            <a:endParaRPr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name="Slide 2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9, 38, 7</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basicity of P oxoacids (P-OH count) and NOx/P4Sn chemistry.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9, 38, 7</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238</a:t>
            </a:fld>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name="Slide 2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7, 38 ,9</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7 , 24 , 9</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9, 24, 7</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basicity of P oxoacids (P-OH count) and NOx/P4Sn chemistry;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239</a:t>
            </a:fld>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name="Slide 2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sp>
        <p:nvSpPr>
          <p:cNvPr id="46" name="Question text"/>
          <p:cNvSpPr txBox="1"/>
          <p:nvPr/>
        </p:nvSpPr>
        <p:spPr>
          <a:xfrm>
            <a:off x="420624" y="1517904"/>
            <a:ext cx="5230368" cy="177619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oxidation state of sulphur in the dithionous and dithionic acids, respectively, are</a:t>
            </a:r>
          </a:p>
          <a:p>
            <a:pPr algn="l">
              <a:spcAft>
                <a:spcPts val="400"/>
              </a:spcAft>
            </a:pPr>
            <a:r>
              <a:rPr lang="en-US" sz="1050" b="0" dirty="0">
                <a:solidFill>
                  <a:srgbClr val="1B2A41"/>
                </a:solidFill>
                <a:latin typeface="Georgia"/>
              </a:rPr>
              <a:t>(a) +4, +6</a:t>
            </a:r>
          </a:p>
          <a:p>
            <a:pPr algn="l">
              <a:spcAft>
                <a:spcPts val="400"/>
              </a:spcAft>
            </a:pPr>
            <a:r>
              <a:rPr lang="en-US" sz="1050" b="0" dirty="0">
                <a:solidFill>
                  <a:srgbClr val="1B2A41"/>
                </a:solidFill>
                <a:latin typeface="Georgia"/>
              </a:rPr>
              <a:t>(b) - 4,+5</a:t>
            </a:r>
          </a:p>
          <a:p>
            <a:pPr algn="l">
              <a:spcAft>
                <a:spcPts val="400"/>
              </a:spcAft>
            </a:pPr>
            <a:r>
              <a:rPr lang="en-US" sz="1050" b="0" dirty="0">
                <a:solidFill>
                  <a:srgbClr val="1B2A41"/>
                </a:solidFill>
                <a:latin typeface="Georgia"/>
              </a:rPr>
              <a:t>(c) +3, +5</a:t>
            </a:r>
          </a:p>
          <a:p>
            <a:pPr algn="l">
              <a:spcAft>
                <a:spcPts val="400"/>
              </a:spcAft>
            </a:pPr>
            <a:r>
              <a:rPr lang="en-US" sz="1050" b="0" dirty="0">
                <a:solidFill>
                  <a:srgbClr val="1B2A41"/>
                </a:solidFill>
                <a:latin typeface="Georgia"/>
              </a:rPr>
              <a:t>(d) +3,+6</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240</a:t>
            </a:fld>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name="Slide 2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+3, +5</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Dithionous acid H₂S₂O₄: S is +3; dithionic acid H₂S₂O₆: S is +5.</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+3, +5</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241</a:t>
            </a:fld>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name="Slide 2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+6</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Dithionous acid H₂S₂O₄: S is +3; dithionic acid H₂S₂O₆: S is +5.</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 +5</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Dithionous acid H₂S₂O₄: S is +3; dithionic acid H₂S₂O₆: S is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 +6</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Dithionous acid H₂S₂O₄: S is +3; dithionic acid H₂S₂O₆: S is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242</a:t>
            </a:fld>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name="Slide 24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sp>
        <p:nvSpPr>
          <p:cNvPr id="46" name="Question text"/>
          <p:cNvSpPr txBox="1"/>
          <p:nvPr/>
        </p:nvSpPr>
        <p:spPr>
          <a:xfrm>
            <a:off x="420624" y="1517904"/>
            <a:ext cx="5230368" cy="1853045"/>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reason for significantly high solubility of AgClO₄ in benzene than in alkane solvents is</a:t>
            </a:r>
          </a:p>
          <a:p>
            <a:pPr algn="l">
              <a:spcAft>
                <a:spcPts val="400"/>
              </a:spcAft>
            </a:pPr>
            <a:r>
              <a:rPr lang="en-US" sz="1050" b="0" dirty="0">
                <a:solidFill>
                  <a:srgbClr val="1B2A41"/>
                </a:solidFill>
                <a:latin typeface="Georgia"/>
              </a:rPr>
              <a:t>(a) Alkane solvents are non- polar</a:t>
            </a:r>
          </a:p>
          <a:p>
            <a:pPr algn="l">
              <a:spcAft>
                <a:spcPts val="400"/>
              </a:spcAft>
            </a:pPr>
            <a:r>
              <a:rPr lang="en-US" sz="1050" b="0" dirty="0">
                <a:solidFill>
                  <a:srgbClr val="1B2A41"/>
                </a:solidFill>
                <a:latin typeface="Georgia"/>
              </a:rPr>
              <a:t>(b) Benzene is an aprotic solvent</a:t>
            </a:r>
          </a:p>
          <a:p>
            <a:pPr algn="l">
              <a:spcAft>
                <a:spcPts val="400"/>
              </a:spcAft>
            </a:pPr>
            <a:r>
              <a:rPr lang="en-US" sz="1050" b="0" dirty="0">
                <a:solidFill>
                  <a:srgbClr val="1B2A41"/>
                </a:solidFill>
                <a:latin typeface="Georgia"/>
              </a:rPr>
              <a:t>(c) PhAg is formed</a:t>
            </a:r>
          </a:p>
          <a:p>
            <a:pPr algn="l">
              <a:spcAft>
                <a:spcPts val="400"/>
              </a:spcAft>
            </a:pPr>
            <a:r>
              <a:rPr lang="en-US" sz="1050" b="0" dirty="0">
                <a:solidFill>
                  <a:srgbClr val="1B2A41"/>
                </a:solidFill>
                <a:latin typeface="Georgia"/>
              </a:rPr>
              <a:t>(d) Benzene acts as a soft base</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Very High · 13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P-H is invisible to acid-base chemistry (non-acidic). Only count the OH groups on P for basicity.</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243</a:t>
            </a:fld>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name="Slide 24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Benzene acts as a soft base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Ag⁺ is a soft acid and the benzene π-system is a soft base; the Ag⁺–arene π-complex dissolves AgClO₄ in benzene, which saturated alkanes cannot provide.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Benzene acts as a soft base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P4S3 has a cage with 3 S bridges on alternate P-P edges. H3PO3 is a strong reducing agent because P-H bond can be oxidised. Bismuth shows inert pair effect (+3 stable).</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P-H is invisible to acid-base chemistry (non-acidic). Only count the OH groups on P for basicity.</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244</a:t>
            </a:fld>
            <a:endParaRPr lang="en-US"/>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name="Slide 2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Nitrogen &amp; Phosphorus Group (Group 15)</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Alkane solvents are non- polar.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Ag⁺ is a soft acid and the benzene π-system is a soft base; the Ag⁺–arene π-complex dissolves AgClO₄ in benzene, which saturated alkanes cannot provide.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Benzene is an aprotic solvent.</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Ag⁺ is a soft acid and the benzene π-system is a soft base; the Ag⁺–arene π-complex dissolves AgClO₄ in benzene, which saturated alkanes cannot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PhAg is formed.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Ag⁺ is a soft acid and the benzene π-system is a soft base; the Ag⁺–arene π-complex dissolves AgClO₄ in benzene, which saturated alkanes cannot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245</a:t>
            </a:fld>
            <a:endParaRPr lang="en-US"/>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name="Slide 24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Nitrogen &amp; Phosphorus Group (Group 15)</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21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15 (N–Bi): N forms ppi-ppi multiple bonds; P prefers sigma/dpi bonding. Oxoacids of P: H3PO4 (tribasic, 3 P-OH), H3PO3 (dibasic, 2 P-OH + 1 P-H), H3PO2 (monobasic, 1 P-OH + 2 P-H). P-H bonds are NON-acidic.</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H3PO2: 1 P-OH → monobasic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H3PO3: 2 P-OH → dibasic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H3PO4: 3 P-OH → tribasic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N2O5 + H2O → 2HNO3</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Basicity of P oxoacids (P-OH count)</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P-H bond (non-acidic)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P4Sn cage structures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Acid anhydrides vs non-anhydrides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Counting P=O as acidic, or including P-H in basicity count. H3PO3 is dibasic NOT tribasic.</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Count only P-OH for basicity. H3PO2 (1 OH) = monobasic. H3PO3 (2 OH) = dibasic. H3PO4 (3 OH) = tribasic. Acid anhydrides: N2O5→HNO3, P4O10→H3PO4 (not CO, not NO).</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800" b="1" dirty="0">
                <a:solidFill>
                  <a:srgbClr val="1E3A5F"/>
                </a:solidFill>
                <a:latin typeface="Arial" pitchFamily="34" charset="0"/>
                <a:ea typeface="Arial" pitchFamily="34" charset="-122"/>
                <a:cs typeface="Arial" pitchFamily="34" charset="-120"/>
              </a:rPr>
              <a:t>PYQs in this topic:  </a:t>
            </a:r>
            <a:pPr algn="l" indent="0" marL="0">
              <a:buNone/>
            </a:pPr>
            <a:r>
              <a:rPr lang="en-US" sz="800" dirty="0">
                <a:solidFill>
                  <a:srgbClr val="1B2A41"/>
                </a:solidFill>
                <a:latin typeface="Arial" pitchFamily="34" charset="0"/>
                <a:ea typeface="Arial" pitchFamily="34" charset="-122"/>
                <a:cs typeface="Arial" pitchFamily="34" charset="-120"/>
              </a:rPr>
              <a:t>Q8   Q10   Q16   Q18   Q19   Q26   Q27   Q36   Q40   Q43   Q52   Q54   Q55   Q59   Q62   Q70   Q72   Q76   Q80   Q84   Q94</a:t>
            </a:r>
            <a:endParaRPr lang="en-US" sz="8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3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Oxoacids of P (basicity), P4Sn structures, NOx chemistry, acid anhydrides.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name="Slide 247">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6</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Oxygen &amp; Sulfur Group (Group 16)</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3 questions   ·   Easy 0  |  Medium 2  |  Hard 1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name="Slide 24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Q31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sp>
        <p:nvSpPr>
          <p:cNvPr id="46" name="Question text"/>
          <p:cNvSpPr txBox="1"/>
          <p:nvPr/>
        </p:nvSpPr>
        <p:spPr>
          <a:xfrm>
            <a:off x="420624" y="1517904"/>
            <a:ext cx="5230368" cy="1468773"/>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reaction of FeCl₃ · 6 H₂ O with SOCl₂ yields.</a:t>
            </a:r>
          </a:p>
          <a:p>
            <a:pPr algn="l">
              <a:spcAft>
                <a:spcPts val="400"/>
              </a:spcAft>
            </a:pPr>
            <a:r>
              <a:rPr lang="en-US" sz="1050" b="0" dirty="0">
                <a:solidFill>
                  <a:srgbClr val="1B2A41"/>
                </a:solidFill>
                <a:latin typeface="Georgia"/>
              </a:rPr>
              <a:t>(a) FeCl₂(s), SO₂(g) and HCl(g)</a:t>
            </a:r>
          </a:p>
          <a:p>
            <a:pPr algn="l">
              <a:spcAft>
                <a:spcPts val="400"/>
              </a:spcAft>
            </a:pPr>
            <a:r>
              <a:rPr lang="en-US" sz="1050" b="0" dirty="0">
                <a:solidFill>
                  <a:srgbClr val="1B2A41"/>
                </a:solidFill>
                <a:latin typeface="Georgia"/>
              </a:rPr>
              <a:t>(b) FeCl₃(s), SO₂(g) and HCl(l)</a:t>
            </a:r>
          </a:p>
          <a:p>
            <a:pPr algn="l">
              <a:spcAft>
                <a:spcPts val="400"/>
              </a:spcAft>
            </a:pPr>
            <a:r>
              <a:rPr lang="en-US" sz="1050" b="0" dirty="0">
                <a:solidFill>
                  <a:srgbClr val="1B2A41"/>
                </a:solidFill>
                <a:latin typeface="Georgia"/>
              </a:rPr>
              <a:t>(c) FeCl₂(S), SO₂(s) and HCl(g)</a:t>
            </a:r>
          </a:p>
          <a:p>
            <a:pPr algn="l">
              <a:spcAft>
                <a:spcPts val="400"/>
              </a:spcAft>
            </a:pPr>
            <a:r>
              <a:rPr lang="en-US" sz="1050" b="0" dirty="0">
                <a:solidFill>
                  <a:srgbClr val="1B2A41"/>
                </a:solidFill>
                <a:latin typeface="Georgia"/>
              </a:rPr>
              <a:t>(d) FeCl₃(s), SO₂(g) and HCl(g)</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 vs peroxide, sulfur allotropes, oxoacids of sulfur, thiosulfate</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SO3 → H2SO4 (3 oxygens → sulfuric). SO2 → H2SO3 (2 oxygens → sulfurous). Count the oxygens!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248</a:t>
            </a:fld>
            <a:endParaRPr lang="en-US"/>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name="Slide 24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FeCl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(s), SO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(g) and HCl(g) FeCl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.6H</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O +SOCl</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 → FeCl</a:t>
            </a:r>
            <a:pPr algn="l" indent="0" marL="0">
              <a:buNone/>
            </a:pPr>
            <a:r>
              <a:rPr lang="en-US" sz="1250" baseline="-40000" dirty="0">
                <a:solidFill>
                  <a:srgbClr val="1B2A41"/>
                </a:solidFill>
                <a:latin typeface="Arial" pitchFamily="34" charset="0"/>
                <a:ea typeface="Arial" pitchFamily="34" charset="-122"/>
                <a:cs typeface="Arial" pitchFamily="34" charset="-120"/>
              </a:rPr>
              <a:t>3</a:t>
            </a:r>
            <a:pPr algn="l" indent="0" marL="0">
              <a:buNone/>
            </a:pPr>
            <a:r>
              <a:rPr lang="en-US" sz="1250" dirty="0">
                <a:solidFill>
                  <a:srgbClr val="1B2A41"/>
                </a:solidFill>
                <a:latin typeface="Arial" pitchFamily="34" charset="0"/>
                <a:ea typeface="Arial" pitchFamily="34" charset="-122"/>
                <a:cs typeface="Arial" pitchFamily="34" charset="-120"/>
              </a:rPr>
              <a:t> (s) + SO</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(g) + HCl(g)</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16 (O–Po): O2- (oxide), O22- (peroxide, diamagnetic), O2- (superoxide, paramagnetic). Sulfur forms S8 crown, polysulfides. SO3 is anhydride of H2SO4; SO2 of H2SO3. Ozone is bent with C2v symmetry.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SOCl₂ is the standard dehydrating agent for hydrated chlorides: FeCl₃·6H₂O + 6SOCl₂ → FeCl₃ + 6SO₂(g) + 12HCl(g), giving anhydrous FeCl₃ without hydrolysis.</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FeCl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(s), SO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(g) and HCl(g) FeCl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.6H</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O +SOCl</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 → FeCl</a:t>
            </a:r>
            <a:pPr algn="l" indent="0" marL="0">
              <a:buNone/>
            </a:pPr>
            <a:r>
              <a:rPr lang="en-US" sz="900" b="1" baseline="-40000" dirty="0">
                <a:solidFill>
                  <a:srgbClr val="1B2A41"/>
                </a:solidFill>
                <a:latin typeface="Arial" pitchFamily="34" charset="0"/>
                <a:ea typeface="Arial" pitchFamily="34" charset="-122"/>
                <a:cs typeface="Arial" pitchFamily="34" charset="-120"/>
              </a:rPr>
              <a:t>3</a:t>
            </a:r>
            <a:pPr algn="l" indent="0" marL="0">
              <a:buNone/>
            </a:pPr>
            <a:r>
              <a:rPr lang="en-US" sz="900" b="1" dirty="0">
                <a:solidFill>
                  <a:srgbClr val="1B2A41"/>
                </a:solidFill>
                <a:latin typeface="Arial" pitchFamily="34" charset="0"/>
                <a:ea typeface="Arial" pitchFamily="34" charset="-122"/>
                <a:cs typeface="Arial" pitchFamily="34" charset="-120"/>
              </a:rPr>
              <a:t> (s) + SO</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(g) + HCl(g)</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O2- = superoxide (1 unpaired e-, paramagnetic). O22- = peroxide (diamagnetic). SO3 + H2O → H2SO4. S8 is the stable allotrope at room temperature.</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sulfite (SO3(2-)) with sulfate (SO4(2-)). Superoxide is paramagnetic; peroxide is diamagnetic.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Thiosulfate S2O3(2-): two non-equivalent S atoms (one at center +5 oxidation state, one at periphery -1, average +2 for whole ion). Concentrated H2SO4: dehydrating + sulfonating agent.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SO3 → H2SO4 (3 oxygens → sulfuric). SO2 → H2SO3 (2 oxygens → sulfurous). Count the oxygens!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249</a:t>
            </a:fld>
            <a:endParaRPr lang="en-US"/>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name="Slide 25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31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(s), SO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(g) and HCl (g)</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SOCl₂ is the standard dehydrating agent for hydrated chlorides: FeCl₃·6H₂O + 6SOCl₂ → FeCl₃ + 6SO₂(g) + 12HCl(g), giving anhydrous FeCl₃ without hydrolysis.</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(s), SO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(g) and HCI(l)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SOCl₂ is the standard dehydrating agent for hydrated chlorides: FeCl₃·6H₂O + 6SOCl₂ → FeCl₃ + 6SO₂(g) + 12HCl(g), giving anhydrous FeCl₃ without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FeCl</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(S), SO</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(s) and HCl (g)</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SOCl₂ is the standard dehydrating agent for hydrated chlorides: FeCl₃·6H₂O + 6SOCl₂ → FeCl₃ + 6SO₂(g) + 12HCl(g), giving anhydrous FeCl₃ without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Q31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250</a:t>
            </a:fld>
            <a:endParaRPr lang="en-US"/>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name="Slide 25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pic>
        <p:nvPicPr>
          <p:cNvPr id="21" name="Image 0" descr="/home/claude/mg_qc/q091.png">    </p:cNvPr>
          <p:cNvPicPr>
            <a:picLocks noChangeAspect="1"/>
          </p:cNvPicPr>
          <p:nvPr/>
        </p:nvPicPr>
        <p:blipFill>
          <a:blip r:embed="rId1"/>
          <a:stretch>
            <a:fillRect/>
          </a:stretch>
        </p:blipFill>
        <p:spPr>
          <a:xfrm>
            <a:off x="420624" y="1517904"/>
            <a:ext cx="5230368" cy="1900011"/>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 vs peroxide, sulfur allotropes, oxoacids of sulfur, thiosulfate</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SO3 → H2SO4 (3 oxygens → sulfuric). SO2 → H2SO3 (2 oxygens → sulfurous). Count the oxygens!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251</a:t>
            </a:fld>
            <a:endParaRPr lang="en-US"/>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name="Slide 2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The highest oxidation state of Group 3 elements is more readily shown in their oxides than in fluorides</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16 (O–Po): O2- (oxide), O22- (peroxide, diamagnetic), O2- (superoxide, paramagnetic). Sulfur forms S8 crown, polysulfides. SO3 is anhydride of H2SO4; SO2 of H2SO3. Ozone is bent with C2v symmetry.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superoxide vs peroxide and oxoacids of sulfur.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The highest oxidation state of Group 3 elements is more readily shown in their oxides than in fluorides</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O2- = superoxide (1 unpaired e-, paramagnetic). O22- = peroxide (diamagnetic). SO3 + H2O → H2SO4. S8 is the stable allotrope at room temperature.</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sulfite (SO3(2-)) with sulfate (SO4(2-)). Superoxide is paramagnetic; peroxide is diamagnetic.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Thiosulfate S2O3(2-): two non-equivalent S atoms (one at center +5 oxidation state, one at periphery -1, average +2 for whole ion). Concentrated H2SO4: dehydrating + sulfonating agent.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SO3 → H2SO4 (3 oxygens → sulfuric). SO2 → H2SO3 (2 oxygens → sulfurous). Count the oxygens!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252</a:t>
            </a:fld>
            <a:endParaRPr lang="en-US"/>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name="Slide 2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 can exist in</a:t>
            </a:r>
            <a:pPr algn="l" indent="0" marL="0">
              <a:buNone/>
            </a:pPr>
            <a:r>
              <a:rPr lang="en-US" sz="1050" b="1" baseline="3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formal oxidation state also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superoxide vs peroxide and oxoacids of sulfur;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Mn , Tc and Re easily form M(II) compounds The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superoxide vs peroxide and oxoacids of sulfur;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superoxide vs peroxide and oxoacids of sulfur;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253</a:t>
            </a:fld>
            <a:endParaRPr lang="en-US"/>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name="Slide 2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sp>
        <p:nvSpPr>
          <p:cNvPr id="46" name="Question text"/>
          <p:cNvSpPr txBox="1"/>
          <p:nvPr/>
        </p:nvSpPr>
        <p:spPr>
          <a:xfrm>
            <a:off x="1163056" y="1517904"/>
            <a:ext cx="3745505" cy="2926080"/>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statements for dithionite and dithionate anions from the following are (A) both have S-S bond (B) both are dianionic (C) oxidation state of sulphur is +3 and +5, respectively (D) sulphur in dithionate has lone pair of electrons</a:t>
            </a:r>
          </a:p>
          <a:p>
            <a:pPr algn="l">
              <a:spcAft>
                <a:spcPts val="400"/>
              </a:spcAft>
            </a:pPr>
            <a:r>
              <a:rPr lang="en-US" sz="1050" b="0" dirty="0">
                <a:solidFill>
                  <a:srgbClr val="1B2A41"/>
                </a:solidFill>
                <a:latin typeface="Georgia"/>
              </a:rPr>
              <a:t>(a) A, B and C</a:t>
            </a:r>
          </a:p>
          <a:p>
            <a:pPr algn="l">
              <a:spcAft>
                <a:spcPts val="400"/>
              </a:spcAft>
            </a:pPr>
            <a:r>
              <a:rPr lang="en-US" sz="1050" b="0" dirty="0">
                <a:solidFill>
                  <a:srgbClr val="1B2A41"/>
                </a:solidFill>
                <a:latin typeface="Georgia"/>
              </a:rPr>
              <a:t>(b) A, B and D</a:t>
            </a:r>
          </a:p>
          <a:p>
            <a:pPr algn="l">
              <a:spcAft>
                <a:spcPts val="400"/>
              </a:spcAft>
            </a:pPr>
            <a:r>
              <a:rPr lang="en-US" sz="1050" b="0" dirty="0">
                <a:solidFill>
                  <a:srgbClr val="1B2A41"/>
                </a:solidFill>
                <a:latin typeface="Georgia"/>
              </a:rPr>
              <a:t>(c) B, C and D</a:t>
            </a:r>
          </a:p>
          <a:p>
            <a:pPr algn="l">
              <a:spcAft>
                <a:spcPts val="400"/>
              </a:spcAft>
            </a:pPr>
            <a:r>
              <a:rPr lang="en-US" sz="1050" b="0" dirty="0">
                <a:solidFill>
                  <a:srgbClr val="1B2A41"/>
                </a:solidFill>
                <a:latin typeface="Georgia"/>
              </a:rPr>
              <a:t>(d) A and B only</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3–5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B83A36"/>
                </a:solidFill>
                <a:latin typeface="Arial" pitchFamily="34" charset="0"/>
                <a:ea typeface="Arial" pitchFamily="34" charset="-122"/>
                <a:cs typeface="Arial" pitchFamily="34" charset="-120"/>
              </a:rPr>
              <a:t>Hard</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Superoxide vs peroxide, sulfur allotropes, oxoacids of sulfur, thiosulfate</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C (high merit)</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SO3 → H2SO4 (3 oxygens → sulfuric). SO2 → H2SO3 (2 oxygens → sulfurous). Count the oxygens!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254</a:t>
            </a:fld>
            <a:endParaRPr lang="en-US"/>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name="Slide 2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A, B and 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1000" dirty="0">
                <a:solidFill>
                  <a:srgbClr val="1B2A41"/>
                </a:solidFill>
                <a:latin typeface="Arial" pitchFamily="34" charset="0"/>
                <a:ea typeface="Arial" pitchFamily="34" charset="-122"/>
                <a:cs typeface="Arial" pitchFamily="34" charset="-120"/>
              </a:rPr>
              <a:t>Group 16 (O–Po): O2- (oxide), O22- (peroxide, diamagnetic), O2- (superoxide, paramagnetic). Sulfur forms S8 crown, polysulfides. SO3 is anhydride of H2SO4; SO2 of H2SO3. Ozone is bent with C2v symmetry.</a:t>
            </a:r>
            <a:endParaRPr lang="en-US" sz="10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Dithionite [O₂S–SO₂]²⁻ (S +3) and dithionate [O₃S–SO₃]²⁻ (S +5) both have an S–S bond and a 2− charge. S in dithionate carries no lone pair. A, B and C (a).</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A, B and 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O2- = superoxide (1 unpaired e-, paramagnetic). O22- = peroxide (diamagnetic). SO3 + H2O → H2SO4. S8 is the stable allotrope at room temperature.</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Confusing sulfite (SO3(2-)) with sulfate (SO4(2-)). Superoxide is paramagnetic; peroxide is diamagnetic.</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Thiosulfate S2O3(2-): two non-equivalent S atoms (one at center +5 oxidation state, one at periphery -1, average +2 for whole ion). Concentrated H2SO4: dehydrating + sulfonating agent.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SO3 → H2SO4 (3 oxygens → sulfuric). SO2 → H2SO3 (2 oxygens → sulfurous). Count the oxygens!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255</a:t>
            </a:fld>
            <a:endParaRPr lang="en-US"/>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name="Slide 2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B83A36"/>
          </a:solidFill>
          <a:ln w="6350">
            <a:solidFill>
              <a:srgbClr val="B83A36"/>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Hard</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Oxygen &amp; Sulfur Group (Group 16)</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B and 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Dithionite [O₂S–SO₂]²⁻ (S +3) and dithionate [O₃S–SO₃]²⁻ (S +5) both have an S–S bond and a 2− charge. S in dithionate carries no lone pair. A, B and C (a).</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 C and D</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Dithionite [O₂S–SO₂]²⁻ (S +3) and dithionate [O₃S–SO₃]²⁻ (S +5) both have an S–S bond and a 2− charge. S in dithionate carries no lone pair. A, B and C</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 and B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Dithionite [O₂S–SO₂]²⁻ (S +3) and dithionate [O₃S–SO₃]²⁻ (S +5) both have an S–S bond and a 2− charge. S in dithionate carries no lone pair. A, B and C</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256</a:t>
            </a:fld>
            <a:endParaRPr lang="en-US"/>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name="Slide 25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Oxygen &amp; Sulfur Group (Group 16)</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3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16 (O–Po): O2- (oxide), O22- (peroxide, diamagnetic), O2- (superoxide, paramagnetic). Sulfur forms S8 crown, polysulfides. SO3 is anhydride of H2SO4; SO2 of H2SO3. Ozone is bent with C2v symmetry.</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O2- = superoxide (paramagnetic)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O22- = peroxide (diamagnetic)</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SO3 + H2O → H2SO4</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S8: 8-membered crown ring</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Superoxide vs peroxide (magnetism)</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Sulfur allotropes (S8)</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Oxoacids of sulfur</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Thiosulfate structure</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Confusing sulfite (SO3(2-)) with sulfate (SO4(2-)). Superoxide is paramagnetic; peroxide is diamagnetic.</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O2- = superoxide (1 unpaired e-, paramagnetic). O22- = peroxide (diamagnetic). SO3 + H2O → H2SO4. S8 is the stable allotrope at room temperature.</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Q31   Q91   Q92</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Superoxide vs peroxide, sulfur allotropes, oxoacids of sulfur, thiosulfate.</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name="Slide 258">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7</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Halogens (Group 17)</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9 questions   ·   Easy 0  |  Medium 9  |  Hard 0   ·   PYQ frequency: High</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name="Slide 2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2012</a:t>
            </a:r>
            <a:endParaRPr lang="en-US" sz="900" dirty="0"/>
          </a:p>
        </p:txBody>
      </p:sp>
      <p:sp>
        <p:nvSpPr>
          <p:cNvPr id="46" name="Question text"/>
          <p:cNvSpPr txBox="1"/>
          <p:nvPr/>
        </p:nvSpPr>
        <p:spPr>
          <a:xfrm>
            <a:off x="420624" y="1517904"/>
            <a:ext cx="5230368" cy="121686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electronegativity differences is the highest for the pair</a:t>
            </a:r>
          </a:p>
          <a:p>
            <a:pPr algn="l">
              <a:spcAft>
                <a:spcPts val="400"/>
              </a:spcAft>
            </a:pPr>
            <a:r>
              <a:rPr lang="en-US" sz="1050" b="0" dirty="0">
                <a:solidFill>
                  <a:srgbClr val="1B2A41"/>
                </a:solidFill>
                <a:latin typeface="Georgia"/>
              </a:rPr>
              <a:t>(a) Li, Cl</a:t>
            </a:r>
          </a:p>
          <a:p>
            <a:pPr algn="l">
              <a:spcAft>
                <a:spcPts val="400"/>
              </a:spcAft>
            </a:pPr>
            <a:r>
              <a:rPr lang="en-US" sz="1050" b="0" dirty="0">
                <a:solidFill>
                  <a:srgbClr val="1B2A41"/>
                </a:solidFill>
                <a:latin typeface="Georgia"/>
              </a:rPr>
              <a:t>(b) K, F</a:t>
            </a:r>
          </a:p>
          <a:p>
            <a:pPr algn="l">
              <a:spcAft>
                <a:spcPts val="400"/>
              </a:spcAft>
            </a:pPr>
            <a:r>
              <a:rPr lang="en-US" sz="1050" b="0" dirty="0">
                <a:solidFill>
                  <a:srgbClr val="1B2A41"/>
                </a:solidFill>
                <a:latin typeface="Georgia"/>
              </a:rPr>
              <a:t>(c) Na, Cl</a:t>
            </a:r>
          </a:p>
          <a:p>
            <a:pPr algn="l">
              <a:spcAft>
                <a:spcPts val="400"/>
              </a:spcAft>
            </a:pPr>
            <a:r>
              <a:rPr lang="en-US" sz="1050" b="0" dirty="0">
                <a:solidFill>
                  <a:srgbClr val="1B2A41"/>
                </a:solidFill>
                <a:latin typeface="Georgia"/>
              </a:rPr>
              <a:t>(d) Li, F</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259</a:t>
            </a:fld>
            <a:endParaRPr lang="en-US"/>
          </a:p>
        </p:txBody>
      </p:sp>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name="Slide 26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K, 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 (0.82) and F (3.98) give the largest electronegativity difference, 3.16.</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K, 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260</a:t>
            </a:fld>
            <a:endParaRPr lang="en-US"/>
          </a:p>
        </p:txBody>
      </p:sp>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name="Slide 2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 Cl</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K (0.82) and F (3.98) give the largest electronegativity difference, 3.16.</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 Cl</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K (0.82) and F (3.98) give the largest electronegativity difference,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Li, 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K (0.82) and F (3.98) give the largest electronegativity difference,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261</a:t>
            </a:fld>
            <a:endParaRPr lang="en-US"/>
          </a:p>
        </p:txBody>
      </p:sp>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name="Slide 2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pic>
        <p:nvPicPr>
          <p:cNvPr id="21" name="Image 0" descr="/home/claude/mg_qc/q025.png">    </p:cNvPr>
          <p:cNvPicPr>
            <a:picLocks noChangeAspect="1"/>
          </p:cNvPicPr>
          <p:nvPr/>
        </p:nvPicPr>
        <p:blipFill>
          <a:blip r:embed="rId1"/>
          <a:stretch>
            <a:fillRect/>
          </a:stretch>
        </p:blipFill>
        <p:spPr>
          <a:xfrm>
            <a:off x="420624" y="1517904"/>
            <a:ext cx="5230368" cy="188293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262</a:t>
            </a:fld>
            <a:endParaRPr lang="en-US"/>
          </a:p>
        </p:txBody>
      </p:sp>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name="Slide 26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As we go down the group in periodic table for sodium family, the number of electrons increases and their attraction towards nucleus increases and simultaneously with addition of new energy shells but increase in distance is more pronounced as that of increase in e- , So Na loses e-s very easily therefore lowest ionization energy . In the case of inert gas family, Ne has its complete octet, strongly connected with nucleus e attraction and do not give e- s to lose easily therefore highest ionization energy. Thus Na, Ne pair have highest difference in their first ionization energy in given option.</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As we go down the group in periodic table for sodium family, the number of electrons increases and their attraction towards nucleus increases and simultaneously with addition of new energy shells but increase in distance is more pronounced as that of increase in e- , So Na loses e-s very easily therefore lowest ionization energy . In the case of inert gas family, Ne has its complete octet, strongly connected with nucleus e attraction and do not give e- s to lose easily therefore highest ionization energy. Thus Na, Ne pair have highest difference in their first ionization energy in given option.</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263</a:t>
            </a:fld>
            <a:endParaRPr lang="en-US"/>
          </a:p>
        </p:txBody>
      </p:sp>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name="Slide 2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Xe, Cs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(D).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Kr, Rb</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(D).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Ar, K d) Ne, Na</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(D).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264</a:t>
            </a:fld>
            <a:endParaRPr lang="en-US"/>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name="Slide 2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Q29</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2013</a:t>
            </a:r>
            <a:endParaRPr lang="en-US" sz="900" dirty="0"/>
          </a:p>
        </p:txBody>
      </p:sp>
      <p:pic>
        <p:nvPicPr>
          <p:cNvPr id="21" name="Image 0" descr="/home/claude/mg_qc/q029.png">    </p:cNvPr>
          <p:cNvPicPr>
            <a:picLocks noChangeAspect="1"/>
          </p:cNvPicPr>
          <p:nvPr/>
        </p:nvPicPr>
        <p:blipFill>
          <a:blip r:embed="rId1"/>
          <a:stretch>
            <a:fillRect/>
          </a:stretch>
        </p:blipFill>
        <p:spPr>
          <a:xfrm>
            <a:off x="420624" y="1517904"/>
            <a:ext cx="5230368" cy="204945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265</a:t>
            </a:fld>
            <a:endParaRPr lang="en-US"/>
          </a:p>
        </p:txBody>
      </p:sp>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name="Slide 26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Nb, Ta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Nb, Ta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266</a:t>
            </a:fld>
            <a:endParaRPr lang="en-US"/>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name="Slide 26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29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Mo, W</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La, Lu</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Sc, 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Q29</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267</a:t>
            </a:fld>
            <a:endParaRPr lang="en-US"/>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name="Slide 2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Q48</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2014</a:t>
            </a:r>
            <a:endParaRPr lang="en-US" sz="900" dirty="0"/>
          </a:p>
        </p:txBody>
      </p:sp>
      <p:pic>
        <p:nvPicPr>
          <p:cNvPr id="21" name="Image 0" descr="/home/claude/mg_qc/q048.png">    </p:cNvPr>
          <p:cNvPicPr>
            <a:picLocks noChangeAspect="1"/>
          </p:cNvPicPr>
          <p:nvPr/>
        </p:nvPicPr>
        <p:blipFill>
          <a:blip r:embed="rId1"/>
          <a:stretch>
            <a:fillRect/>
          </a:stretch>
        </p:blipFill>
        <p:spPr>
          <a:xfrm>
            <a:off x="420624" y="1517904"/>
            <a:ext cx="5230368" cy="181888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268</a:t>
            </a:fld>
            <a:endParaRPr lang="en-US"/>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name="Slide 26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269</a:t>
            </a:fld>
            <a:endParaRPr lang="en-US"/>
          </a:p>
        </p:txBody>
      </p:sp>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name="Slide 27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48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O2- and Na+ (b) F- and Mg2+ (c) O2- and Mg2+ (d) Mg2+ and O2-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Main Group Elements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Correct answer is (c)</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Q48</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270</a:t>
            </a:fld>
            <a:endParaRPr lang="en-US"/>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name="Slide 27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2015</a:t>
            </a:r>
            <a:endParaRPr lang="en-US" sz="900" dirty="0"/>
          </a:p>
        </p:txBody>
      </p:sp>
      <p:sp>
        <p:nvSpPr>
          <p:cNvPr id="46" name="Question text"/>
          <p:cNvSpPr txBox="1"/>
          <p:nvPr/>
        </p:nvSpPr>
        <p:spPr>
          <a:xfrm>
            <a:off x="420624" y="1517904"/>
            <a:ext cx="5230368" cy="124247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Protonated form of ZSM-5 catalyzes the reaction of ethene with benzene to produce ethylbenzene. The correct statement for this catalytic process is</a:t>
            </a:r>
          </a:p>
          <a:p>
            <a:pPr algn="l">
              <a:spcAft>
                <a:spcPts val="400"/>
              </a:spcAft>
            </a:pPr>
            <a:r>
              <a:rPr lang="en-US" sz="1050" b="0" dirty="0">
                <a:solidFill>
                  <a:srgbClr val="1B2A41"/>
                </a:solidFill>
                <a:latin typeface="Georgia"/>
              </a:rPr>
              <a:t>(a) alkyl carbocation is formed</a:t>
            </a:r>
          </a:p>
          <a:p>
            <a:pPr algn="l">
              <a:spcAft>
                <a:spcPts val="400"/>
              </a:spcAft>
            </a:pPr>
            <a:r>
              <a:rPr lang="en-US" sz="1050" b="0" dirty="0">
                <a:solidFill>
                  <a:srgbClr val="1B2A41"/>
                </a:solidFill>
                <a:latin typeface="Georgia"/>
              </a:rPr>
              <a:t>(b) carbanion is formed</a:t>
            </a:r>
          </a:p>
          <a:p>
            <a:pPr algn="l">
              <a:spcAft>
                <a:spcPts val="400"/>
              </a:spcAft>
            </a:pPr>
            <a:r>
              <a:rPr lang="en-US" sz="1050" b="0" dirty="0">
                <a:solidFill>
                  <a:srgbClr val="1B2A41"/>
                </a:solidFill>
                <a:latin typeface="Georgia"/>
              </a:rPr>
              <a:t>(c) benzene converted to (C₆ H₅)⁺group</a:t>
            </a:r>
          </a:p>
          <a:p>
            <a:pPr algn="l">
              <a:spcAft>
                <a:spcPts val="400"/>
              </a:spcAft>
            </a:pPr>
            <a:r>
              <a:rPr lang="en-US" sz="1050" b="0" dirty="0">
                <a:solidFill>
                  <a:srgbClr val="1B2A41"/>
                </a:solidFill>
                <a:latin typeface="Georgia"/>
              </a:rPr>
              <a:t>(d) vinyl radical is formed</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271</a:t>
            </a:fld>
            <a:endParaRPr lang="en-US"/>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name="Slide 2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alkyl carbocation is formed</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 Brønsted acid sites of H-ZSM-5 protonate ethene to an ethyl carbocation, which alkylates benzene (Friedel–Crafts type).</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alkyl carbocation is formed</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272</a:t>
            </a:fld>
            <a:endParaRPr lang="en-US"/>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name="Slide 27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carbanion is formed</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(A) is the key — The Brønsted acid sites of H-ZSM-5 protonate ethene to an ethyl carbocation, which alkylates benzene (Friedel–Crafts type).</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benzene converted to (C</a:t>
            </a:r>
            <a:pPr algn="l" indent="0" marL="0">
              <a:buNone/>
            </a:pPr>
            <a:r>
              <a:rPr lang="en-US" sz="1050" b="1" baseline="-40000" dirty="0">
                <a:solidFill>
                  <a:srgbClr val="1B2A41"/>
                </a:solidFill>
                <a:latin typeface="Arial" pitchFamily="34" charset="0"/>
                <a:ea typeface="Arial" pitchFamily="34" charset="-122"/>
                <a:cs typeface="Arial" pitchFamily="34" charset="-120"/>
              </a:rPr>
              <a:t>6</a:t>
            </a:r>
            <a:pPr algn="l" indent="0" marL="0">
              <a:buNone/>
            </a:pPr>
            <a:r>
              <a:rPr lang="en-US" sz="1050" b="1" dirty="0">
                <a:solidFill>
                  <a:srgbClr val="1B2A41"/>
                </a:solidFill>
                <a:latin typeface="Arial" pitchFamily="34" charset="0"/>
                <a:ea typeface="Arial" pitchFamily="34" charset="-122"/>
                <a:cs typeface="Arial" pitchFamily="34" charset="-120"/>
              </a:rPr>
              <a:t>H</a:t>
            </a:r>
            <a:pPr algn="l" indent="0" marL="0">
              <a:buNone/>
            </a:pPr>
            <a:r>
              <a:rPr lang="en-US" sz="1050" b="1" baseline="-40000" dirty="0">
                <a:solidFill>
                  <a:srgbClr val="1B2A41"/>
                </a:solidFill>
                <a:latin typeface="Arial" pitchFamily="34" charset="0"/>
                <a:ea typeface="Arial" pitchFamily="34" charset="-122"/>
                <a:cs typeface="Arial" pitchFamily="34" charset="-120"/>
              </a:rPr>
              <a:t>5</a:t>
            </a:r>
            <a:pPr algn="l" indent="0" marL="0">
              <a:buNone/>
            </a:pPr>
            <a:r>
              <a:rPr lang="en-US" sz="1050" b="1" dirty="0">
                <a:solidFill>
                  <a:srgbClr val="1B2A41"/>
                </a:solidFill>
                <a:latin typeface="Arial" pitchFamily="34" charset="0"/>
                <a:ea typeface="Arial" pitchFamily="34" charset="-122"/>
                <a:cs typeface="Arial" pitchFamily="34" charset="-120"/>
              </a:rPr>
              <a:t>) + group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The Brønsted acid sites of H-ZSM-5 protonate ethene to an ethyl carbocation, which alkylates benzene (Friedel–Crafts</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vinyl radical is formed</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The Brønsted acid sites of H-ZSM-5 protonate ethene to an ethyl carbocation, which alkylates benzene (Friedel–Crafts</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273</a:t>
            </a:fld>
            <a:endParaRPr lang="en-US"/>
          </a:p>
        </p:txBody>
      </p:sp>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name="Slide 2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Q63</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2016</a:t>
            </a:r>
            <a:endParaRPr lang="en-US" sz="900" dirty="0"/>
          </a:p>
        </p:txBody>
      </p:sp>
      <p:pic>
        <p:nvPicPr>
          <p:cNvPr id="21" name="Image 0" descr="/home/claude/mg_qc/q063.png">    </p:cNvPr>
          <p:cNvPicPr>
            <a:picLocks noChangeAspect="1"/>
          </p:cNvPicPr>
          <p:nvPr/>
        </p:nvPicPr>
        <p:blipFill>
          <a:blip r:embed="rId1"/>
          <a:stretch>
            <a:fillRect/>
          </a:stretch>
        </p:blipFill>
        <p:spPr>
          <a:xfrm>
            <a:off x="420624" y="1517904"/>
            <a:ext cx="5230368" cy="2647207"/>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274</a:t>
            </a:fld>
            <a:endParaRPr lang="en-US"/>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name="Slide 27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KCl</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KCl</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275</a:t>
            </a:fld>
            <a:endParaRPr lang="en-US"/>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name="Slide 27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63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Et</a:t>
            </a:r>
            <a:pPr algn="l" indent="0" marL="0">
              <a:buNone/>
            </a:pPr>
            <a:r>
              <a:rPr lang="en-US" sz="1050" b="1" baseline="-40000" dirty="0">
                <a:solidFill>
                  <a:srgbClr val="1B2A41"/>
                </a:solidFill>
                <a:latin typeface="Arial" pitchFamily="34" charset="0"/>
                <a:ea typeface="Arial" pitchFamily="34" charset="-122"/>
                <a:cs typeface="Arial" pitchFamily="34" charset="-120"/>
              </a:rPr>
              <a:t>3</a:t>
            </a:r>
            <a:pPr algn="l" indent="0" marL="0">
              <a:buNone/>
            </a:pPr>
            <a:r>
              <a:rPr lang="en-US" sz="1050" b="1" dirty="0">
                <a:solidFill>
                  <a:srgbClr val="1B2A41"/>
                </a:solidFill>
                <a:latin typeface="Arial" pitchFamily="34" charset="0"/>
                <a:ea typeface="Arial" pitchFamily="34" charset="-122"/>
                <a:cs typeface="Arial" pitchFamily="34" charset="-120"/>
              </a:rPr>
              <a:t>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FeCl</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SbCl</a:t>
            </a:r>
            <a:pPr algn="l" indent="0" marL="0">
              <a:buNone/>
            </a:pPr>
            <a:r>
              <a:rPr lang="en-US" sz="1050" b="1" baseline="-40000" dirty="0">
                <a:solidFill>
                  <a:srgbClr val="1B2A41"/>
                </a:solidFill>
                <a:latin typeface="Arial" pitchFamily="34" charset="0"/>
                <a:ea typeface="Arial" pitchFamily="34" charset="-122"/>
                <a:cs typeface="Arial" pitchFamily="34" charset="-120"/>
              </a:rPr>
              <a:t>5</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Q63</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276</a:t>
            </a:fld>
            <a:endParaRPr lang="en-US"/>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name="Slide 2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Q64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2016</a:t>
            </a:r>
            <a:endParaRPr lang="en-US" sz="900" dirty="0"/>
          </a:p>
        </p:txBody>
      </p:sp>
      <p:pic>
        <p:nvPicPr>
          <p:cNvPr id="21" name="Image 0" descr="/home/claude/mg_qc/q064.png">    </p:cNvPr>
          <p:cNvPicPr>
            <a:picLocks noChangeAspect="1"/>
          </p:cNvPicPr>
          <p:nvPr/>
        </p:nvPicPr>
        <p:blipFill>
          <a:blip r:embed="rId1"/>
          <a:stretch>
            <a:fillRect/>
          </a:stretch>
        </p:blipFill>
        <p:spPr>
          <a:xfrm>
            <a:off x="420624" y="1517904"/>
            <a:ext cx="5230368" cy="555059"/>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277</a:t>
            </a:fld>
            <a:endParaRPr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name="Slide 27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LaI</a:t>
            </a:r>
            <a:pPr algn="l" indent="0" marL="0">
              <a:buNone/>
            </a:pPr>
            <a:r>
              <a:rPr lang="en-US" sz="1250" baseline="-40000" dirty="0">
                <a:solidFill>
                  <a:srgbClr val="1B2A41"/>
                </a:solidFill>
                <a:latin typeface="Arial" pitchFamily="34" charset="0"/>
                <a:ea typeface="Arial" pitchFamily="34" charset="-122"/>
                <a:cs typeface="Arial" pitchFamily="34" charset="-120"/>
              </a:rPr>
              <a:t>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LaI</a:t>
            </a:r>
            <a:pPr algn="l" indent="0" marL="0">
              <a:buNone/>
            </a:pPr>
            <a:r>
              <a:rPr lang="en-US" sz="900" b="1" baseline="-40000" dirty="0">
                <a:solidFill>
                  <a:srgbClr val="1B2A41"/>
                </a:solidFill>
                <a:latin typeface="Arial" pitchFamily="34" charset="0"/>
                <a:ea typeface="Arial" pitchFamily="34" charset="-122"/>
                <a:cs typeface="Arial" pitchFamily="34" charset="-120"/>
              </a:rPr>
              <a:t>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278</a:t>
            </a:fld>
            <a:endParaRPr lang="en-US"/>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name="Slide 27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2016</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64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CdI</a:t>
            </a:r>
            <a:pPr algn="l" indent="0" marL="0">
              <a:buNone/>
            </a:pPr>
            <a:r>
              <a:rPr lang="en-US" sz="1050" b="1" baseline="-40000" dirty="0">
                <a:solidFill>
                  <a:srgbClr val="1B2A41"/>
                </a:solidFill>
                <a:latin typeface="Arial" pitchFamily="34" charset="0"/>
                <a:ea typeface="Arial" pitchFamily="34" charset="-122"/>
                <a:cs typeface="Arial" pitchFamily="34" charset="-120"/>
              </a:rPr>
              <a:t>2</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BiI</a:t>
            </a:r>
            <a:pPr algn="l" indent="0" marL="0">
              <a:buNone/>
            </a:pPr>
            <a:r>
              <a:rPr lang="en-US" sz="1050" b="1" baseline="-40000" dirty="0">
                <a:solidFill>
                  <a:srgbClr val="1B2A41"/>
                </a:solidFill>
                <a:latin typeface="Arial" pitchFamily="34" charset="0"/>
                <a:ea typeface="Arial" pitchFamily="34" charset="-122"/>
                <a:cs typeface="Arial" pitchFamily="34" charset="-120"/>
              </a:rPr>
              <a:t>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Q64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279</a:t>
            </a:fld>
            <a:endParaRPr lang="en-US"/>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name="Slide 28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Q87</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2019</a:t>
            </a:r>
            <a:endParaRPr lang="en-US" sz="900" dirty="0"/>
          </a:p>
        </p:txBody>
      </p:sp>
      <p:sp>
        <p:nvSpPr>
          <p:cNvPr id="46" name="Question text"/>
          <p:cNvSpPr txBox="1"/>
          <p:nvPr/>
        </p:nvSpPr>
        <p:spPr>
          <a:xfrm>
            <a:off x="420624" y="1517904"/>
            <a:ext cx="5230368" cy="640453"/>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Choose the correct statement(s) among the following (I) LiF is more soluble than LiClO₄ in water. (II) The standard reduction potential [E⁰] of Li is more negative than that of Na (III) The heat of hydration of Li⁺(g) is greater than that of Na⁺(g)</a:t>
            </a:r>
          </a:p>
          <a:p>
            <a:pPr algn="l">
              <a:spcAft>
                <a:spcPts val="400"/>
              </a:spcAft>
            </a:pPr>
            <a:r>
              <a:rPr lang="en-US" sz="1050" b="0" dirty="0">
                <a:solidFill>
                  <a:srgbClr val="1B2A41"/>
                </a:solidFill>
                <a:latin typeface="Georgia"/>
              </a:rPr>
              <a:t>(a) I and II</a:t>
            </a:r>
          </a:p>
          <a:p>
            <a:pPr algn="l">
              <a:spcAft>
                <a:spcPts val="400"/>
              </a:spcAft>
            </a:pPr>
            <a:r>
              <a:rPr lang="en-US" sz="1050" b="0" dirty="0">
                <a:solidFill>
                  <a:srgbClr val="1B2A41"/>
                </a:solidFill>
                <a:latin typeface="Georgia"/>
              </a:rPr>
              <a:t>(b) I and III</a:t>
            </a:r>
          </a:p>
          <a:p>
            <a:pPr algn="l">
              <a:spcAft>
                <a:spcPts val="400"/>
              </a:spcAft>
            </a:pPr>
            <a:r>
              <a:rPr lang="en-US" sz="1050" b="0" dirty="0">
                <a:solidFill>
                  <a:srgbClr val="1B2A41"/>
                </a:solidFill>
                <a:latin typeface="Georgia"/>
              </a:rPr>
              <a:t>(c) II and III</a:t>
            </a:r>
          </a:p>
          <a:p>
            <a:pPr algn="l">
              <a:spcAft>
                <a:spcPts val="400"/>
              </a:spcAft>
            </a:pPr>
            <a:r>
              <a:rPr lang="en-US" sz="1050" b="0" dirty="0">
                <a:solidFill>
                  <a:srgbClr val="1B2A41"/>
                </a:solidFill>
                <a:latin typeface="Georgia"/>
              </a:rPr>
              <a:t>(d) III Only</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280</a:t>
            </a:fld>
            <a:endParaRPr lang="en-US"/>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name="Slide 28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II and III</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II and III are true; LiF is sparingly soluble (c).</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II and III</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281</a:t>
            </a:fld>
            <a:endParaRPr lang="en-US"/>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name="Slide 28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87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II and III are true; LiF is sparingly soluble (c).</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 and III</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II and III are true; LiF is sparingly soluble</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III Only</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II and III are true; LiF is sparingly soluble</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Q87</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282</a:t>
            </a:fld>
            <a:endParaRPr lang="en-US"/>
          </a:p>
        </p:txBody>
      </p:sp>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name="Slide 28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Q90</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2019</a:t>
            </a:r>
            <a:endParaRPr lang="en-US" sz="900" dirty="0"/>
          </a:p>
        </p:txBody>
      </p:sp>
      <p:pic>
        <p:nvPicPr>
          <p:cNvPr id="21" name="Image 0" descr="/home/claude/mg_qc/q090.png">    </p:cNvPr>
          <p:cNvPicPr>
            <a:picLocks noChangeAspect="1"/>
          </p:cNvPicPr>
          <p:nvPr/>
        </p:nvPicPr>
        <p:blipFill>
          <a:blip r:embed="rId1"/>
          <a:stretch>
            <a:fillRect/>
          </a:stretch>
        </p:blipFill>
        <p:spPr>
          <a:xfrm>
            <a:off x="1046658" y="1517904"/>
            <a:ext cx="3978300" cy="292608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High · 8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283</a:t>
            </a:fld>
            <a:endParaRPr lang="en-US"/>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name="Slide 2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HfH</a:t>
            </a:r>
            <a:pPr algn="l" indent="0" marL="0">
              <a:buNone/>
            </a:pPr>
            <a:r>
              <a:rPr lang="en-US" sz="1250" baseline="-40000" dirty="0">
                <a:solidFill>
                  <a:srgbClr val="1B2A41"/>
                </a:solidFill>
                <a:latin typeface="Arial" pitchFamily="34" charset="0"/>
                <a:ea typeface="Arial" pitchFamily="34" charset="-122"/>
                <a:cs typeface="Arial" pitchFamily="34" charset="-120"/>
              </a:rPr>
              <a:t>2</a:t>
            </a:r>
            <a:pPr algn="l" indent="0" marL="0">
              <a:buNone/>
            </a:pPr>
            <a:r>
              <a:rPr lang="en-US" sz="1250" dirty="0">
                <a:solidFill>
                  <a:srgbClr val="1B2A41"/>
                </a:solidFill>
                <a:latin typeface="Arial" pitchFamily="34" charset="0"/>
                <a:ea typeface="Arial" pitchFamily="34" charset="-122"/>
                <a:cs typeface="Arial" pitchFamily="34" charset="-120"/>
              </a:rPr>
              <a:t>.10 (iii) Tricapped trigonal prismatic</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85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8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HX acid strength, EA anomaly of F, and interhalogen geometry. Correct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HfH</a:t>
            </a:r>
            <a:pPr algn="l" indent="0" marL="0">
              <a:buNone/>
            </a:pPr>
            <a:r>
              <a:rPr lang="en-US" sz="900" b="1" baseline="-40000" dirty="0">
                <a:solidFill>
                  <a:srgbClr val="1B2A41"/>
                </a:solidFill>
                <a:latin typeface="Arial" pitchFamily="34" charset="0"/>
                <a:ea typeface="Arial" pitchFamily="34" charset="-122"/>
                <a:cs typeface="Arial" pitchFamily="34" charset="-120"/>
              </a:rPr>
              <a:t>2</a:t>
            </a:r>
            <a:pPr algn="l" indent="0" marL="0">
              <a:buNone/>
            </a:pPr>
            <a:r>
              <a:rPr lang="en-US" sz="900" b="1" dirty="0">
                <a:solidFill>
                  <a:srgbClr val="1B2A41"/>
                </a:solidFill>
                <a:latin typeface="Arial" pitchFamily="34" charset="0"/>
                <a:ea typeface="Arial" pitchFamily="34" charset="-122"/>
                <a:cs typeface="Arial" pitchFamily="34" charset="-120"/>
              </a:rPr>
              <a:t>.10 (iii) Tricapped trigonal prismatic</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80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endParaRPr lang="en-US" sz="8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ClF3: T-shaped (2 LP). IF5: square pyramidal (1 LP). IF7: pentagonal bipyramidal (0 LP). Pseudo-halides: CN-, SCN-, N3- (react like halides). Ionization energy difference: Ne-Na and Xe-Cs are largest.</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HF stays as dimers/clusters in water (H-bonded) → weak acid. The stronger the H-bonding, the weaker the acid behaviour.</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284</a:t>
            </a:fld>
            <a:endParaRPr lang="en-US"/>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name="Slide 2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2019</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Halogens (Group 17)</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90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NaH (i) Polymeric chain</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BeH</a:t>
            </a:r>
            <a:pPr algn="l" indent="0" marL="0">
              <a:buNone/>
            </a:pPr>
            <a:r>
              <a:rPr lang="en-US" sz="1050" b="1" baseline="-40000" dirty="0">
                <a:solidFill>
                  <a:srgbClr val="1B2A41"/>
                </a:solidFill>
                <a:latin typeface="Arial" pitchFamily="34" charset="0"/>
                <a:ea typeface="Arial" pitchFamily="34" charset="-122"/>
                <a:cs typeface="Arial" pitchFamily="34" charset="-120"/>
              </a:rPr>
              <a:t>2</a:t>
            </a:r>
            <a:pPr algn="l" indent="0" marL="0">
              <a:buNone/>
            </a:pPr>
            <a:r>
              <a:rPr lang="en-US" sz="1050" b="1" dirty="0">
                <a:solidFill>
                  <a:srgbClr val="1B2A41"/>
                </a:solidFill>
                <a:latin typeface="Arial" pitchFamily="34" charset="0"/>
                <a:ea typeface="Arial" pitchFamily="34" charset="-122"/>
                <a:cs typeface="Arial" pitchFamily="34" charset="-120"/>
              </a:rPr>
              <a:t> (ii) Interstitial hydride</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[TcH</a:t>
            </a:r>
            <a:pPr algn="l" indent="0" marL="0">
              <a:buNone/>
            </a:pPr>
            <a:r>
              <a:rPr lang="en-US" sz="1050" b="1" baseline="-40000" dirty="0">
                <a:solidFill>
                  <a:srgbClr val="1B2A41"/>
                </a:solidFill>
                <a:latin typeface="Arial" pitchFamily="34" charset="0"/>
                <a:ea typeface="Arial" pitchFamily="34" charset="-122"/>
                <a:cs typeface="Arial" pitchFamily="34" charset="-120"/>
              </a:rPr>
              <a:t>9</a:t>
            </a:r>
            <a:pPr algn="l" indent="0" marL="0">
              <a:buNone/>
            </a:pPr>
            <a:r>
              <a:rPr lang="en-US" sz="1050" b="1" dirty="0">
                <a:solidFill>
                  <a:srgbClr val="1B2A41"/>
                </a:solidFill>
                <a:latin typeface="Arial" pitchFamily="34" charset="0"/>
                <a:ea typeface="Arial" pitchFamily="34" charset="-122"/>
                <a:cs typeface="Arial" pitchFamily="34" charset="-120"/>
              </a:rPr>
              <a:t>] (iv) Saline hydride The</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HX acid strength, EA anomaly of F, and interhalogen geometry; correct choice is (C).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Q90</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285</a:t>
            </a:fld>
            <a:endParaRPr lang="en-US"/>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name="Slide 2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Halogens (Group 17)</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9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Group 17 (F–I): F has the highest electronegativity; HF is a weak acid (strong H-bonding, pKa~3.2). Acid strength in water: HI&gt;HBr&gt;HCl&gt;&gt;HF. Bond dissociation energy: Cl2&gt;Br2&gt;F2&gt;I2. Electron affinity: Cl&gt;F&gt;Br&gt;I (F anomalously low due to 2p electron repulsion).</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Acid strength: HI&gt;HBr&gt;HCl&gt;&gt;HF</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 Cl&gt;F&gt;Br&gt;I</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ClF3: T-shaped (2 LP)</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IF7: pentagonal bipyramidal</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HF weak acid (H-bonding)</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 anomaly of F</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Interhalogen geometries (VSEPR)</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Pseudo-halides (CN-, N3-)</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85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850" dirty="0">
                <a:solidFill>
                  <a:srgbClr val="1B2A41"/>
                </a:solidFill>
                <a:latin typeface="Arial" pitchFamily="34" charset="0"/>
                <a:ea typeface="Arial" pitchFamily="34" charset="-122"/>
                <a:cs typeface="Arial" pitchFamily="34" charset="-120"/>
              </a:rPr>
              <a:t>Thinking HF is the strongest hydrohalic acid (it is the weakest in water) OR that F has the highest EA (Cl does due to F2p repulsion).</a:t>
            </a:r>
            <a:pPr algn="l" indent="0" marL="0">
              <a:lnSpc>
                <a:spcPct val="100000"/>
              </a:lnSpc>
              <a:buNone/>
            </a:pPr>
            <a:r>
              <a:rPr lang="en-US" sz="85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850" dirty="0">
                <a:solidFill>
                  <a:srgbClr val="1B2A41"/>
                </a:solidFill>
                <a:latin typeface="Arial" pitchFamily="34" charset="0"/>
                <a:ea typeface="Arial" pitchFamily="34" charset="-122"/>
                <a:cs typeface="Arial" pitchFamily="34" charset="-120"/>
              </a:rPr>
              <a:t>HF is WEAK acid despite most electronegative F. EA: Cl is highest, not F. Interhalogen XYn: n=1(linear), 3(T-shaped), 5(square pyramidal), 7(pentagonal bipyramidal).</a:t>
            </a:r>
            <a:endParaRPr lang="en-US" sz="85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Q21   Q25   Q29   Q48   Q61   Q63   Q64   Q87   Q90</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2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HX acid strength, EA anomaly of F, interhalogen geometry, pseudo-halides.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name="Slide 287">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8</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Periodic Trends &amp; General Properties</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2 questions   ·   Easy 2  |  Medium 0  |  Hard 0   ·   PYQ frequency: Rare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name="Slide 2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2014</a:t>
            </a:r>
            <a:endParaRPr lang="en-US" sz="900" dirty="0"/>
          </a:p>
        </p:txBody>
      </p:sp>
      <p:sp>
        <p:nvSpPr>
          <p:cNvPr id="46" name="Question text"/>
          <p:cNvSpPr txBox="1"/>
          <p:nvPr/>
        </p:nvSpPr>
        <p:spPr>
          <a:xfrm>
            <a:off x="420624" y="1517904"/>
            <a:ext cx="5230368" cy="602026"/>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order of decreasing electronegativity of the following atoms is,</a:t>
            </a:r>
          </a:p>
          <a:p>
            <a:pPr algn="l">
              <a:spcAft>
                <a:spcPts val="400"/>
              </a:spcAft>
            </a:pPr>
            <a:r>
              <a:rPr lang="en-US" sz="1050" b="0" dirty="0">
                <a:solidFill>
                  <a:srgbClr val="1B2A41"/>
                </a:solidFill>
                <a:latin typeface="Georgia"/>
              </a:rPr>
              <a:t>(a) As&gt;Al&gt;Ca&gt;S</a:t>
            </a:r>
          </a:p>
          <a:p>
            <a:pPr algn="l">
              <a:spcAft>
                <a:spcPts val="400"/>
              </a:spcAft>
            </a:pPr>
            <a:r>
              <a:rPr lang="en-US" sz="1050" b="0" dirty="0">
                <a:solidFill>
                  <a:srgbClr val="1B2A41"/>
                </a:solidFill>
                <a:latin typeface="Georgia"/>
              </a:rPr>
              <a:t>(b) S&gt;As&gt;Al&gt;Ca</a:t>
            </a:r>
          </a:p>
          <a:p>
            <a:pPr algn="l">
              <a:spcAft>
                <a:spcPts val="400"/>
              </a:spcAft>
            </a:pPr>
            <a:r>
              <a:rPr lang="en-US" sz="1050" b="0" dirty="0">
                <a:solidFill>
                  <a:srgbClr val="1B2A41"/>
                </a:solidFill>
                <a:latin typeface="Georgia"/>
              </a:rPr>
              <a:t>(c) Al&gt;Ca&gt;S&gt;As</a:t>
            </a:r>
          </a:p>
          <a:p>
            <a:pPr algn="l">
              <a:spcAft>
                <a:spcPts val="400"/>
              </a:spcAft>
            </a:pPr>
            <a:r>
              <a:rPr lang="en-US" sz="1050" b="0" dirty="0">
                <a:solidFill>
                  <a:srgbClr val="1B2A41"/>
                </a:solidFill>
                <a:latin typeface="Georgia"/>
              </a:rPr>
              <a:t>(d) S&gt;Ca&gt;As&gt;Al</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IE1 trends and exceptions, EA anomaly of F, periodic anomalies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BOON anomalies: B and O Are Odd (lower IE than neighbours Be and N). Zn-Ga: Zn has extra stability from filled 3d10.</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288</a:t>
            </a:fld>
            <a:endParaRPr lang="en-US"/>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name="Slide 2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S&gt; As &gt; Al&gt; Ca</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50" dirty="0">
                <a:solidFill>
                  <a:srgbClr val="1B2A41"/>
                </a:solidFill>
                <a:latin typeface="Arial" pitchFamily="34" charset="0"/>
                <a:ea typeface="Arial" pitchFamily="34" charset="-122"/>
                <a:cs typeface="Arial" pitchFamily="34" charset="-120"/>
              </a:rPr>
              <a:t>IE1 increases L→R across period with key exceptions: B&lt;Be (2p vs 2s stability) and O&lt;N (half-filled 2p3 in N extra stable). EA: Cl&gt;F&gt;Br&gt;I (F anomalous). Among Zn, Ga, Ge, As: Ga has lowest IE1 (loses lone 4p electron easily).</a:t>
            </a:r>
            <a:endParaRPr lang="en-US" sz="9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Pauling values: S 2.58 &gt; As 2.18 &gt; Al 1.61 &gt; Ca 1.00.</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S&gt; As &gt; Al&gt; Ca</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IE1 dips at Group 13 (B&lt;Be) and Group 16 (O&lt;N). Biggest IE difference: Xe-Cs and Ne-Na pairs. Ga has lowest IE1 among Zn,Ga,Ge,As (Zn has filled 3d10 stability, As has half-filled 4p3).</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O&lt;N in IE1 (half-filled 2p3 in N extra stable). Thinking Zn has lowest IE1 among Zn-Ga-Ge-As (it is Ga).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Zn (3d10 4s2), Ga (4s2 4p1), Ge (4s2 4p2), As (4s2 4p3). IE1 order: As&gt;Ge&gt;Zn&gt;Ga. The Ga 4p1 electron is easiest to remove. Biggest IE difference pairs are between noble gas and alkali metal.</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BOON anomalies: B and O Are Odd (lower IE than neighbours Be and N). Zn-Ga: Zn has extra stability from filled 3d10.</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289</a:t>
            </a:fld>
            <a:endParaRPr lang="en-US"/>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name="Slide 2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 &gt; Al&gt; Ca &gt;S</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(B) is the key — Pauling values: S 2.58 &gt; As 2.18 &gt; Al 1.61 &gt; Ca 1.00.</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Al&gt; Ca &gt;S&gt;As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Pauling values: S 2.58 &gt; As 2.18 &gt; Al 1.61 &gt; Ca</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S&gt; Ca &gt;As &gt; Al Main Group Elements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Pauling values: S 2.58 &gt; As 2.18 &gt; Al 1.61 &gt; Ca</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290</a:t>
            </a:fld>
            <a:endParaRPr lang="en-US"/>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name="Slide 2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Q71</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2015</a:t>
            </a:r>
            <a:endParaRPr lang="en-US" sz="900" dirty="0"/>
          </a:p>
        </p:txBody>
      </p:sp>
      <p:pic>
        <p:nvPicPr>
          <p:cNvPr id="21" name="Image 0" descr="/home/claude/mg_qc/q071.png">    </p:cNvPr>
          <p:cNvPicPr>
            <a:picLocks noChangeAspect="1"/>
          </p:cNvPicPr>
          <p:nvPr/>
        </p:nvPicPr>
        <p:blipFill>
          <a:blip r:embed="rId1"/>
          <a:stretch>
            <a:fillRect/>
          </a:stretch>
        </p:blipFill>
        <p:spPr>
          <a:xfrm>
            <a:off x="420624" y="1517904"/>
            <a:ext cx="5230368" cy="1332143"/>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1–1.5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127A4F"/>
                </a:solidFill>
                <a:latin typeface="Arial" pitchFamily="34" charset="0"/>
                <a:ea typeface="Arial" pitchFamily="34" charset="-122"/>
                <a:cs typeface="Arial" pitchFamily="34" charset="-120"/>
              </a:rPr>
              <a:t>Easy</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IE1 trends and exceptions, EA anomaly of F, periodic anomalies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Rare · 2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BOON anomalies: B and O Are Odd (lower IE than neighbours Be and N). Zn-Ga: Zn has extra stability from filled 3d10.</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291</a:t>
            </a:fld>
            <a:endParaRPr lang="en-US"/>
          </a:p>
        </p:txBody>
      </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name="Slide 29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B    </a:t>
            </a:r>
            <a:pPr algn="l" indent="0" marL="0">
              <a:buNone/>
            </a:pPr>
            <a:r>
              <a:rPr lang="en-US" sz="1250" dirty="0">
                <a:solidFill>
                  <a:srgbClr val="1B2A41"/>
                </a:solidFill>
                <a:latin typeface="Arial" pitchFamily="34" charset="0"/>
                <a:ea typeface="Arial" pitchFamily="34" charset="-122"/>
                <a:cs typeface="Arial" pitchFamily="34" charset="-120"/>
              </a:rPr>
              <a:t>Se</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50" dirty="0">
                <a:solidFill>
                  <a:srgbClr val="1B2A41"/>
                </a:solidFill>
                <a:latin typeface="Arial" pitchFamily="34" charset="0"/>
                <a:ea typeface="Arial" pitchFamily="34" charset="-122"/>
                <a:cs typeface="Arial" pitchFamily="34" charset="-120"/>
              </a:rPr>
              <a:t>IE1 increases L→R across period with key exceptions: B&lt;Be (2p vs 2s stability) and O&lt;N (half-filled 2p3 in N extra stable). EA: Cl&gt;F&gt;Br&gt;I (F anomalous). Among Zn, Ga, Ge, As: Ga has lowest IE1 (loses lone 4p electron easily).</a:t>
            </a:r>
            <a:endParaRPr lang="en-US" sz="95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IE1 exceptions (B&lt;Be, O&lt;N) and EA anomaly of F. Correct answer is (B).</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(B)  </a:t>
            </a:r>
            <a:pPr algn="l" indent="0" marL="0">
              <a:buNone/>
            </a:pPr>
            <a:r>
              <a:rPr lang="en-US" sz="900" b="1" dirty="0">
                <a:solidFill>
                  <a:srgbClr val="1B2A41"/>
                </a:solidFill>
                <a:latin typeface="Arial" pitchFamily="34" charset="0"/>
                <a:ea typeface="Arial" pitchFamily="34" charset="-122"/>
                <a:cs typeface="Arial" pitchFamily="34" charset="-120"/>
              </a:rPr>
              <a:t>Se</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IE1 dips at Group 13 (B&lt;Be) and Group 16 (O&lt;N). Biggest IE difference: Xe-Cs and Ne-Na pairs. Ga has lowest IE1 among Zn,Ga,Ge,As (Zn has filled 3d10 stability, As has half-filled 4p3).</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Forgetting O&lt;N in IE1 (half-filled 2p3 in N extra stable). Thinking Zn has lowest IE1 among Zn-Ga-Ge-As (it is Ga).</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Zn (3d10 4s2), Ga (4s2 4p1), Ge (4s2 4p2), As (4s2 4p3). IE1 order: As&gt;Ge&gt;Zn&gt;Ga. The Ga 4p1 electron is easiest to remove. Biggest IE difference pairs are between noble gas and alkali metal.</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BOON anomalies: B and O Are Odd (lower IE than neighbours Be and N). Zn-Ga: Zn has extra stability from filled 3d10.</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292</a:t>
            </a:fld>
            <a:endParaRPr lang="en-US"/>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name="Slide 29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2015</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127A4F"/>
          </a:solidFill>
          <a:ln w="6350">
            <a:solidFill>
              <a:srgbClr val="127A4F"/>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Easy</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Periodic Trends &amp; General Properties</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71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B</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Br</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IE1 exceptions (B&lt;Be, O&lt;N) and EA anomaly of F; correct choice is (B).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IE1 exceptions (B&lt;Be, O&lt;N) and EA anomaly of F; correct choice is (B).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As</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IE1 exceptions (B&lt;Be, O&lt;N) and EA anomaly of F; correct choice is (B).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Q71</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293</a:t>
            </a:fld>
            <a:endParaRPr lang="en-US"/>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name="Slide 2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Periodic Trends &amp; General Properties</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2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IE1 increases L→R across period with key exceptions: B&lt;Be (2p vs 2s stability) and O&lt;N (half-filled 2p3 in N extra stable). EA: Cl&gt;F&gt;Br&gt;I (F anomalous). Among Zn, Ga, Ge, As: Ga has lowest IE1 (loses lone 4p electron easily).</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IE1 exceptions: Be&gt;B and N&gt;O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 Cl&gt;F&gt;Br&gt;I</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IE1(Zn-As): As&gt;Ge&gt;Zn&gt;Ga</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Diagonal: Li like Mg, Be like Al, B like Si</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IE1 exceptions (B, O)</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EA anomaly of F</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IE1 among Zn-Ga-Ge-As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Diagonal relationships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Forgetting O&lt;N in IE1 (half-filled 2p3 in N extra stable). Thinking Zn has lowest IE1 among Zn-Ga-Ge-As (it is Ga).</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IE1 dips at Group 13 (B&lt;Be) and Group 16 (O&lt;N). Biggest IE difference: Xe-Cs and Ne-Na pairs. Ga has lowest IE1 among Zn,Ga,Ge,As (Zn has filled 3d10 stability, As has half-filled 4p3).</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Q45   Q71</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IE1 trends and exceptions, EA anomaly of F, periodic anomalies.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name="Slide 295">
    <p:bg>
      <p:bgPr>
        <a:solidFill>
          <a:srgbClr val="1E3A5F"/>
        </a:solidFill>
      </p:bgPr>
    </p:bg>
    <p:spTree>
      <p:nvGrpSpPr>
        <p:cNvPr id="1" name=""/>
        <p:cNvGrpSpPr/>
        <p:nvPr/>
      </p:nvGrpSpPr>
      <p:grpSpPr>
        <a:xfrm>
          <a:off x="0" y="0"/>
          <a:ext cx="0" cy="0"/>
          <a:chOff x="0" y="0"/>
          <a:chExt cx="0" cy="0"/>
        </a:xfrm>
      </p:grpSpPr>
      <p:sp>
        <p:nvSpPr>
          <p:cNvPr id="2" name="Shape 0"/>
          <p:cNvSpPr/>
          <p:nvPr/>
        </p:nvSpPr>
        <p:spPr>
          <a:xfrm>
            <a:off x="7269480" y="182880"/>
            <a:ext cx="1737360" cy="1737360"/>
          </a:xfrm>
          <a:prstGeom prst="ellipse">
            <a:avLst/>
          </a:prstGeom>
          <a:solidFill>
            <a:srgbClr val="2C5A80"/>
          </a:solidFill>
          <a:ln w="12700">
            <a:solidFill>
              <a:srgbClr val="2C5A80"/>
            </a:solidFill>
            <a:prstDash val="solid"/>
          </a:ln>
        </p:spPr>
      </p:sp>
      <p:sp>
        <p:nvSpPr>
          <p:cNvPr id="4" name="Text 2"/>
          <p:cNvSpPr/>
          <p:nvPr/>
        </p:nvSpPr>
        <p:spPr>
          <a:xfrm>
            <a:off x="548640" y="1371600"/>
            <a:ext cx="5486400" cy="365760"/>
          </a:xfrm>
          <a:prstGeom prst="rect">
            <a:avLst/>
          </a:prstGeom>
          <a:noFill/>
          <a:ln/>
        </p:spPr>
        <p:txBody>
          <a:bodyPr wrap="square" lIns="0" tIns="0" rIns="0" bIns="0" rtlCol="0" anchor="ctr"/>
          <a:lstStyle/>
          <a:p>
            <a:pPr algn="l" indent="0" marL="0">
              <a:buNone/>
            </a:pPr>
            <a:r>
              <a:rPr lang="en-US" sz="1400" b="1" spc="400" kern="0" dirty="0">
                <a:solidFill>
                  <a:srgbClr val="D4A017"/>
                </a:solidFill>
                <a:latin typeface="Arial" pitchFamily="34" charset="0"/>
                <a:ea typeface="Arial" pitchFamily="34" charset="-122"/>
                <a:cs typeface="Arial" pitchFamily="34" charset="-120"/>
              </a:rPr>
              <a:t>TOPIC 9</a:t>
            </a:r>
            <a:endParaRPr lang="en-US" sz="1400" dirty="0"/>
          </a:p>
        </p:txBody>
      </p:sp>
      <p:sp>
        <p:nvSpPr>
          <p:cNvPr id="5" name="Shape 3"/>
          <p:cNvSpPr/>
          <p:nvPr/>
        </p:nvSpPr>
        <p:spPr>
          <a:xfrm>
            <a:off x="566928" y="1792224"/>
            <a:ext cx="1463040" cy="45720"/>
          </a:xfrm>
          <a:prstGeom prst="rect">
            <a:avLst/>
          </a:prstGeom>
          <a:solidFill>
            <a:srgbClr val="D4A017"/>
          </a:solidFill>
          <a:ln w="12700">
            <a:solidFill>
              <a:srgbClr val="D4A017"/>
            </a:solidFill>
            <a:prstDash val="solid"/>
          </a:ln>
        </p:spPr>
      </p:sp>
      <p:sp>
        <p:nvSpPr>
          <p:cNvPr id="6" name="Text 4"/>
          <p:cNvSpPr/>
          <p:nvPr/>
        </p:nvSpPr>
        <p:spPr>
          <a:xfrm>
            <a:off x="548640" y="1938528"/>
            <a:ext cx="7772400" cy="1097280"/>
          </a:xfrm>
          <a:prstGeom prst="rect">
            <a:avLst/>
          </a:prstGeom>
          <a:noFill/>
          <a:ln/>
        </p:spPr>
        <p:txBody>
          <a:bodyPr wrap="square" rtlCol="0" anchor="t"/>
          <a:lstStyle/>
          <a:p>
            <a:pPr algn="l" indent="0" marL="0">
              <a:buNone/>
            </a:pPr>
            <a:r>
              <a:rPr lang="en-US" sz="3000" b="1" dirty="0">
                <a:solidFill>
                  <a:srgbClr val="FFFFFF"/>
                </a:solidFill>
                <a:latin typeface="Georgia" pitchFamily="34" charset="0"/>
                <a:ea typeface="Georgia" pitchFamily="34" charset="-122"/>
                <a:cs typeface="Georgia" pitchFamily="34" charset="-120"/>
              </a:rPr>
              <a:t>Main Group Chemistry – General</a:t>
            </a:r>
            <a:endParaRPr lang="en-US" sz="3000" dirty="0"/>
          </a:p>
        </p:txBody>
      </p:sp>
      <p:sp>
        <p:nvSpPr>
          <p:cNvPr id="7" name="Text 5"/>
          <p:cNvSpPr/>
          <p:nvPr/>
        </p:nvSpPr>
        <p:spPr>
          <a:xfrm>
            <a:off x="566928" y="3246120"/>
            <a:ext cx="7863840" cy="365760"/>
          </a:xfrm>
          <a:prstGeom prst="rect">
            <a:avLst/>
          </a:prstGeom>
          <a:noFill/>
          <a:ln/>
        </p:spPr>
        <p:txBody>
          <a:bodyPr wrap="square" lIns="0" tIns="0" rIns="0" bIns="0" rtlCol="0" anchor="ctr"/>
          <a:lstStyle/>
          <a:p>
            <a:pPr algn="l" indent="0" marL="0">
              <a:buNone/>
            </a:pPr>
            <a:r>
              <a:rPr lang="en-US" sz="1300" dirty="0">
                <a:solidFill>
                  <a:srgbClr val="D7E4EE"/>
                </a:solidFill>
                <a:latin typeface="Arial" pitchFamily="34" charset="0"/>
                <a:ea typeface="Arial" pitchFamily="34" charset="-122"/>
                <a:cs typeface="Arial" pitchFamily="34" charset="-120"/>
              </a:rPr>
              <a:t>5 questions   ·   Easy 0  |  Medium 5  |  Hard 0   ·   PYQ frequency: Moderate</a:t>
            </a:r>
            <a:endParaRPr lang="en-US" sz="1300" dirty="0"/>
          </a:p>
        </p:txBody>
      </p:sp>
      <p:sp>
        <p:nvSpPr>
          <p:cNvPr id="8" name="Shape 6"/>
          <p:cNvSpPr/>
          <p:nvPr/>
        </p:nvSpPr>
        <p:spPr>
          <a:xfrm>
            <a:off x="0" y="4572000"/>
            <a:ext cx="9144000" cy="571500"/>
          </a:xfrm>
          <a:prstGeom prst="rect">
            <a:avLst/>
          </a:prstGeom>
          <a:solidFill>
            <a:srgbClr val="D4A017"/>
          </a:solidFill>
          <a:ln w="12700">
            <a:solidFill>
              <a:srgbClr val="D4A017"/>
            </a:solidFill>
            <a:prstDash val="solid"/>
          </a:ln>
        </p:spPr>
      </p:sp>
      <p:sp>
        <p:nvSpPr>
          <p:cNvPr id="9" name="Text 7"/>
          <p:cNvSpPr/>
          <p:nvPr/>
        </p:nvSpPr>
        <p:spPr>
          <a:xfrm>
            <a:off x="182880" y="4572000"/>
            <a:ext cx="8778240" cy="571500"/>
          </a:xfrm>
          <a:prstGeom prst="rect">
            <a:avLst/>
          </a:prstGeom>
          <a:noFill/>
          <a:ln/>
        </p:spPr>
        <p:txBody>
          <a:bodyPr wrap="square" lIns="0" tIns="0" rIns="0" bIns="0" rtlCol="0" anchor="ctr"/>
          <a:lstStyle/>
          <a:p>
            <a:pPr algn="ctr" indent="0" marL="0">
              <a:buNone/>
            </a:pPr>
            <a:r>
              <a:rPr lang="en-US" sz="1100" b="1" dirty="0">
                <a:solidFill>
                  <a:srgbClr val="15293F"/>
                </a:solidFill>
                <a:latin typeface="Arial" pitchFamily="34" charset="0"/>
                <a:ea typeface="Arial" pitchFamily="34" charset="-122"/>
                <a:cs typeface="Arial" pitchFamily="34" charset="-120"/>
              </a:rPr>
              <a:t>( Mr. Aniket Bhardwaj By ABC Chemistry )  ·  www.abcchemistry.com  ·  9212142427</a:t>
            </a:r>
            <a:endParaRPr lang="en-US" sz="1100" dirty="0"/>
          </a:p>
        </p:txBody>
      </p:sp>
      <p:pic>
        <p:nvPicPr>
          <p:cNvPr id="11" name="ABC Chemistry logo" descr="ABC Chemistry logo"/>
          <p:cNvPicPr>
            <a:picLocks noChangeAspect="1"/>
          </p:cNvPicPr>
          <p:nvPr/>
        </p:nvPicPr>
        <p:blipFill>
          <a:blip r:embed="rId3"/>
          <a:stretch>
            <a:fillRect/>
          </a:stretch>
        </p:blipFill>
        <p:spPr>
          <a:xfrm>
            <a:off x="7612379" y="525780"/>
            <a:ext cx="1051560" cy="1051560"/>
          </a:xfrm>
          <a:prstGeom prst="rect">
            <a:avLst/>
          </a:prstGeom>
        </p:spPr>
      </p:pic>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name="Slide 29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2018</a:t>
            </a:r>
            <a:endParaRPr lang="en-US" sz="900" dirty="0"/>
          </a:p>
        </p:txBody>
      </p:sp>
      <p:pic>
        <p:nvPicPr>
          <p:cNvPr id="21" name="Image 0" descr="/home/claude/mg_qc/q004.png">    </p:cNvPr>
          <p:cNvPicPr>
            <a:picLocks noChangeAspect="1"/>
          </p:cNvPicPr>
          <p:nvPr/>
        </p:nvPicPr>
        <p:blipFill>
          <a:blip r:embed="rId1"/>
          <a:stretch>
            <a:fillRect/>
          </a:stretch>
        </p:blipFill>
        <p:spPr>
          <a:xfrm>
            <a:off x="420624" y="1517904"/>
            <a:ext cx="5230368" cy="952140"/>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5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296</a:t>
            </a:fld>
            <a:endParaRPr lang="en-US"/>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name="Slide 29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Option A (see PDF)</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9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acid anhydrides, diagonal relationships, and isoelectronic species.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Option A (see PDF)</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Acid anhydrides: B2O3→H3BO3, N2O3→HNO2, N2O5→HNO3, SO3→H2SO4, P4O10→H3PO4 (5 from the list). CO and NO stay as gases in water under normal conditions.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297</a:t>
            </a:fld>
            <a:endParaRPr lang="en-US"/>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name="Slide 2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2018</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B (see PDF)</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C (see PDF)</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Option D (see PDF)</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298</a:t>
            </a:fld>
            <a:endParaRPr lang="en-US"/>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name="Slide 2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Q12</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2011</a:t>
            </a:r>
            <a:endParaRPr lang="en-US" sz="900" dirty="0"/>
          </a:p>
        </p:txBody>
      </p:sp>
      <p:sp>
        <p:nvSpPr>
          <p:cNvPr id="46" name="Question text"/>
          <p:cNvSpPr txBox="1"/>
          <p:nvPr/>
        </p:nvSpPr>
        <p:spPr>
          <a:xfrm>
            <a:off x="420624" y="1517904"/>
            <a:ext cx="5230368" cy="1110119"/>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styx code of B₄ H₁₀ is:</a:t>
            </a:r>
          </a:p>
          <a:p>
            <a:pPr algn="l">
              <a:spcAft>
                <a:spcPts val="400"/>
              </a:spcAft>
            </a:pPr>
            <a:r>
              <a:rPr lang="en-US" sz="1050" b="0" dirty="0">
                <a:solidFill>
                  <a:srgbClr val="1B2A41"/>
                </a:solidFill>
                <a:latin typeface="Georgia"/>
              </a:rPr>
              <a:t>(a) 4120</a:t>
            </a:r>
          </a:p>
          <a:p>
            <a:pPr algn="l">
              <a:spcAft>
                <a:spcPts val="400"/>
              </a:spcAft>
            </a:pPr>
            <a:r>
              <a:rPr lang="en-US" sz="1050" b="0" dirty="0">
                <a:solidFill>
                  <a:srgbClr val="1B2A41"/>
                </a:solidFill>
                <a:latin typeface="Georgia"/>
              </a:rPr>
              <a:t>(b) 4220</a:t>
            </a:r>
          </a:p>
          <a:p>
            <a:pPr algn="l">
              <a:spcAft>
                <a:spcPts val="400"/>
              </a:spcAft>
            </a:pPr>
            <a:r>
              <a:rPr lang="en-US" sz="1050" b="0" dirty="0">
                <a:solidFill>
                  <a:srgbClr val="1B2A41"/>
                </a:solidFill>
                <a:latin typeface="Georgia"/>
              </a:rPr>
              <a:t>(c) 4012</a:t>
            </a:r>
          </a:p>
          <a:p>
            <a:pPr algn="l">
              <a:spcAft>
                <a:spcPts val="400"/>
              </a:spcAft>
            </a:pPr>
            <a:r>
              <a:rPr lang="en-US" sz="1050" b="0" dirty="0">
                <a:solidFill>
                  <a:srgbClr val="1B2A41"/>
                </a:solidFill>
                <a:latin typeface="Georgia"/>
              </a:rPr>
              <a:t>(d) 3203</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5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299</a:t>
            </a:fld>
            <a:endParaRPr lang="en-US"/>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name="Slide 3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4012</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9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B₄H₁₀ (arachno): 4 B–H–B bridges, 0 BBB bonds, 1 B–B bond, 2 extra BH₂ units — styx 4012.</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4012</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Acid anhydrides: B2O3→H3BO3, N2O3→HNO2, N2O5→HNO3, SO3→H2SO4, P4O10→H3PO4 (5 from the list). CO and NO stay as gases in water under normal conditions.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300</a:t>
            </a:fld>
            <a:endParaRPr lang="en-US"/>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name="Slide 3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2011</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12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4120</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B₄H₁₀ (arachno): 4 B–H–B bridges, 0 BBB bonds, 1 B–B bond, 2 extra BH₂ units — styx 4012.</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4220</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B₄H₁₀ (arachno): 4 B–H–B bridges, 0 BBB bonds, 1 B–B bond, 2 extra BH₂ units — styx</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3203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B₄H₁₀ (arachno): 4 B–H–B bridges, 0 BBB bonds, 1 B–B bond, 2 extra BH₂ units — styx</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Q12</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301</a:t>
            </a:fld>
            <a:endParaRPr lang="en-US"/>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name="Slide 30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Q15</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2012</a:t>
            </a:r>
            <a:endParaRPr lang="en-US" sz="900" dirty="0"/>
          </a:p>
        </p:txBody>
      </p:sp>
      <p:sp>
        <p:nvSpPr>
          <p:cNvPr id="46" name="Question text"/>
          <p:cNvSpPr txBox="1"/>
          <p:nvPr/>
        </p:nvSpPr>
        <p:spPr>
          <a:xfrm>
            <a:off x="420624" y="1517904"/>
            <a:ext cx="5230368" cy="134922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strength of P π-d π bonding in E-O(E=Si, P, S and Cl) follows the order</a:t>
            </a:r>
          </a:p>
          <a:p>
            <a:pPr algn="l">
              <a:spcAft>
                <a:spcPts val="400"/>
              </a:spcAft>
            </a:pPr>
            <a:r>
              <a:rPr lang="en-US" sz="1050" b="0" dirty="0">
                <a:solidFill>
                  <a:srgbClr val="1B2A41"/>
                </a:solidFill>
                <a:latin typeface="Georgia"/>
              </a:rPr>
              <a:t>(a) Si-O &gt; P-O &gt; S-O &gt; Cl-O</a:t>
            </a:r>
          </a:p>
          <a:p>
            <a:pPr algn="l">
              <a:spcAft>
                <a:spcPts val="400"/>
              </a:spcAft>
            </a:pPr>
            <a:r>
              <a:rPr lang="en-US" sz="1050" b="0" dirty="0">
                <a:solidFill>
                  <a:srgbClr val="1B2A41"/>
                </a:solidFill>
                <a:latin typeface="Georgia"/>
              </a:rPr>
              <a:t>(b) P-O&gt;Si-O&gt;S-O&gt;Cl-O</a:t>
            </a:r>
          </a:p>
          <a:p>
            <a:pPr algn="l">
              <a:spcAft>
                <a:spcPts val="400"/>
              </a:spcAft>
            </a:pPr>
            <a:r>
              <a:rPr lang="en-US" sz="1050" b="0" dirty="0">
                <a:solidFill>
                  <a:srgbClr val="1B2A41"/>
                </a:solidFill>
                <a:latin typeface="Georgia"/>
              </a:rPr>
              <a:t>(c) S-O &gt; Cl-O &gt; P-O &gt; Si-O</a:t>
            </a:r>
          </a:p>
          <a:p>
            <a:pPr algn="l">
              <a:spcAft>
                <a:spcPts val="400"/>
              </a:spcAft>
            </a:pPr>
            <a:r>
              <a:rPr lang="en-US" sz="1050" b="0" dirty="0">
                <a:solidFill>
                  <a:srgbClr val="1B2A41"/>
                </a:solidFill>
                <a:latin typeface="Georgia"/>
              </a:rPr>
              <a:t>(d) Cl-O&gt;S-O&gt;P-O&gt;Si-O</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5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302</a:t>
            </a:fld>
            <a:endParaRPr lang="en-US"/>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name="Slide 30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D    </a:t>
            </a:r>
            <a:pPr algn="l" indent="0" marL="0">
              <a:buNone/>
            </a:pPr>
            <a:r>
              <a:rPr lang="en-US" sz="1250" dirty="0">
                <a:solidFill>
                  <a:srgbClr val="1B2A41"/>
                </a:solidFill>
                <a:latin typeface="Arial" pitchFamily="34" charset="0"/>
                <a:ea typeface="Arial" pitchFamily="34" charset="-122"/>
                <a:cs typeface="Arial" pitchFamily="34" charset="-120"/>
              </a:rPr>
              <a:t>Cl-O&gt;S-O&gt;P-O&gt;Si-O</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9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pπ–dπ bonding to oxygen strengthens as the d orbitals contract and match oxygen 2p better: Cl–O &gt; S–O &gt; P–O &gt; Si–O.</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(D).</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(D)  </a:t>
            </a:r>
            <a:pPr algn="l" indent="0" marL="0">
              <a:buNone/>
            </a:pPr>
            <a:r>
              <a:rPr lang="en-US" sz="900" b="1" dirty="0">
                <a:solidFill>
                  <a:srgbClr val="1B2A41"/>
                </a:solidFill>
                <a:latin typeface="Arial" pitchFamily="34" charset="0"/>
                <a:ea typeface="Arial" pitchFamily="34" charset="-122"/>
                <a:cs typeface="Arial" pitchFamily="34" charset="-120"/>
              </a:rPr>
              <a:t>Cl-O&gt;S-O&gt;P-O&gt;Si-O</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Acid anhydrides: B2O3→H3BO3, N2O3→HNO2, N2O5→HNO3, SO3→H2SO4, P4O10→H3PO4 (5 from the list). CO and NO stay as gases in water under normal conditions.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303</a:t>
            </a:fld>
            <a:endParaRPr lang="en-US"/>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name="Slide 3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2012</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15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D</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Si-O&gt;P-O&gt;S-O&gt;Cl-O</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(D) is the key — pπ–dπ bonding to oxygen strengthens as the d orbitals contract and match oxygen 2p better: Cl–O &gt; S–O &gt; P–O &gt; Si–O.</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P-O&gt;Si-O&gt;S-O&gt;Cl-O</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pπ–dπ bonding to oxygen strengthens as the d orbitals contract and match oxygen 2p better: Cl–O &gt; S–O &gt; P–O &gt;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S-O&gt;Cl-O&gt;P-O&gt;Si-O</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(C) is ruled out by the same reasoning: pπ–dπ bonding to oxygen strengthens as the d orbitals contract and match oxygen 2p better: Cl–O &gt; S–O &gt; P–O &gt;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Q15</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304</a:t>
            </a:fld>
            <a:endParaRPr lang="en-US"/>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name="Slide 3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Q44</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DEC 2013</a:t>
            </a:r>
            <a:endParaRPr lang="en-US" sz="900" dirty="0"/>
          </a:p>
        </p:txBody>
      </p:sp>
      <p:pic>
        <p:nvPicPr>
          <p:cNvPr id="21" name="Image 0" descr="/home/claude/mg_qc/q044.png">    </p:cNvPr>
          <p:cNvPicPr>
            <a:picLocks noChangeAspect="1"/>
          </p:cNvPicPr>
          <p:nvPr/>
        </p:nvPicPr>
        <p:blipFill>
          <a:blip r:embed="rId1"/>
          <a:stretch>
            <a:fillRect/>
          </a:stretch>
        </p:blipFill>
        <p:spPr>
          <a:xfrm>
            <a:off x="420624" y="1517904"/>
            <a:ext cx="5230368" cy="1613942"/>
          </a:xfrm>
          <a:prstGeom prst="rect">
            <a:avLst/>
          </a:prstGeom>
        </p:spPr>
      </p:pic>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5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305</a:t>
            </a:fld>
            <a:endParaRPr lang="en-US"/>
          </a:p>
        </p:txBody>
      </p:sp>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name="Slide 3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A    </a:t>
            </a:r>
            <a:pPr algn="l" indent="0" marL="0">
              <a:buNone/>
            </a:pPr>
            <a:r>
              <a:rPr lang="en-US" sz="1250" dirty="0">
                <a:solidFill>
                  <a:srgbClr val="1B2A41"/>
                </a:solidFill>
                <a:latin typeface="Arial" pitchFamily="34" charset="0"/>
                <a:ea typeface="Arial" pitchFamily="34" charset="-122"/>
                <a:cs typeface="Arial" pitchFamily="34" charset="-120"/>
              </a:rPr>
              <a:t>Na2CrO4 and Fe2O3</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9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Key principle: acid anhydrides, diagonal relationships, and isoelectronic species. Correct answer is (A).</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(A)  </a:t>
            </a:r>
            <a:pPr algn="l" indent="0" marL="0">
              <a:buNone/>
            </a:pPr>
            <a:r>
              <a:rPr lang="en-US" sz="900" b="1" dirty="0">
                <a:solidFill>
                  <a:srgbClr val="1B2A41"/>
                </a:solidFill>
                <a:latin typeface="Arial" pitchFamily="34" charset="0"/>
                <a:ea typeface="Arial" pitchFamily="34" charset="-122"/>
                <a:cs typeface="Arial" pitchFamily="34" charset="-120"/>
              </a:rPr>
              <a:t>Na2CrO4 and Fe2O3</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Acid anhydrides: B2O3→H3BO3, N2O3→HNO2, N2O5→HNO3, SO3→H2SO4, P4O10→H3PO4 (5 from the list). CO and NO stay as gases in water under normal conditions.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306</a:t>
            </a:fld>
            <a:endParaRPr lang="en-US"/>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name="Slide 3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CSIR-DEC 2013</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44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A</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Na2Cr2O7 and Fe2O3</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C</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Cr2(CO3)3 and Fe(OH)3</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Na2CrO4 and Fe2(CO3)3</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Inconsistent with acid anhydrides, diagonal relationships, and isoelectronic species; correct choice is (A). See worked explanation.</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Q44</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307</a:t>
            </a:fld>
            <a:endParaRPr lang="en-US"/>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name="Slide 30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97</a:t>
            </a:r>
            <a:endParaRPr lang="en-US" sz="950" dirty="0"/>
          </a:p>
        </p:txBody>
      </p:sp>
      <p:sp>
        <p:nvSpPr>
          <p:cNvPr id="16" name="Shape 14"/>
          <p:cNvSpPr/>
          <p:nvPr/>
        </p:nvSpPr>
        <p:spPr>
          <a:xfrm>
            <a:off x="292608" y="1060704"/>
            <a:ext cx="5486400" cy="3712464"/>
          </a:xfrm>
          <a:prstGeom prst="roundRect">
            <a:avLst>
              <a:gd name="adj" fmla="val 1232"/>
            </a:avLst>
          </a:prstGeom>
          <a:solidFill>
            <a:srgbClr val="FFFFFF"/>
          </a:solidFill>
          <a:ln w="12700">
            <a:solidFill>
              <a:srgbClr val="E3E9F2"/>
            </a:solidFill>
            <a:prstDash val="solid"/>
          </a:ln>
        </p:spPr>
      </p:sp>
      <p:sp>
        <p:nvSpPr>
          <p:cNvPr id="17" name="Shape 15"/>
          <p:cNvSpPr/>
          <p:nvPr/>
        </p:nvSpPr>
        <p:spPr>
          <a:xfrm>
            <a:off x="292608" y="1060704"/>
            <a:ext cx="5486400" cy="365760"/>
          </a:xfrm>
          <a:prstGeom prst="rect">
            <a:avLst/>
          </a:prstGeom>
          <a:solidFill>
            <a:srgbClr val="F5F8FC"/>
          </a:solidFill>
          <a:ln w="12700">
            <a:solidFill>
              <a:srgbClr val="F5F8FC"/>
            </a:solidFill>
            <a:prstDash val="solid"/>
          </a:ln>
        </p:spPr>
      </p:sp>
      <p:sp>
        <p:nvSpPr>
          <p:cNvPr id="18" name="Shape 16"/>
          <p:cNvSpPr/>
          <p:nvPr/>
        </p:nvSpPr>
        <p:spPr>
          <a:xfrm>
            <a:off x="402336" y="1115568"/>
            <a:ext cx="603504" cy="256032"/>
          </a:xfrm>
          <a:prstGeom prst="roundRect">
            <a:avLst>
              <a:gd name="adj" fmla="val 14286"/>
            </a:avLst>
          </a:prstGeom>
          <a:solidFill>
            <a:srgbClr val="15293F"/>
          </a:solidFill>
          <a:ln w="12700">
            <a:solidFill>
              <a:srgbClr val="15293F"/>
            </a:solidFill>
            <a:prstDash val="solid"/>
          </a:ln>
        </p:spPr>
      </p:sp>
      <p:sp>
        <p:nvSpPr>
          <p:cNvPr id="19" name="Text 17"/>
          <p:cNvSpPr/>
          <p:nvPr/>
        </p:nvSpPr>
        <p:spPr>
          <a:xfrm>
            <a:off x="402336" y="1115568"/>
            <a:ext cx="603504"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Georgia" pitchFamily="34" charset="0"/>
                <a:ea typeface="Georgia" pitchFamily="34" charset="-122"/>
                <a:cs typeface="Georgia" pitchFamily="34" charset="-120"/>
              </a:rPr>
              <a:t>Q46</a:t>
            </a:r>
            <a:endParaRPr lang="en-US" sz="1200" dirty="0"/>
          </a:p>
        </p:txBody>
      </p:sp>
      <p:sp>
        <p:nvSpPr>
          <p:cNvPr id="20" name="Text 18"/>
          <p:cNvSpPr/>
          <p:nvPr/>
        </p:nvSpPr>
        <p:spPr>
          <a:xfrm>
            <a:off x="1078992" y="1115568"/>
            <a:ext cx="4572000" cy="256032"/>
          </a:xfrm>
          <a:prstGeom prst="rect">
            <a:avLst/>
          </a:prstGeom>
          <a:noFill/>
          <a:ln/>
        </p:spPr>
        <p:txBody>
          <a:bodyPr wrap="square" lIns="0" tIns="0" rIns="0" bIns="0" rtlCol="0" anchor="ctr"/>
          <a:lstStyle/>
          <a:p>
            <a:pPr algn="l" indent="0" marL="0">
              <a:buNone/>
            </a:pPr>
            <a:r>
              <a:rPr lang="en-US" sz="900" i="1" dirty="0">
                <a:solidFill>
                  <a:srgbClr val="5A6B82"/>
                </a:solidFill>
                <a:latin typeface="Arial" pitchFamily="34" charset="0"/>
                <a:ea typeface="Arial" pitchFamily="34" charset="-122"/>
                <a:cs typeface="Arial" pitchFamily="34" charset="-120"/>
              </a:rPr>
              <a:t>JUNE 2014</a:t>
            </a:r>
            <a:endParaRPr lang="en-US" sz="900" dirty="0"/>
          </a:p>
        </p:txBody>
      </p:sp>
      <p:sp>
        <p:nvSpPr>
          <p:cNvPr id="46" name="Question text"/>
          <p:cNvSpPr txBox="1"/>
          <p:nvPr/>
        </p:nvSpPr>
        <p:spPr>
          <a:xfrm>
            <a:off x="420624" y="1517904"/>
            <a:ext cx="5230368" cy="1900011"/>
          </a:xfrm>
          <a:prstGeom prst="rect">
            <a:avLst/>
          </a:prstGeom>
          <a:noFill/>
        </p:spPr>
        <p:txBody>
          <a:bodyPr wrap="square" lIns="45720" tIns="45720" rIns="45720" bIns="45720" anchor="t">
            <a:normAutofit/>
          </a:bodyPr>
          <a:lstStyle/>
          <a:p>
            <a:pPr algn="l">
              <a:spcAft>
                <a:spcPts val="400"/>
              </a:spcAft>
            </a:pPr>
            <a:r>
              <a:rPr lang="en-US" sz="1150" b="1" dirty="0">
                <a:solidFill>
                  <a:srgbClr val="1B2A41"/>
                </a:solidFill>
                <a:latin typeface="Georgia"/>
              </a:rPr>
              <a:t>The correct order of the size of S, S²⁻, S²⁺ and S⁴⁺ species is,</a:t>
            </a:r>
          </a:p>
          <a:p>
            <a:pPr algn="l">
              <a:spcAft>
                <a:spcPts val="400"/>
              </a:spcAft>
            </a:pPr>
            <a:r>
              <a:rPr lang="en-US" sz="1050" b="0" dirty="0">
                <a:solidFill>
                  <a:srgbClr val="1B2A41"/>
                </a:solidFill>
                <a:latin typeface="Georgia"/>
              </a:rPr>
              <a:t>(a) S&gt;S²⁺&gt;S⁴⁺&gt;S²⁻</a:t>
            </a:r>
          </a:p>
          <a:p>
            <a:pPr algn="l">
              <a:spcAft>
                <a:spcPts val="400"/>
              </a:spcAft>
            </a:pPr>
            <a:r>
              <a:rPr lang="en-US" sz="1050" b="0" dirty="0">
                <a:solidFill>
                  <a:srgbClr val="1B2A41"/>
                </a:solidFill>
                <a:latin typeface="Georgia"/>
              </a:rPr>
              <a:t>(b) S²⁺&gt;S⁴⁺&gt;S²⁻&gt;S</a:t>
            </a:r>
          </a:p>
          <a:p>
            <a:pPr algn="l">
              <a:spcAft>
                <a:spcPts val="400"/>
              </a:spcAft>
            </a:pPr>
            <a:r>
              <a:rPr lang="en-US" sz="1050" b="0" dirty="0">
                <a:solidFill>
                  <a:srgbClr val="1B2A41"/>
                </a:solidFill>
                <a:latin typeface="Georgia"/>
              </a:rPr>
              <a:t>(c) S²⁻&gt;S&gt;S²⁺&gt;S⁴⁺</a:t>
            </a:r>
          </a:p>
          <a:p>
            <a:pPr algn="l">
              <a:spcAft>
                <a:spcPts val="400"/>
              </a:spcAft>
            </a:pPr>
            <a:r>
              <a:rPr lang="en-US" sz="1050" b="0" dirty="0">
                <a:solidFill>
                  <a:srgbClr val="1B2A41"/>
                </a:solidFill>
                <a:latin typeface="Georgia"/>
              </a:rPr>
              <a:t>(d) S⁴⁺&gt;S²⁻&gt;S&gt;S²⁺</a:t>
            </a:r>
          </a:p>
        </p:txBody>
      </p:sp>
      <p:sp>
        <p:nvSpPr>
          <p:cNvPr id="24" name="Shape 21"/>
          <p:cNvSpPr/>
          <p:nvPr/>
        </p:nvSpPr>
        <p:spPr>
          <a:xfrm>
            <a:off x="5943600" y="1060704"/>
            <a:ext cx="2907792" cy="3712464"/>
          </a:xfrm>
          <a:prstGeom prst="roundRect">
            <a:avLst>
              <a:gd name="adj" fmla="val 1572"/>
            </a:avLst>
          </a:prstGeom>
          <a:solidFill>
            <a:srgbClr val="F8FAFD"/>
          </a:solidFill>
          <a:ln w="12700">
            <a:solidFill>
              <a:srgbClr val="E3E9F2"/>
            </a:solidFill>
            <a:prstDash val="solid"/>
          </a:ln>
        </p:spPr>
      </p:sp>
      <p:sp>
        <p:nvSpPr>
          <p:cNvPr id="25" name="Shape 22"/>
          <p:cNvSpPr/>
          <p:nvPr/>
        </p:nvSpPr>
        <p:spPr>
          <a:xfrm>
            <a:off x="5943600" y="1060704"/>
            <a:ext cx="2907792" cy="310896"/>
          </a:xfrm>
          <a:prstGeom prst="rect">
            <a:avLst/>
          </a:prstGeom>
          <a:solidFill>
            <a:srgbClr val="1E3A5F"/>
          </a:solidFill>
          <a:ln w="12700">
            <a:solidFill>
              <a:srgbClr val="1E3A5F"/>
            </a:solidFill>
            <a:prstDash val="solid"/>
          </a:ln>
        </p:spPr>
      </p:sp>
      <p:sp>
        <p:nvSpPr>
          <p:cNvPr id="26" name="Text 23"/>
          <p:cNvSpPr/>
          <p:nvPr/>
        </p:nvSpPr>
        <p:spPr>
          <a:xfrm>
            <a:off x="5943600" y="1060704"/>
            <a:ext cx="2907792" cy="310896"/>
          </a:xfrm>
          <a:prstGeom prst="rect">
            <a:avLst/>
          </a:prstGeom>
          <a:noFill/>
          <a:ln/>
        </p:spPr>
        <p:txBody>
          <a:bodyPr wrap="square" lIns="0" tIns="0" rIns="0" bIns="0" rtlCol="0" anchor="ctr"/>
          <a:lstStyle/>
          <a:p>
            <a:pPr algn="ctr" indent="0" marL="0">
              <a:buNone/>
            </a:pPr>
            <a:r>
              <a:rPr lang="en-US" sz="950" b="1" spc="100" kern="0" dirty="0">
                <a:solidFill>
                  <a:srgbClr val="FFFFFF"/>
                </a:solidFill>
                <a:latin typeface="Arial" pitchFamily="34" charset="0"/>
                <a:ea typeface="Arial" pitchFamily="34" charset="-122"/>
                <a:cs typeface="Arial" pitchFamily="34" charset="-120"/>
              </a:rPr>
              <a:t>QUESTION INSIGHTS</a:t>
            </a:r>
            <a:endParaRPr lang="en-US" sz="950" dirty="0"/>
          </a:p>
        </p:txBody>
      </p:sp>
      <p:sp>
        <p:nvSpPr>
          <p:cNvPr id="27" name="Text 24"/>
          <p:cNvSpPr/>
          <p:nvPr/>
        </p:nvSpPr>
        <p:spPr>
          <a:xfrm>
            <a:off x="6089904" y="146304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ESTIMATED TIME</a:t>
            </a:r>
            <a:endParaRPr lang="en-US" sz="750" dirty="0"/>
          </a:p>
        </p:txBody>
      </p:sp>
      <p:sp>
        <p:nvSpPr>
          <p:cNvPr id="28" name="Text 25"/>
          <p:cNvSpPr/>
          <p:nvPr/>
        </p:nvSpPr>
        <p:spPr>
          <a:xfrm>
            <a:off x="6089904" y="1618488"/>
            <a:ext cx="2633472" cy="228600"/>
          </a:xfrm>
          <a:prstGeom prst="rect">
            <a:avLst/>
          </a:prstGeom>
          <a:noFill/>
          <a:ln/>
        </p:spPr>
        <p:txBody>
          <a:bodyPr wrap="square" lIns="0" tIns="0" rIns="0" bIns="0" rtlCol="0" anchor="t"/>
          <a:lstStyle/>
          <a:p>
            <a:pPr algn="l" indent="0" marL="0">
              <a:buNone/>
            </a:pPr>
            <a:r>
              <a:rPr lang="en-US" sz="950" b="1" dirty="0">
                <a:solidFill>
                  <a:srgbClr val="1C8A7C"/>
                </a:solidFill>
                <a:latin typeface="Arial" pitchFamily="34" charset="0"/>
                <a:ea typeface="Arial" pitchFamily="34" charset="-122"/>
                <a:cs typeface="Arial" pitchFamily="34" charset="-120"/>
              </a:rPr>
              <a:t>2–3 min</a:t>
            </a:r>
            <a:endParaRPr lang="en-US" sz="950" dirty="0"/>
          </a:p>
        </p:txBody>
      </p:sp>
      <p:sp>
        <p:nvSpPr>
          <p:cNvPr id="29" name="Text 26"/>
          <p:cNvSpPr/>
          <p:nvPr/>
        </p:nvSpPr>
        <p:spPr>
          <a:xfrm>
            <a:off x="6089904" y="1892808"/>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DIFFICULTY</a:t>
            </a:r>
            <a:endParaRPr lang="en-US" sz="750" dirty="0"/>
          </a:p>
        </p:txBody>
      </p:sp>
      <p:sp>
        <p:nvSpPr>
          <p:cNvPr id="30" name="Text 27"/>
          <p:cNvSpPr/>
          <p:nvPr/>
        </p:nvSpPr>
        <p:spPr>
          <a:xfrm>
            <a:off x="6089904" y="2048256"/>
            <a:ext cx="2633472" cy="228600"/>
          </a:xfrm>
          <a:prstGeom prst="rect">
            <a:avLst/>
          </a:prstGeom>
          <a:noFill/>
          <a:ln/>
        </p:spPr>
        <p:txBody>
          <a:bodyPr wrap="square" lIns="0" tIns="0" rIns="0" bIns="0" rtlCol="0" anchor="t"/>
          <a:lstStyle/>
          <a:p>
            <a:pPr algn="l" indent="0" marL="0">
              <a:buNone/>
            </a:pPr>
            <a:r>
              <a:rPr lang="en-US" sz="950" b="1" dirty="0">
                <a:solidFill>
                  <a:srgbClr val="C9821B"/>
                </a:solidFill>
                <a:latin typeface="Arial" pitchFamily="34" charset="0"/>
                <a:ea typeface="Arial" pitchFamily="34" charset="-122"/>
                <a:cs typeface="Arial" pitchFamily="34" charset="-120"/>
              </a:rPr>
              <a:t>Medium</a:t>
            </a:r>
            <a:endParaRPr lang="en-US" sz="950" dirty="0"/>
          </a:p>
        </p:txBody>
      </p:sp>
      <p:sp>
        <p:nvSpPr>
          <p:cNvPr id="31" name="Text 28"/>
          <p:cNvSpPr/>
          <p:nvPr/>
        </p:nvSpPr>
        <p:spPr>
          <a:xfrm>
            <a:off x="6089904" y="2322576"/>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CONCEPT TESTED</a:t>
            </a:r>
            <a:endParaRPr lang="en-US" sz="750" dirty="0"/>
          </a:p>
        </p:txBody>
      </p:sp>
      <p:sp>
        <p:nvSpPr>
          <p:cNvPr id="32" name="Text 29"/>
          <p:cNvSpPr/>
          <p:nvPr/>
        </p:nvSpPr>
        <p:spPr>
          <a:xfrm>
            <a:off x="6089904" y="2478024"/>
            <a:ext cx="2633472" cy="411480"/>
          </a:xfrm>
          <a:prstGeom prst="rect">
            <a:avLst/>
          </a:prstGeom>
          <a:noFill/>
          <a:ln/>
        </p:spPr>
        <p:txBody>
          <a:bodyPr wrap="square" lIns="0" tIns="0" rIns="0" bIns="0" rtlCol="0" anchor="t"/>
          <a:lstStyle/>
          <a:p>
            <a:pPr algn="l" indent="0" marL="0">
              <a:buNone/>
            </a:pPr>
            <a:r>
              <a:rPr lang="en-US" sz="8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850" dirty="0"/>
          </a:p>
        </p:txBody>
      </p:sp>
      <p:sp>
        <p:nvSpPr>
          <p:cNvPr id="33" name="Text 30"/>
          <p:cNvSpPr/>
          <p:nvPr/>
        </p:nvSpPr>
        <p:spPr>
          <a:xfrm>
            <a:off x="6089904" y="2935224"/>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PYQ FREQUENCY</a:t>
            </a:r>
            <a:endParaRPr lang="en-US" sz="750" dirty="0"/>
          </a:p>
        </p:txBody>
      </p:sp>
      <p:sp>
        <p:nvSpPr>
          <p:cNvPr id="34" name="Text 31"/>
          <p:cNvSpPr/>
          <p:nvPr/>
        </p:nvSpPr>
        <p:spPr>
          <a:xfrm>
            <a:off x="6089904" y="3090672"/>
            <a:ext cx="2633472" cy="228600"/>
          </a:xfrm>
          <a:prstGeom prst="rect">
            <a:avLst/>
          </a:prstGeom>
          <a:noFill/>
          <a:ln/>
        </p:spPr>
        <p:txBody>
          <a:bodyPr wrap="square" lIns="0" tIns="0" rIns="0" bIns="0" rtlCol="0" anchor="t"/>
          <a:lstStyle/>
          <a:p>
            <a:pPr algn="l" indent="0" marL="0">
              <a:buNone/>
            </a:pPr>
            <a:r>
              <a:rPr lang="en-US" sz="950" b="1" dirty="0">
                <a:solidFill>
                  <a:srgbClr val="6E45B8"/>
                </a:solidFill>
                <a:latin typeface="Arial" pitchFamily="34" charset="0"/>
                <a:ea typeface="Arial" pitchFamily="34" charset="-122"/>
                <a:cs typeface="Arial" pitchFamily="34" charset="-120"/>
              </a:rPr>
              <a:t>Moderate · 5 papers</a:t>
            </a:r>
            <a:endParaRPr lang="en-US" sz="950" dirty="0"/>
          </a:p>
        </p:txBody>
      </p:sp>
      <p:sp>
        <p:nvSpPr>
          <p:cNvPr id="35" name="Text 32"/>
          <p:cNvSpPr/>
          <p:nvPr/>
        </p:nvSpPr>
        <p:spPr>
          <a:xfrm>
            <a:off x="6089904" y="3364992"/>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REVISION PRIORITY</a:t>
            </a:r>
            <a:endParaRPr lang="en-US" sz="750" dirty="0"/>
          </a:p>
        </p:txBody>
      </p:sp>
      <p:sp>
        <p:nvSpPr>
          <p:cNvPr id="36" name="Text 33"/>
          <p:cNvSpPr/>
          <p:nvPr/>
        </p:nvSpPr>
        <p:spPr>
          <a:xfrm>
            <a:off x="6089904" y="3520440"/>
            <a:ext cx="2633472" cy="219456"/>
          </a:xfrm>
          <a:prstGeom prst="rect">
            <a:avLst/>
          </a:prstGeom>
          <a:noFill/>
          <a:ln/>
        </p:spPr>
        <p:txBody>
          <a:bodyPr wrap="square" lIns="0" tIns="0" rIns="0" bIns="0" rtlCol="0" anchor="ctr"/>
          <a:lstStyle/>
          <a:p>
            <a:pPr algn="l" indent="0" marL="0">
              <a:buNone/>
            </a:pPr>
            <a:r>
              <a:rPr lang="en-US" sz="1300" dirty="0">
                <a:solidFill>
                  <a:srgbClr val="D4A017"/>
                </a:solidFill>
                <a:latin typeface="Arial" pitchFamily="34" charset="0"/>
                <a:ea typeface="Arial" pitchFamily="34" charset="-122"/>
                <a:cs typeface="Arial" pitchFamily="34" charset="-120"/>
              </a:rPr>
              <a:t>★★★★</a:t>
            </a:r>
            <a:pPr algn="l" indent="0" marL="0">
              <a:buNone/>
            </a:pPr>
            <a:r>
              <a:rPr lang="en-US" sz="1300" dirty="0">
                <a:solidFill>
                  <a:srgbClr val="8A99AD"/>
                </a:solidFill>
                <a:latin typeface="Arial" pitchFamily="34" charset="0"/>
                <a:ea typeface="Arial" pitchFamily="34" charset="-122"/>
                <a:cs typeface="Arial" pitchFamily="34" charset="-120"/>
              </a:rPr>
              <a:t>☆</a:t>
            </a:r>
            <a:endParaRPr lang="en-US" sz="1300" dirty="0"/>
          </a:p>
        </p:txBody>
      </p:sp>
      <p:sp>
        <p:nvSpPr>
          <p:cNvPr id="37" name="Text 34"/>
          <p:cNvSpPr/>
          <p:nvPr/>
        </p:nvSpPr>
        <p:spPr>
          <a:xfrm>
            <a:off x="6089904" y="3794760"/>
            <a:ext cx="2633472" cy="164592"/>
          </a:xfrm>
          <a:prstGeom prst="rect">
            <a:avLst/>
          </a:prstGeom>
          <a:noFill/>
          <a:ln/>
        </p:spPr>
        <p:txBody>
          <a:bodyPr wrap="square" lIns="0" tIns="0" rIns="0" bIns="0" rtlCol="0" anchor="ctr"/>
          <a:lstStyle/>
          <a:p>
            <a:pPr algn="l" indent="0" marL="0">
              <a:buNone/>
            </a:pPr>
            <a:r>
              <a:rPr lang="en-US" sz="750" b="1" spc="50" kern="0" dirty="0">
                <a:solidFill>
                  <a:srgbClr val="8A99AD"/>
                </a:solidFill>
                <a:latin typeface="Arial" pitchFamily="34" charset="0"/>
                <a:ea typeface="Arial" pitchFamily="34" charset="-122"/>
                <a:cs typeface="Arial" pitchFamily="34" charset="-120"/>
              </a:rPr>
              <a:t>EXPECTED LEVEL</a:t>
            </a:r>
            <a:endParaRPr lang="en-US" sz="750" dirty="0"/>
          </a:p>
        </p:txBody>
      </p:sp>
      <p:sp>
        <p:nvSpPr>
          <p:cNvPr id="38" name="Text 35"/>
          <p:cNvSpPr/>
          <p:nvPr/>
        </p:nvSpPr>
        <p:spPr>
          <a:xfrm>
            <a:off x="6089904" y="3950208"/>
            <a:ext cx="2633472" cy="228600"/>
          </a:xfrm>
          <a:prstGeom prst="rect">
            <a:avLst/>
          </a:prstGeom>
          <a:noFill/>
          <a:ln/>
        </p:spPr>
        <p:txBody>
          <a:bodyPr wrap="square" lIns="0" tIns="0" rIns="0" bIns="0" rtlCol="0" anchor="t"/>
          <a:lstStyle/>
          <a:p>
            <a:pPr algn="l" indent="0" marL="0">
              <a:buNone/>
            </a:pPr>
            <a:r>
              <a:rPr lang="en-US" sz="950" b="1" dirty="0">
                <a:solidFill>
                  <a:srgbClr val="1E3A5F"/>
                </a:solidFill>
                <a:latin typeface="Arial" pitchFamily="34" charset="0"/>
                <a:ea typeface="Arial" pitchFamily="34" charset="-122"/>
                <a:cs typeface="Arial" pitchFamily="34" charset="-120"/>
              </a:rPr>
              <a:t>Part B / Part C</a:t>
            </a:r>
            <a:endParaRPr lang="en-US" sz="950" dirty="0"/>
          </a:p>
        </p:txBody>
      </p:sp>
      <p:sp>
        <p:nvSpPr>
          <p:cNvPr id="39" name="Shape 36"/>
          <p:cNvSpPr/>
          <p:nvPr/>
        </p:nvSpPr>
        <p:spPr>
          <a:xfrm>
            <a:off x="6089904" y="4242816"/>
            <a:ext cx="2615184" cy="0"/>
          </a:xfrm>
          <a:prstGeom prst="line">
            <a:avLst/>
          </a:prstGeom>
          <a:noFill/>
          <a:ln w="12700">
            <a:solidFill>
              <a:srgbClr val="E3E9F2"/>
            </a:solidFill>
            <a:prstDash val="solid"/>
          </a:ln>
        </p:spPr>
      </p:sp>
      <p:sp>
        <p:nvSpPr>
          <p:cNvPr id="40" name="Text 37"/>
          <p:cNvSpPr/>
          <p:nvPr/>
        </p:nvSpPr>
        <p:spPr>
          <a:xfrm>
            <a:off x="6089904" y="4297680"/>
            <a:ext cx="2633472" cy="164592"/>
          </a:xfrm>
          <a:prstGeom prst="rect">
            <a:avLst/>
          </a:prstGeom>
          <a:noFill/>
          <a:ln/>
        </p:spPr>
        <p:txBody>
          <a:bodyPr wrap="square" lIns="0" tIns="0" rIns="0" bIns="0" rtlCol="0" anchor="ctr"/>
          <a:lstStyle/>
          <a:p>
            <a:pPr algn="l" indent="0" marL="0">
              <a:buNone/>
            </a:pPr>
            <a:r>
              <a:rPr lang="en-US" sz="750" b="1" spc="50" kern="0" dirty="0">
                <a:solidFill>
                  <a:srgbClr val="6E45B8"/>
                </a:solidFill>
                <a:latin typeface="Arial" pitchFamily="34" charset="0"/>
                <a:ea typeface="Arial" pitchFamily="34" charset="-122"/>
                <a:cs typeface="Arial" pitchFamily="34" charset="-120"/>
              </a:rPr>
              <a:t>MEMORY HOOK</a:t>
            </a:r>
            <a:endParaRPr lang="en-US" sz="750" dirty="0"/>
          </a:p>
        </p:txBody>
      </p:sp>
      <p:sp>
        <p:nvSpPr>
          <p:cNvPr id="41" name="Text 38"/>
          <p:cNvSpPr/>
          <p:nvPr/>
        </p:nvSpPr>
        <p:spPr>
          <a:xfrm>
            <a:off x="6089904" y="4462272"/>
            <a:ext cx="2615184" cy="274320"/>
          </a:xfrm>
          <a:prstGeom prst="rect">
            <a:avLst/>
          </a:prstGeom>
          <a:noFill/>
          <a:ln/>
        </p:spPr>
        <p:txBody>
          <a:bodyPr wrap="square" lIns="0" tIns="0" rIns="0" bIns="0" rtlCol="0" anchor="t"/>
          <a:lstStyle/>
          <a:p>
            <a:pPr algn="l" indent="0" marL="0">
              <a:buNone/>
            </a:pPr>
            <a:r>
              <a:rPr lang="en-US" sz="650" i="1" dirty="0">
                <a:solidFill>
                  <a:srgbClr val="5A6B82"/>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650" dirty="0"/>
          </a:p>
        </p:txBody>
      </p:sp>
      <p:sp>
        <p:nvSpPr>
          <p:cNvPr id="42" name="Shape 39"/>
          <p:cNvSpPr/>
          <p:nvPr/>
        </p:nvSpPr>
        <p:spPr>
          <a:xfrm>
            <a:off x="274320" y="4846320"/>
            <a:ext cx="8595360" cy="0"/>
          </a:xfrm>
          <a:prstGeom prst="line">
            <a:avLst/>
          </a:prstGeom>
          <a:noFill/>
          <a:ln w="12700">
            <a:solidFill>
              <a:srgbClr val="E3E9F2"/>
            </a:solidFill>
            <a:prstDash val="solid"/>
          </a:ln>
        </p:spPr>
      </p:sp>
      <p:sp>
        <p:nvSpPr>
          <p:cNvPr id="43" name="Text 40"/>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4" name="Text 41"/>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Question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308</a:t>
            </a:fld>
            <a:endParaRPr lang="en-US"/>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name="Slide 30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97</a:t>
            </a:r>
            <a:endParaRPr lang="en-US" sz="950" dirty="0"/>
          </a:p>
        </p:txBody>
      </p:sp>
      <p:sp>
        <p:nvSpPr>
          <p:cNvPr id="16" name="Shape 14"/>
          <p:cNvSpPr/>
          <p:nvPr/>
        </p:nvSpPr>
        <p:spPr>
          <a:xfrm>
            <a:off x="292608" y="1005840"/>
            <a:ext cx="8558784" cy="548640"/>
          </a:xfrm>
          <a:prstGeom prst="roundRect">
            <a:avLst>
              <a:gd name="adj" fmla="val 10000"/>
            </a:avLst>
          </a:prstGeom>
          <a:solidFill>
            <a:srgbClr val="E6F4EC"/>
          </a:solidFill>
          <a:ln w="15875">
            <a:solidFill>
              <a:srgbClr val="9FD3B6"/>
            </a:solidFill>
            <a:prstDash val="solid"/>
          </a:ln>
        </p:spPr>
      </p:sp>
      <p:sp>
        <p:nvSpPr>
          <p:cNvPr id="17" name="Shape 15"/>
          <p:cNvSpPr/>
          <p:nvPr/>
        </p:nvSpPr>
        <p:spPr>
          <a:xfrm>
            <a:off x="420624" y="1115568"/>
            <a:ext cx="329184" cy="329184"/>
          </a:xfrm>
          <a:prstGeom prst="ellipse">
            <a:avLst/>
          </a:prstGeom>
          <a:solidFill>
            <a:srgbClr val="127A4F"/>
          </a:solidFill>
          <a:ln w="12700">
            <a:solidFill>
              <a:srgbClr val="127A4F"/>
            </a:solidFill>
            <a:prstDash val="solid"/>
          </a:ln>
        </p:spPr>
      </p:sp>
      <p:sp>
        <p:nvSpPr>
          <p:cNvPr id="18" name="Text 16"/>
          <p:cNvSpPr/>
          <p:nvPr/>
        </p:nvSpPr>
        <p:spPr>
          <a:xfrm>
            <a:off x="420624" y="1115568"/>
            <a:ext cx="329184" cy="329184"/>
          </a:xfrm>
          <a:prstGeom prst="rect">
            <a:avLst/>
          </a:prstGeom>
          <a:noFill/>
          <a:ln/>
        </p:spPr>
        <p:txBody>
          <a:bodyPr wrap="square" lIns="0" tIns="0" rIns="0" bIns="0" rtlCol="0" anchor="ctr"/>
          <a:lstStyle/>
          <a:p>
            <a:pPr algn="ctr" indent="0" marL="0">
              <a:buNone/>
            </a:pPr>
            <a:r>
              <a:rPr lang="en-US" sz="1400" b="1" dirty="0">
                <a:solidFill>
                  <a:srgbClr val="FFFFFF"/>
                </a:solidFill>
                <a:latin typeface="Arial" pitchFamily="34" charset="0"/>
                <a:ea typeface="Arial" pitchFamily="34" charset="-122"/>
                <a:cs typeface="Arial" pitchFamily="34" charset="-120"/>
              </a:rPr>
              <a:t>✓</a:t>
            </a:r>
            <a:endParaRPr lang="en-US" sz="1400" dirty="0"/>
          </a:p>
        </p:txBody>
      </p:sp>
      <p:sp>
        <p:nvSpPr>
          <p:cNvPr id="19" name="Text 17"/>
          <p:cNvSpPr/>
          <p:nvPr/>
        </p:nvSpPr>
        <p:spPr>
          <a:xfrm>
            <a:off x="877824" y="1005840"/>
            <a:ext cx="7863840" cy="548640"/>
          </a:xfrm>
          <a:prstGeom prst="rect">
            <a:avLst/>
          </a:prstGeom>
          <a:noFill/>
          <a:ln/>
        </p:spPr>
        <p:txBody>
          <a:bodyPr wrap="square" lIns="0" tIns="0" rIns="0" bIns="0" rtlCol="0" anchor="ctr"/>
          <a:lstStyle/>
          <a:p>
            <a:pPr algn="l" indent="0" marL="0">
              <a:buNone/>
            </a:pPr>
            <a:r>
              <a:rPr lang="en-US" sz="1250" b="1" dirty="0">
                <a:solidFill>
                  <a:srgbClr val="127A4F"/>
                </a:solidFill>
                <a:latin typeface="Arial" pitchFamily="34" charset="0"/>
                <a:ea typeface="Arial" pitchFamily="34" charset="-122"/>
                <a:cs typeface="Arial" pitchFamily="34" charset="-120"/>
              </a:rPr>
              <a:t>Correct Answer  C    </a:t>
            </a:r>
            <a:pPr algn="l" indent="0" marL="0">
              <a:buNone/>
            </a:pPr>
            <a:r>
              <a:rPr lang="en-US" sz="1250" dirty="0">
                <a:solidFill>
                  <a:srgbClr val="1B2A41"/>
                </a:solidFill>
                <a:latin typeface="Arial" pitchFamily="34" charset="0"/>
                <a:ea typeface="Arial" pitchFamily="34" charset="-122"/>
                <a:cs typeface="Arial" pitchFamily="34" charset="-120"/>
              </a:rPr>
              <a:t>S2-&gt; S &gt; S2+ &gt; S4+</a:t>
            </a:r>
            <a:endParaRPr lang="en-US" sz="1250" dirty="0"/>
          </a:p>
        </p:txBody>
      </p:sp>
      <p:sp>
        <p:nvSpPr>
          <p:cNvPr id="20" name="Shape 18"/>
          <p:cNvSpPr/>
          <p:nvPr/>
        </p:nvSpPr>
        <p:spPr>
          <a:xfrm>
            <a:off x="292608" y="1682496"/>
            <a:ext cx="1051560" cy="219456"/>
          </a:xfrm>
          <a:prstGeom prst="roundRect">
            <a:avLst>
              <a:gd name="adj" fmla="val 16667"/>
            </a:avLst>
          </a:prstGeom>
          <a:solidFill>
            <a:srgbClr val="E8F0F8"/>
          </a:solidFill>
          <a:ln w="9525">
            <a:solidFill>
              <a:srgbClr val="1E3A5F"/>
            </a:solidFill>
            <a:prstDash val="solid"/>
          </a:ln>
        </p:spPr>
      </p:sp>
      <p:sp>
        <p:nvSpPr>
          <p:cNvPr id="21" name="Text 19"/>
          <p:cNvSpPr/>
          <p:nvPr/>
        </p:nvSpPr>
        <p:spPr>
          <a:xfrm>
            <a:off x="292608" y="1682496"/>
            <a:ext cx="1051560" cy="219456"/>
          </a:xfrm>
          <a:prstGeom prst="rect">
            <a:avLst/>
          </a:prstGeom>
          <a:noFill/>
          <a:ln/>
        </p:spPr>
        <p:txBody>
          <a:bodyPr wrap="square" lIns="0" tIns="0" rIns="0" bIns="0" rtlCol="0" anchor="ctr"/>
          <a:lstStyle/>
          <a:p>
            <a:pPr algn="ctr" indent="0" marL="0">
              <a:buNone/>
            </a:pPr>
            <a:r>
              <a:rPr lang="en-US" sz="850" b="1" spc="50" kern="0" dirty="0">
                <a:solidFill>
                  <a:srgbClr val="1E3A5F"/>
                </a:solidFill>
                <a:latin typeface="Arial" pitchFamily="34" charset="0"/>
                <a:ea typeface="Arial" pitchFamily="34" charset="-122"/>
                <a:cs typeface="Arial" pitchFamily="34" charset="-120"/>
              </a:rPr>
              <a:t>CONCEPT</a:t>
            </a:r>
            <a:endParaRPr lang="en-US" sz="850" dirty="0"/>
          </a:p>
        </p:txBody>
      </p:sp>
      <p:sp>
        <p:nvSpPr>
          <p:cNvPr id="22" name="Text 20"/>
          <p:cNvSpPr/>
          <p:nvPr/>
        </p:nvSpPr>
        <p:spPr>
          <a:xfrm>
            <a:off x="292608" y="1938528"/>
            <a:ext cx="5029200" cy="658368"/>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900" dirty="0"/>
          </a:p>
        </p:txBody>
      </p:sp>
      <p:sp>
        <p:nvSpPr>
          <p:cNvPr id="23" name="Text 21"/>
          <p:cNvSpPr/>
          <p:nvPr/>
        </p:nvSpPr>
        <p:spPr>
          <a:xfrm>
            <a:off x="292608" y="2578608"/>
            <a:ext cx="5029200" cy="182880"/>
          </a:xfrm>
          <a:prstGeom prst="rect">
            <a:avLst/>
          </a:prstGeom>
          <a:noFill/>
          <a:ln/>
        </p:spPr>
        <p:txBody>
          <a:bodyPr wrap="square" lIns="0" tIns="0" rIns="0" bIns="0" rtlCol="0" anchor="ctr"/>
          <a:lstStyle/>
          <a:p>
            <a:pPr algn="l" indent="0" marL="0">
              <a:buNone/>
            </a:pPr>
            <a:r>
              <a:rPr lang="en-US" sz="1100" dirty="0">
                <a:solidFill>
                  <a:srgbClr val="8A99AD"/>
                </a:solidFill>
                <a:latin typeface="Arial" pitchFamily="34" charset="0"/>
                <a:ea typeface="Arial" pitchFamily="34" charset="-122"/>
                <a:cs typeface="Arial" pitchFamily="34" charset="-120"/>
              </a:rPr>
              <a:t>↓</a:t>
            </a:r>
            <a:endParaRPr lang="en-US" sz="1100" dirty="0"/>
          </a:p>
        </p:txBody>
      </p:sp>
      <p:sp>
        <p:nvSpPr>
          <p:cNvPr id="24" name="Shape 22"/>
          <p:cNvSpPr/>
          <p:nvPr/>
        </p:nvSpPr>
        <p:spPr>
          <a:xfrm>
            <a:off x="292608" y="2779776"/>
            <a:ext cx="1417320" cy="219456"/>
          </a:xfrm>
          <a:prstGeom prst="roundRect">
            <a:avLst>
              <a:gd name="adj" fmla="val 16667"/>
            </a:avLst>
          </a:prstGeom>
          <a:solidFill>
            <a:srgbClr val="E5F4F1"/>
          </a:solidFill>
          <a:ln w="9525">
            <a:solidFill>
              <a:srgbClr val="1C8A7C"/>
            </a:solidFill>
            <a:prstDash val="solid"/>
          </a:ln>
        </p:spPr>
      </p:sp>
      <p:sp>
        <p:nvSpPr>
          <p:cNvPr id="25" name="Text 23"/>
          <p:cNvSpPr/>
          <p:nvPr/>
        </p:nvSpPr>
        <p:spPr>
          <a:xfrm>
            <a:off x="292608" y="2779776"/>
            <a:ext cx="1417320" cy="219456"/>
          </a:xfrm>
          <a:prstGeom prst="rect">
            <a:avLst/>
          </a:prstGeom>
          <a:noFill/>
          <a:ln/>
        </p:spPr>
        <p:txBody>
          <a:bodyPr wrap="square" lIns="0" tIns="0" rIns="0" bIns="0" rtlCol="0" anchor="ctr"/>
          <a:lstStyle/>
          <a:p>
            <a:pPr algn="ctr" indent="0" marL="0">
              <a:buNone/>
            </a:pPr>
            <a:r>
              <a:rPr lang="en-US" sz="850" b="1" spc="50" kern="0" dirty="0">
                <a:solidFill>
                  <a:srgbClr val="1C8A7C"/>
                </a:solidFill>
                <a:latin typeface="Arial" pitchFamily="34" charset="0"/>
                <a:ea typeface="Arial" pitchFamily="34" charset="-122"/>
                <a:cs typeface="Arial" pitchFamily="34" charset="-120"/>
              </a:rPr>
              <a:t>LOGIC / WORKING</a:t>
            </a:r>
            <a:endParaRPr lang="en-US" sz="850" dirty="0"/>
          </a:p>
        </p:txBody>
      </p:sp>
      <p:sp>
        <p:nvSpPr>
          <p:cNvPr id="26" name="Text 24"/>
          <p:cNvSpPr/>
          <p:nvPr/>
        </p:nvSpPr>
        <p:spPr>
          <a:xfrm>
            <a:off x="292608" y="3035808"/>
            <a:ext cx="5029200" cy="1444752"/>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Anions are larger and cations smaller than the atom, shrinking with charge: S²⁻ &gt; S &gt; S²⁺ &gt; S⁴⁺.</a:t>
            </a:r>
            <a:endParaRPr lang="en-US" sz="950" dirty="0"/>
          </a:p>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Therefore the answer is (C).</a:t>
            </a:r>
            <a:endParaRPr lang="en-US" sz="950" dirty="0"/>
          </a:p>
        </p:txBody>
      </p:sp>
      <p:sp>
        <p:nvSpPr>
          <p:cNvPr id="27" name="Shape 25"/>
          <p:cNvSpPr/>
          <p:nvPr/>
        </p:nvSpPr>
        <p:spPr>
          <a:xfrm>
            <a:off x="292608" y="4498848"/>
            <a:ext cx="5029200" cy="274320"/>
          </a:xfrm>
          <a:prstGeom prst="roundRect">
            <a:avLst>
              <a:gd name="adj" fmla="val 13333"/>
            </a:avLst>
          </a:prstGeom>
          <a:solidFill>
            <a:srgbClr val="E6F4EC"/>
          </a:solidFill>
          <a:ln w="9525">
            <a:solidFill>
              <a:srgbClr val="9FD3B6"/>
            </a:solidFill>
            <a:prstDash val="solid"/>
          </a:ln>
        </p:spPr>
      </p:sp>
      <p:sp>
        <p:nvSpPr>
          <p:cNvPr id="28" name="Text 26"/>
          <p:cNvSpPr/>
          <p:nvPr/>
        </p:nvSpPr>
        <p:spPr>
          <a:xfrm>
            <a:off x="384048" y="4498848"/>
            <a:ext cx="4846320" cy="274320"/>
          </a:xfrm>
          <a:prstGeom prst="rect">
            <a:avLst/>
          </a:prstGeom>
          <a:noFill/>
          <a:ln/>
        </p:spPr>
        <p:txBody>
          <a:bodyPr wrap="square" lIns="0" tIns="0" rIns="0" bIns="0" rtlCol="0" anchor="ctr"/>
          <a:lstStyle/>
          <a:p>
            <a:pPr algn="l" indent="0" marL="0">
              <a:buNone/>
            </a:pPr>
            <a:r>
              <a:rPr lang="en-US" sz="900" b="1" dirty="0">
                <a:solidFill>
                  <a:srgbClr val="127A4F"/>
                </a:solidFill>
                <a:latin typeface="Arial" pitchFamily="34" charset="0"/>
                <a:ea typeface="Arial" pitchFamily="34" charset="-122"/>
                <a:cs typeface="Arial" pitchFamily="34" charset="-120"/>
              </a:rPr>
              <a:t>FINAL: (C)  </a:t>
            </a:r>
            <a:pPr algn="l" indent="0" marL="0">
              <a:buNone/>
            </a:pPr>
            <a:r>
              <a:rPr lang="en-US" sz="900" b="1" dirty="0">
                <a:solidFill>
                  <a:srgbClr val="1B2A41"/>
                </a:solidFill>
                <a:latin typeface="Arial" pitchFamily="34" charset="0"/>
                <a:ea typeface="Arial" pitchFamily="34" charset="-122"/>
                <a:cs typeface="Arial" pitchFamily="34" charset="-120"/>
              </a:rPr>
              <a:t>S2-&gt; S &gt; S2+ &gt; S4+</a:t>
            </a:r>
            <a:endParaRPr lang="en-US" sz="900" dirty="0"/>
          </a:p>
        </p:txBody>
      </p:sp>
      <p:sp>
        <p:nvSpPr>
          <p:cNvPr id="29" name="Shape 27"/>
          <p:cNvSpPr/>
          <p:nvPr/>
        </p:nvSpPr>
        <p:spPr>
          <a:xfrm>
            <a:off x="5449824" y="1682496"/>
            <a:ext cx="3401568" cy="694944"/>
          </a:xfrm>
          <a:prstGeom prst="roundRect">
            <a:avLst>
              <a:gd name="adj" fmla="val 6579"/>
            </a:avLst>
          </a:prstGeom>
          <a:solidFill>
            <a:srgbClr val="FBF1DE"/>
          </a:solidFill>
          <a:ln w="12700">
            <a:solidFill>
              <a:srgbClr val="EAD0A0"/>
            </a:solidFill>
            <a:prstDash val="solid"/>
          </a:ln>
        </p:spPr>
      </p:sp>
      <p:sp>
        <p:nvSpPr>
          <p:cNvPr id="30" name="Shape 28"/>
          <p:cNvSpPr/>
          <p:nvPr/>
        </p:nvSpPr>
        <p:spPr>
          <a:xfrm>
            <a:off x="5449824" y="1682496"/>
            <a:ext cx="64008" cy="694944"/>
          </a:xfrm>
          <a:prstGeom prst="rect">
            <a:avLst/>
          </a:prstGeom>
          <a:solidFill>
            <a:srgbClr val="C9821B"/>
          </a:solidFill>
          <a:ln w="12700">
            <a:solidFill>
              <a:srgbClr val="C9821B"/>
            </a:solidFill>
            <a:prstDash val="solid"/>
          </a:ln>
        </p:spPr>
      </p:sp>
      <p:sp>
        <p:nvSpPr>
          <p:cNvPr id="31" name="Text 29"/>
          <p:cNvSpPr/>
          <p:nvPr/>
        </p:nvSpPr>
        <p:spPr>
          <a:xfrm>
            <a:off x="5596128" y="1737360"/>
            <a:ext cx="3145536" cy="182880"/>
          </a:xfrm>
          <a:prstGeom prst="rect">
            <a:avLst/>
          </a:prstGeom>
          <a:noFill/>
          <a:ln/>
        </p:spPr>
        <p:txBody>
          <a:bodyPr wrap="square" lIns="0" tIns="0" rIns="0" bIns="0" rtlCol="0" anchor="ctr"/>
          <a:lstStyle/>
          <a:p>
            <a:pPr algn="l" indent="0" marL="0">
              <a:buNone/>
            </a:pPr>
            <a:r>
              <a:rPr lang="en-US" sz="800" b="1" spc="50" kern="0" dirty="0">
                <a:solidFill>
                  <a:srgbClr val="C9821B"/>
                </a:solidFill>
                <a:latin typeface="Arial" pitchFamily="34" charset="0"/>
                <a:ea typeface="Arial" pitchFamily="34" charset="-122"/>
                <a:cs typeface="Arial" pitchFamily="34" charset="-120"/>
              </a:rPr>
              <a:t>SHORTCUT / EXAM TRICK</a:t>
            </a:r>
            <a:endParaRPr lang="en-US" sz="800" dirty="0"/>
          </a:p>
        </p:txBody>
      </p:sp>
      <p:sp>
        <p:nvSpPr>
          <p:cNvPr id="32" name="Text 30"/>
          <p:cNvSpPr/>
          <p:nvPr/>
        </p:nvSpPr>
        <p:spPr>
          <a:xfrm>
            <a:off x="5596128" y="1920240"/>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750" dirty="0"/>
          </a:p>
        </p:txBody>
      </p:sp>
      <p:sp>
        <p:nvSpPr>
          <p:cNvPr id="33" name="Shape 31"/>
          <p:cNvSpPr/>
          <p:nvPr/>
        </p:nvSpPr>
        <p:spPr>
          <a:xfrm>
            <a:off x="5449824" y="2487168"/>
            <a:ext cx="3401568" cy="694944"/>
          </a:xfrm>
          <a:prstGeom prst="roundRect">
            <a:avLst>
              <a:gd name="adj" fmla="val 6579"/>
            </a:avLst>
          </a:prstGeom>
          <a:solidFill>
            <a:srgbClr val="FBEDEC"/>
          </a:solidFill>
          <a:ln w="12700">
            <a:solidFill>
              <a:srgbClr val="E7B4B1"/>
            </a:solidFill>
            <a:prstDash val="solid"/>
          </a:ln>
        </p:spPr>
      </p:sp>
      <p:sp>
        <p:nvSpPr>
          <p:cNvPr id="34" name="Shape 32"/>
          <p:cNvSpPr/>
          <p:nvPr/>
        </p:nvSpPr>
        <p:spPr>
          <a:xfrm>
            <a:off x="5449824" y="2487168"/>
            <a:ext cx="64008" cy="694944"/>
          </a:xfrm>
          <a:prstGeom prst="rect">
            <a:avLst/>
          </a:prstGeom>
          <a:solidFill>
            <a:srgbClr val="B83A36"/>
          </a:solidFill>
          <a:ln w="12700">
            <a:solidFill>
              <a:srgbClr val="B83A36"/>
            </a:solidFill>
            <a:prstDash val="solid"/>
          </a:ln>
        </p:spPr>
      </p:sp>
      <p:sp>
        <p:nvSpPr>
          <p:cNvPr id="35" name="Text 33"/>
          <p:cNvSpPr/>
          <p:nvPr/>
        </p:nvSpPr>
        <p:spPr>
          <a:xfrm>
            <a:off x="5596128" y="2542032"/>
            <a:ext cx="3145536" cy="182880"/>
          </a:xfrm>
          <a:prstGeom prst="rect">
            <a:avLst/>
          </a:prstGeom>
          <a:noFill/>
          <a:ln/>
        </p:spPr>
        <p:txBody>
          <a:bodyPr wrap="square" lIns="0" tIns="0" rIns="0" bIns="0" rtlCol="0" anchor="ctr"/>
          <a:lstStyle/>
          <a:p>
            <a:pPr algn="l" indent="0" marL="0">
              <a:buNone/>
            </a:pPr>
            <a:r>
              <a:rPr lang="en-US" sz="800" b="1" spc="50" kern="0" dirty="0">
                <a:solidFill>
                  <a:srgbClr val="B83A36"/>
                </a:solidFill>
                <a:latin typeface="Arial" pitchFamily="34" charset="0"/>
                <a:ea typeface="Arial" pitchFamily="34" charset="-122"/>
                <a:cs typeface="Arial" pitchFamily="34" charset="-120"/>
              </a:rPr>
              <a:t>COMMON MISTAKE</a:t>
            </a:r>
            <a:endParaRPr lang="en-US" sz="800" dirty="0"/>
          </a:p>
        </p:txBody>
      </p:sp>
      <p:sp>
        <p:nvSpPr>
          <p:cNvPr id="36" name="Text 34"/>
          <p:cNvSpPr/>
          <p:nvPr/>
        </p:nvSpPr>
        <p:spPr>
          <a:xfrm>
            <a:off x="5596128" y="2724912"/>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endParaRPr lang="en-US" sz="900" dirty="0"/>
          </a:p>
        </p:txBody>
      </p:sp>
      <p:sp>
        <p:nvSpPr>
          <p:cNvPr id="37" name="Shape 35"/>
          <p:cNvSpPr/>
          <p:nvPr/>
        </p:nvSpPr>
        <p:spPr>
          <a:xfrm>
            <a:off x="5449824" y="3291840"/>
            <a:ext cx="3401568" cy="694944"/>
          </a:xfrm>
          <a:prstGeom prst="roundRect">
            <a:avLst>
              <a:gd name="adj" fmla="val 6579"/>
            </a:avLst>
          </a:prstGeom>
          <a:solidFill>
            <a:srgbClr val="E8F0F8"/>
          </a:solidFill>
          <a:ln w="12700">
            <a:solidFill>
              <a:srgbClr val="E3E9F2"/>
            </a:solidFill>
            <a:prstDash val="solid"/>
          </a:ln>
        </p:spPr>
      </p:sp>
      <p:sp>
        <p:nvSpPr>
          <p:cNvPr id="38" name="Shape 36"/>
          <p:cNvSpPr/>
          <p:nvPr/>
        </p:nvSpPr>
        <p:spPr>
          <a:xfrm>
            <a:off x="5449824" y="3291840"/>
            <a:ext cx="64008" cy="694944"/>
          </a:xfrm>
          <a:prstGeom prst="rect">
            <a:avLst/>
          </a:prstGeom>
          <a:solidFill>
            <a:srgbClr val="1E3A5F"/>
          </a:solidFill>
          <a:ln w="12700">
            <a:solidFill>
              <a:srgbClr val="1E3A5F"/>
            </a:solidFill>
            <a:prstDash val="solid"/>
          </a:ln>
        </p:spPr>
      </p:sp>
      <p:sp>
        <p:nvSpPr>
          <p:cNvPr id="39" name="Text 37"/>
          <p:cNvSpPr/>
          <p:nvPr/>
        </p:nvSpPr>
        <p:spPr>
          <a:xfrm>
            <a:off x="5596128" y="3346704"/>
            <a:ext cx="3145536" cy="182880"/>
          </a:xfrm>
          <a:prstGeom prst="rect">
            <a:avLst/>
          </a:prstGeom>
          <a:noFill/>
          <a:ln/>
        </p:spPr>
        <p:txBody>
          <a:bodyPr wrap="square" lIns="0" tIns="0" rIns="0" bIns="0" rtlCol="0" anchor="ctr"/>
          <a:lstStyle/>
          <a:p>
            <a:pPr algn="l" indent="0" marL="0">
              <a:buNone/>
            </a:pPr>
            <a:r>
              <a:rPr lang="en-US" sz="800" b="1" spc="50" kern="0" dirty="0">
                <a:solidFill>
                  <a:srgbClr val="1E3A5F"/>
                </a:solidFill>
                <a:latin typeface="Arial" pitchFamily="34" charset="0"/>
                <a:ea typeface="Arial" pitchFamily="34" charset="-122"/>
                <a:cs typeface="Arial" pitchFamily="34" charset="-120"/>
              </a:rPr>
              <a:t>EXAM TIP</a:t>
            </a:r>
            <a:endParaRPr lang="en-US" sz="800" dirty="0"/>
          </a:p>
        </p:txBody>
      </p:sp>
      <p:sp>
        <p:nvSpPr>
          <p:cNvPr id="40" name="Text 38"/>
          <p:cNvSpPr/>
          <p:nvPr/>
        </p:nvSpPr>
        <p:spPr>
          <a:xfrm>
            <a:off x="5596128" y="3529584"/>
            <a:ext cx="3127248" cy="420624"/>
          </a:xfrm>
          <a:prstGeom prst="rect">
            <a:avLst/>
          </a:prstGeom>
          <a:noFill/>
          <a:ln/>
        </p:spPr>
        <p:txBody>
          <a:bodyPr wrap="square" lIns="0" tIns="0" rIns="0" bIns="0" rtlCol="0" anchor="t"/>
          <a:lstStyle/>
          <a:p>
            <a:pPr algn="l" indent="0" marL="0">
              <a:buNone/>
            </a:pPr>
            <a:r>
              <a:rPr lang="en-US" sz="750" dirty="0">
                <a:solidFill>
                  <a:srgbClr val="1B2A41"/>
                </a:solidFill>
                <a:latin typeface="Arial" pitchFamily="34" charset="0"/>
                <a:ea typeface="Arial" pitchFamily="34" charset="-122"/>
                <a:cs typeface="Arial" pitchFamily="34" charset="-120"/>
              </a:rPr>
              <a:t>Acid anhydrides: B2O3→H3BO3, N2O3→HNO2, N2O5→HNO3, SO3→H2SO4, P4O10→H3PO4 (5 from the list). CO and NO stay as gases in water under normal conditions.</a:t>
            </a:r>
            <a:endParaRPr lang="en-US" sz="750" dirty="0"/>
          </a:p>
        </p:txBody>
      </p:sp>
      <p:sp>
        <p:nvSpPr>
          <p:cNvPr id="41" name="Shape 39"/>
          <p:cNvSpPr/>
          <p:nvPr/>
        </p:nvSpPr>
        <p:spPr>
          <a:xfrm>
            <a:off x="5449824" y="4096512"/>
            <a:ext cx="3401568" cy="694944"/>
          </a:xfrm>
          <a:prstGeom prst="roundRect">
            <a:avLst>
              <a:gd name="adj" fmla="val 6579"/>
            </a:avLst>
          </a:prstGeom>
          <a:solidFill>
            <a:srgbClr val="F0EAFA"/>
          </a:solidFill>
          <a:ln w="12700">
            <a:solidFill>
              <a:srgbClr val="CDBCEC"/>
            </a:solidFill>
            <a:prstDash val="solid"/>
          </a:ln>
        </p:spPr>
      </p:sp>
      <p:sp>
        <p:nvSpPr>
          <p:cNvPr id="42" name="Shape 40"/>
          <p:cNvSpPr/>
          <p:nvPr/>
        </p:nvSpPr>
        <p:spPr>
          <a:xfrm>
            <a:off x="5449824" y="4096512"/>
            <a:ext cx="64008" cy="694944"/>
          </a:xfrm>
          <a:prstGeom prst="rect">
            <a:avLst/>
          </a:prstGeom>
          <a:solidFill>
            <a:srgbClr val="6E45B8"/>
          </a:solidFill>
          <a:ln w="12700">
            <a:solidFill>
              <a:srgbClr val="6E45B8"/>
            </a:solidFill>
            <a:prstDash val="solid"/>
          </a:ln>
        </p:spPr>
      </p:sp>
      <p:sp>
        <p:nvSpPr>
          <p:cNvPr id="43" name="Text 41"/>
          <p:cNvSpPr/>
          <p:nvPr/>
        </p:nvSpPr>
        <p:spPr>
          <a:xfrm>
            <a:off x="5596128" y="4151376"/>
            <a:ext cx="3145536" cy="182880"/>
          </a:xfrm>
          <a:prstGeom prst="rect">
            <a:avLst/>
          </a:prstGeom>
          <a:noFill/>
          <a:ln/>
        </p:spPr>
        <p:txBody>
          <a:bodyPr wrap="square" lIns="0" tIns="0" rIns="0" bIns="0" rtlCol="0" anchor="ctr"/>
          <a:lstStyle/>
          <a:p>
            <a:pPr algn="l" indent="0" marL="0">
              <a:buNone/>
            </a:pPr>
            <a:r>
              <a:rPr lang="en-US" sz="800" b="1" spc="50" kern="0" dirty="0">
                <a:solidFill>
                  <a:srgbClr val="6E45B8"/>
                </a:solidFill>
                <a:latin typeface="Arial" pitchFamily="34" charset="0"/>
                <a:ea typeface="Arial" pitchFamily="34" charset="-122"/>
                <a:cs typeface="Arial" pitchFamily="34" charset="-120"/>
              </a:rPr>
              <a:t>MEMORY TRICK</a:t>
            </a:r>
            <a:endParaRPr lang="en-US" sz="800" dirty="0"/>
          </a:p>
        </p:txBody>
      </p:sp>
      <p:sp>
        <p:nvSpPr>
          <p:cNvPr id="44" name="Text 42"/>
          <p:cNvSpPr/>
          <p:nvPr/>
        </p:nvSpPr>
        <p:spPr>
          <a:xfrm>
            <a:off x="5596128" y="4334256"/>
            <a:ext cx="3127248" cy="420624"/>
          </a:xfrm>
          <a:prstGeom prst="rect">
            <a:avLst/>
          </a:prstGeom>
          <a:noFill/>
          <a:ln/>
        </p:spPr>
        <p:txBody>
          <a:bodyPr wrap="square" lIns="0" tIns="0" rIns="0" bIns="0" rtlCol="0" anchor="t"/>
          <a:lstStyle/>
          <a:p>
            <a:pPr algn="l" indent="0" marL="0">
              <a:buNone/>
            </a:pPr>
            <a:r>
              <a:rPr lang="en-US" sz="900" dirty="0">
                <a:solidFill>
                  <a:srgbClr val="1B2A41"/>
                </a:solidFill>
                <a:latin typeface="Arial" pitchFamily="34" charset="0"/>
                <a:ea typeface="Arial" pitchFamily="34" charset="-122"/>
                <a:cs typeface="Arial" pitchFamily="34" charset="-120"/>
              </a:rPr>
              <a:t>CO and NO stay as CO and NO in water – they are NOT anhydrides. The 5 real anhydrides all form common named acids.</a:t>
            </a:r>
            <a:endParaRPr lang="en-US" sz="900" dirty="0"/>
          </a:p>
        </p:txBody>
      </p:sp>
      <p:sp>
        <p:nvSpPr>
          <p:cNvPr id="45" name="Shape 43"/>
          <p:cNvSpPr/>
          <p:nvPr/>
        </p:nvSpPr>
        <p:spPr>
          <a:xfrm>
            <a:off x="274320" y="4846320"/>
            <a:ext cx="8595360" cy="0"/>
          </a:xfrm>
          <a:prstGeom prst="line">
            <a:avLst/>
          </a:prstGeom>
          <a:noFill/>
          <a:ln w="12700">
            <a:solidFill>
              <a:srgbClr val="E3E9F2"/>
            </a:solidFill>
            <a:prstDash val="solid"/>
          </a:ln>
        </p:spPr>
      </p:sp>
      <p:sp>
        <p:nvSpPr>
          <p:cNvPr id="46" name="Text 44"/>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47" name="Text 45"/>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Answer &amp; Explanation</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309</a:t>
            </a:fld>
            <a:endParaRPr lang="en-US"/>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name="Slide 3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64008"/>
            <a:ext cx="3108960" cy="256032"/>
          </a:xfrm>
          <a:prstGeom prst="rect">
            <a:avLst/>
          </a:prstGeom>
          <a:noFill/>
          <a:ln/>
        </p:spPr>
        <p:txBody>
          <a:bodyPr wrap="square" lIns="0" tIns="0" rIns="0" bIns="0" rtlCol="0" anchor="ctr"/>
          <a:lstStyle/>
          <a:p>
            <a:pPr algn="l" indent="0" marL="0">
              <a:buNone/>
            </a:pPr>
            <a:r>
              <a:rPr lang="en-US" sz="1300" b="1" spc="200" kern="0" dirty="0">
                <a:solidFill>
                  <a:srgbClr val="FFFFFF"/>
                </a:solidFill>
                <a:latin typeface="Arial" pitchFamily="34" charset="0"/>
                <a:ea typeface="Arial" pitchFamily="34" charset="-122"/>
                <a:cs typeface="Arial" pitchFamily="34" charset="-120"/>
              </a:rPr>
              <a:t>ABC CHEMISTRY</a:t>
            </a:r>
            <a:endParaRPr lang="en-US" sz="1300" dirty="0"/>
          </a:p>
        </p:txBody>
      </p:sp>
      <p:sp>
        <p:nvSpPr>
          <p:cNvPr id="5" name="Text 3"/>
          <p:cNvSpPr/>
          <p:nvPr/>
        </p:nvSpPr>
        <p:spPr>
          <a:xfrm>
            <a:off x="283464" y="338328"/>
            <a:ext cx="3108960" cy="201168"/>
          </a:xfrm>
          <a:prstGeom prst="rect">
            <a:avLst/>
          </a:prstGeom>
          <a:noFill/>
          <a:ln/>
        </p:spPr>
        <p:txBody>
          <a:bodyPr wrap="square" lIns="0" tIns="0" rIns="0" bIns="0" rtlCol="0" anchor="ctr"/>
          <a:lstStyle/>
          <a:p>
            <a:pPr algn="l" indent="0" marL="0">
              <a:buNone/>
            </a:pPr>
            <a:r>
              <a:rPr lang="en-US" sz="900" dirty="0">
                <a:solidFill>
                  <a:srgbClr val="C9D7E6"/>
                </a:solidFill>
                <a:latin typeface="Arial" pitchFamily="34" charset="0"/>
                <a:ea typeface="Arial" pitchFamily="34" charset="-122"/>
                <a:cs typeface="Arial" pitchFamily="34" charset="-120"/>
              </a:rPr>
              <a:t>Mr. Aniket Bhardwaj</a:t>
            </a:r>
            <a:endParaRPr lang="en-US" sz="900" dirty="0"/>
          </a:p>
        </p:txBody>
      </p:sp>
      <p:sp>
        <p:nvSpPr>
          <p:cNvPr id="6" name="Text 4"/>
          <p:cNvSpPr/>
          <p:nvPr/>
        </p:nvSpPr>
        <p:spPr>
          <a:xfrm>
            <a:off x="4572000" y="54864"/>
            <a:ext cx="4297680" cy="219456"/>
          </a:xfrm>
          <a:prstGeom prst="rect">
            <a:avLst/>
          </a:prstGeom>
          <a:noFill/>
          <a:ln/>
        </p:spPr>
        <p:txBody>
          <a:bodyPr wrap="square" lIns="0" tIns="0" rIns="0" bIns="0" rtlCol="0" anchor="ctr"/>
          <a:lstStyle/>
          <a:p>
            <a:pPr algn="r" indent="0" marL="0">
              <a:buNone/>
            </a:pPr>
            <a:r>
              <a:rPr lang="en-US" sz="950" dirty="0">
                <a:solidFill>
                  <a:srgbClr val="D7E4EE"/>
                </a:solidFill>
                <a:latin typeface="Arial" pitchFamily="34" charset="0"/>
                <a:ea typeface="Arial" pitchFamily="34" charset="-122"/>
                <a:cs typeface="Arial" pitchFamily="34" charset="-120"/>
              </a:rPr>
              <a:t>CSIR-JUNE 2014</a:t>
            </a:r>
            <a:endParaRPr lang="en-US" sz="950" dirty="0"/>
          </a:p>
        </p:txBody>
      </p:sp>
      <p:sp>
        <p:nvSpPr>
          <p:cNvPr id="7" name="Shape 5"/>
          <p:cNvSpPr/>
          <p:nvPr/>
        </p:nvSpPr>
        <p:spPr>
          <a:xfrm>
            <a:off x="7882128" y="310896"/>
            <a:ext cx="969264" cy="237744"/>
          </a:xfrm>
          <a:prstGeom prst="roundRect">
            <a:avLst>
              <a:gd name="adj" fmla="val 15385"/>
            </a:avLst>
          </a:prstGeom>
          <a:solidFill>
            <a:srgbClr val="FFFFFF"/>
          </a:solidFill>
          <a:ln w="6350">
            <a:solidFill>
              <a:srgbClr val="FFFFFF"/>
            </a:solidFill>
            <a:prstDash val="solid"/>
          </a:ln>
        </p:spPr>
      </p:sp>
      <p:sp>
        <p:nvSpPr>
          <p:cNvPr id="8" name="Text 6"/>
          <p:cNvSpPr/>
          <p:nvPr/>
        </p:nvSpPr>
        <p:spPr>
          <a:xfrm>
            <a:off x="7882128" y="310896"/>
            <a:ext cx="969264" cy="237744"/>
          </a:xfrm>
          <a:prstGeom prst="rect">
            <a:avLst/>
          </a:prstGeom>
          <a:noFill/>
          <a:ln/>
        </p:spPr>
        <p:txBody>
          <a:bodyPr wrap="square" lIns="0" tIns="0" rIns="0" bIns="0" rtlCol="0" anchor="ctr"/>
          <a:lstStyle/>
          <a:p>
            <a:pPr algn="ctr" indent="0" marL="0">
              <a:buNone/>
            </a:pPr>
            <a:r>
              <a:rPr lang="en-US" sz="900" b="1" dirty="0">
                <a:solidFill>
                  <a:srgbClr val="1E3A5F"/>
                </a:solidFill>
                <a:latin typeface="Arial" pitchFamily="34" charset="0"/>
                <a:ea typeface="Arial" pitchFamily="34" charset="-122"/>
                <a:cs typeface="Arial" pitchFamily="34" charset="-120"/>
              </a:rPr>
              <a:t>MCQ</a:t>
            </a:r>
            <a:endParaRPr lang="en-US" sz="900" dirty="0"/>
          </a:p>
        </p:txBody>
      </p:sp>
      <p:sp>
        <p:nvSpPr>
          <p:cNvPr id="9" name="Shape 7"/>
          <p:cNvSpPr/>
          <p:nvPr/>
        </p:nvSpPr>
        <p:spPr>
          <a:xfrm>
            <a:off x="6858000" y="310896"/>
            <a:ext cx="950976" cy="237744"/>
          </a:xfrm>
          <a:prstGeom prst="roundRect">
            <a:avLst>
              <a:gd name="adj" fmla="val 15385"/>
            </a:avLst>
          </a:prstGeom>
          <a:solidFill>
            <a:srgbClr val="C9821B"/>
          </a:solidFill>
          <a:ln w="6350">
            <a:solidFill>
              <a:srgbClr val="C9821B"/>
            </a:solidFill>
            <a:prstDash val="solid"/>
          </a:ln>
        </p:spPr>
      </p:sp>
      <p:sp>
        <p:nvSpPr>
          <p:cNvPr id="10" name="Text 8"/>
          <p:cNvSpPr/>
          <p:nvPr/>
        </p:nvSpPr>
        <p:spPr>
          <a:xfrm>
            <a:off x="6858000" y="310896"/>
            <a:ext cx="950976"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Medium</a:t>
            </a:r>
            <a:endParaRPr lang="en-US" sz="900" dirty="0"/>
          </a:p>
        </p:txBody>
      </p:sp>
      <p:sp>
        <p:nvSpPr>
          <p:cNvPr id="11" name="Shape 9"/>
          <p:cNvSpPr/>
          <p:nvPr/>
        </p:nvSpPr>
        <p:spPr>
          <a:xfrm>
            <a:off x="0" y="603504"/>
            <a:ext cx="9144000" cy="329184"/>
          </a:xfrm>
          <a:prstGeom prst="rect">
            <a:avLst/>
          </a:prstGeom>
          <a:solidFill>
            <a:srgbClr val="15293F"/>
          </a:solidFill>
          <a:ln w="12700">
            <a:solidFill>
              <a:srgbClr val="15293F"/>
            </a:solidFill>
            <a:prstDash val="solid"/>
          </a:ln>
        </p:spPr>
      </p:sp>
      <p:sp>
        <p:nvSpPr>
          <p:cNvPr id="12" name="Shape 10"/>
          <p:cNvSpPr/>
          <p:nvPr/>
        </p:nvSpPr>
        <p:spPr>
          <a:xfrm>
            <a:off x="0" y="603504"/>
            <a:ext cx="109728" cy="329184"/>
          </a:xfrm>
          <a:prstGeom prst="rect">
            <a:avLst/>
          </a:prstGeom>
          <a:solidFill>
            <a:srgbClr val="D4A017"/>
          </a:solidFill>
          <a:ln w="12700">
            <a:solidFill>
              <a:srgbClr val="D4A017"/>
            </a:solidFill>
            <a:prstDash val="solid"/>
          </a:ln>
        </p:spPr>
      </p:sp>
      <p:sp>
        <p:nvSpPr>
          <p:cNvPr id="13" name="Shape 11"/>
          <p:cNvSpPr/>
          <p:nvPr/>
        </p:nvSpPr>
        <p:spPr>
          <a:xfrm>
            <a:off x="274320" y="694944"/>
            <a:ext cx="91440" cy="155448"/>
          </a:xfrm>
          <a:prstGeom prst="rect">
            <a:avLst/>
          </a:prstGeom>
          <a:solidFill>
            <a:srgbClr val="D4A017"/>
          </a:solidFill>
          <a:ln w="12700">
            <a:solidFill>
              <a:srgbClr val="D4A017"/>
            </a:solidFill>
            <a:prstDash val="solid"/>
          </a:ln>
        </p:spPr>
      </p:sp>
      <p:sp>
        <p:nvSpPr>
          <p:cNvPr id="14" name="Text 12"/>
          <p:cNvSpPr/>
          <p:nvPr/>
        </p:nvSpPr>
        <p:spPr>
          <a:xfrm>
            <a:off x="457200" y="603504"/>
            <a:ext cx="6400800" cy="329184"/>
          </a:xfrm>
          <a:prstGeom prst="rect">
            <a:avLst/>
          </a:prstGeom>
          <a:noFill/>
          <a:ln/>
        </p:spPr>
        <p:txBody>
          <a:bodyPr wrap="square" lIns="0" tIns="0" rIns="0" bIns="0" rtlCol="0" anchor="ctr"/>
          <a:lstStyle/>
          <a:p>
            <a:pPr algn="l" indent="0" marL="0">
              <a:buNone/>
            </a:pPr>
            <a:r>
              <a:rPr lang="en-US" sz="1150" b="1" spc="30" kern="0" dirty="0">
                <a:solidFill>
                  <a:srgbClr val="FFFFFF"/>
                </a:solidFill>
                <a:latin typeface="Arial" pitchFamily="34" charset="0"/>
                <a:ea typeface="Arial" pitchFamily="34" charset="-122"/>
                <a:cs typeface="Arial" pitchFamily="34" charset="-120"/>
              </a:rPr>
              <a:t>Main Group Chemistry – General</a:t>
            </a:r>
            <a:endParaRPr lang="en-US" sz="1150" dirty="0"/>
          </a:p>
        </p:txBody>
      </p:sp>
      <p:sp>
        <p:nvSpPr>
          <p:cNvPr id="15" name="Text 13"/>
          <p:cNvSpPr/>
          <p:nvPr/>
        </p:nvSpPr>
        <p:spPr>
          <a:xfrm>
            <a:off x="6766560" y="603504"/>
            <a:ext cx="2103120" cy="329184"/>
          </a:xfrm>
          <a:prstGeom prst="rect">
            <a:avLst/>
          </a:prstGeom>
          <a:noFill/>
          <a:ln/>
        </p:spPr>
        <p:txBody>
          <a:bodyPr wrap="square" lIns="0" tIns="0" rIns="0" bIns="0" rtlCol="0" anchor="ctr"/>
          <a:lstStyle/>
          <a:p>
            <a:pPr algn="r" indent="0" marL="0">
              <a:buNone/>
            </a:pPr>
            <a:r>
              <a:rPr lang="en-US" sz="950" b="1" dirty="0">
                <a:solidFill>
                  <a:srgbClr val="C9D7E6"/>
                </a:solidFill>
                <a:latin typeface="Arial" pitchFamily="34" charset="0"/>
                <a:ea typeface="Arial" pitchFamily="34" charset="-122"/>
                <a:cs typeface="Arial" pitchFamily="34" charset="-120"/>
              </a:rPr>
              <a:t>Question 46 of 97</a:t>
            </a:r>
            <a:endParaRPr lang="en-US" sz="950" dirty="0"/>
          </a:p>
        </p:txBody>
      </p:sp>
      <p:sp>
        <p:nvSpPr>
          <p:cNvPr id="16" name="Shape 14"/>
          <p:cNvSpPr/>
          <p:nvPr/>
        </p:nvSpPr>
        <p:spPr>
          <a:xfrm>
            <a:off x="292608" y="1024128"/>
            <a:ext cx="8558784" cy="365760"/>
          </a:xfrm>
          <a:prstGeom prst="rect">
            <a:avLst/>
          </a:prstGeom>
          <a:solidFill>
            <a:srgbClr val="FBEDEC"/>
          </a:solidFill>
          <a:ln w="12700">
            <a:solidFill>
              <a:srgbClr val="FBEDEC"/>
            </a:solidFill>
            <a:prstDash val="solid"/>
          </a:ln>
        </p:spPr>
      </p:sp>
      <p:sp>
        <p:nvSpPr>
          <p:cNvPr id="17" name="Text 15"/>
          <p:cNvSpPr/>
          <p:nvPr/>
        </p:nvSpPr>
        <p:spPr>
          <a:xfrm>
            <a:off x="420624" y="1024128"/>
            <a:ext cx="6400800" cy="365760"/>
          </a:xfrm>
          <a:prstGeom prst="rect">
            <a:avLst/>
          </a:prstGeom>
          <a:noFill/>
          <a:ln/>
        </p:spPr>
        <p:txBody>
          <a:bodyPr wrap="square" lIns="0" tIns="0" rIns="0" bIns="0" rtlCol="0" anchor="ctr"/>
          <a:lstStyle/>
          <a:p>
            <a:pPr algn="l" indent="0" marL="0">
              <a:buNone/>
            </a:pPr>
            <a:r>
              <a:rPr lang="en-US" sz="1400" b="1" dirty="0">
                <a:solidFill>
                  <a:srgbClr val="B83A36"/>
                </a:solidFill>
                <a:latin typeface="Georgia" pitchFamily="34" charset="0"/>
                <a:ea typeface="Georgia" pitchFamily="34" charset="-122"/>
                <a:cs typeface="Georgia" pitchFamily="34" charset="-120"/>
              </a:rPr>
              <a:t>Why the Other Options Are Wrong</a:t>
            </a:r>
            <a:endParaRPr lang="en-US" sz="1400" dirty="0"/>
          </a:p>
        </p:txBody>
      </p:sp>
      <p:sp>
        <p:nvSpPr>
          <p:cNvPr id="18" name="Text 16"/>
          <p:cNvSpPr/>
          <p:nvPr/>
        </p:nvSpPr>
        <p:spPr>
          <a:xfrm>
            <a:off x="6858000" y="1024128"/>
            <a:ext cx="1993392" cy="365760"/>
          </a:xfrm>
          <a:prstGeom prst="rect">
            <a:avLst/>
          </a:prstGeom>
          <a:noFill/>
          <a:ln/>
        </p:spPr>
        <p:txBody>
          <a:bodyPr wrap="square" lIns="0" tIns="0" rIns="0" bIns="0" rtlCol="0" anchor="ctr"/>
          <a:lstStyle/>
          <a:p>
            <a:pPr algn="r" indent="0" marL="0">
              <a:buNone/>
            </a:pPr>
            <a:r>
              <a:rPr lang="en-US" sz="1100" dirty="0">
                <a:solidFill>
                  <a:srgbClr val="5A6B82"/>
                </a:solidFill>
                <a:latin typeface="Arial" pitchFamily="34" charset="0"/>
                <a:ea typeface="Arial" pitchFamily="34" charset="-122"/>
                <a:cs typeface="Arial" pitchFamily="34" charset="-120"/>
              </a:rPr>
              <a:t>Correct answer: </a:t>
            </a:r>
            <a:pPr algn="r" indent="0" marL="0">
              <a:buNone/>
            </a:pPr>
            <a:r>
              <a:rPr lang="en-US" sz="1100" b="1" dirty="0">
                <a:solidFill>
                  <a:srgbClr val="127A4F"/>
                </a:solidFill>
                <a:latin typeface="Arial" pitchFamily="34" charset="0"/>
                <a:ea typeface="Arial" pitchFamily="34" charset="-122"/>
                <a:cs typeface="Arial" pitchFamily="34" charset="-120"/>
              </a:rPr>
              <a:t>C</a:t>
            </a:r>
            <a:endParaRPr lang="en-US" sz="1100" dirty="0"/>
          </a:p>
        </p:txBody>
      </p:sp>
      <p:sp>
        <p:nvSpPr>
          <p:cNvPr id="19" name="Shape 17"/>
          <p:cNvSpPr/>
          <p:nvPr/>
        </p:nvSpPr>
        <p:spPr>
          <a:xfrm>
            <a:off x="292608" y="1517904"/>
            <a:ext cx="8558784" cy="1018032"/>
          </a:xfrm>
          <a:prstGeom prst="roundRect">
            <a:avLst>
              <a:gd name="adj" fmla="val 4491"/>
            </a:avLst>
          </a:prstGeom>
          <a:solidFill>
            <a:srgbClr val="F8FAFD"/>
          </a:solidFill>
          <a:ln w="12700">
            <a:solidFill>
              <a:srgbClr val="E7B4B1"/>
            </a:solidFill>
            <a:prstDash val="solid"/>
          </a:ln>
        </p:spPr>
      </p:sp>
      <p:sp>
        <p:nvSpPr>
          <p:cNvPr id="20" name="Shape 18"/>
          <p:cNvSpPr/>
          <p:nvPr/>
        </p:nvSpPr>
        <p:spPr>
          <a:xfrm>
            <a:off x="438912" y="1645920"/>
            <a:ext cx="365760" cy="365760"/>
          </a:xfrm>
          <a:prstGeom prst="ellipse">
            <a:avLst/>
          </a:prstGeom>
          <a:solidFill>
            <a:srgbClr val="FBEDEC"/>
          </a:solidFill>
          <a:ln w="15875">
            <a:solidFill>
              <a:srgbClr val="B83A36"/>
            </a:solidFill>
            <a:prstDash val="solid"/>
          </a:ln>
        </p:spPr>
      </p:sp>
      <p:sp>
        <p:nvSpPr>
          <p:cNvPr id="21" name="Text 19"/>
          <p:cNvSpPr/>
          <p:nvPr/>
        </p:nvSpPr>
        <p:spPr>
          <a:xfrm>
            <a:off x="438912" y="164592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A</a:t>
            </a:r>
            <a:endParaRPr lang="en-US" sz="1300" dirty="0"/>
          </a:p>
        </p:txBody>
      </p:sp>
      <p:sp>
        <p:nvSpPr>
          <p:cNvPr id="22" name="Text 20"/>
          <p:cNvSpPr/>
          <p:nvPr/>
        </p:nvSpPr>
        <p:spPr>
          <a:xfrm>
            <a:off x="950976" y="159105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 &gt; S2+&gt; S4+ &gt; S2-</a:t>
            </a:r>
            <a:endParaRPr lang="en-US" sz="1050" dirty="0"/>
          </a:p>
        </p:txBody>
      </p:sp>
      <p:sp>
        <p:nvSpPr>
          <p:cNvPr id="23" name="Text 21"/>
          <p:cNvSpPr/>
          <p:nvPr/>
        </p:nvSpPr>
        <p:spPr>
          <a:xfrm>
            <a:off x="950976" y="182880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Why (C) is the key — Anions are larger and cations smaller than the atom, shrinking with charge: S²⁻ &gt; S &gt; S²⁺ &gt; S⁴⁺.</a:t>
            </a:r>
            <a:endParaRPr lang="en-US" sz="1050" dirty="0"/>
          </a:p>
        </p:txBody>
      </p:sp>
      <p:sp>
        <p:nvSpPr>
          <p:cNvPr id="24" name="Shape 22"/>
          <p:cNvSpPr/>
          <p:nvPr/>
        </p:nvSpPr>
        <p:spPr>
          <a:xfrm>
            <a:off x="292608" y="2645664"/>
            <a:ext cx="8558784" cy="1018032"/>
          </a:xfrm>
          <a:prstGeom prst="roundRect">
            <a:avLst>
              <a:gd name="adj" fmla="val 4491"/>
            </a:avLst>
          </a:prstGeom>
          <a:solidFill>
            <a:srgbClr val="F8FAFD"/>
          </a:solidFill>
          <a:ln w="12700">
            <a:solidFill>
              <a:srgbClr val="E7B4B1"/>
            </a:solidFill>
            <a:prstDash val="solid"/>
          </a:ln>
        </p:spPr>
      </p:sp>
      <p:sp>
        <p:nvSpPr>
          <p:cNvPr id="25" name="Shape 23"/>
          <p:cNvSpPr/>
          <p:nvPr/>
        </p:nvSpPr>
        <p:spPr>
          <a:xfrm>
            <a:off x="438912" y="2773680"/>
            <a:ext cx="365760" cy="365760"/>
          </a:xfrm>
          <a:prstGeom prst="ellipse">
            <a:avLst/>
          </a:prstGeom>
          <a:solidFill>
            <a:srgbClr val="FBEDEC"/>
          </a:solidFill>
          <a:ln w="15875">
            <a:solidFill>
              <a:srgbClr val="B83A36"/>
            </a:solidFill>
            <a:prstDash val="solid"/>
          </a:ln>
        </p:spPr>
      </p:sp>
      <p:sp>
        <p:nvSpPr>
          <p:cNvPr id="26" name="Text 24"/>
          <p:cNvSpPr/>
          <p:nvPr/>
        </p:nvSpPr>
        <p:spPr>
          <a:xfrm>
            <a:off x="438912" y="277368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B</a:t>
            </a:r>
            <a:endParaRPr lang="en-US" sz="1300" dirty="0"/>
          </a:p>
        </p:txBody>
      </p:sp>
      <p:sp>
        <p:nvSpPr>
          <p:cNvPr id="27" name="Text 25"/>
          <p:cNvSpPr/>
          <p:nvPr/>
        </p:nvSpPr>
        <p:spPr>
          <a:xfrm>
            <a:off x="950976" y="271881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S2+ &gt;S4+ &gt; S2- &gt; S</a:t>
            </a:r>
            <a:endParaRPr lang="en-US" sz="1050" dirty="0"/>
          </a:p>
        </p:txBody>
      </p:sp>
      <p:sp>
        <p:nvSpPr>
          <p:cNvPr id="28" name="Text 26"/>
          <p:cNvSpPr/>
          <p:nvPr/>
        </p:nvSpPr>
        <p:spPr>
          <a:xfrm>
            <a:off x="950976" y="295656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(B) is ruled out by the same reasoning: Anions are larger and cations smaller than the atom, shrinking with charge: S²⁻ &gt; S &gt; S²⁺ &gt;</a:t>
            </a:r>
            <a:endParaRPr lang="en-US" sz="1050" dirty="0"/>
          </a:p>
        </p:txBody>
      </p:sp>
      <p:sp>
        <p:nvSpPr>
          <p:cNvPr id="29" name="Shape 27"/>
          <p:cNvSpPr/>
          <p:nvPr/>
        </p:nvSpPr>
        <p:spPr>
          <a:xfrm>
            <a:off x="292608" y="3773424"/>
            <a:ext cx="8558784" cy="1018032"/>
          </a:xfrm>
          <a:prstGeom prst="roundRect">
            <a:avLst>
              <a:gd name="adj" fmla="val 4491"/>
            </a:avLst>
          </a:prstGeom>
          <a:solidFill>
            <a:srgbClr val="F8FAFD"/>
          </a:solidFill>
          <a:ln w="12700">
            <a:solidFill>
              <a:srgbClr val="E7B4B1"/>
            </a:solidFill>
            <a:prstDash val="solid"/>
          </a:ln>
        </p:spPr>
      </p:sp>
      <p:sp>
        <p:nvSpPr>
          <p:cNvPr id="30" name="Shape 28"/>
          <p:cNvSpPr/>
          <p:nvPr/>
        </p:nvSpPr>
        <p:spPr>
          <a:xfrm>
            <a:off x="438912" y="3901440"/>
            <a:ext cx="365760" cy="365760"/>
          </a:xfrm>
          <a:prstGeom prst="ellipse">
            <a:avLst/>
          </a:prstGeom>
          <a:solidFill>
            <a:srgbClr val="FBEDEC"/>
          </a:solidFill>
          <a:ln w="15875">
            <a:solidFill>
              <a:srgbClr val="B83A36"/>
            </a:solidFill>
            <a:prstDash val="solid"/>
          </a:ln>
        </p:spPr>
      </p:sp>
      <p:sp>
        <p:nvSpPr>
          <p:cNvPr id="31" name="Text 29"/>
          <p:cNvSpPr/>
          <p:nvPr/>
        </p:nvSpPr>
        <p:spPr>
          <a:xfrm>
            <a:off x="438912" y="3901440"/>
            <a:ext cx="365760" cy="365760"/>
          </a:xfrm>
          <a:prstGeom prst="rect">
            <a:avLst/>
          </a:prstGeom>
          <a:noFill/>
          <a:ln/>
        </p:spPr>
        <p:txBody>
          <a:bodyPr wrap="square" lIns="0" tIns="0" rIns="0" bIns="0" rtlCol="0" anchor="ctr"/>
          <a:lstStyle/>
          <a:p>
            <a:pPr algn="ctr" indent="0" marL="0">
              <a:buNone/>
            </a:pPr>
            <a:r>
              <a:rPr lang="en-US" sz="1300" b="1" dirty="0">
                <a:solidFill>
                  <a:srgbClr val="B83A36"/>
                </a:solidFill>
                <a:latin typeface="Arial" pitchFamily="34" charset="0"/>
                <a:ea typeface="Arial" pitchFamily="34" charset="-122"/>
                <a:cs typeface="Arial" pitchFamily="34" charset="-120"/>
              </a:rPr>
              <a:t>D</a:t>
            </a:r>
            <a:endParaRPr lang="en-US" sz="1300" dirty="0"/>
          </a:p>
        </p:txBody>
      </p:sp>
      <p:sp>
        <p:nvSpPr>
          <p:cNvPr id="32" name="Text 30"/>
          <p:cNvSpPr/>
          <p:nvPr/>
        </p:nvSpPr>
        <p:spPr>
          <a:xfrm>
            <a:off x="950976" y="3846576"/>
            <a:ext cx="7772400" cy="237744"/>
          </a:xfrm>
          <a:prstGeom prst="rect">
            <a:avLst/>
          </a:prstGeom>
          <a:noFill/>
          <a:ln/>
        </p:spPr>
        <p:txBody>
          <a:bodyPr wrap="square" lIns="0" tIns="0" rIns="0" bIns="0" rtlCol="0" anchor="ctr"/>
          <a:lstStyle/>
          <a:p>
            <a:pPr algn="l" indent="0" marL="0">
              <a:buNone/>
            </a:pPr>
            <a:r>
              <a:rPr lang="en-US" sz="1050" b="1" dirty="0">
                <a:solidFill>
                  <a:srgbClr val="1B2A41"/>
                </a:solidFill>
                <a:latin typeface="Arial" pitchFamily="34" charset="0"/>
                <a:ea typeface="Arial" pitchFamily="34" charset="-122"/>
                <a:cs typeface="Arial" pitchFamily="34" charset="-120"/>
              </a:rPr>
              <a:t>S4+ &gt; S2- &gt; S &gt; S2+</a:t>
            </a:r>
            <a:endParaRPr lang="en-US" sz="1050" dirty="0"/>
          </a:p>
        </p:txBody>
      </p:sp>
      <p:sp>
        <p:nvSpPr>
          <p:cNvPr id="33" name="Text 31"/>
          <p:cNvSpPr/>
          <p:nvPr/>
        </p:nvSpPr>
        <p:spPr>
          <a:xfrm>
            <a:off x="950976" y="4084320"/>
            <a:ext cx="7772400" cy="652272"/>
          </a:xfrm>
          <a:prstGeom prst="rect">
            <a:avLst/>
          </a:prstGeom>
          <a:noFill/>
          <a:ln/>
        </p:spPr>
        <p:txBody>
          <a:bodyPr wrap="square" lIns="0" tIns="0" rIns="0" bIns="0" rtlCol="0" anchor="t"/>
          <a:lstStyle/>
          <a:p>
            <a:pPr algn="l" indent="0" marL="0">
              <a:buNone/>
            </a:pPr>
            <a:r>
              <a:rPr lang="en-US" sz="1050" dirty="0">
                <a:solidFill>
                  <a:srgbClr val="5A6B82"/>
                </a:solidFill>
                <a:latin typeface="Arial" pitchFamily="34" charset="0"/>
                <a:ea typeface="Arial" pitchFamily="34" charset="-122"/>
                <a:cs typeface="Arial" pitchFamily="34" charset="-120"/>
              </a:rPr>
              <a:t>Option (D) is ruled out by the same reasoning: Anions are larger and cations smaller than the atom, shrinking with charge: S²⁻ &gt; S &gt; S²⁺ &gt;</a:t>
            </a:r>
            <a:endParaRPr lang="en-US" sz="1050" dirty="0"/>
          </a:p>
        </p:txBody>
      </p:sp>
      <p:sp>
        <p:nvSpPr>
          <p:cNvPr id="34" name="Shape 32"/>
          <p:cNvSpPr/>
          <p:nvPr/>
        </p:nvSpPr>
        <p:spPr>
          <a:xfrm>
            <a:off x="274320" y="4846320"/>
            <a:ext cx="8595360" cy="0"/>
          </a:xfrm>
          <a:prstGeom prst="line">
            <a:avLst/>
          </a:prstGeom>
          <a:noFill/>
          <a:ln w="12700">
            <a:solidFill>
              <a:srgbClr val="E3E9F2"/>
            </a:solidFill>
            <a:prstDash val="solid"/>
          </a:ln>
        </p:spPr>
      </p:sp>
      <p:sp>
        <p:nvSpPr>
          <p:cNvPr id="35" name="Text 33"/>
          <p:cNvSpPr/>
          <p:nvPr/>
        </p:nvSpPr>
        <p:spPr>
          <a:xfrm>
            <a:off x="274320" y="4873752"/>
            <a:ext cx="5120640" cy="237744"/>
          </a:xfrm>
          <a:prstGeom prst="rect">
            <a:avLst/>
          </a:prstGeom>
          <a:noFill/>
          <a:ln/>
        </p:spPr>
        <p:txBody>
          <a:bodyPr wrap="square" lIns="0" tIns="0" rIns="0" bIns="0" rtlCol="0" anchor="ctr"/>
          <a:lstStyle/>
          <a:p>
            <a:pPr algn="l" indent="0" marL="0">
              <a:buNone/>
            </a:pPr>
            <a:r>
              <a:rPr lang="en-US" sz="85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50" dirty="0"/>
          </a:p>
        </p:txBody>
      </p:sp>
      <p:sp>
        <p:nvSpPr>
          <p:cNvPr id="36" name="Text 34"/>
          <p:cNvSpPr/>
          <p:nvPr/>
        </p:nvSpPr>
        <p:spPr>
          <a:xfrm>
            <a:off x="5486400" y="4873752"/>
            <a:ext cx="2651760" cy="237744"/>
          </a:xfrm>
          <a:prstGeom prst="rect">
            <a:avLst/>
          </a:prstGeom>
          <a:noFill/>
          <a:ln/>
        </p:spPr>
        <p:txBody>
          <a:bodyPr wrap="square" lIns="0" tIns="0" rIns="0" bIns="0" rtlCol="0" anchor="ctr"/>
          <a:lstStyle/>
          <a:p>
            <a:pPr algn="r" indent="0" marL="0">
              <a:buNone/>
            </a:pPr>
            <a:r>
              <a:rPr lang="en-US" sz="850" b="1" dirty="0">
                <a:solidFill>
                  <a:srgbClr val="1E3A5F"/>
                </a:solidFill>
                <a:latin typeface="Arial" pitchFamily="34" charset="0"/>
                <a:ea typeface="Arial" pitchFamily="34" charset="-122"/>
                <a:cs typeface="Arial" pitchFamily="34" charset="-120"/>
              </a:rPr>
              <a:t>Q46</a:t>
            </a:r>
            <a:pPr algn="r" indent="0" marL="0">
              <a:buNone/>
            </a:pPr>
            <a:r>
              <a:rPr lang="en-US" sz="850" dirty="0">
                <a:solidFill>
                  <a:srgbClr val="8A99AD"/>
                </a:solidFill>
                <a:latin typeface="Arial" pitchFamily="34" charset="0"/>
                <a:ea typeface="Arial" pitchFamily="34" charset="-122"/>
                <a:cs typeface="Arial" pitchFamily="34" charset="-120"/>
              </a:rPr>
              <a:t>  ·  Distractor Analysis</a:t>
            </a:r>
            <a:endParaRPr lang="en-US" sz="850" dirty="0"/>
          </a:p>
        </p:txBody>
      </p:sp>
      <p:sp>
        <p:nvSpPr>
          <p:cNvPr id="25" name="Slide Number Placeholder 0"/>
          <p:cNvSpPr>
            <a:spLocks noGrp="1"/>
          </p:cNvSpPr>
          <p:nvPr>
            <p:ph type="sldNum" sz="quarter" idx="4294967295"/>
          </p:nvPr>
        </p:nvSpPr>
        <p:spPr>
          <a:xfrm>
            <a:off x="8522208" y="4873752"/>
            <a:ext cx="365760" cy="219456"/>
          </a:xfrm>
          <a:prstGeom prst="rect">
            <a:avLst/>
          </a:prstGeom>
          <a:extLst>
            <a:ext uri="{C572A759-6A51-4108-AA02-DFA0A04FC94B}">
              <ma14:wrappingTextBoxFlag xmlns:ma14="http://schemas.microsoft.com/office/mac/drawingml/2011/main" val="0"/>
            </a:ext>
          </a:extLst>
        </p:spPr>
        <p:txBody>
          <a:bodyPr/>
          <a:lstStyle>
            <a:lvl1pPr>
              <a:defRPr sz="800">
                <a:solidFill>
                  <a:srgbClr val="8A99AD"/>
                </a:solidFill>
                <a:latin typeface="Arial"/>
                <a:ea typeface="Arial"/>
                <a:cs typeface="Arial"/>
              </a:defRPr>
            </a:lvl1pPr>
          </a:lstStyle>
          <a:p>
            <a:pPr algn="r"/>
            <a:fld id="{F7021451-1387-4CA6-816F-3879F97B5CBC}" type="slidenum">
              <a:rPr b="0" lang="en-US"/>
              <a:t>310</a:t>
            </a:fld>
            <a:endParaRPr lang="en-US"/>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name="Slide 3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03504"/>
          </a:xfrm>
          <a:prstGeom prst="rect">
            <a:avLst/>
          </a:prstGeom>
          <a:solidFill>
            <a:srgbClr val="1E3A5F"/>
          </a:solidFill>
          <a:ln w="12700">
            <a:solidFill>
              <a:srgbClr val="1E3A5F"/>
            </a:solidFill>
            <a:prstDash val="solid"/>
          </a:ln>
        </p:spPr>
      </p:sp>
      <p:sp>
        <p:nvSpPr>
          <p:cNvPr id="3" name="Shape 1"/>
          <p:cNvSpPr/>
          <p:nvPr/>
        </p:nvSpPr>
        <p:spPr>
          <a:xfrm>
            <a:off x="0" y="0"/>
            <a:ext cx="109728" cy="603504"/>
          </a:xfrm>
          <a:prstGeom prst="rect">
            <a:avLst/>
          </a:prstGeom>
          <a:solidFill>
            <a:srgbClr val="D4A017"/>
          </a:solidFill>
          <a:ln w="12700">
            <a:solidFill>
              <a:srgbClr val="D4A017"/>
            </a:solidFill>
            <a:prstDash val="solid"/>
          </a:ln>
        </p:spPr>
      </p:sp>
      <p:sp>
        <p:nvSpPr>
          <p:cNvPr id="4" name="Text 2"/>
          <p:cNvSpPr/>
          <p:nvPr/>
        </p:nvSpPr>
        <p:spPr>
          <a:xfrm>
            <a:off x="274320" y="54864"/>
            <a:ext cx="3657600" cy="274320"/>
          </a:xfrm>
          <a:prstGeom prst="rect">
            <a:avLst/>
          </a:prstGeom>
          <a:noFill/>
          <a:ln/>
        </p:spPr>
        <p:txBody>
          <a:bodyPr wrap="square" lIns="0" tIns="0" rIns="0" bIns="0" rtlCol="0" anchor="ctr"/>
          <a:lstStyle/>
          <a:p>
            <a:pPr algn="l" indent="0" marL="0">
              <a:buNone/>
            </a:pPr>
            <a:r>
              <a:rPr lang="en-US" sz="1200" b="1" spc="200" kern="0" dirty="0">
                <a:solidFill>
                  <a:srgbClr val="D4A017"/>
                </a:solidFill>
                <a:latin typeface="Arial" pitchFamily="34" charset="0"/>
                <a:ea typeface="Arial" pitchFamily="34" charset="-122"/>
                <a:cs typeface="Arial" pitchFamily="34" charset="-120"/>
              </a:rPr>
              <a:t>TOPIC REVISION</a:t>
            </a:r>
            <a:endParaRPr lang="en-US" sz="1200" dirty="0"/>
          </a:p>
        </p:txBody>
      </p:sp>
      <p:sp>
        <p:nvSpPr>
          <p:cNvPr id="5" name="Text 3"/>
          <p:cNvSpPr/>
          <p:nvPr/>
        </p:nvSpPr>
        <p:spPr>
          <a:xfrm>
            <a:off x="274320" y="301752"/>
            <a:ext cx="6400800" cy="274320"/>
          </a:xfrm>
          <a:prstGeom prst="rect">
            <a:avLst/>
          </a:prstGeom>
          <a:noFill/>
          <a:ln/>
        </p:spPr>
        <p:txBody>
          <a:bodyPr wrap="square" lIns="0" tIns="0" rIns="0" bIns="0" rtlCol="0" anchor="ctr"/>
          <a:lstStyle/>
          <a:p>
            <a:pPr algn="l" indent="0" marL="0">
              <a:buNone/>
            </a:pPr>
            <a:r>
              <a:rPr lang="en-US" sz="1400" b="1" dirty="0">
                <a:solidFill>
                  <a:srgbClr val="FFFFFF"/>
                </a:solidFill>
                <a:latin typeface="Georgia" pitchFamily="34" charset="0"/>
                <a:ea typeface="Georgia" pitchFamily="34" charset="-122"/>
                <a:cs typeface="Georgia" pitchFamily="34" charset="-120"/>
              </a:rPr>
              <a:t>Main Group Chemistry – General</a:t>
            </a:r>
            <a:endParaRPr lang="en-US" sz="1400" dirty="0"/>
          </a:p>
        </p:txBody>
      </p:sp>
      <p:sp>
        <p:nvSpPr>
          <p:cNvPr id="6" name="Text 4"/>
          <p:cNvSpPr/>
          <p:nvPr/>
        </p:nvSpPr>
        <p:spPr>
          <a:xfrm>
            <a:off x="5486400" y="0"/>
            <a:ext cx="3383280" cy="603504"/>
          </a:xfrm>
          <a:prstGeom prst="rect">
            <a:avLst/>
          </a:prstGeom>
          <a:noFill/>
          <a:ln/>
        </p:spPr>
        <p:txBody>
          <a:bodyPr wrap="square" lIns="0" tIns="0" rIns="0" bIns="0" rtlCol="0" anchor="ctr"/>
          <a:lstStyle/>
          <a:p>
            <a:pPr algn="r" indent="0" marL="0">
              <a:buNone/>
            </a:pPr>
            <a:r>
              <a:rPr lang="en-US" sz="1000" dirty="0">
                <a:solidFill>
                  <a:srgbClr val="C9D7E6"/>
                </a:solidFill>
                <a:latin typeface="Arial" pitchFamily="34" charset="0"/>
                <a:ea typeface="Arial" pitchFamily="34" charset="-122"/>
                <a:cs typeface="Arial" pitchFamily="34" charset="-120"/>
              </a:rPr>
              <a:t>5 PYQs  ·  Last-minute revision</a:t>
            </a:r>
            <a:endParaRPr lang="en-US" sz="1000" dirty="0"/>
          </a:p>
        </p:txBody>
      </p:sp>
      <p:sp>
        <p:nvSpPr>
          <p:cNvPr id="7" name="Shape 5"/>
          <p:cNvSpPr/>
          <p:nvPr/>
        </p:nvSpPr>
        <p:spPr>
          <a:xfrm>
            <a:off x="292608" y="713232"/>
            <a:ext cx="4206240" cy="1481328"/>
          </a:xfrm>
          <a:prstGeom prst="roundRect">
            <a:avLst>
              <a:gd name="adj" fmla="val 3086"/>
            </a:avLst>
          </a:prstGeom>
          <a:solidFill>
            <a:srgbClr val="E8F0F8"/>
          </a:solidFill>
          <a:ln w="12700">
            <a:solidFill>
              <a:srgbClr val="E3E9F2"/>
            </a:solidFill>
            <a:prstDash val="solid"/>
          </a:ln>
        </p:spPr>
      </p:sp>
      <p:sp>
        <p:nvSpPr>
          <p:cNvPr id="8" name="Shape 6"/>
          <p:cNvSpPr/>
          <p:nvPr/>
        </p:nvSpPr>
        <p:spPr>
          <a:xfrm>
            <a:off x="292608" y="713232"/>
            <a:ext cx="4206240" cy="274320"/>
          </a:xfrm>
          <a:prstGeom prst="rect">
            <a:avLst/>
          </a:prstGeom>
          <a:solidFill>
            <a:srgbClr val="1E3A5F"/>
          </a:solidFill>
          <a:ln w="12700">
            <a:solidFill>
              <a:srgbClr val="1E3A5F"/>
            </a:solidFill>
            <a:prstDash val="solid"/>
          </a:ln>
        </p:spPr>
      </p:sp>
      <p:sp>
        <p:nvSpPr>
          <p:cNvPr id="9" name="Text 7"/>
          <p:cNvSpPr/>
          <p:nvPr/>
        </p:nvSpPr>
        <p:spPr>
          <a:xfrm>
            <a:off x="329184"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TOPIC SUMMARY</a:t>
            </a:r>
            <a:endParaRPr lang="en-US" sz="900" dirty="0"/>
          </a:p>
        </p:txBody>
      </p:sp>
      <p:sp>
        <p:nvSpPr>
          <p:cNvPr id="10" name="Text 8"/>
          <p:cNvSpPr/>
          <p:nvPr/>
        </p:nvSpPr>
        <p:spPr>
          <a:xfrm>
            <a:off x="420624" y="1042416"/>
            <a:ext cx="3950208" cy="1097280"/>
          </a:xfrm>
          <a:prstGeom prst="rect">
            <a:avLst/>
          </a:prstGeom>
          <a:noFill/>
          <a:ln/>
        </p:spPr>
        <p:txBody>
          <a:bodyPr wrap="square" lIns="0" tIns="0" rIns="0" bIns="0" rtlCol="0" anchor="t"/>
          <a:lstStyle/>
          <a:p>
            <a:pPr algn="l" indent="0" marL="0">
              <a:lnSpc>
                <a:spcPct val="100000"/>
              </a:lnSpc>
              <a:buNone/>
            </a:pPr>
            <a:r>
              <a:rPr lang="en-US" sz="1000" dirty="0">
                <a:solidFill>
                  <a:srgbClr val="1B2A41"/>
                </a:solidFill>
                <a:latin typeface="Arial" pitchFamily="34" charset="0"/>
                <a:ea typeface="Arial" pitchFamily="34" charset="-122"/>
                <a:cs typeface="Arial" pitchFamily="34" charset="-120"/>
              </a:rPr>
              <a:t>Cross-cutting main-group concepts: diagonal relationships (Li-Mg, Be-Al, B-Si), isoelectronic species, catenation (C&gt;&gt;S&gt;P&gt;Si), acid anhydrides. Among CO, NO, N2O3, B2O3, N2O5, SO3, P4O10: exactly 5 are acid anhydrides (not CO, not NO).</a:t>
            </a:r>
            <a:endParaRPr lang="en-US" sz="1000" dirty="0"/>
          </a:p>
        </p:txBody>
      </p:sp>
      <p:sp>
        <p:nvSpPr>
          <p:cNvPr id="11" name="Shape 9"/>
          <p:cNvSpPr/>
          <p:nvPr/>
        </p:nvSpPr>
        <p:spPr>
          <a:xfrm>
            <a:off x="4645152" y="713232"/>
            <a:ext cx="4206240" cy="1481328"/>
          </a:xfrm>
          <a:prstGeom prst="roundRect">
            <a:avLst>
              <a:gd name="adj" fmla="val 3086"/>
            </a:avLst>
          </a:prstGeom>
          <a:solidFill>
            <a:srgbClr val="E5F4F1"/>
          </a:solidFill>
          <a:ln w="12700">
            <a:solidFill>
              <a:srgbClr val="BFE2DC"/>
            </a:solidFill>
            <a:prstDash val="solid"/>
          </a:ln>
        </p:spPr>
      </p:sp>
      <p:sp>
        <p:nvSpPr>
          <p:cNvPr id="12" name="Shape 10"/>
          <p:cNvSpPr/>
          <p:nvPr/>
        </p:nvSpPr>
        <p:spPr>
          <a:xfrm>
            <a:off x="4645152" y="713232"/>
            <a:ext cx="4206240" cy="274320"/>
          </a:xfrm>
          <a:prstGeom prst="rect">
            <a:avLst/>
          </a:prstGeom>
          <a:solidFill>
            <a:srgbClr val="1C8A7C"/>
          </a:solidFill>
          <a:ln w="12700">
            <a:solidFill>
              <a:srgbClr val="1C8A7C"/>
            </a:solidFill>
            <a:prstDash val="solid"/>
          </a:ln>
        </p:spPr>
      </p:sp>
      <p:sp>
        <p:nvSpPr>
          <p:cNvPr id="13" name="Text 11"/>
          <p:cNvSpPr/>
          <p:nvPr/>
        </p:nvSpPr>
        <p:spPr>
          <a:xfrm>
            <a:off x="4681728" y="713232"/>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IMPORTANT FORMULA SHEET</a:t>
            </a:r>
            <a:endParaRPr lang="en-US" sz="900" dirty="0"/>
          </a:p>
        </p:txBody>
      </p:sp>
      <p:sp>
        <p:nvSpPr>
          <p:cNvPr id="14" name="Text 12"/>
          <p:cNvSpPr/>
          <p:nvPr/>
        </p:nvSpPr>
        <p:spPr>
          <a:xfrm>
            <a:off x="4773168" y="1042416"/>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B2O3+3H2O→2H3BO3</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N2O5+H2O→2HNO3</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P4O10+6H2O→4H3PO4</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SO3+H2O→H2SO4</a:t>
            </a:r>
            <a:endParaRPr lang="en-US" sz="950" dirty="0"/>
          </a:p>
        </p:txBody>
      </p:sp>
      <p:sp>
        <p:nvSpPr>
          <p:cNvPr id="15" name="Shape 13"/>
          <p:cNvSpPr/>
          <p:nvPr/>
        </p:nvSpPr>
        <p:spPr>
          <a:xfrm>
            <a:off x="292608" y="2286000"/>
            <a:ext cx="4206240" cy="1481328"/>
          </a:xfrm>
          <a:prstGeom prst="roundRect">
            <a:avLst>
              <a:gd name="adj" fmla="val 3086"/>
            </a:avLst>
          </a:prstGeom>
          <a:solidFill>
            <a:srgbClr val="F0EAFA"/>
          </a:solidFill>
          <a:ln w="12700">
            <a:solidFill>
              <a:srgbClr val="CDBCEC"/>
            </a:solidFill>
            <a:prstDash val="solid"/>
          </a:ln>
        </p:spPr>
      </p:sp>
      <p:sp>
        <p:nvSpPr>
          <p:cNvPr id="16" name="Shape 14"/>
          <p:cNvSpPr/>
          <p:nvPr/>
        </p:nvSpPr>
        <p:spPr>
          <a:xfrm>
            <a:off x="292608" y="2286000"/>
            <a:ext cx="4206240" cy="274320"/>
          </a:xfrm>
          <a:prstGeom prst="rect">
            <a:avLst/>
          </a:prstGeom>
          <a:solidFill>
            <a:srgbClr val="6E45B8"/>
          </a:solidFill>
          <a:ln w="12700">
            <a:solidFill>
              <a:srgbClr val="6E45B8"/>
            </a:solidFill>
            <a:prstDash val="solid"/>
          </a:ln>
        </p:spPr>
      </p:sp>
      <p:sp>
        <p:nvSpPr>
          <p:cNvPr id="17" name="Text 15"/>
          <p:cNvSpPr/>
          <p:nvPr/>
        </p:nvSpPr>
        <p:spPr>
          <a:xfrm>
            <a:off x="329184"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FREQUENTLY ASKED CONCEPTS</a:t>
            </a:r>
            <a:endParaRPr lang="en-US" sz="900" dirty="0"/>
          </a:p>
        </p:txBody>
      </p:sp>
      <p:sp>
        <p:nvSpPr>
          <p:cNvPr id="18" name="Text 16"/>
          <p:cNvSpPr/>
          <p:nvPr/>
        </p:nvSpPr>
        <p:spPr>
          <a:xfrm>
            <a:off x="420624" y="2615184"/>
            <a:ext cx="3950208" cy="1097280"/>
          </a:xfrm>
          <a:prstGeom prst="rect">
            <a:avLst/>
          </a:prstGeom>
          <a:noFill/>
          <a:ln/>
        </p:spPr>
        <p:txBody>
          <a:bodyPr wrap="square" lIns="0" tIns="0" rIns="0" bIns="0" rtlCol="0" anchor="t"/>
          <a:lstStyle/>
          <a:p>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Acid anhydrides (5 of 7)</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Isoelectronic species</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Catenation trend C&gt;&gt;S&gt;P&gt;Si</a:t>
            </a:r>
            <a:pPr algn="l" indent="0" marL="0">
              <a:lnSpc>
                <a:spcPct val="100000"/>
              </a:lnSpc>
              <a:buNone/>
            </a:pPr>
            <a:r>
              <a:rPr lang="en-US" sz="950" dirty="0">
                <a:solidFill>
                  <a:srgbClr val="1B2A41"/>
                </a:solidFill>
                <a:latin typeface="Arial" pitchFamily="34" charset="0"/>
                <a:ea typeface="Arial" pitchFamily="34" charset="-122"/>
                <a:cs typeface="Arial" pitchFamily="34" charset="-120"/>
              </a:rPr>
              <a:t>
</a:t>
            </a:r>
            <a:pPr algn="l" marL="342900" indent="-342900">
              <a:lnSpc>
                <a:spcPct val="100000"/>
              </a:lnSpc>
              <a:spcAft>
                <a:spcPts val="300"/>
              </a:spcAft>
              <a:buSzPct val="100000"/>
              <a:buChar char="•"/>
            </a:pPr>
            <a:r>
              <a:rPr lang="en-US" sz="950" dirty="0">
                <a:solidFill>
                  <a:srgbClr val="1B2A41"/>
                </a:solidFill>
                <a:latin typeface="Arial" pitchFamily="34" charset="0"/>
                <a:ea typeface="Arial" pitchFamily="34" charset="-122"/>
                <a:cs typeface="Arial" pitchFamily="34" charset="-120"/>
              </a:rPr>
              <a:t>Diagonal relationships</a:t>
            </a:r>
            <a:endParaRPr lang="en-US" sz="950" dirty="0"/>
          </a:p>
        </p:txBody>
      </p:sp>
      <p:sp>
        <p:nvSpPr>
          <p:cNvPr id="19" name="Shape 17"/>
          <p:cNvSpPr/>
          <p:nvPr/>
        </p:nvSpPr>
        <p:spPr>
          <a:xfrm>
            <a:off x="4645152" y="2286000"/>
            <a:ext cx="4206240" cy="1481328"/>
          </a:xfrm>
          <a:prstGeom prst="roundRect">
            <a:avLst>
              <a:gd name="adj" fmla="val 3086"/>
            </a:avLst>
          </a:prstGeom>
          <a:solidFill>
            <a:srgbClr val="FBEDEC"/>
          </a:solidFill>
          <a:ln w="12700">
            <a:solidFill>
              <a:srgbClr val="E7B4B1"/>
            </a:solidFill>
            <a:prstDash val="solid"/>
          </a:ln>
        </p:spPr>
      </p:sp>
      <p:sp>
        <p:nvSpPr>
          <p:cNvPr id="20" name="Shape 18"/>
          <p:cNvSpPr/>
          <p:nvPr/>
        </p:nvSpPr>
        <p:spPr>
          <a:xfrm>
            <a:off x="4645152" y="2286000"/>
            <a:ext cx="4206240" cy="274320"/>
          </a:xfrm>
          <a:prstGeom prst="rect">
            <a:avLst/>
          </a:prstGeom>
          <a:solidFill>
            <a:srgbClr val="B83A36"/>
          </a:solidFill>
          <a:ln w="12700">
            <a:solidFill>
              <a:srgbClr val="B83A36"/>
            </a:solidFill>
            <a:prstDash val="solid"/>
          </a:ln>
        </p:spPr>
      </p:sp>
      <p:sp>
        <p:nvSpPr>
          <p:cNvPr id="21" name="Text 19"/>
          <p:cNvSpPr/>
          <p:nvPr/>
        </p:nvSpPr>
        <p:spPr>
          <a:xfrm>
            <a:off x="4681728" y="2286000"/>
            <a:ext cx="4133088" cy="274320"/>
          </a:xfrm>
          <a:prstGeom prst="rect">
            <a:avLst/>
          </a:prstGeom>
          <a:noFill/>
          <a:ln/>
        </p:spPr>
        <p:txBody>
          <a:bodyPr wrap="square" lIns="0" tIns="76200" rIns="0" bIns="0" rtlCol="0" anchor="ctr"/>
          <a:lstStyle/>
          <a:p>
            <a:pPr algn="l" indent="0" marL="0">
              <a:buNone/>
            </a:pPr>
            <a:r>
              <a:rPr lang="en-US" sz="900" b="1" spc="50" kern="0" dirty="0">
                <a:solidFill>
                  <a:srgbClr val="FFFFFF"/>
                </a:solidFill>
                <a:latin typeface="Arial" pitchFamily="34" charset="0"/>
                <a:ea typeface="Arial" pitchFamily="34" charset="-122"/>
                <a:cs typeface="Arial" pitchFamily="34" charset="-120"/>
              </a:rPr>
              <a:t>COMMON MISTAKES &amp; QUICK NOTES</a:t>
            </a:r>
            <a:endParaRPr lang="en-US" sz="900" dirty="0"/>
          </a:p>
        </p:txBody>
      </p:sp>
      <p:sp>
        <p:nvSpPr>
          <p:cNvPr id="22" name="Text 20"/>
          <p:cNvSpPr/>
          <p:nvPr/>
        </p:nvSpPr>
        <p:spPr>
          <a:xfrm>
            <a:off x="4773168" y="2615184"/>
            <a:ext cx="3950208" cy="1097280"/>
          </a:xfrm>
          <a:prstGeom prst="rect">
            <a:avLst/>
          </a:prstGeom>
          <a:noFill/>
          <a:ln/>
        </p:spPr>
        <p:txBody>
          <a:bodyPr wrap="square" lIns="0" tIns="0" rIns="0" bIns="0" rtlCol="0" anchor="t"/>
          <a:lstStyle/>
          <a:p>
            <a:pPr algn="l" indent="0" marL="0">
              <a:lnSpc>
                <a:spcPct val="100000"/>
              </a:lnSpc>
              <a:buNone/>
            </a:pPr>
            <a:r>
              <a:rPr lang="en-US" sz="900" b="1" dirty="0">
                <a:solidFill>
                  <a:srgbClr val="B83A36"/>
                </a:solidFill>
                <a:latin typeface="Arial" pitchFamily="34" charset="0"/>
                <a:ea typeface="Arial" pitchFamily="34" charset="-122"/>
                <a:cs typeface="Arial" pitchFamily="34" charset="-120"/>
              </a:rPr>
              <a:t>Watch out: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Counting CO or NO as acid anhydrides – they do not react with water to give stable oxoacids under normal conditions.</a:t>
            </a:r>
            <a:pPr algn="l" indent="0" marL="0">
              <a:lnSpc>
                <a:spcPct val="100000"/>
              </a:lnSpc>
              <a:buNone/>
            </a:pPr>
            <a:r>
              <a:rPr lang="en-US" sz="900" b="1" dirty="0">
                <a:solidFill>
                  <a:srgbClr val="C9821B"/>
                </a:solidFill>
                <a:latin typeface="Arial" pitchFamily="34" charset="0"/>
                <a:ea typeface="Arial" pitchFamily="34" charset="-122"/>
                <a:cs typeface="Arial" pitchFamily="34" charset="-120"/>
              </a:rPr>
              <a:t>
Last-minute:
</a:t>
            </a:r>
            <a:pPr algn="l" indent="0" marL="0">
              <a:lnSpc>
                <a:spcPct val="100000"/>
              </a:lnSpc>
              <a:buNone/>
            </a:pPr>
            <a:r>
              <a:rPr lang="en-US" sz="900" dirty="0">
                <a:solidFill>
                  <a:srgbClr val="1B2A41"/>
                </a:solidFill>
                <a:latin typeface="Arial" pitchFamily="34" charset="0"/>
                <a:ea typeface="Arial" pitchFamily="34" charset="-122"/>
                <a:cs typeface="Arial" pitchFamily="34" charset="-120"/>
              </a:rPr>
              <a:t>CO and NO are NOT acid anhydrides. Isoelectronic: N2=CO=NO+ (10 electrons each). Catenation: C&gt;&gt;S&gt;P&gt;Si. Diagonal: Li like Mg, Be like Al, B like Si.</a:t>
            </a:r>
            <a:endParaRPr lang="en-US" sz="900" dirty="0"/>
          </a:p>
        </p:txBody>
      </p:sp>
      <p:sp>
        <p:nvSpPr>
          <p:cNvPr id="23" name="Shape 21"/>
          <p:cNvSpPr/>
          <p:nvPr/>
        </p:nvSpPr>
        <p:spPr>
          <a:xfrm>
            <a:off x="292608" y="3840480"/>
            <a:ext cx="8558784" cy="1152144"/>
          </a:xfrm>
          <a:prstGeom prst="roundRect">
            <a:avLst>
              <a:gd name="adj" fmla="val 3968"/>
            </a:avLst>
          </a:prstGeom>
          <a:solidFill>
            <a:srgbClr val="FBF2D8"/>
          </a:solidFill>
          <a:ln w="12700">
            <a:solidFill>
              <a:srgbClr val="E8D8A8"/>
            </a:solidFill>
            <a:prstDash val="solid"/>
          </a:ln>
        </p:spPr>
      </p:sp>
      <p:sp>
        <p:nvSpPr>
          <p:cNvPr id="24" name="Shape 22"/>
          <p:cNvSpPr/>
          <p:nvPr/>
        </p:nvSpPr>
        <p:spPr>
          <a:xfrm>
            <a:off x="292608" y="3840480"/>
            <a:ext cx="8558784" cy="274320"/>
          </a:xfrm>
          <a:prstGeom prst="rect">
            <a:avLst/>
          </a:prstGeom>
          <a:solidFill>
            <a:srgbClr val="D4A017"/>
          </a:solidFill>
          <a:ln w="12700">
            <a:solidFill>
              <a:srgbClr val="D4A017"/>
            </a:solidFill>
            <a:prstDash val="solid"/>
          </a:ln>
        </p:spPr>
      </p:sp>
      <p:sp>
        <p:nvSpPr>
          <p:cNvPr id="25" name="Text 23"/>
          <p:cNvSpPr/>
          <p:nvPr/>
        </p:nvSpPr>
        <p:spPr>
          <a:xfrm>
            <a:off x="365760" y="3840480"/>
            <a:ext cx="8412480" cy="274320"/>
          </a:xfrm>
          <a:prstGeom prst="rect">
            <a:avLst/>
          </a:prstGeom>
          <a:noFill/>
          <a:ln/>
        </p:spPr>
        <p:txBody>
          <a:bodyPr wrap="square" lIns="0" tIns="0" rIns="0" bIns="0" rtlCol="0" anchor="ctr"/>
          <a:lstStyle/>
          <a:p>
            <a:pPr algn="l" indent="0" marL="0">
              <a:buNone/>
            </a:pPr>
            <a:r>
              <a:rPr lang="en-US" sz="900" b="1" spc="50" kern="0" dirty="0">
                <a:solidFill>
                  <a:srgbClr val="15293F"/>
                </a:solidFill>
                <a:latin typeface="Arial" pitchFamily="34" charset="0"/>
                <a:ea typeface="Arial" pitchFamily="34" charset="-122"/>
                <a:cs typeface="Arial" pitchFamily="34" charset="-120"/>
              </a:rPr>
              <a:t>MOST-REPEATED PYQs  &amp;  EXPECTED IN EXAM</a:t>
            </a:r>
            <a:endParaRPr lang="en-US" sz="900" dirty="0"/>
          </a:p>
        </p:txBody>
      </p:sp>
      <p:sp>
        <p:nvSpPr>
          <p:cNvPr id="26" name="Text 24"/>
          <p:cNvSpPr/>
          <p:nvPr/>
        </p:nvSpPr>
        <p:spPr>
          <a:xfrm>
            <a:off x="420624" y="4151376"/>
            <a:ext cx="8321040" cy="365760"/>
          </a:xfrm>
          <a:prstGeom prst="rect">
            <a:avLst/>
          </a:prstGeom>
          <a:noFill/>
          <a:ln/>
        </p:spPr>
        <p:txBody>
          <a:bodyPr wrap="square" lIns="0" tIns="0" rIns="0" bIns="0" rtlCol="0" anchor="t"/>
          <a:lstStyle/>
          <a:p>
            <a:pPr algn="l" indent="0" marL="0">
              <a:buNone/>
            </a:pPr>
            <a:r>
              <a:rPr lang="en-US" sz="900" b="1" dirty="0">
                <a:solidFill>
                  <a:srgbClr val="1E3A5F"/>
                </a:solidFill>
                <a:latin typeface="Arial" pitchFamily="34" charset="0"/>
                <a:ea typeface="Arial" pitchFamily="34" charset="-122"/>
                <a:cs typeface="Arial" pitchFamily="34" charset="-120"/>
              </a:rPr>
              <a:t>PYQs in this topic:  </a:t>
            </a:r>
            <a:pPr algn="l" indent="0" marL="0">
              <a:buNone/>
            </a:pPr>
            <a:r>
              <a:rPr lang="en-US" sz="900" dirty="0">
                <a:solidFill>
                  <a:srgbClr val="1B2A41"/>
                </a:solidFill>
                <a:latin typeface="Arial" pitchFamily="34" charset="0"/>
                <a:ea typeface="Arial" pitchFamily="34" charset="-122"/>
                <a:cs typeface="Arial" pitchFamily="34" charset="-120"/>
              </a:rPr>
              <a:t>Q4   Q12   Q15   Q44   Q46</a:t>
            </a:r>
            <a:endParaRPr lang="en-US" sz="900" dirty="0"/>
          </a:p>
        </p:txBody>
      </p:sp>
      <p:sp>
        <p:nvSpPr>
          <p:cNvPr id="27" name="Text 25"/>
          <p:cNvSpPr/>
          <p:nvPr/>
        </p:nvSpPr>
        <p:spPr>
          <a:xfrm>
            <a:off x="420624" y="4590288"/>
            <a:ext cx="8321040" cy="365760"/>
          </a:xfrm>
          <a:prstGeom prst="rect">
            <a:avLst/>
          </a:prstGeom>
          <a:noFill/>
          <a:ln/>
        </p:spPr>
        <p:txBody>
          <a:bodyPr wrap="square" lIns="0" tIns="0" rIns="0" bIns="0" rtlCol="0" anchor="t"/>
          <a:lstStyle/>
          <a:p>
            <a:pPr algn="l" indent="0" marL="0">
              <a:buNone/>
            </a:pPr>
            <a:r>
              <a:rPr lang="en-US" sz="950" dirty="0">
                <a:solidFill>
                  <a:srgbClr val="5A6B82"/>
                </a:solidFill>
                <a:latin typeface="Arial" pitchFamily="34" charset="0"/>
                <a:ea typeface="Arial" pitchFamily="34" charset="-122"/>
                <a:cs typeface="Arial" pitchFamily="34" charset="-120"/>
              </a:rPr>
              <a:t>Expect </a:t>
            </a:r>
            <a:pPr algn="l" indent="0" marL="0">
              <a:buNone/>
            </a:pPr>
            <a:r>
              <a:rPr lang="en-US" sz="950" b="1" dirty="0">
                <a:solidFill>
                  <a:srgbClr val="6E45B8"/>
                </a:solidFill>
                <a:latin typeface="Arial" pitchFamily="34" charset="0"/>
                <a:ea typeface="Arial" pitchFamily="34" charset="-122"/>
                <a:cs typeface="Arial" pitchFamily="34" charset="-120"/>
              </a:rPr>
              <a:t>1 question(s)</a:t>
            </a:r>
            <a:pPr algn="l" indent="0" marL="0">
              <a:buNone/>
            </a:pPr>
            <a:r>
              <a:rPr lang="en-US" sz="950" dirty="0">
                <a:solidFill>
                  <a:srgbClr val="5A6B82"/>
                </a:solidFill>
                <a:latin typeface="Arial" pitchFamily="34" charset="0"/>
                <a:ea typeface="Arial" pitchFamily="34" charset="-122"/>
                <a:cs typeface="Arial" pitchFamily="34" charset="-120"/>
              </a:rPr>
              <a:t> next session on </a:t>
            </a:r>
            <a:pPr algn="l" indent="0" marL="0">
              <a:buNone/>
            </a:pPr>
            <a:r>
              <a:rPr lang="en-US" sz="950" b="1" dirty="0">
                <a:solidFill>
                  <a:srgbClr val="1B2A41"/>
                </a:solidFill>
                <a:latin typeface="Arial" pitchFamily="34" charset="0"/>
                <a:ea typeface="Arial" pitchFamily="34" charset="-122"/>
                <a:cs typeface="Arial" pitchFamily="34" charset="-120"/>
              </a:rPr>
              <a:t>Acid anhydrides, isoelectronic species, catenation, diagonal relationships.</a:t>
            </a:r>
            <a:endParaRPr lang="en-US" sz="950" dirty="0"/>
          </a:p>
        </p:txBody>
      </p:sp>
      <p:sp>
        <p:nvSpPr>
          <p:cNvPr id="28" name="Shape 26"/>
          <p:cNvSpPr/>
          <p:nvPr/>
        </p:nvSpPr>
        <p:spPr>
          <a:xfrm>
            <a:off x="274320" y="4992624"/>
            <a:ext cx="8595360" cy="0"/>
          </a:xfrm>
          <a:prstGeom prst="line">
            <a:avLst/>
          </a:prstGeom>
          <a:noFill/>
          <a:ln w="12700">
            <a:solidFill>
              <a:srgbClr val="E3E9F2"/>
            </a:solidFill>
            <a:prstDash val="solid"/>
          </a:ln>
        </p:spPr>
      </p:sp>
      <p:sp>
        <p:nvSpPr>
          <p:cNvPr id="29" name="Text 27"/>
          <p:cNvSpPr/>
          <p:nvPr/>
        </p:nvSpPr>
        <p:spPr>
          <a:xfrm>
            <a:off x="274320" y="5010912"/>
            <a:ext cx="8595360" cy="128016"/>
          </a:xfrm>
          <a:prstGeom prst="rect">
            <a:avLst/>
          </a:prstGeom>
          <a:noFill/>
          <a:ln/>
        </p:spPr>
        <p:txBody>
          <a:bodyPr wrap="square" lIns="0" tIns="0" rIns="0" bIns="0" rtlCol="0" anchor="ctr"/>
          <a:lstStyle/>
          <a:p>
            <a:pPr algn="ctr" indent="0" marL="0">
              <a:buNone/>
            </a:pPr>
            <a:r>
              <a:rPr lang="en-US" sz="800" dirty="0">
                <a:solidFill>
                  <a:srgbClr val="5A6B82"/>
                </a:solidFill>
                <a:latin typeface="Arial" pitchFamily="34" charset="0"/>
                <a:ea typeface="Arial" pitchFamily="34" charset="-122"/>
                <a:cs typeface="Arial" pitchFamily="34" charset="-120"/>
              </a:rPr>
              <a:t>( Mr. Aniket Bhardwaj By ABC Chemistry )  ·  www.abcchemistry.com  ·  9212142427</a:t>
            </a:r>
            <a:endParaRPr lang="en-US" sz="800" dirty="0"/>
          </a:p>
        </p:txBody>
      </p:sp>
      <p:pic>
        <p:nvPicPr>
          <p:cNvPr id="31" name="ABC Chemistry logo" descr="ABC Chemistry logo"/>
          <p:cNvPicPr>
            <a:picLocks noChangeAspect="1"/>
          </p:cNvPicPr>
          <p:nvPr/>
        </p:nvPicPr>
        <p:blipFill>
          <a:blip r:embed="rId4"/>
          <a:stretch>
            <a:fillRect/>
          </a:stretch>
        </p:blipFill>
        <p:spPr>
          <a:xfrm>
            <a:off x="8092440" y="4114800"/>
            <a:ext cx="640080" cy="640080"/>
          </a:xfrm>
          <a:prstGeom prst="rect">
            <a:avLst/>
          </a:prstGeom>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STUDENTS AND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Government Jobs and Examination News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Keep track of every notification in one place.</a:t>
            </a:r>
            <a:endParaRPr lang="en-US" sz="1125" dirty="0"/>
          </a:p>
        </p:txBody>
      </p:sp>
      <p:sp>
        <p:nvSpPr>
          <p:cNvPr id="9" name="Shape 3"/>
          <p:cNvSpPr/>
          <p:nvPr/>
        </p:nvSpPr>
        <p:spPr>
          <a:xfrm>
            <a:off x="342900" y="1014984"/>
            <a:ext cx="3497580" cy="3278124"/>
          </a:xfrm>
          <a:prstGeom prst="roundRect">
            <a:avLst>
              <a:gd name="adj" fmla="val 1464"/>
            </a:avLst>
          </a:prstGeom>
          <a:solidFill>
            <a:srgbClr val="F5F7FB"/>
          </a:solidFill>
          <a:ln w="9525">
            <a:solidFill>
              <a:srgbClr val="DDE3EE"/>
            </a:solidFill>
            <a:prstDash val="solid"/>
          </a:ln>
        </p:spPr>
      </p:sp>
      <p:pic>
        <p:nvPicPr>
          <p:cNvPr id="10" name="Image 0" descr="ic/landmark-14204F.png">    </p:cNvPr>
          <p:cNvPicPr>
            <a:picLocks noChangeAspect="1"/>
          </p:cNvPicPr>
          <p:nvPr/>
        </p:nvPicPr>
        <p:blipFill>
          <a:blip r:embed="rId23"/>
          <a:stretch>
            <a:fillRect/>
          </a:stretch>
        </p:blipFill>
        <p:spPr>
          <a:xfrm>
            <a:off x="480060" y="1104138"/>
            <a:ext cx="288036" cy="288036"/>
          </a:xfrm>
          <a:prstGeom prst="rect">
            <a:avLst/>
          </a:prstGeom>
        </p:spPr>
      </p:pic>
      <p:sp>
        <p:nvSpPr>
          <p:cNvPr id="11" name="Text 4"/>
          <p:cNvSpPr/>
          <p:nvPr/>
        </p:nvSpPr>
        <p:spPr>
          <a:xfrm>
            <a:off x="836676" y="1069848"/>
            <a:ext cx="2880360"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Government Jobs</a:t>
            </a:r>
            <a:endParaRPr lang="en-US" sz="1725" dirty="0"/>
          </a:p>
        </p:txBody>
      </p:sp>
      <p:sp>
        <p:nvSpPr>
          <p:cNvPr id="12" name="Text 5"/>
          <p:cNvSpPr/>
          <p:nvPr/>
        </p:nvSpPr>
        <p:spPr>
          <a:xfrm>
            <a:off x="48006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vacancies</a:t>
            </a:r>
            <a:endParaRPr lang="en-US" sz="1125" dirty="0"/>
          </a:p>
        </p:txBody>
      </p:sp>
      <p:pic>
        <p:nvPicPr>
          <p:cNvPr id="13" name="Image 1" descr="clear.png">
            <a:hlinkClick r:id="rId3" tooltip="https://4ab.in/government-jobs/"/>
          </p:cNvPr>
          <p:cNvPicPr>
            <a:picLocks noChangeAspect="1"/>
          </p:cNvPicPr>
          <p:nvPr/>
        </p:nvPicPr>
        <p:blipFill>
          <a:blip r:embed="rId24"/>
          <a:stretch>
            <a:fillRect/>
          </a:stretch>
        </p:blipFill>
        <p:spPr>
          <a:xfrm>
            <a:off x="480060" y="1467612"/>
            <a:ext cx="1577340" cy="404622"/>
          </a:xfrm>
          <a:prstGeom prst="rect">
            <a:avLst/>
          </a:prstGeom>
        </p:spPr>
      </p:pic>
      <p:sp>
        <p:nvSpPr>
          <p:cNvPr id="14" name="Text 6"/>
          <p:cNvSpPr/>
          <p:nvPr/>
        </p:nvSpPr>
        <p:spPr>
          <a:xfrm>
            <a:off x="2125980" y="1467612"/>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category</a:t>
            </a:r>
            <a:endParaRPr lang="en-US" sz="1125" dirty="0"/>
          </a:p>
        </p:txBody>
      </p:sp>
      <p:pic>
        <p:nvPicPr>
          <p:cNvPr id="15" name="Image 2" descr="clear.png">
            <a:hlinkClick r:id="rId4" tooltip="https://4ab.in/government-jobs/"/>
          </p:cNvPr>
          <p:cNvPicPr>
            <a:picLocks noChangeAspect="1"/>
          </p:cNvPicPr>
          <p:nvPr/>
        </p:nvPicPr>
        <p:blipFill>
          <a:blip r:embed="rId25"/>
          <a:stretch>
            <a:fillRect/>
          </a:stretch>
        </p:blipFill>
        <p:spPr>
          <a:xfrm>
            <a:off x="2125980" y="1467612"/>
            <a:ext cx="1577340" cy="404622"/>
          </a:xfrm>
          <a:prstGeom prst="rect">
            <a:avLst/>
          </a:prstGeom>
        </p:spPr>
      </p:pic>
      <p:sp>
        <p:nvSpPr>
          <p:cNvPr id="16" name="Text 7"/>
          <p:cNvSpPr/>
          <p:nvPr/>
        </p:nvSpPr>
        <p:spPr>
          <a:xfrm>
            <a:off x="48006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By state</a:t>
            </a:r>
            <a:endParaRPr lang="en-US" sz="1125" dirty="0"/>
          </a:p>
        </p:txBody>
      </p:sp>
      <p:pic>
        <p:nvPicPr>
          <p:cNvPr id="17" name="Image 3" descr="clear.png">
            <a:hlinkClick r:id="rId5" tooltip="https://4ab.in/government-jobs/"/>
          </p:cNvPr>
          <p:cNvPicPr>
            <a:picLocks noChangeAspect="1"/>
          </p:cNvPicPr>
          <p:nvPr/>
        </p:nvPicPr>
        <p:blipFill>
          <a:blip r:embed="rId26"/>
          <a:stretch>
            <a:fillRect/>
          </a:stretch>
        </p:blipFill>
        <p:spPr>
          <a:xfrm>
            <a:off x="480060" y="1927098"/>
            <a:ext cx="1577340" cy="404622"/>
          </a:xfrm>
          <a:prstGeom prst="rect">
            <a:avLst/>
          </a:prstGeom>
        </p:spPr>
      </p:pic>
      <p:sp>
        <p:nvSpPr>
          <p:cNvPr id="18" name="Text 8"/>
          <p:cNvSpPr/>
          <p:nvPr/>
        </p:nvSpPr>
        <p:spPr>
          <a:xfrm>
            <a:off x="2125980" y="1927098"/>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Exams</a:t>
            </a:r>
            <a:endParaRPr lang="en-US" sz="1125" dirty="0"/>
          </a:p>
        </p:txBody>
      </p:sp>
      <p:pic>
        <p:nvPicPr>
          <p:cNvPr id="19" name="Image 4" descr="clear.png">
            <a:hlinkClick r:id="rId6" tooltip="https://4ab.in/government-jobs/exams/"/>
          </p:cNvPr>
          <p:cNvPicPr>
            <a:picLocks noChangeAspect="1"/>
          </p:cNvPicPr>
          <p:nvPr/>
        </p:nvPicPr>
        <p:blipFill>
          <a:blip r:embed="rId27"/>
          <a:stretch>
            <a:fillRect/>
          </a:stretch>
        </p:blipFill>
        <p:spPr>
          <a:xfrm>
            <a:off x="2125980" y="1927098"/>
            <a:ext cx="1577340" cy="404622"/>
          </a:xfrm>
          <a:prstGeom prst="rect">
            <a:avLst/>
          </a:prstGeom>
        </p:spPr>
      </p:pic>
      <p:sp>
        <p:nvSpPr>
          <p:cNvPr id="20" name="Text 9"/>
          <p:cNvSpPr/>
          <p:nvPr/>
        </p:nvSpPr>
        <p:spPr>
          <a:xfrm>
            <a:off x="48006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Chemistry jobs</a:t>
            </a:r>
            <a:endParaRPr lang="en-US" sz="1125" dirty="0"/>
          </a:p>
        </p:txBody>
      </p:sp>
      <p:pic>
        <p:nvPicPr>
          <p:cNvPr id="21" name="Image 5" descr="clear.png">
            <a:hlinkClick r:id="rId7" tooltip="https://4ab.in/government-jobs/chemistry/"/>
          </p:cNvPr>
          <p:cNvPicPr>
            <a:picLocks noChangeAspect="1"/>
          </p:cNvPicPr>
          <p:nvPr/>
        </p:nvPicPr>
        <p:blipFill>
          <a:blip r:embed="rId28"/>
          <a:stretch>
            <a:fillRect/>
          </a:stretch>
        </p:blipFill>
        <p:spPr>
          <a:xfrm>
            <a:off x="480060" y="2386584"/>
            <a:ext cx="1577340" cy="404622"/>
          </a:xfrm>
          <a:prstGeom prst="rect">
            <a:avLst/>
          </a:prstGeom>
        </p:spPr>
      </p:pic>
      <p:sp>
        <p:nvSpPr>
          <p:cNvPr id="22" name="Text 10"/>
          <p:cNvSpPr/>
          <p:nvPr/>
        </p:nvSpPr>
        <p:spPr>
          <a:xfrm>
            <a:off x="2125980" y="2386584"/>
            <a:ext cx="1577340"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Government Jobs Blog</a:t>
            </a:r>
            <a:endParaRPr lang="en-US" sz="1125" dirty="0"/>
          </a:p>
        </p:txBody>
      </p:sp>
      <p:pic>
        <p:nvPicPr>
          <p:cNvPr id="23" name="Image 6" descr="clear.png">
            <a:hlinkClick r:id="rId8" tooltip="https://4ab.in/government-jobs/blog/"/>
          </p:cNvPr>
          <p:cNvPicPr>
            <a:picLocks noChangeAspect="1"/>
          </p:cNvPicPr>
          <p:nvPr/>
        </p:nvPicPr>
        <p:blipFill>
          <a:blip r:embed="rId29"/>
          <a:stretch>
            <a:fillRect/>
          </a:stretch>
        </p:blipFill>
        <p:spPr>
          <a:xfrm>
            <a:off x="2125980" y="2386584"/>
            <a:ext cx="1577340" cy="404622"/>
          </a:xfrm>
          <a:prstGeom prst="rect">
            <a:avLst/>
          </a:prstGeom>
        </p:spPr>
      </p:pic>
      <p:sp>
        <p:nvSpPr>
          <p:cNvPr id="24" name="Shape 11"/>
          <p:cNvSpPr/>
          <p:nvPr/>
        </p:nvSpPr>
        <p:spPr>
          <a:xfrm>
            <a:off x="480060" y="2880360"/>
            <a:ext cx="3223260" cy="1316736"/>
          </a:xfrm>
          <a:prstGeom prst="roundRect">
            <a:avLst>
              <a:gd name="adj" fmla="val 3646"/>
            </a:avLst>
          </a:prstGeom>
          <a:solidFill>
            <a:srgbClr val="FFFFFF"/>
          </a:solidFill>
          <a:ln w="9525">
            <a:solidFill>
              <a:srgbClr val="DDE3EE"/>
            </a:solidFill>
            <a:prstDash val="solid"/>
          </a:ln>
        </p:spPr>
      </p:sp>
      <p:pic>
        <p:nvPicPr>
          <p:cNvPr id="25" name="Image 7" descr="QR code for https://4ab.in/government-jobs/">
            <a:hlinkClick r:id="rId9" tooltip="https://4ab.in/government-jobs/"/>
          </p:cNvPr>
          <p:cNvPicPr>
            <a:picLocks noChangeAspect="1"/>
          </p:cNvPicPr>
          <p:nvPr/>
        </p:nvPicPr>
        <p:blipFill>
          <a:blip r:embed="rId30"/>
          <a:stretch>
            <a:fillRect/>
          </a:stretch>
        </p:blipFill>
        <p:spPr>
          <a:xfrm>
            <a:off x="562356" y="2948940"/>
            <a:ext cx="1179576" cy="1179576"/>
          </a:xfrm>
          <a:prstGeom prst="rect">
            <a:avLst/>
          </a:prstGeom>
        </p:spPr>
      </p:pic>
      <p:sp>
        <p:nvSpPr>
          <p:cNvPr id="26" name="Text 12"/>
          <p:cNvSpPr/>
          <p:nvPr/>
        </p:nvSpPr>
        <p:spPr>
          <a:xfrm>
            <a:off x="1851660" y="3223260"/>
            <a:ext cx="1783080"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27" name="Text 13"/>
          <p:cNvSpPr/>
          <p:nvPr/>
        </p:nvSpPr>
        <p:spPr>
          <a:xfrm>
            <a:off x="1851660" y="3497580"/>
            <a:ext cx="1783080"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4ab.in/government-jobs</a:t>
            </a:r>
            <a:endParaRPr lang="en-US" sz="1125" dirty="0"/>
          </a:p>
        </p:txBody>
      </p:sp>
      <p:pic>
        <p:nvPicPr>
          <p:cNvPr id="28" name="Image 8" descr="clear.png">
            <a:hlinkClick r:id="rId10" tooltip="https://4ab.in/government-jobs/"/>
          </p:cNvPr>
          <p:cNvPicPr>
            <a:picLocks noChangeAspect="1"/>
          </p:cNvPicPr>
          <p:nvPr/>
        </p:nvPicPr>
        <p:blipFill>
          <a:blip r:embed="rId31"/>
          <a:stretch>
            <a:fillRect/>
          </a:stretch>
        </p:blipFill>
        <p:spPr>
          <a:xfrm>
            <a:off x="1851660" y="3497580"/>
            <a:ext cx="1783080" cy="246888"/>
          </a:xfrm>
          <a:prstGeom prst="rect">
            <a:avLst/>
          </a:prstGeom>
        </p:spPr>
      </p:pic>
      <p:sp>
        <p:nvSpPr>
          <p:cNvPr id="29" name="Shape 14"/>
          <p:cNvSpPr/>
          <p:nvPr/>
        </p:nvSpPr>
        <p:spPr>
          <a:xfrm>
            <a:off x="3943350" y="1014984"/>
            <a:ext cx="4855464" cy="3278124"/>
          </a:xfrm>
          <a:prstGeom prst="roundRect">
            <a:avLst>
              <a:gd name="adj" fmla="val 1464"/>
            </a:avLst>
          </a:prstGeom>
          <a:solidFill>
            <a:srgbClr val="F5F7FB"/>
          </a:solidFill>
          <a:ln w="9525">
            <a:solidFill>
              <a:srgbClr val="DDE3EE"/>
            </a:solidFill>
            <a:prstDash val="solid"/>
          </a:ln>
        </p:spPr>
      </p:sp>
      <p:pic>
        <p:nvPicPr>
          <p:cNvPr id="30" name="Image 9" descr="ic/newspaper-14204F.png">    </p:cNvPr>
          <p:cNvPicPr>
            <a:picLocks noChangeAspect="1"/>
          </p:cNvPicPr>
          <p:nvPr/>
        </p:nvPicPr>
        <p:blipFill>
          <a:blip r:embed="rId32"/>
          <a:stretch>
            <a:fillRect/>
          </a:stretch>
        </p:blipFill>
        <p:spPr>
          <a:xfrm>
            <a:off x="4080510" y="1104138"/>
            <a:ext cx="288036" cy="288036"/>
          </a:xfrm>
          <a:prstGeom prst="rect">
            <a:avLst/>
          </a:prstGeom>
        </p:spPr>
      </p:pic>
      <p:sp>
        <p:nvSpPr>
          <p:cNvPr id="31" name="Text 15"/>
          <p:cNvSpPr/>
          <p:nvPr/>
        </p:nvSpPr>
        <p:spPr>
          <a:xfrm>
            <a:off x="4437126" y="1069848"/>
            <a:ext cx="4238244" cy="356616"/>
          </a:xfrm>
          <a:prstGeom prst="rect">
            <a:avLst/>
          </a:prstGeom>
          <a:noFill/>
          <a:ln/>
        </p:spPr>
        <p:txBody>
          <a:bodyPr wrap="square" lIns="0" tIns="0" rIns="0" bIns="0" rtlCol="0" anchor="ctr"/>
          <a:lstStyle/>
          <a:p>
            <a:pPr indent="0" marL="0">
              <a:buNone/>
            </a:pPr>
            <a:r>
              <a:rPr lang="en-US" sz="1725" b="1" dirty="0">
                <a:solidFill>
                  <a:srgbClr val="14204F"/>
                </a:solidFill>
                <a:latin typeface="Calibri" pitchFamily="34" charset="0"/>
                <a:ea typeface="Calibri" pitchFamily="34" charset="-122"/>
                <a:cs typeface="Calibri" pitchFamily="34" charset="-120"/>
              </a:rPr>
              <a:t>Examination News</a:t>
            </a:r>
            <a:endParaRPr lang="en-US" sz="1725" dirty="0"/>
          </a:p>
        </p:txBody>
      </p:sp>
      <p:sp>
        <p:nvSpPr>
          <p:cNvPr id="32" name="Text 16"/>
          <p:cNvSpPr/>
          <p:nvPr/>
        </p:nvSpPr>
        <p:spPr>
          <a:xfrm>
            <a:off x="4080510"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Latest updates</a:t>
            </a:r>
            <a:endParaRPr lang="en-US" sz="1125" dirty="0"/>
          </a:p>
        </p:txBody>
      </p:sp>
      <p:pic>
        <p:nvPicPr>
          <p:cNvPr id="33" name="Image 10" descr="clear.png">
            <a:hlinkClick r:id="rId11" tooltip="https://4ab.in/examination-news/latest/"/>
          </p:cNvPr>
          <p:cNvPicPr>
            <a:picLocks noChangeAspect="1"/>
          </p:cNvPicPr>
          <p:nvPr/>
        </p:nvPicPr>
        <p:blipFill>
          <a:blip r:embed="rId33"/>
          <a:stretch>
            <a:fillRect/>
          </a:stretch>
        </p:blipFill>
        <p:spPr>
          <a:xfrm>
            <a:off x="4080510" y="1467612"/>
            <a:ext cx="1481328" cy="404622"/>
          </a:xfrm>
          <a:prstGeom prst="rect">
            <a:avLst/>
          </a:prstGeom>
        </p:spPr>
      </p:pic>
      <p:sp>
        <p:nvSpPr>
          <p:cNvPr id="34" name="Text 17"/>
          <p:cNvSpPr/>
          <p:nvPr/>
        </p:nvSpPr>
        <p:spPr>
          <a:xfrm>
            <a:off x="5630418"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 calendar</a:t>
            </a:r>
            <a:endParaRPr lang="en-US" sz="1125" dirty="0"/>
          </a:p>
        </p:txBody>
      </p:sp>
      <p:pic>
        <p:nvPicPr>
          <p:cNvPr id="35" name="Image 11" descr="clear.png">
            <a:hlinkClick r:id="rId12" tooltip="https://4ab.in/examination-news/calendar/"/>
          </p:cNvPr>
          <p:cNvPicPr>
            <a:picLocks noChangeAspect="1"/>
          </p:cNvPicPr>
          <p:nvPr/>
        </p:nvPicPr>
        <p:blipFill>
          <a:blip r:embed="rId34"/>
          <a:stretch>
            <a:fillRect/>
          </a:stretch>
        </p:blipFill>
        <p:spPr>
          <a:xfrm>
            <a:off x="5630418" y="1467612"/>
            <a:ext cx="1481328" cy="404622"/>
          </a:xfrm>
          <a:prstGeom prst="rect">
            <a:avLst/>
          </a:prstGeom>
        </p:spPr>
      </p:pic>
      <p:sp>
        <p:nvSpPr>
          <p:cNvPr id="36" name="Text 18"/>
          <p:cNvSpPr/>
          <p:nvPr/>
        </p:nvSpPr>
        <p:spPr>
          <a:xfrm>
            <a:off x="7180326" y="1467612"/>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Admit cards</a:t>
            </a:r>
            <a:endParaRPr lang="en-US" sz="1125" dirty="0"/>
          </a:p>
        </p:txBody>
      </p:sp>
      <p:pic>
        <p:nvPicPr>
          <p:cNvPr id="37" name="Image 12" descr="clear.png">
            <a:hlinkClick r:id="rId13" tooltip="https://4ab.in/examination-news/latest/?e=admit-card"/>
          </p:cNvPr>
          <p:cNvPicPr>
            <a:picLocks noChangeAspect="1"/>
          </p:cNvPicPr>
          <p:nvPr/>
        </p:nvPicPr>
        <p:blipFill>
          <a:blip r:embed="rId35"/>
          <a:stretch>
            <a:fillRect/>
          </a:stretch>
        </p:blipFill>
        <p:spPr>
          <a:xfrm>
            <a:off x="7180326" y="1467612"/>
            <a:ext cx="1481328" cy="404622"/>
          </a:xfrm>
          <a:prstGeom prst="rect">
            <a:avLst/>
          </a:prstGeom>
        </p:spPr>
      </p:pic>
      <p:sp>
        <p:nvSpPr>
          <p:cNvPr id="38" name="Text 19"/>
          <p:cNvSpPr/>
          <p:nvPr/>
        </p:nvSpPr>
        <p:spPr>
          <a:xfrm>
            <a:off x="4080510"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Results</a:t>
            </a:r>
            <a:endParaRPr lang="en-US" sz="1125" dirty="0"/>
          </a:p>
        </p:txBody>
      </p:sp>
      <p:pic>
        <p:nvPicPr>
          <p:cNvPr id="39" name="Image 13" descr="clear.png">
            <a:hlinkClick r:id="rId14" tooltip="https://4ab.in/examination-news/latest/?e=result"/>
          </p:cNvPr>
          <p:cNvPicPr>
            <a:picLocks noChangeAspect="1"/>
          </p:cNvPicPr>
          <p:nvPr/>
        </p:nvPicPr>
        <p:blipFill>
          <a:blip r:embed="rId36"/>
          <a:stretch>
            <a:fillRect/>
          </a:stretch>
        </p:blipFill>
        <p:spPr>
          <a:xfrm>
            <a:off x="4080510" y="1927098"/>
            <a:ext cx="1481328" cy="404622"/>
          </a:xfrm>
          <a:prstGeom prst="rect">
            <a:avLst/>
          </a:prstGeom>
        </p:spPr>
      </p:pic>
      <p:sp>
        <p:nvSpPr>
          <p:cNvPr id="40" name="Text 20"/>
          <p:cNvSpPr/>
          <p:nvPr/>
        </p:nvSpPr>
        <p:spPr>
          <a:xfrm>
            <a:off x="5630418"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UG entrance exams</a:t>
            </a:r>
            <a:endParaRPr lang="en-US" sz="1125" dirty="0"/>
          </a:p>
        </p:txBody>
      </p:sp>
      <p:pic>
        <p:nvPicPr>
          <p:cNvPr id="41" name="Image 14" descr="clear.png">
            <a:hlinkClick r:id="rId15" tooltip="https://4ab.in/examination-news/tier/ug/"/>
          </p:cNvPr>
          <p:cNvPicPr>
            <a:picLocks noChangeAspect="1"/>
          </p:cNvPicPr>
          <p:nvPr/>
        </p:nvPicPr>
        <p:blipFill>
          <a:blip r:embed="rId37"/>
          <a:stretch>
            <a:fillRect/>
          </a:stretch>
        </p:blipFill>
        <p:spPr>
          <a:xfrm>
            <a:off x="5630418" y="1927098"/>
            <a:ext cx="1481328" cy="404622"/>
          </a:xfrm>
          <a:prstGeom prst="rect">
            <a:avLst/>
          </a:prstGeom>
        </p:spPr>
      </p:pic>
      <p:sp>
        <p:nvSpPr>
          <p:cNvPr id="42" name="Text 21"/>
          <p:cNvSpPr/>
          <p:nvPr/>
        </p:nvSpPr>
        <p:spPr>
          <a:xfrm>
            <a:off x="7180326" y="1927098"/>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PG entrance exams</a:t>
            </a:r>
            <a:endParaRPr lang="en-US" sz="1125" dirty="0"/>
          </a:p>
        </p:txBody>
      </p:sp>
      <p:pic>
        <p:nvPicPr>
          <p:cNvPr id="43" name="Image 15" descr="clear.png">
            <a:hlinkClick r:id="rId16" tooltip="https://4ab.in/examination-news/tier/pg/"/>
          </p:cNvPr>
          <p:cNvPicPr>
            <a:picLocks noChangeAspect="1"/>
          </p:cNvPicPr>
          <p:nvPr/>
        </p:nvPicPr>
        <p:blipFill>
          <a:blip r:embed="rId38"/>
          <a:stretch>
            <a:fillRect/>
          </a:stretch>
        </p:blipFill>
        <p:spPr>
          <a:xfrm>
            <a:off x="7180326" y="1927098"/>
            <a:ext cx="1481328" cy="404622"/>
          </a:xfrm>
          <a:prstGeom prst="rect">
            <a:avLst/>
          </a:prstGeom>
        </p:spPr>
      </p:pic>
      <p:sp>
        <p:nvSpPr>
          <p:cNvPr id="44" name="Text 22"/>
          <p:cNvSpPr/>
          <p:nvPr/>
        </p:nvSpPr>
        <p:spPr>
          <a:xfrm>
            <a:off x="4080510"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NET, SET &amp; PhD exams</a:t>
            </a:r>
            <a:endParaRPr lang="en-US" sz="1125" dirty="0"/>
          </a:p>
        </p:txBody>
      </p:sp>
      <p:pic>
        <p:nvPicPr>
          <p:cNvPr id="45" name="Image 16" descr="clear.png">
            <a:hlinkClick r:id="rId17" tooltip="https://4ab.in/examination-news/tier/research/"/>
          </p:cNvPr>
          <p:cNvPicPr>
            <a:picLocks noChangeAspect="1"/>
          </p:cNvPicPr>
          <p:nvPr/>
        </p:nvPicPr>
        <p:blipFill>
          <a:blip r:embed="rId39"/>
          <a:stretch>
            <a:fillRect/>
          </a:stretch>
        </p:blipFill>
        <p:spPr>
          <a:xfrm>
            <a:off x="4080510" y="2386584"/>
            <a:ext cx="1481328" cy="404622"/>
          </a:xfrm>
          <a:prstGeom prst="rect">
            <a:avLst/>
          </a:prstGeom>
        </p:spPr>
      </p:pic>
      <p:sp>
        <p:nvSpPr>
          <p:cNvPr id="46" name="Text 23"/>
          <p:cNvSpPr/>
          <p:nvPr/>
        </p:nvSpPr>
        <p:spPr>
          <a:xfrm>
            <a:off x="5630418"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School board exams</a:t>
            </a:r>
            <a:endParaRPr lang="en-US" sz="1125" dirty="0"/>
          </a:p>
        </p:txBody>
      </p:sp>
      <p:pic>
        <p:nvPicPr>
          <p:cNvPr id="47" name="Image 17" descr="clear.png">
            <a:hlinkClick r:id="rId18" tooltip="https://4ab.in/examination-news/tier/school/"/>
          </p:cNvPr>
          <p:cNvPicPr>
            <a:picLocks noChangeAspect="1"/>
          </p:cNvPicPr>
          <p:nvPr/>
        </p:nvPicPr>
        <p:blipFill>
          <a:blip r:embed="rId40"/>
          <a:stretch>
            <a:fillRect/>
          </a:stretch>
        </p:blipFill>
        <p:spPr>
          <a:xfrm>
            <a:off x="5630418" y="2386584"/>
            <a:ext cx="1481328" cy="404622"/>
          </a:xfrm>
          <a:prstGeom prst="rect">
            <a:avLst/>
          </a:prstGeom>
        </p:spPr>
      </p:pic>
      <p:sp>
        <p:nvSpPr>
          <p:cNvPr id="48" name="Text 24"/>
          <p:cNvSpPr/>
          <p:nvPr/>
        </p:nvSpPr>
        <p:spPr>
          <a:xfrm>
            <a:off x="7180326" y="2386584"/>
            <a:ext cx="1481328" cy="404622"/>
          </a:xfrm>
          <a:prstGeom prst="roundRect">
            <a:avLst>
              <a:gd name="adj" fmla="val 11864"/>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Examination News Blog</a:t>
            </a:r>
            <a:endParaRPr lang="en-US" sz="1125" dirty="0"/>
          </a:p>
        </p:txBody>
      </p:sp>
      <p:pic>
        <p:nvPicPr>
          <p:cNvPr id="49" name="Image 18" descr="clear.png">
            <a:hlinkClick r:id="rId19" tooltip="https://4ab.in/examination-news/blog/"/>
          </p:cNvPr>
          <p:cNvPicPr>
            <a:picLocks noChangeAspect="1"/>
          </p:cNvPicPr>
          <p:nvPr/>
        </p:nvPicPr>
        <p:blipFill>
          <a:blip r:embed="rId41"/>
          <a:stretch>
            <a:fillRect/>
          </a:stretch>
        </p:blipFill>
        <p:spPr>
          <a:xfrm>
            <a:off x="7180326" y="2386584"/>
            <a:ext cx="1481328" cy="404622"/>
          </a:xfrm>
          <a:prstGeom prst="rect">
            <a:avLst/>
          </a:prstGeom>
        </p:spPr>
      </p:pic>
      <p:sp>
        <p:nvSpPr>
          <p:cNvPr id="50" name="Shape 25"/>
          <p:cNvSpPr/>
          <p:nvPr/>
        </p:nvSpPr>
        <p:spPr>
          <a:xfrm>
            <a:off x="4080510" y="2880360"/>
            <a:ext cx="4581144" cy="1316736"/>
          </a:xfrm>
          <a:prstGeom prst="roundRect">
            <a:avLst>
              <a:gd name="adj" fmla="val 3646"/>
            </a:avLst>
          </a:prstGeom>
          <a:solidFill>
            <a:srgbClr val="FFFFFF"/>
          </a:solidFill>
          <a:ln w="9525">
            <a:solidFill>
              <a:srgbClr val="DDE3EE"/>
            </a:solidFill>
            <a:prstDash val="solid"/>
          </a:ln>
        </p:spPr>
      </p:sp>
      <p:pic>
        <p:nvPicPr>
          <p:cNvPr id="51" name="Image 19" descr="QR code for https://4ab.in/examination-news/">
            <a:hlinkClick r:id="rId20" tooltip="https://4ab.in/examination-news/"/>
          </p:cNvPr>
          <p:cNvPicPr>
            <a:picLocks noChangeAspect="1"/>
          </p:cNvPicPr>
          <p:nvPr/>
        </p:nvPicPr>
        <p:blipFill>
          <a:blip r:embed="rId42"/>
          <a:stretch>
            <a:fillRect/>
          </a:stretch>
        </p:blipFill>
        <p:spPr>
          <a:xfrm>
            <a:off x="4162806" y="2948940"/>
            <a:ext cx="1179576" cy="1179576"/>
          </a:xfrm>
          <a:prstGeom prst="rect">
            <a:avLst/>
          </a:prstGeom>
        </p:spPr>
      </p:pic>
      <p:sp>
        <p:nvSpPr>
          <p:cNvPr id="52" name="Text 26"/>
          <p:cNvSpPr/>
          <p:nvPr/>
        </p:nvSpPr>
        <p:spPr>
          <a:xfrm>
            <a:off x="5452110" y="3223260"/>
            <a:ext cx="3140964" cy="274320"/>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Scan to Explore</a:t>
            </a:r>
            <a:endParaRPr lang="en-US" sz="1350" dirty="0"/>
          </a:p>
        </p:txBody>
      </p:sp>
      <p:sp>
        <p:nvSpPr>
          <p:cNvPr id="53" name="Text 27"/>
          <p:cNvSpPr/>
          <p:nvPr/>
        </p:nvSpPr>
        <p:spPr>
          <a:xfrm>
            <a:off x="5452110" y="3497580"/>
            <a:ext cx="3140964" cy="246888"/>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4ab.in/examination-news</a:t>
            </a:r>
            <a:endParaRPr lang="en-US" sz="1125" dirty="0"/>
          </a:p>
        </p:txBody>
      </p:sp>
      <p:pic>
        <p:nvPicPr>
          <p:cNvPr id="54" name="Image 20" descr="clear.png">
            <a:hlinkClick r:id="rId21" tooltip="https://4ab.in/examination-news/"/>
          </p:cNvPr>
          <p:cNvPicPr>
            <a:picLocks noChangeAspect="1"/>
          </p:cNvPicPr>
          <p:nvPr/>
        </p:nvPicPr>
        <p:blipFill>
          <a:blip r:embed="rId43"/>
          <a:stretch>
            <a:fillRect/>
          </a:stretch>
        </p:blipFill>
        <p:spPr>
          <a:xfrm>
            <a:off x="5452110" y="3497580"/>
            <a:ext cx="3140964" cy="246888"/>
          </a:xfrm>
          <a:prstGeom prst="rect">
            <a:avLst/>
          </a:prstGeom>
        </p:spPr>
      </p:pic>
      <p:sp>
        <p:nvSpPr>
          <p:cNvPr id="55" name="Shape 28"/>
          <p:cNvSpPr/>
          <p:nvPr/>
        </p:nvSpPr>
        <p:spPr>
          <a:xfrm>
            <a:off x="342900" y="4361688"/>
            <a:ext cx="8455914" cy="315468"/>
          </a:xfrm>
          <a:prstGeom prst="rect">
            <a:avLst/>
          </a:prstGeom>
          <a:solidFill>
            <a:srgbClr val="FBF3DA"/>
          </a:solidFill>
          <a:ln/>
        </p:spPr>
      </p:sp>
      <p:sp>
        <p:nvSpPr>
          <p:cNvPr id="56" name="Shape 29"/>
          <p:cNvSpPr/>
          <p:nvPr/>
        </p:nvSpPr>
        <p:spPr>
          <a:xfrm>
            <a:off x="342900" y="4361688"/>
            <a:ext cx="54864" cy="315468"/>
          </a:xfrm>
          <a:prstGeom prst="rect">
            <a:avLst/>
          </a:prstGeom>
          <a:solidFill>
            <a:srgbClr val="D4A017"/>
          </a:solidFill>
          <a:ln/>
        </p:spPr>
      </p:sp>
      <p:sp>
        <p:nvSpPr>
          <p:cNvPr id="57"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Vacancies, admit cards, results and exam dates: all in one place</a:t>
            </a:r>
            <a:endParaRPr lang="en-US" sz="1275" dirty="0"/>
          </a:p>
        </p:txBody>
      </p:sp>
      <p:sp>
        <p:nvSpPr>
          <p:cNvPr id="58"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9" name="Image 21" descr="clear.png">
            <a:hlinkClick r:id="rId22" tooltip="https://4ab.in/educators/"/>
          </p:cNvPr>
          <p:cNvPicPr>
            <a:picLocks noChangeAspect="1"/>
          </p:cNvPicPr>
          <p:nvPr/>
        </p:nvPicPr>
        <p:blipFill>
          <a:blip r:embed="rId44"/>
          <a:stretch>
            <a:fillRect/>
          </a:stretch>
        </p:blipFill>
        <p:spPr>
          <a:xfrm>
            <a:off x="3566160" y="4786884"/>
            <a:ext cx="1988820" cy="219456"/>
          </a:xfrm>
          <a:prstGeom prst="rect">
            <a:avLst/>
          </a:prstGeom>
        </p:spPr>
      </p:pic>
    </p:spTree>
  </p:cSld>
</p:sld>
</file>

<file path=ppt/slides/slide3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FOR EDUCATORS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Teach from the Question Bank, one question at a time</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Find the right questions, teach them in class, then take them with you.</a:t>
            </a:r>
            <a:endParaRPr lang="en-US" sz="1125" dirty="0"/>
          </a:p>
        </p:txBody>
      </p:sp>
      <p:sp>
        <p:nvSpPr>
          <p:cNvPr id="9" name="Shape 3"/>
          <p:cNvSpPr/>
          <p:nvPr/>
        </p:nvSpPr>
        <p:spPr>
          <a:xfrm>
            <a:off x="342900" y="1062990"/>
            <a:ext cx="1988820" cy="1885950"/>
          </a:xfrm>
          <a:prstGeom prst="roundRect">
            <a:avLst>
              <a:gd name="adj" fmla="val 2545"/>
            </a:avLst>
          </a:prstGeom>
          <a:solidFill>
            <a:srgbClr val="F5F7FB"/>
          </a:solidFill>
          <a:ln w="9525">
            <a:solidFill>
              <a:srgbClr val="DDE3EE"/>
            </a:solidFill>
            <a:prstDash val="solid"/>
          </a:ln>
        </p:spPr>
      </p:sp>
      <p:pic>
        <p:nvPicPr>
          <p:cNvPr id="10" name="Image 0" descr="ic/search-14204F.png">    </p:cNvPr>
          <p:cNvPicPr>
            <a:picLocks noChangeAspect="1"/>
          </p:cNvPicPr>
          <p:nvPr/>
        </p:nvPicPr>
        <p:blipFill>
          <a:blip r:embed="rId12"/>
          <a:stretch>
            <a:fillRect/>
          </a:stretch>
        </p:blipFill>
        <p:spPr>
          <a:xfrm>
            <a:off x="445770" y="1165860"/>
            <a:ext cx="260604" cy="260604"/>
          </a:xfrm>
          <a:prstGeom prst="rect">
            <a:avLst/>
          </a:prstGeom>
        </p:spPr>
      </p:pic>
      <p:sp>
        <p:nvSpPr>
          <p:cNvPr id="11" name="Text 4"/>
          <p:cNvSpPr/>
          <p:nvPr/>
        </p:nvSpPr>
        <p:spPr>
          <a:xfrm>
            <a:off x="754380"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1  Find questions</a:t>
            </a:r>
            <a:endParaRPr lang="en-US" sz="1350" dirty="0"/>
          </a:p>
        </p:txBody>
      </p:sp>
      <p:sp>
        <p:nvSpPr>
          <p:cNvPr id="12" name="Text 5"/>
          <p:cNvSpPr/>
          <p:nvPr/>
        </p:nvSpPr>
        <p:spPr>
          <a:xfrm>
            <a:off x="445770"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Browse</a:t>
            </a:r>
            <a:endParaRPr lang="en-US" sz="1125" dirty="0"/>
          </a:p>
        </p:txBody>
      </p:sp>
      <p:pic>
        <p:nvPicPr>
          <p:cNvPr id="13" name="Image 1" descr="clear.png">
            <a:hlinkClick r:id="rId3" tooltip="https://4ab.in/educators/chemistry-question-bank/"/>
          </p:cNvPr>
          <p:cNvPicPr>
            <a:picLocks noChangeAspect="1"/>
          </p:cNvPicPr>
          <p:nvPr/>
        </p:nvPicPr>
        <p:blipFill>
          <a:blip r:embed="rId13"/>
          <a:stretch>
            <a:fillRect/>
          </a:stretch>
        </p:blipFill>
        <p:spPr>
          <a:xfrm>
            <a:off x="445770" y="1556766"/>
            <a:ext cx="1783080" cy="363474"/>
          </a:xfrm>
          <a:prstGeom prst="rect">
            <a:avLst/>
          </a:prstGeom>
        </p:spPr>
      </p:pic>
      <p:sp>
        <p:nvSpPr>
          <p:cNvPr id="14" name="Text 6"/>
          <p:cNvSpPr/>
          <p:nvPr/>
        </p:nvSpPr>
        <p:spPr>
          <a:xfrm>
            <a:off x="445770" y="1981962"/>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search</a:t>
            </a:r>
            <a:endParaRPr lang="en-US" sz="1125" dirty="0"/>
          </a:p>
        </p:txBody>
      </p:sp>
      <p:pic>
        <p:nvPicPr>
          <p:cNvPr id="15" name="Image 2" descr="clear.png">
            <a:hlinkClick r:id="rId4" tooltip="https://4ab.in/educators/search/"/>
          </p:cNvPr>
          <p:cNvPicPr>
            <a:picLocks noChangeAspect="1"/>
          </p:cNvPicPr>
          <p:nvPr/>
        </p:nvPicPr>
        <p:blipFill>
          <a:blip r:embed="rId14"/>
          <a:stretch>
            <a:fillRect/>
          </a:stretch>
        </p:blipFill>
        <p:spPr>
          <a:xfrm>
            <a:off x="445770" y="1981962"/>
            <a:ext cx="1783080" cy="363474"/>
          </a:xfrm>
          <a:prstGeom prst="rect">
            <a:avLst/>
          </a:prstGeom>
        </p:spPr>
      </p:pic>
      <p:sp>
        <p:nvSpPr>
          <p:cNvPr id="16" name="Text 7"/>
          <p:cNvSpPr/>
          <p:nvPr/>
        </p:nvSpPr>
        <p:spPr>
          <a:xfrm>
            <a:off x="445770" y="2407158"/>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Topic packs</a:t>
            </a:r>
            <a:endParaRPr lang="en-US" sz="1125" dirty="0"/>
          </a:p>
        </p:txBody>
      </p:sp>
      <p:pic>
        <p:nvPicPr>
          <p:cNvPr id="17" name="Image 3" descr="clear.png">
            <a:hlinkClick r:id="rId5" tooltip="https://4ab.in/educators/topic/"/>
          </p:cNvPr>
          <p:cNvPicPr>
            <a:picLocks noChangeAspect="1"/>
          </p:cNvPicPr>
          <p:nvPr/>
        </p:nvPicPr>
        <p:blipFill>
          <a:blip r:embed="rId15"/>
          <a:stretch>
            <a:fillRect/>
          </a:stretch>
        </p:blipFill>
        <p:spPr>
          <a:xfrm>
            <a:off x="445770" y="2407158"/>
            <a:ext cx="1783080" cy="363474"/>
          </a:xfrm>
          <a:prstGeom prst="rect">
            <a:avLst/>
          </a:prstGeom>
        </p:spPr>
      </p:pic>
      <p:sp>
        <p:nvSpPr>
          <p:cNvPr id="18" name="Shape 8"/>
          <p:cNvSpPr/>
          <p:nvPr/>
        </p:nvSpPr>
        <p:spPr>
          <a:xfrm>
            <a:off x="2414016" y="1062990"/>
            <a:ext cx="1988820" cy="1885950"/>
          </a:xfrm>
          <a:prstGeom prst="roundRect">
            <a:avLst>
              <a:gd name="adj" fmla="val 2545"/>
            </a:avLst>
          </a:prstGeom>
          <a:solidFill>
            <a:srgbClr val="F5F7FB"/>
          </a:solidFill>
          <a:ln w="9525">
            <a:solidFill>
              <a:srgbClr val="DDE3EE"/>
            </a:solidFill>
            <a:prstDash val="solid"/>
          </a:ln>
        </p:spPr>
      </p:sp>
      <p:pic>
        <p:nvPicPr>
          <p:cNvPr id="19" name="Image 4" descr="ic/presentation-14204F.png">    </p:cNvPr>
          <p:cNvPicPr>
            <a:picLocks noChangeAspect="1"/>
          </p:cNvPicPr>
          <p:nvPr/>
        </p:nvPicPr>
        <p:blipFill>
          <a:blip r:embed="rId16"/>
          <a:stretch>
            <a:fillRect/>
          </a:stretch>
        </p:blipFill>
        <p:spPr>
          <a:xfrm>
            <a:off x="2516886" y="1165860"/>
            <a:ext cx="260604" cy="260604"/>
          </a:xfrm>
          <a:prstGeom prst="rect">
            <a:avLst/>
          </a:prstGeom>
        </p:spPr>
      </p:pic>
      <p:sp>
        <p:nvSpPr>
          <p:cNvPr id="20" name="Text 9"/>
          <p:cNvSpPr/>
          <p:nvPr/>
        </p:nvSpPr>
        <p:spPr>
          <a:xfrm>
            <a:off x="2825496"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2  Teach one by one</a:t>
            </a:r>
            <a:endParaRPr lang="en-US" sz="1350" dirty="0"/>
          </a:p>
        </p:txBody>
      </p:sp>
      <p:sp>
        <p:nvSpPr>
          <p:cNvPr id="21" name="Text 10"/>
          <p:cNvSpPr/>
          <p:nvPr/>
        </p:nvSpPr>
        <p:spPr>
          <a:xfrm>
            <a:off x="2516886" y="1556766"/>
            <a:ext cx="1783080" cy="363474"/>
          </a:xfrm>
          <a:prstGeom prst="roundRect">
            <a:avLst>
              <a:gd name="adj" fmla="val 13208"/>
            </a:avLst>
          </a:prstGeom>
          <a:solidFill>
            <a:srgbClr val="14204F"/>
          </a:solidFill>
          <a:ln/>
        </p:spPr>
        <p:txBody>
          <a:bodyPr wrap="square" lIns="28575" tIns="28575" rIns="28575" bIns="28575" rtlCol="0" anchor="ctr"/>
          <a:lstStyle/>
          <a:p>
            <a:pPr algn="ctr" indent="0" marL="0">
              <a:buNone/>
            </a:pPr>
            <a:r>
              <a:rPr lang="en-US" sz="1125" b="1" dirty="0">
                <a:solidFill>
                  <a:srgbClr val="FFFFFF"/>
                </a:solidFill>
                <a:latin typeface="Calibri" pitchFamily="34" charset="0"/>
                <a:ea typeface="Calibri" pitchFamily="34" charset="-122"/>
                <a:cs typeface="Calibri" pitchFamily="34" charset="-120"/>
              </a:rPr>
              <a:t>Question Bank</a:t>
            </a:r>
            <a:endParaRPr lang="en-US" sz="1125" dirty="0"/>
          </a:p>
        </p:txBody>
      </p:sp>
      <p:pic>
        <p:nvPicPr>
          <p:cNvPr id="22" name="Image 5" descr="clear.png">
            <a:hlinkClick r:id="rId6" tooltip="https://4ab.in/educators/?m=qb"/>
          </p:cNvPr>
          <p:cNvPicPr>
            <a:picLocks noChangeAspect="1"/>
          </p:cNvPicPr>
          <p:nvPr/>
        </p:nvPicPr>
        <p:blipFill>
          <a:blip r:embed="rId17"/>
          <a:stretch>
            <a:fillRect/>
          </a:stretch>
        </p:blipFill>
        <p:spPr>
          <a:xfrm>
            <a:off x="2516886" y="1556766"/>
            <a:ext cx="1783080" cy="363474"/>
          </a:xfrm>
          <a:prstGeom prst="rect">
            <a:avLst/>
          </a:prstGeom>
        </p:spPr>
      </p:pic>
      <p:sp>
        <p:nvSpPr>
          <p:cNvPr id="23" name="Text 11"/>
          <p:cNvSpPr/>
          <p:nvPr/>
        </p:nvSpPr>
        <p:spPr>
          <a:xfrm>
            <a:off x="2516886" y="1988820"/>
            <a:ext cx="1783080" cy="651510"/>
          </a:xfrm>
          <a:prstGeom prst="rect">
            <a:avLst/>
          </a:prstGeom>
          <a:noFill/>
          <a:ln/>
        </p:spPr>
        <p:txBody>
          <a:bodyPr wrap="square" lIns="0" tIns="0" rIns="0" bIns="0" rtlCol="0" anchor="t"/>
          <a:lstStyle/>
          <a:p>
            <a:pPr indent="0" marL="0">
              <a:buNone/>
            </a:pPr>
            <a:r>
              <a:rPr lang="en-US" sz="1125" dirty="0">
                <a:solidFill>
                  <a:srgbClr val="52617A"/>
                </a:solidFill>
                <a:latin typeface="Calibri" pitchFamily="34" charset="0"/>
                <a:ea typeface="Calibri" pitchFamily="34" charset="-122"/>
                <a:cs typeface="Calibri" pitchFamily="34" charset="-120"/>
              </a:rPr>
              <a:t>Show each question to students on the board, in your own order.</a:t>
            </a:r>
            <a:endParaRPr lang="en-US" sz="1125" dirty="0"/>
          </a:p>
        </p:txBody>
      </p:sp>
      <p:sp>
        <p:nvSpPr>
          <p:cNvPr id="24" name="Shape 12"/>
          <p:cNvSpPr/>
          <p:nvPr/>
        </p:nvSpPr>
        <p:spPr>
          <a:xfrm>
            <a:off x="4485132" y="1062990"/>
            <a:ext cx="1988820" cy="1885950"/>
          </a:xfrm>
          <a:prstGeom prst="roundRect">
            <a:avLst>
              <a:gd name="adj" fmla="val 2545"/>
            </a:avLst>
          </a:prstGeom>
          <a:solidFill>
            <a:srgbClr val="F5F7FB"/>
          </a:solidFill>
          <a:ln w="9525">
            <a:solidFill>
              <a:srgbClr val="DDE3EE"/>
            </a:solidFill>
            <a:prstDash val="solid"/>
          </a:ln>
        </p:spPr>
      </p:sp>
      <p:pic>
        <p:nvPicPr>
          <p:cNvPr id="25" name="Image 6" descr="ic/download-14204F.png">    </p:cNvPr>
          <p:cNvPicPr>
            <a:picLocks noChangeAspect="1"/>
          </p:cNvPicPr>
          <p:nvPr/>
        </p:nvPicPr>
        <p:blipFill>
          <a:blip r:embed="rId18"/>
          <a:stretch>
            <a:fillRect/>
          </a:stretch>
        </p:blipFill>
        <p:spPr>
          <a:xfrm>
            <a:off x="4588002" y="1165860"/>
            <a:ext cx="260604" cy="260604"/>
          </a:xfrm>
          <a:prstGeom prst="rect">
            <a:avLst/>
          </a:prstGeom>
        </p:spPr>
      </p:pic>
      <p:sp>
        <p:nvSpPr>
          <p:cNvPr id="26" name="Text 13"/>
          <p:cNvSpPr/>
          <p:nvPr/>
        </p:nvSpPr>
        <p:spPr>
          <a:xfrm>
            <a:off x="4896612" y="1131570"/>
            <a:ext cx="1543050" cy="329184"/>
          </a:xfrm>
          <a:prstGeom prst="rect">
            <a:avLst/>
          </a:prstGeom>
          <a:noFill/>
          <a:ln/>
        </p:spPr>
        <p:txBody>
          <a:bodyPr wrap="square" lIns="0" tIns="0" rIns="0" bIns="0" rtlCol="0" anchor="ctr"/>
          <a:lstStyle/>
          <a:p>
            <a:pPr indent="0" marL="0">
              <a:buNone/>
            </a:pPr>
            <a:r>
              <a:rPr lang="en-US" sz="1350" b="1" dirty="0">
                <a:solidFill>
                  <a:srgbClr val="14204F"/>
                </a:solidFill>
                <a:latin typeface="Calibri" pitchFamily="34" charset="0"/>
                <a:ea typeface="Calibri" pitchFamily="34" charset="-122"/>
                <a:cs typeface="Calibri" pitchFamily="34" charset="-120"/>
              </a:rPr>
              <a:t>3  Export</a:t>
            </a:r>
            <a:endParaRPr lang="en-US" sz="1350" dirty="0"/>
          </a:p>
        </p:txBody>
      </p:sp>
      <p:sp>
        <p:nvSpPr>
          <p:cNvPr id="27" name="Text 14"/>
          <p:cNvSpPr/>
          <p:nvPr/>
        </p:nvSpPr>
        <p:spPr>
          <a:xfrm>
            <a:off x="4588002" y="1556766"/>
            <a:ext cx="1783080" cy="1097280"/>
          </a:xfrm>
          <a:prstGeom prst="rect">
            <a:avLst/>
          </a:prstGeom>
          <a:noFill/>
          <a:ln/>
        </p:spPr>
        <p:txBody>
          <a:bodyPr wrap="square" lIns="0" tIns="0" rIns="0" bIns="0" rtlCol="0" anchor="t"/>
          <a:lstStyle/>
          <a:p>
            <a:pPr indent="0" marL="0">
              <a:spcAft>
                <a:spcPts val="600"/>
              </a:spcAft>
              <a:buNone/>
            </a:pPr>
            <a:r>
              <a:rPr lang="en-US" sz="1125" b="1" dirty="0">
                <a:solidFill>
                  <a:srgbClr val="1B2A41"/>
                </a:solidFill>
                <a:latin typeface="Calibri" pitchFamily="34" charset="0"/>
                <a:ea typeface="Calibri" pitchFamily="34" charset="-122"/>
                <a:cs typeface="Calibri" pitchFamily="34" charset="-120"/>
              </a:rPr>
              <a:t>PPTX, DOCX, PNG (zip), HTML, Markdown</a:t>
            </a:r>
            <a:endParaRPr lang="en-US" sz="1125" dirty="0"/>
          </a:p>
          <a:p>
            <a:pPr indent="0" marL="0">
              <a:spcAft>
                <a:spcPts val="600"/>
              </a:spcAft>
              <a:buNone/>
            </a:pPr>
            <a:r>
              <a:rPr lang="en-US" sz="1125" dirty="0">
                <a:solidFill>
                  <a:srgbClr val="A0522D"/>
                </a:solidFill>
                <a:latin typeface="Calibri" pitchFamily="34" charset="0"/>
                <a:ea typeface="Calibri" pitchFamily="34" charset="-122"/>
                <a:cs typeface="Calibri" pitchFamily="34" charset="-120"/>
              </a:rPr>
              <a:t>Take the paper home after class.</a:t>
            </a:r>
            <a:endParaRPr lang="en-US" sz="1125" dirty="0"/>
          </a:p>
        </p:txBody>
      </p:sp>
      <p:sp>
        <p:nvSpPr>
          <p:cNvPr id="28" name="Shape 15"/>
          <p:cNvSpPr/>
          <p:nvPr/>
        </p:nvSpPr>
        <p:spPr>
          <a:xfrm>
            <a:off x="342900" y="3031236"/>
            <a:ext cx="3038094" cy="569214"/>
          </a:xfrm>
          <a:prstGeom prst="roundRect">
            <a:avLst>
              <a:gd name="adj" fmla="val 8434"/>
            </a:avLst>
          </a:prstGeom>
          <a:solidFill>
            <a:srgbClr val="FFFFFF"/>
          </a:solidFill>
          <a:ln w="9525">
            <a:solidFill>
              <a:srgbClr val="DDE3EE"/>
            </a:solidFill>
            <a:prstDash val="solid"/>
          </a:ln>
        </p:spPr>
      </p:sp>
      <p:pic>
        <p:nvPicPr>
          <p:cNvPr id="29" name="Image 7" descr="ic/file-text-14204F.png">    </p:cNvPr>
          <p:cNvPicPr>
            <a:picLocks noChangeAspect="1"/>
          </p:cNvPicPr>
          <p:nvPr/>
        </p:nvPicPr>
        <p:blipFill>
          <a:blip r:embed="rId19"/>
          <a:stretch>
            <a:fillRect/>
          </a:stretch>
        </p:blipFill>
        <p:spPr>
          <a:xfrm>
            <a:off x="445770" y="3188970"/>
            <a:ext cx="246888" cy="246888"/>
          </a:xfrm>
          <a:prstGeom prst="rect">
            <a:avLst/>
          </a:prstGeom>
        </p:spPr>
      </p:pic>
      <p:sp>
        <p:nvSpPr>
          <p:cNvPr id="30" name="Text 16"/>
          <p:cNvSpPr/>
          <p:nvPr/>
        </p:nvSpPr>
        <p:spPr>
          <a:xfrm>
            <a:off x="768096"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My papers</a:t>
            </a:r>
            <a:endParaRPr lang="en-US" sz="1200" dirty="0"/>
          </a:p>
        </p:txBody>
      </p:sp>
      <p:pic>
        <p:nvPicPr>
          <p:cNvPr id="31" name="Image 8" descr="clear.png">
            <a:hlinkClick r:id="rId7" tooltip="https://4ab.in/educators/chemistry-question-bank/#docs"/>
          </p:cNvPr>
          <p:cNvPicPr>
            <a:picLocks noChangeAspect="1"/>
          </p:cNvPicPr>
          <p:nvPr/>
        </p:nvPicPr>
        <p:blipFill>
          <a:blip r:embed="rId20"/>
          <a:stretch>
            <a:fillRect/>
          </a:stretch>
        </p:blipFill>
        <p:spPr>
          <a:xfrm>
            <a:off x="342900" y="3031236"/>
            <a:ext cx="3038094" cy="569214"/>
          </a:xfrm>
          <a:prstGeom prst="rect">
            <a:avLst/>
          </a:prstGeom>
        </p:spPr>
      </p:pic>
      <p:sp>
        <p:nvSpPr>
          <p:cNvPr id="32" name="Shape 17"/>
          <p:cNvSpPr/>
          <p:nvPr/>
        </p:nvSpPr>
        <p:spPr>
          <a:xfrm>
            <a:off x="3449574" y="3031236"/>
            <a:ext cx="3038094" cy="569214"/>
          </a:xfrm>
          <a:prstGeom prst="roundRect">
            <a:avLst>
              <a:gd name="adj" fmla="val 8434"/>
            </a:avLst>
          </a:prstGeom>
          <a:solidFill>
            <a:srgbClr val="FFFFFF"/>
          </a:solidFill>
          <a:ln w="9525">
            <a:solidFill>
              <a:srgbClr val="DDE3EE"/>
            </a:solidFill>
            <a:prstDash val="solid"/>
          </a:ln>
        </p:spPr>
      </p:sp>
      <p:pic>
        <p:nvPicPr>
          <p:cNvPr id="33" name="Image 9" descr="ic/users-14204F.png">    </p:cNvPr>
          <p:cNvPicPr>
            <a:picLocks noChangeAspect="1"/>
          </p:cNvPicPr>
          <p:nvPr/>
        </p:nvPicPr>
        <p:blipFill>
          <a:blip r:embed="rId21"/>
          <a:stretch>
            <a:fillRect/>
          </a:stretch>
        </p:blipFill>
        <p:spPr>
          <a:xfrm>
            <a:off x="3552444" y="3188970"/>
            <a:ext cx="246888" cy="246888"/>
          </a:xfrm>
          <a:prstGeom prst="rect">
            <a:avLst/>
          </a:prstGeom>
        </p:spPr>
      </p:pic>
      <p:sp>
        <p:nvSpPr>
          <p:cNvPr id="34" name="Text 18"/>
          <p:cNvSpPr/>
          <p:nvPr/>
        </p:nvSpPr>
        <p:spPr>
          <a:xfrm>
            <a:off x="3874770" y="3031236"/>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Social groups</a:t>
            </a:r>
            <a:endParaRPr lang="en-US" sz="1200" dirty="0"/>
          </a:p>
        </p:txBody>
      </p:sp>
      <p:pic>
        <p:nvPicPr>
          <p:cNvPr id="35" name="Image 10" descr="clear.png">
            <a:hlinkClick r:id="rId8" tooltip="https://4ab.in/educators/chemistry-community/"/>
          </p:cNvPr>
          <p:cNvPicPr>
            <a:picLocks noChangeAspect="1"/>
          </p:cNvPicPr>
          <p:nvPr/>
        </p:nvPicPr>
        <p:blipFill>
          <a:blip r:embed="rId22"/>
          <a:stretch>
            <a:fillRect/>
          </a:stretch>
        </p:blipFill>
        <p:spPr>
          <a:xfrm>
            <a:off x="3449574" y="3031236"/>
            <a:ext cx="3038094" cy="569214"/>
          </a:xfrm>
          <a:prstGeom prst="rect">
            <a:avLst/>
          </a:prstGeom>
        </p:spPr>
      </p:pic>
      <p:sp>
        <p:nvSpPr>
          <p:cNvPr id="36" name="Shape 19"/>
          <p:cNvSpPr/>
          <p:nvPr/>
        </p:nvSpPr>
        <p:spPr>
          <a:xfrm>
            <a:off x="342900" y="3669030"/>
            <a:ext cx="3038094" cy="569214"/>
          </a:xfrm>
          <a:prstGeom prst="roundRect">
            <a:avLst>
              <a:gd name="adj" fmla="val 8434"/>
            </a:avLst>
          </a:prstGeom>
          <a:solidFill>
            <a:srgbClr val="FFFFFF"/>
          </a:solidFill>
          <a:ln w="9525">
            <a:solidFill>
              <a:srgbClr val="DDE3EE"/>
            </a:solidFill>
            <a:prstDash val="solid"/>
          </a:ln>
        </p:spPr>
      </p:sp>
      <p:pic>
        <p:nvPicPr>
          <p:cNvPr id="37" name="Image 11" descr="ic/chart-column-14204F.png">    </p:cNvPr>
          <p:cNvPicPr>
            <a:picLocks noChangeAspect="1"/>
          </p:cNvPicPr>
          <p:nvPr/>
        </p:nvPicPr>
        <p:blipFill>
          <a:blip r:embed="rId23"/>
          <a:stretch>
            <a:fillRect/>
          </a:stretch>
        </p:blipFill>
        <p:spPr>
          <a:xfrm>
            <a:off x="445770" y="3826764"/>
            <a:ext cx="246888" cy="246888"/>
          </a:xfrm>
          <a:prstGeom prst="rect">
            <a:avLst/>
          </a:prstGeom>
        </p:spPr>
      </p:pic>
      <p:sp>
        <p:nvSpPr>
          <p:cNvPr id="38" name="Text 20"/>
          <p:cNvSpPr/>
          <p:nvPr/>
        </p:nvSpPr>
        <p:spPr>
          <a:xfrm>
            <a:off x="768096" y="3669030"/>
            <a:ext cx="253746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Question Paper Analyser</a:t>
            </a:r>
            <a:endParaRPr lang="en-US" sz="1200" dirty="0"/>
          </a:p>
        </p:txBody>
      </p:sp>
      <p:pic>
        <p:nvPicPr>
          <p:cNvPr id="39" name="Image 12" descr="clear.png">
            <a:hlinkClick r:id="rId9" tooltip="https://4ab.in/educators/analyse/"/>
          </p:cNvPr>
          <p:cNvPicPr>
            <a:picLocks noChangeAspect="1"/>
          </p:cNvPicPr>
          <p:nvPr/>
        </p:nvPicPr>
        <p:blipFill>
          <a:blip r:embed="rId24"/>
          <a:stretch>
            <a:fillRect/>
          </a:stretch>
        </p:blipFill>
        <p:spPr>
          <a:xfrm>
            <a:off x="342900" y="3669030"/>
            <a:ext cx="3038094" cy="569214"/>
          </a:xfrm>
          <a:prstGeom prst="rect">
            <a:avLst/>
          </a:prstGeom>
        </p:spPr>
      </p:pic>
      <p:sp>
        <p:nvSpPr>
          <p:cNvPr id="40" name="Shape 21"/>
          <p:cNvSpPr/>
          <p:nvPr/>
        </p:nvSpPr>
        <p:spPr>
          <a:xfrm>
            <a:off x="3449574" y="3669030"/>
            <a:ext cx="3038094" cy="569214"/>
          </a:xfrm>
          <a:prstGeom prst="roundRect">
            <a:avLst>
              <a:gd name="adj" fmla="val 8434"/>
            </a:avLst>
          </a:prstGeom>
          <a:solidFill>
            <a:srgbClr val="FFFFFF"/>
          </a:solidFill>
          <a:ln w="9525">
            <a:solidFill>
              <a:srgbClr val="DDE3EE"/>
            </a:solidFill>
            <a:prstDash val="solid"/>
          </a:ln>
        </p:spPr>
      </p:sp>
      <p:pic>
        <p:nvPicPr>
          <p:cNvPr id="41" name="Image 13" descr="ic/sparkles-14204F.png">    </p:cNvPr>
          <p:cNvPicPr>
            <a:picLocks noChangeAspect="1"/>
          </p:cNvPicPr>
          <p:nvPr/>
        </p:nvPicPr>
        <p:blipFill>
          <a:blip r:embed="rId25"/>
          <a:stretch>
            <a:fillRect/>
          </a:stretch>
        </p:blipFill>
        <p:spPr>
          <a:xfrm>
            <a:off x="3552444" y="3826764"/>
            <a:ext cx="246888" cy="246888"/>
          </a:xfrm>
          <a:prstGeom prst="rect">
            <a:avLst/>
          </a:prstGeom>
        </p:spPr>
      </p:pic>
      <p:sp>
        <p:nvSpPr>
          <p:cNvPr id="42" name="Text 22"/>
          <p:cNvSpPr/>
          <p:nvPr/>
        </p:nvSpPr>
        <p:spPr>
          <a:xfrm>
            <a:off x="3874770" y="3669030"/>
            <a:ext cx="1988820" cy="569214"/>
          </a:xfrm>
          <a:prstGeom prst="rect">
            <a:avLst/>
          </a:prstGeom>
          <a:noFill/>
          <a:ln/>
        </p:spPr>
        <p:txBody>
          <a:bodyPr wrap="square" lIns="0" tIns="0" rIns="0" bIns="0" rtlCol="0" anchor="ctr"/>
          <a:lstStyle/>
          <a:p>
            <a:pPr indent="0" marL="0">
              <a:buNone/>
            </a:pPr>
            <a:r>
              <a:rPr lang="en-US" sz="1200" b="1" dirty="0">
                <a:solidFill>
                  <a:srgbClr val="14204F"/>
                </a:solidFill>
                <a:latin typeface="Calibri" pitchFamily="34" charset="0"/>
                <a:ea typeface="Calibri" pitchFamily="34" charset="-122"/>
                <a:cs typeface="Calibri" pitchFamily="34" charset="-120"/>
              </a:rPr>
              <a:t>AI question paper generator</a:t>
            </a:r>
            <a:endParaRPr lang="en-US" sz="1200" dirty="0"/>
          </a:p>
        </p:txBody>
      </p:sp>
      <p:sp>
        <p:nvSpPr>
          <p:cNvPr id="43" name="Text 23"/>
          <p:cNvSpPr/>
          <p:nvPr/>
        </p:nvSpPr>
        <p:spPr>
          <a:xfrm>
            <a:off x="5918454" y="3840480"/>
            <a:ext cx="452628" cy="226314"/>
          </a:xfrm>
          <a:prstGeom prst="roundRect">
            <a:avLst>
              <a:gd name="adj" fmla="val 15152"/>
            </a:avLst>
          </a:prstGeom>
          <a:solidFill>
            <a:srgbClr val="FBF3DA"/>
          </a:solidFill>
          <a:ln/>
        </p:spPr>
        <p:txBody>
          <a:bodyPr wrap="square" lIns="0" tIns="0" rIns="0" bIns="0" rtlCol="0" anchor="ctr"/>
          <a:lstStyle/>
          <a:p>
            <a:pPr algn="ctr" indent="0" marL="0">
              <a:buNone/>
            </a:pPr>
            <a:r>
              <a:rPr lang="en-US" sz="975" b="1" dirty="0">
                <a:solidFill>
                  <a:srgbClr val="14204F"/>
                </a:solidFill>
                <a:latin typeface="Calibri" pitchFamily="34" charset="0"/>
                <a:ea typeface="Calibri" pitchFamily="34" charset="-122"/>
                <a:cs typeface="Calibri" pitchFamily="34" charset="-120"/>
              </a:rPr>
              <a:t>Paid</a:t>
            </a:r>
            <a:endParaRPr lang="en-US" sz="975" dirty="0"/>
          </a:p>
        </p:txBody>
      </p:sp>
      <p:sp>
        <p:nvSpPr>
          <p:cNvPr id="44" name="Shape 24"/>
          <p:cNvSpPr/>
          <p:nvPr/>
        </p:nvSpPr>
        <p:spPr>
          <a:xfrm>
            <a:off x="6617970" y="1062990"/>
            <a:ext cx="2180844" cy="3202686"/>
          </a:xfrm>
          <a:prstGeom prst="roundRect">
            <a:avLst>
              <a:gd name="adj" fmla="val 2201"/>
            </a:avLst>
          </a:prstGeom>
          <a:solidFill>
            <a:srgbClr val="FFFFFF"/>
          </a:solidFill>
          <a:ln w="9525">
            <a:solidFill>
              <a:srgbClr val="DDE3EE"/>
            </a:solidFill>
            <a:prstDash val="solid"/>
          </a:ln>
        </p:spPr>
      </p:sp>
      <p:sp>
        <p:nvSpPr>
          <p:cNvPr id="45" name="Text 25"/>
          <p:cNvSpPr/>
          <p:nvPr/>
        </p:nvSpPr>
        <p:spPr>
          <a:xfrm>
            <a:off x="6720840" y="1152144"/>
            <a:ext cx="1975104" cy="514350"/>
          </a:xfrm>
          <a:prstGeom prst="rect">
            <a:avLst/>
          </a:prstGeom>
          <a:noFill/>
          <a:ln/>
        </p:spPr>
        <p:txBody>
          <a:bodyPr wrap="square" lIns="0" tIns="0" rIns="0" bIns="0" rtlCol="0" anchor="ctr"/>
          <a:lstStyle/>
          <a:p>
            <a:pPr algn="ctr" indent="0" marL="0">
              <a:buNone/>
            </a:pPr>
            <a:r>
              <a:rPr lang="en-US" sz="1350" b="1" dirty="0">
                <a:solidFill>
                  <a:srgbClr val="14204F"/>
                </a:solidFill>
                <a:latin typeface="Calibri" pitchFamily="34" charset="0"/>
                <a:ea typeface="Calibri" pitchFamily="34" charset="-122"/>
                <a:cs typeface="Calibri" pitchFamily="34" charset="-120"/>
              </a:rPr>
              <a:t>Scan to open Question Bank</a:t>
            </a:r>
            <a:endParaRPr lang="en-US" sz="1350" dirty="0"/>
          </a:p>
        </p:txBody>
      </p:sp>
      <p:pic>
        <p:nvPicPr>
          <p:cNvPr id="46" name="Image 14" descr="QR code for https://4ab.in/educators/?m=qb">
            <a:hlinkClick r:id="rId10" tooltip="https://4ab.in/educators/?m=qb"/>
          </p:cNvPr>
          <p:cNvPicPr>
            <a:picLocks noChangeAspect="1"/>
          </p:cNvPicPr>
          <p:nvPr/>
        </p:nvPicPr>
        <p:blipFill>
          <a:blip r:embed="rId26"/>
          <a:stretch>
            <a:fillRect/>
          </a:stretch>
        </p:blipFill>
        <p:spPr>
          <a:xfrm>
            <a:off x="6885432" y="1748790"/>
            <a:ext cx="1645920" cy="1645920"/>
          </a:xfrm>
          <a:prstGeom prst="rect">
            <a:avLst/>
          </a:prstGeom>
        </p:spPr>
      </p:pic>
      <p:sp>
        <p:nvSpPr>
          <p:cNvPr id="47" name="Text 26"/>
          <p:cNvSpPr/>
          <p:nvPr/>
        </p:nvSpPr>
        <p:spPr>
          <a:xfrm>
            <a:off x="6686550" y="3463290"/>
            <a:ext cx="2043684" cy="246888"/>
          </a:xfrm>
          <a:prstGeom prst="rect">
            <a:avLst/>
          </a:prstGeom>
          <a:noFill/>
          <a:ln/>
        </p:spPr>
        <p:txBody>
          <a:bodyPr wrap="square" lIns="0" tIns="0" rIns="0" bIns="0" rtlCol="0" anchor="ctr"/>
          <a:lstStyle/>
          <a:p>
            <a:pPr algn="ctr" indent="0" marL="0">
              <a:buNone/>
            </a:pPr>
            <a:r>
              <a:rPr lang="en-US" sz="1125" dirty="0">
                <a:solidFill>
                  <a:srgbClr val="52617A"/>
                </a:solidFill>
                <a:latin typeface="Calibri" pitchFamily="34" charset="0"/>
                <a:ea typeface="Calibri" pitchFamily="34" charset="-122"/>
                <a:cs typeface="Calibri" pitchFamily="34" charset="-120"/>
              </a:rPr>
              <a:t>4ab.in/educators/?m=qb</a:t>
            </a:r>
            <a:endParaRPr lang="en-US" sz="1125" dirty="0"/>
          </a:p>
        </p:txBody>
      </p:sp>
      <p:sp>
        <p:nvSpPr>
          <p:cNvPr id="48" name="Text 27"/>
          <p:cNvSpPr/>
          <p:nvPr/>
        </p:nvSpPr>
        <p:spPr>
          <a:xfrm>
            <a:off x="6686550" y="3771900"/>
            <a:ext cx="2043684" cy="274320"/>
          </a:xfrm>
          <a:prstGeom prst="rect">
            <a:avLst/>
          </a:prstGeom>
          <a:noFill/>
          <a:ln/>
        </p:spPr>
        <p:txBody>
          <a:bodyPr wrap="square" lIns="0" tIns="0" rIns="0" bIns="0" rtlCol="0" anchor="ctr"/>
          <a:lstStyle/>
          <a:p>
            <a:pPr algn="ctr" indent="0" marL="0">
              <a:buNone/>
            </a:pPr>
            <a:r>
              <a:rPr lang="en-US" sz="1125" b="1" dirty="0">
                <a:solidFill>
                  <a:srgbClr val="14204F"/>
                </a:solidFill>
                <a:latin typeface="Calibri" pitchFamily="34" charset="0"/>
                <a:ea typeface="Calibri" pitchFamily="34" charset="-122"/>
                <a:cs typeface="Calibri" pitchFamily="34" charset="-120"/>
              </a:rPr>
              <a:t>Many more coming soon</a:t>
            </a:r>
            <a:endParaRPr lang="en-US" sz="1125" dirty="0"/>
          </a:p>
        </p:txBody>
      </p:sp>
      <p:sp>
        <p:nvSpPr>
          <p:cNvPr id="49" name="Shape 28"/>
          <p:cNvSpPr/>
          <p:nvPr/>
        </p:nvSpPr>
        <p:spPr>
          <a:xfrm>
            <a:off x="342900" y="4361688"/>
            <a:ext cx="8455914" cy="315468"/>
          </a:xfrm>
          <a:prstGeom prst="rect">
            <a:avLst/>
          </a:prstGeom>
          <a:solidFill>
            <a:srgbClr val="FBF3DA"/>
          </a:solidFill>
          <a:ln/>
        </p:spPr>
      </p:sp>
      <p:sp>
        <p:nvSpPr>
          <p:cNvPr id="50" name="Shape 29"/>
          <p:cNvSpPr/>
          <p:nvPr/>
        </p:nvSpPr>
        <p:spPr>
          <a:xfrm>
            <a:off x="342900" y="4361688"/>
            <a:ext cx="54864" cy="315468"/>
          </a:xfrm>
          <a:prstGeom prst="rect">
            <a:avLst/>
          </a:prstGeom>
          <a:solidFill>
            <a:srgbClr val="D4A017"/>
          </a:solidFill>
          <a:ln/>
        </p:spPr>
      </p:sp>
      <p:sp>
        <p:nvSpPr>
          <p:cNvPr id="51" name="Text 30"/>
          <p:cNvSpPr/>
          <p:nvPr/>
        </p:nvSpPr>
        <p:spPr>
          <a:xfrm>
            <a:off x="514350" y="4361688"/>
            <a:ext cx="8161020" cy="315468"/>
          </a:xfrm>
          <a:prstGeom prst="rect">
            <a:avLst/>
          </a:prstGeom>
          <a:noFill/>
          <a:ln/>
        </p:spPr>
        <p:txBody>
          <a:bodyPr wrap="square" lIns="0" tIns="0" rIns="0" bIns="0" rtlCol="0" anchor="ctr"/>
          <a:lstStyle/>
          <a:p>
            <a:pPr indent="0" marL="0">
              <a:buNone/>
            </a:pPr>
            <a:r>
              <a:rPr lang="en-US" sz="1275" b="1" dirty="0">
                <a:solidFill>
                  <a:srgbClr val="14204F"/>
                </a:solidFill>
                <a:latin typeface="Calibri" pitchFamily="34" charset="0"/>
                <a:ea typeface="Calibri" pitchFamily="34" charset="-122"/>
                <a:cs typeface="Calibri" pitchFamily="34" charset="-120"/>
              </a:rPr>
              <a:t>Lifetime free for educators, except AI tools</a:t>
            </a:r>
            <a:endParaRPr lang="en-US" sz="1275" dirty="0"/>
          </a:p>
        </p:txBody>
      </p:sp>
      <p:sp>
        <p:nvSpPr>
          <p:cNvPr id="52" name="Text 31"/>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53" name="Image 15" descr="clear.png">
            <a:hlinkClick r:id="rId11" tooltip="https://4ab.in/educators/"/>
          </p:cNvPr>
          <p:cNvPicPr>
            <a:picLocks noChangeAspect="1"/>
          </p:cNvPicPr>
          <p:nvPr/>
        </p:nvPicPr>
        <p:blipFill>
          <a:blip r:embed="rId27"/>
          <a:stretch>
            <a:fillRect/>
          </a:stretch>
        </p:blipFill>
        <p:spPr>
          <a:xfrm>
            <a:off x="3566160" y="4786884"/>
            <a:ext cx="1988820" cy="219456"/>
          </a:xfrm>
          <a:prstGeom prst="rect">
            <a:avLst/>
          </a:prstGeom>
        </p:spPr>
      </p:pic>
    </p:spTree>
  </p:cSld>
</p:sld>
</file>

<file path=ppt/slides/slide31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TUTOR-BRANDED TEACHING TOOLS</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Free whiteboard for educators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Teach on a long whiteboard, your own PDF or photo, or from the question bank.</a:t>
            </a:r>
            <a:endParaRPr lang="en-US" sz="1125" dirty="0"/>
          </a:p>
        </p:txBody>
      </p:sp>
      <p:pic>
        <p:nvPicPr>
          <p:cNvPr id="9" name="Image 0" descr="4AB Educators page with a PDF open beside a whiteboard with a drawn graph">    </p:cNvPr>
          <p:cNvPicPr>
            <a:picLocks noChangeAspect="1"/>
          </p:cNvPicPr>
          <p:nvPr/>
        </p:nvPicPr>
        <p:blipFill>
          <a:blip r:embed="rId5"/>
          <a:stretch>
            <a:fillRect/>
          </a:stretch>
        </p:blipFill>
        <p:spPr>
          <a:xfrm>
            <a:off x="342900" y="1028700"/>
            <a:ext cx="5589270" cy="2916141"/>
          </a:xfrm>
          <a:prstGeom prst="rect">
            <a:avLst/>
          </a:prstGeom>
        </p:spPr>
      </p:pic>
      <p:sp>
        <p:nvSpPr>
          <p:cNvPr id="10" name="Shape 3"/>
          <p:cNvSpPr/>
          <p:nvPr/>
        </p:nvSpPr>
        <p:spPr>
          <a:xfrm>
            <a:off x="342900" y="1028700"/>
            <a:ext cx="5589270" cy="2916141"/>
          </a:xfrm>
          <a:prstGeom prst="rect">
            <a:avLst/>
          </a:prstGeom>
          <a:ln w="9525">
            <a:solidFill>
              <a:srgbClr val="DDE3EE"/>
            </a:solidFill>
            <a:prstDash val="solid"/>
          </a:ln>
        </p:spPr>
      </p:sp>
      <p:sp>
        <p:nvSpPr>
          <p:cNvPr id="11" name="Shape 4"/>
          <p:cNvSpPr/>
          <p:nvPr/>
        </p:nvSpPr>
        <p:spPr>
          <a:xfrm>
            <a:off x="342900" y="4018788"/>
            <a:ext cx="1351026" cy="617220"/>
          </a:xfrm>
          <a:prstGeom prst="roundRect">
            <a:avLst>
              <a:gd name="adj" fmla="val 7778"/>
            </a:avLst>
          </a:prstGeom>
          <a:solidFill>
            <a:srgbClr val="F5F7FB"/>
          </a:solidFill>
          <a:ln w="9525">
            <a:solidFill>
              <a:srgbClr val="DDE3EE"/>
            </a:solidFill>
            <a:prstDash val="solid"/>
          </a:ln>
        </p:spPr>
      </p:sp>
      <p:pic>
        <p:nvPicPr>
          <p:cNvPr id="12" name="Image 1" descr="ic/pen-line-14204F.png">    </p:cNvPr>
          <p:cNvPicPr>
            <a:picLocks noChangeAspect="1"/>
          </p:cNvPicPr>
          <p:nvPr/>
        </p:nvPicPr>
        <p:blipFill>
          <a:blip r:embed="rId6"/>
          <a:stretch>
            <a:fillRect/>
          </a:stretch>
        </p:blipFill>
        <p:spPr>
          <a:xfrm>
            <a:off x="411480" y="4210812"/>
            <a:ext cx="233172" cy="233172"/>
          </a:xfrm>
          <a:prstGeom prst="rect">
            <a:avLst/>
          </a:prstGeom>
        </p:spPr>
      </p:pic>
      <p:sp>
        <p:nvSpPr>
          <p:cNvPr id="13" name="Text 5"/>
          <p:cNvSpPr/>
          <p:nvPr/>
        </p:nvSpPr>
        <p:spPr>
          <a:xfrm>
            <a:off x="685800"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Whiteboard</a:t>
            </a:r>
            <a:endParaRPr lang="en-US" sz="1125" dirty="0"/>
          </a:p>
        </p:txBody>
      </p:sp>
      <p:sp>
        <p:nvSpPr>
          <p:cNvPr id="14" name="Shape 6"/>
          <p:cNvSpPr/>
          <p:nvPr/>
        </p:nvSpPr>
        <p:spPr>
          <a:xfrm>
            <a:off x="1755648" y="4018788"/>
            <a:ext cx="1351026" cy="617220"/>
          </a:xfrm>
          <a:prstGeom prst="roundRect">
            <a:avLst>
              <a:gd name="adj" fmla="val 7778"/>
            </a:avLst>
          </a:prstGeom>
          <a:solidFill>
            <a:srgbClr val="F5F7FB"/>
          </a:solidFill>
          <a:ln w="9525">
            <a:solidFill>
              <a:srgbClr val="DDE3EE"/>
            </a:solidFill>
            <a:prstDash val="solid"/>
          </a:ln>
        </p:spPr>
      </p:sp>
      <p:pic>
        <p:nvPicPr>
          <p:cNvPr id="15" name="Image 2" descr="ic/file-text-14204F.png">    </p:cNvPr>
          <p:cNvPicPr>
            <a:picLocks noChangeAspect="1"/>
          </p:cNvPicPr>
          <p:nvPr/>
        </p:nvPicPr>
        <p:blipFill>
          <a:blip r:embed="rId7"/>
          <a:stretch>
            <a:fillRect/>
          </a:stretch>
        </p:blipFill>
        <p:spPr>
          <a:xfrm>
            <a:off x="1824228" y="4210812"/>
            <a:ext cx="233172" cy="233172"/>
          </a:xfrm>
          <a:prstGeom prst="rect">
            <a:avLst/>
          </a:prstGeom>
        </p:spPr>
      </p:pic>
      <p:sp>
        <p:nvSpPr>
          <p:cNvPr id="16" name="Text 7"/>
          <p:cNvSpPr/>
          <p:nvPr/>
        </p:nvSpPr>
        <p:spPr>
          <a:xfrm>
            <a:off x="2098548"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PDF</a:t>
            </a:r>
            <a:endParaRPr lang="en-US" sz="1125" dirty="0"/>
          </a:p>
        </p:txBody>
      </p:sp>
      <p:sp>
        <p:nvSpPr>
          <p:cNvPr id="17" name="Shape 8"/>
          <p:cNvSpPr/>
          <p:nvPr/>
        </p:nvSpPr>
        <p:spPr>
          <a:xfrm>
            <a:off x="3168396" y="4018788"/>
            <a:ext cx="1351026" cy="617220"/>
          </a:xfrm>
          <a:prstGeom prst="roundRect">
            <a:avLst>
              <a:gd name="adj" fmla="val 7778"/>
            </a:avLst>
          </a:prstGeom>
          <a:solidFill>
            <a:srgbClr val="F5F7FB"/>
          </a:solidFill>
          <a:ln w="9525">
            <a:solidFill>
              <a:srgbClr val="DDE3EE"/>
            </a:solidFill>
            <a:prstDash val="solid"/>
          </a:ln>
        </p:spPr>
      </p:sp>
      <p:pic>
        <p:nvPicPr>
          <p:cNvPr id="18" name="Image 3" descr="ic/image-14204F.png">    </p:cNvPr>
          <p:cNvPicPr>
            <a:picLocks noChangeAspect="1"/>
          </p:cNvPicPr>
          <p:nvPr/>
        </p:nvPicPr>
        <p:blipFill>
          <a:blip r:embed="rId8"/>
          <a:stretch>
            <a:fillRect/>
          </a:stretch>
        </p:blipFill>
        <p:spPr>
          <a:xfrm>
            <a:off x="3236976" y="4210812"/>
            <a:ext cx="233172" cy="233172"/>
          </a:xfrm>
          <a:prstGeom prst="rect">
            <a:avLst/>
          </a:prstGeom>
        </p:spPr>
      </p:pic>
      <p:sp>
        <p:nvSpPr>
          <p:cNvPr id="19" name="Text 9"/>
          <p:cNvSpPr/>
          <p:nvPr/>
        </p:nvSpPr>
        <p:spPr>
          <a:xfrm>
            <a:off x="3511296"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Photo</a:t>
            </a:r>
            <a:endParaRPr lang="en-US" sz="1125" dirty="0"/>
          </a:p>
        </p:txBody>
      </p:sp>
      <p:sp>
        <p:nvSpPr>
          <p:cNvPr id="20" name="Shape 10"/>
          <p:cNvSpPr/>
          <p:nvPr/>
        </p:nvSpPr>
        <p:spPr>
          <a:xfrm>
            <a:off x="4581144" y="4018788"/>
            <a:ext cx="1351026" cy="617220"/>
          </a:xfrm>
          <a:prstGeom prst="roundRect">
            <a:avLst>
              <a:gd name="adj" fmla="val 7778"/>
            </a:avLst>
          </a:prstGeom>
          <a:solidFill>
            <a:srgbClr val="F5F7FB"/>
          </a:solidFill>
          <a:ln w="9525">
            <a:solidFill>
              <a:srgbClr val="DDE3EE"/>
            </a:solidFill>
            <a:prstDash val="solid"/>
          </a:ln>
        </p:spPr>
      </p:sp>
      <p:pic>
        <p:nvPicPr>
          <p:cNvPr id="21" name="Image 4" descr="ic/book-open-14204F.png">    </p:cNvPr>
          <p:cNvPicPr>
            <a:picLocks noChangeAspect="1"/>
          </p:cNvPicPr>
          <p:nvPr/>
        </p:nvPicPr>
        <p:blipFill>
          <a:blip r:embed="rId9"/>
          <a:stretch>
            <a:fillRect/>
          </a:stretch>
        </p:blipFill>
        <p:spPr>
          <a:xfrm>
            <a:off x="4649724" y="4210812"/>
            <a:ext cx="233172" cy="233172"/>
          </a:xfrm>
          <a:prstGeom prst="rect">
            <a:avLst/>
          </a:prstGeom>
        </p:spPr>
      </p:pic>
      <p:sp>
        <p:nvSpPr>
          <p:cNvPr id="22" name="Text 11"/>
          <p:cNvSpPr/>
          <p:nvPr/>
        </p:nvSpPr>
        <p:spPr>
          <a:xfrm>
            <a:off x="4924044" y="4018788"/>
            <a:ext cx="973836" cy="617220"/>
          </a:xfrm>
          <a:prstGeom prst="rect">
            <a:avLst/>
          </a:prstGeom>
          <a:noFill/>
          <a:ln/>
        </p:spPr>
        <p:txBody>
          <a:bodyPr wrap="square" lIns="0" tIns="0" rIns="0" bIns="0" rtlCol="0" anchor="ctr"/>
          <a:lstStyle/>
          <a:p>
            <a:pPr indent="0" marL="0">
              <a:buNone/>
            </a:pPr>
            <a:r>
              <a:rPr lang="en-US" sz="1125" b="1" dirty="0">
                <a:solidFill>
                  <a:srgbClr val="14204F"/>
                </a:solidFill>
                <a:latin typeface="Calibri" pitchFamily="34" charset="0"/>
                <a:ea typeface="Calibri" pitchFamily="34" charset="-122"/>
                <a:cs typeface="Calibri" pitchFamily="34" charset="-120"/>
              </a:rPr>
              <a:t>Question Bank</a:t>
            </a:r>
            <a:endParaRPr lang="en-US" sz="1125" dirty="0"/>
          </a:p>
        </p:txBody>
      </p:sp>
      <p:sp>
        <p:nvSpPr>
          <p:cNvPr id="23" name="Shape 12"/>
          <p:cNvSpPr/>
          <p:nvPr/>
        </p:nvSpPr>
        <p:spPr>
          <a:xfrm>
            <a:off x="6069330" y="1028700"/>
            <a:ext cx="2729484" cy="3607308"/>
          </a:xfrm>
          <a:prstGeom prst="roundRect">
            <a:avLst>
              <a:gd name="adj" fmla="val 1759"/>
            </a:avLst>
          </a:prstGeom>
          <a:solidFill>
            <a:srgbClr val="FFFFFF"/>
          </a:solidFill>
          <a:ln w="9525">
            <a:solidFill>
              <a:srgbClr val="DDE3EE"/>
            </a:solidFill>
            <a:prstDash val="solid"/>
          </a:ln>
        </p:spPr>
      </p:sp>
      <p:sp>
        <p:nvSpPr>
          <p:cNvPr id="24" name="Text 13"/>
          <p:cNvSpPr/>
          <p:nvPr/>
        </p:nvSpPr>
        <p:spPr>
          <a:xfrm>
            <a:off x="6172200" y="1097280"/>
            <a:ext cx="2523744" cy="342900"/>
          </a:xfrm>
          <a:prstGeom prst="rect">
            <a:avLst/>
          </a:prstGeom>
          <a:noFill/>
          <a:ln/>
        </p:spPr>
        <p:txBody>
          <a:bodyPr wrap="square" lIns="0" tIns="0" rIns="0" bIns="0" rtlCol="0" anchor="ctr"/>
          <a:lstStyle/>
          <a:p>
            <a:pPr algn="ctr" indent="0" marL="0">
              <a:buNone/>
            </a:pPr>
            <a:r>
              <a:rPr lang="en-US" sz="1800" b="1" dirty="0">
                <a:solidFill>
                  <a:srgbClr val="14204F"/>
                </a:solidFill>
                <a:latin typeface="Calibri" pitchFamily="34" charset="0"/>
                <a:ea typeface="Calibri" pitchFamily="34" charset="-122"/>
                <a:cs typeface="Calibri" pitchFamily="34" charset="-120"/>
              </a:rPr>
              <a:t>Start teaching</a:t>
            </a:r>
            <a:endParaRPr lang="en-US" sz="1800" dirty="0"/>
          </a:p>
        </p:txBody>
      </p:sp>
      <p:pic>
        <p:nvPicPr>
          <p:cNvPr id="25" name="Image 5" descr="QR code for https://4ab.in/educators/">
            <a:hlinkClick r:id="rId3" tooltip="https://4ab.in/educators/"/>
          </p:cNvPr>
          <p:cNvPicPr>
            <a:picLocks noChangeAspect="1"/>
          </p:cNvPicPr>
          <p:nvPr/>
        </p:nvPicPr>
        <p:blipFill>
          <a:blip r:embed="rId10"/>
          <a:stretch>
            <a:fillRect/>
          </a:stretch>
        </p:blipFill>
        <p:spPr>
          <a:xfrm>
            <a:off x="6645402" y="1474470"/>
            <a:ext cx="1577340" cy="1577340"/>
          </a:xfrm>
          <a:prstGeom prst="rect">
            <a:avLst/>
          </a:prstGeom>
        </p:spPr>
      </p:pic>
      <p:sp>
        <p:nvSpPr>
          <p:cNvPr id="26" name="Text 14"/>
          <p:cNvSpPr/>
          <p:nvPr/>
        </p:nvSpPr>
        <p:spPr>
          <a:xfrm>
            <a:off x="6172200" y="3072384"/>
            <a:ext cx="2523744" cy="246888"/>
          </a:xfrm>
          <a:prstGeom prst="rect">
            <a:avLst/>
          </a:prstGeom>
          <a:noFill/>
          <a:ln/>
        </p:spPr>
        <p:txBody>
          <a:bodyPr wrap="square" lIns="0" tIns="0" rIns="0" bIns="0" rtlCol="0" anchor="ctr"/>
          <a:lstStyle/>
          <a:p>
            <a:pPr algn="ctr" indent="0" marL="0">
              <a:buNone/>
            </a:pPr>
            <a:r>
              <a:rPr lang="en-US" sz="1200" dirty="0">
                <a:solidFill>
                  <a:srgbClr val="52617A"/>
                </a:solidFill>
                <a:latin typeface="Calibri" pitchFamily="34" charset="0"/>
                <a:ea typeface="Calibri" pitchFamily="34" charset="-122"/>
                <a:cs typeface="Calibri" pitchFamily="34" charset="-120"/>
              </a:rPr>
              <a:t>4ab.in/educators</a:t>
            </a:r>
            <a:endParaRPr lang="en-US" sz="1200" dirty="0"/>
          </a:p>
        </p:txBody>
      </p:sp>
      <p:sp>
        <p:nvSpPr>
          <p:cNvPr id="27" name="Text 15"/>
          <p:cNvSpPr/>
          <p:nvPr/>
        </p:nvSpPr>
        <p:spPr>
          <a:xfrm>
            <a:off x="6240780" y="3374136"/>
            <a:ext cx="2386584" cy="493776"/>
          </a:xfrm>
          <a:prstGeom prst="rect">
            <a:avLst/>
          </a:prstGeom>
          <a:noFill/>
          <a:ln/>
        </p:spPr>
        <p:txBody>
          <a:bodyPr wrap="square" lIns="0" tIns="0" rIns="0" bIns="0" rtlCol="0" anchor="t"/>
          <a:lstStyle/>
          <a:p>
            <a:pPr algn="ctr" indent="0" marL="0">
              <a:buNone/>
            </a:pPr>
            <a:r>
              <a:rPr lang="en-US" sz="1125" dirty="0">
                <a:solidFill>
                  <a:srgbClr val="1B2A41"/>
                </a:solidFill>
                <a:latin typeface="Calibri" pitchFamily="34" charset="0"/>
                <a:ea typeface="Calibri" pitchFamily="34" charset="-122"/>
                <a:cs typeface="Calibri" pitchFamily="34" charset="-120"/>
              </a:rPr>
              <a:t>Need more room? Add more space to the board as you teach.</a:t>
            </a:r>
            <a:endParaRPr lang="en-US" sz="1125" dirty="0"/>
          </a:p>
        </p:txBody>
      </p:sp>
      <p:sp>
        <p:nvSpPr>
          <p:cNvPr id="28" name="Text 16"/>
          <p:cNvSpPr/>
          <p:nvPr/>
        </p:nvSpPr>
        <p:spPr>
          <a:xfrm>
            <a:off x="6240780" y="3922776"/>
            <a:ext cx="2386584" cy="493776"/>
          </a:xfrm>
          <a:prstGeom prst="rect">
            <a:avLst/>
          </a:prstGeom>
          <a:noFill/>
          <a:ln/>
        </p:spPr>
        <p:txBody>
          <a:bodyPr wrap="square" lIns="0" tIns="0" rIns="0" bIns="0" rtlCol="0" anchor="t"/>
          <a:lstStyle/>
          <a:p>
            <a:pPr algn="ctr" indent="0" marL="0">
              <a:buNone/>
            </a:pPr>
            <a:r>
              <a:rPr lang="en-US" sz="1050" dirty="0">
                <a:solidFill>
                  <a:srgbClr val="52617A"/>
                </a:solidFill>
                <a:latin typeface="Calibri" pitchFamily="34" charset="0"/>
                <a:ea typeface="Calibri" pitchFamily="34" charset="-122"/>
                <a:cs typeface="Calibri" pitchFamily="34" charset="-120"/>
              </a:rPr>
              <a:t>Tutor pages show a small "Powered by 4AB" line. Premium removes it.</a:t>
            </a:r>
            <a:endParaRPr lang="en-US" sz="1050" dirty="0"/>
          </a:p>
        </p:txBody>
      </p:sp>
      <p:sp>
        <p:nvSpPr>
          <p:cNvPr id="29" name="Text 17"/>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0" name="Image 6" descr="clear.png">
            <a:hlinkClick r:id="rId4" tooltip="https://4ab.in/educators/"/>
          </p:cNvPr>
          <p:cNvPicPr>
            <a:picLocks noChangeAspect="1"/>
          </p:cNvPicPr>
          <p:nvPr/>
        </p:nvPicPr>
        <p:blipFill>
          <a:blip r:embed="rId11"/>
          <a:stretch>
            <a:fillRect/>
          </a:stretch>
        </p:blipFill>
        <p:spPr>
          <a:xfrm>
            <a:off x="3566160" y="4786884"/>
            <a:ext cx="1988820" cy="219456"/>
          </a:xfrm>
          <a:prstGeom prst="rect">
            <a:avLst/>
          </a:prstGeom>
        </p:spPr>
      </p:pic>
    </p:spTree>
  </p:cSld>
</p:sld>
</file>

<file path=ppt/slides/slide315.xml><?xml version="1.0" encoding="utf-8"?>
<p:sld xmlns:a="http://schemas.openxmlformats.org/drawingml/2006/main" xmlns:r="http://schemas.openxmlformats.org/officeDocument/2006/relationships" xmlns:p="http://schemas.openxmlformats.org/presentationml/2006/main">
  <p:cSld name="Slide 6">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symmetry and crystals</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atom-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Symmetry</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molecular symmetry</a:t>
            </a:r>
            <a:endParaRPr lang="en-US" sz="1125" dirty="0"/>
          </a:p>
        </p:txBody>
      </p:sp>
      <p:pic>
        <p:nvPicPr>
          <p:cNvPr id="13" name="Image 1" descr="QR code for https://4ab.in/molecular-symmetry/">
            <a:hlinkClick r:id="rId3" tooltip="https://4ab.in/molecular-symmetry/"/>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4ab.in/molecular-symmetry/</a:t>
            </a:r>
            <a:endParaRPr lang="en-US" sz="975" dirty="0"/>
          </a:p>
        </p:txBody>
      </p:sp>
      <p:pic>
        <p:nvPicPr>
          <p:cNvPr id="15" name="Image 2" descr="clear.png">
            <a:hlinkClick r:id="rId4" tooltip="https://4ab.in/molecular-symmetry/"/>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shapes-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Molecular Point Groups</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Learn molecular point groups</a:t>
            </a:r>
            <a:endParaRPr lang="en-US" sz="1125" dirty="0"/>
          </a:p>
        </p:txBody>
      </p:sp>
      <p:pic>
        <p:nvPicPr>
          <p:cNvPr id="20" name="Image 4" descr="QR code for https://4ab.in/molecular-point-groups/">
            <a:hlinkClick r:id="rId5" tooltip="https://4ab.in/molecular-point-groups/"/>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4ab.in/molecular-point-groups/</a:t>
            </a:r>
            <a:endParaRPr lang="en-US" sz="975" dirty="0"/>
          </a:p>
        </p:txBody>
      </p:sp>
      <p:pic>
        <p:nvPicPr>
          <p:cNvPr id="22" name="Image 5" descr="clear.png">
            <a:hlinkClick r:id="rId6" tooltip="https://4ab.in/molecular-point-groups/"/>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box-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Structure</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crystal structures</a:t>
            </a:r>
            <a:endParaRPr lang="en-US" sz="1125" dirty="0"/>
          </a:p>
        </p:txBody>
      </p:sp>
      <p:pic>
        <p:nvPicPr>
          <p:cNvPr id="27" name="Image 7" descr="QR code for https://4ab.in/crystal-structure/">
            <a:hlinkClick r:id="rId7" tooltip="https://4ab.in/crystal-structure/"/>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4ab.in/crystal-structure/</a:t>
            </a:r>
            <a:endParaRPr lang="en-US" sz="975" dirty="0"/>
          </a:p>
        </p:txBody>
      </p:sp>
      <p:pic>
        <p:nvPicPr>
          <p:cNvPr id="29" name="Image 8" descr="clear.png">
            <a:hlinkClick r:id="rId8" tooltip="https://4ab.in/crystal-structure/"/>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grid-3x3-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Crystal Space Groups</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Browse crystal space groups</a:t>
            </a:r>
            <a:endParaRPr lang="en-US" sz="1125" dirty="0"/>
          </a:p>
        </p:txBody>
      </p:sp>
      <p:pic>
        <p:nvPicPr>
          <p:cNvPr id="34" name="Image 10" descr="QR code for https://4ab.in/crystal-space-groups/">
            <a:hlinkClick r:id="rId9" tooltip="https://4ab.in/crystal-space-groups/"/>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4ab.in/crystal-space-groups/</a:t>
            </a:r>
            <a:endParaRPr lang="en-US" sz="975" dirty="0"/>
          </a:p>
        </p:txBody>
      </p:sp>
      <p:pic>
        <p:nvPicPr>
          <p:cNvPr id="36" name="Image 11" descr="clear.png">
            <a:hlinkClick r:id="rId10" tooltip="https://4ab.in/crystal-space-groups/"/>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16.xml><?xml version="1.0" encoding="utf-8"?>
<p:sld xmlns:a="http://schemas.openxmlformats.org/drawingml/2006/main" xmlns:r="http://schemas.openxmlformats.org/officeDocument/2006/relationships" xmlns:p="http://schemas.openxmlformats.org/presentationml/2006/main">
  <p:cSld name="Slide 7">
    <p:bg>
      <p:bgPr>
        <a:solidFill>
          <a:srgbClr val="F5F7FB"/>
        </a:solidFill>
      </p:bgPr>
    </p:bg>
    <p:spTree>
      <p:nvGrpSpPr>
        <p:cNvPr id="1" name=""/>
        <p:cNvGrpSpPr/>
        <p:nvPr/>
      </p:nvGrpSpPr>
      <p:grpSpPr>
        <a:xfrm>
          <a:off x="0" y="0"/>
          <a:ext cx="0" cy="0"/>
          <a:chOff x="0" y="0"/>
          <a:chExt cx="0" cy="0"/>
        </a:xfrm>
      </p:grpSpPr>
      <p:sp>
        <p:nvSpPr>
          <p:cNvPr id="2" name="Shape 0"/>
          <p:cNvSpPr/>
          <p:nvPr/>
        </p:nvSpPr>
        <p:spPr>
          <a:xfrm>
            <a:off x="0" y="0"/>
            <a:ext cx="9141714" cy="891540"/>
          </a:xfrm>
          <a:prstGeom prst="rect">
            <a:avLst/>
          </a:prstGeom>
          <a:solidFill>
            <a:srgbClr val="14204F"/>
          </a:solidFill>
          <a:ln/>
        </p:spPr>
      </p:sp>
      <p:sp>
        <p:nvSpPr>
          <p:cNvPr id="3" name="Shape 1"/>
          <p:cNvSpPr/>
          <p:nvPr/>
        </p:nvSpPr>
        <p:spPr>
          <a:xfrm>
            <a:off x="0" y="891540"/>
            <a:ext cx="9141714" cy="27432"/>
          </a:xfrm>
          <a:prstGeom prst="rect">
            <a:avLst/>
          </a:prstGeom>
          <a:solidFill>
            <a:srgbClr val="D4A017"/>
          </a:solidFill>
          <a:ln/>
        </p:spPr>
      </p:sp>
      <p:pic>
        <p:nvPicPr>
          <p:cNvPr id="4" name="Image 0" descr="abc-logo.png">    </p:cNvPr>
          <p:cNvPicPr>
            <a:picLocks noChangeAspect="1"/>
          </p:cNvPicPr>
          <p:nvPr/>
        </p:nvPicPr>
        <p:blipFill>
          <a:blip r:embed="rId2"/>
          <a:stretch>
            <a:fillRect/>
          </a:stretch>
        </p:blipFill>
        <p:spPr>
          <a:xfrm>
            <a:off x="8318754" y="171450"/>
            <a:ext cx="548640" cy="548640"/>
          </a:xfrm>
          <a:prstGeom prst="rect">
            <a:avLst/>
          </a:prstGeom>
        </p:spPr>
      </p:pic>
      <p:sp>
        <p:nvSpPr>
          <p:cNvPr id="5" name="Shape 2"/>
          <p:cNvSpPr/>
          <p:nvPr/>
        </p:nvSpPr>
        <p:spPr>
          <a:xfrm>
            <a:off x="342900" y="4752594"/>
            <a:ext cx="8455914" cy="8229"/>
          </a:xfrm>
          <a:prstGeom prst="rect">
            <a:avLst/>
          </a:prstGeom>
          <a:solidFill>
            <a:srgbClr val="DDE3EE"/>
          </a:solidFill>
          <a:ln/>
        </p:spPr>
      </p:sp>
      <p:sp>
        <p:nvSpPr>
          <p:cNvPr id="6" name="Text 2"/>
          <p:cNvSpPr/>
          <p:nvPr/>
        </p:nvSpPr>
        <p:spPr>
          <a:xfrm>
            <a:off x="342900" y="82296"/>
            <a:ext cx="6858000" cy="205740"/>
          </a:xfrm>
          <a:prstGeom prst="rect">
            <a:avLst/>
          </a:prstGeom>
          <a:noFill/>
          <a:ln/>
        </p:spPr>
        <p:txBody>
          <a:bodyPr wrap="square" lIns="0" tIns="0" rIns="0" bIns="0" rtlCol="0"/>
          <a:lstStyle/>
          <a:p>
            <a:pPr algn="l" indent="0" marL="0">
              <a:buNone/>
            </a:pPr>
            <a:r>
              <a:rPr lang="en-US" sz="975" b="1" spc="200" kern="0" dirty="0">
                <a:solidFill>
                  <a:srgbClr val="D4A017"/>
                </a:solidFill>
                <a:latin typeface="Calibri" pitchFamily="34" charset="0"/>
                <a:ea typeface="Calibri" pitchFamily="34" charset="-122"/>
                <a:cs typeface="Calibri" pitchFamily="34" charset="-120"/>
              </a:rPr>
              <a:t>EXPLORE AND USE</a:t>
            </a:r>
            <a:endParaRPr lang="en-US" sz="975" dirty="0"/>
          </a:p>
        </p:txBody>
      </p:sp>
      <p:sp>
        <p:nvSpPr>
          <p:cNvPr id="7" name="Text 2"/>
          <p:cNvSpPr/>
          <p:nvPr/>
        </p:nvSpPr>
        <p:spPr>
          <a:xfrm>
            <a:off x="342900" y="260604"/>
            <a:ext cx="7749540" cy="370332"/>
          </a:xfrm>
          <a:prstGeom prst="rect">
            <a:avLst/>
          </a:prstGeom>
          <a:noFill/>
          <a:ln/>
        </p:spPr>
        <p:txBody>
          <a:bodyPr wrap="square" lIns="0" tIns="0" rIns="0" bIns="0" rtlCol="0"/>
          <a:lstStyle/>
          <a:p>
            <a:pPr algn="l" indent="0" marL="0">
              <a:buNone/>
            </a:pPr>
            <a:r>
              <a:rPr lang="en-US" sz="2250" b="1" dirty="0">
                <a:solidFill>
                  <a:srgbClr val="FFFFFF"/>
                </a:solidFill>
                <a:latin typeface="Calibri" pitchFamily="34" charset="0"/>
                <a:ea typeface="Calibri" pitchFamily="34" charset="-122"/>
                <a:cs typeface="Calibri" pitchFamily="34" charset="-120"/>
              </a:rPr>
              <a:t>Chemistry Labs: elements, calculation and drawing</a:t>
            </a:r>
            <a:endParaRPr lang="en-US" sz="2250" dirty="0"/>
          </a:p>
        </p:txBody>
      </p:sp>
      <p:sp>
        <p:nvSpPr>
          <p:cNvPr id="8" name="Text 2"/>
          <p:cNvSpPr/>
          <p:nvPr/>
        </p:nvSpPr>
        <p:spPr>
          <a:xfrm>
            <a:off x="342900" y="617220"/>
            <a:ext cx="7749540" cy="219456"/>
          </a:xfrm>
          <a:prstGeom prst="rect">
            <a:avLst/>
          </a:prstGeom>
          <a:noFill/>
          <a:ln/>
        </p:spPr>
        <p:txBody>
          <a:bodyPr wrap="square" lIns="0" tIns="0" rIns="0" bIns="0" rtlCol="0"/>
          <a:lstStyle/>
          <a:p>
            <a:pPr algn="l" indent="0" marL="0">
              <a:buNone/>
            </a:pPr>
            <a:r>
              <a:rPr lang="en-US" sz="1125" dirty="0">
                <a:solidFill>
                  <a:srgbClr val="DDE4F5"/>
                </a:solidFill>
                <a:latin typeface="Calibri" pitchFamily="34" charset="0"/>
                <a:ea typeface="Calibri" pitchFamily="34" charset="-122"/>
                <a:cs typeface="Calibri" pitchFamily="34" charset="-120"/>
              </a:rPr>
              <a:t>Scan a code or click a card to open the tool.</a:t>
            </a:r>
            <a:endParaRPr lang="en-US" sz="1125" dirty="0"/>
          </a:p>
        </p:txBody>
      </p:sp>
      <p:sp>
        <p:nvSpPr>
          <p:cNvPr id="9" name="Shape 3"/>
          <p:cNvSpPr/>
          <p:nvPr/>
        </p:nvSpPr>
        <p:spPr>
          <a:xfrm>
            <a:off x="342900" y="1097280"/>
            <a:ext cx="2057400" cy="3497580"/>
          </a:xfrm>
          <a:prstGeom prst="roundRect">
            <a:avLst>
              <a:gd name="adj" fmla="val 2333"/>
            </a:avLst>
          </a:prstGeom>
          <a:solidFill>
            <a:srgbClr val="FFFFFF"/>
          </a:solidFill>
          <a:ln w="9525">
            <a:solidFill>
              <a:srgbClr val="DDE3EE"/>
            </a:solidFill>
            <a:prstDash val="solid"/>
          </a:ln>
        </p:spPr>
      </p:sp>
      <p:pic>
        <p:nvPicPr>
          <p:cNvPr id="10" name="Image 0" descr="ic/table-2-14204F.png">    </p:cNvPr>
          <p:cNvPicPr>
            <a:picLocks noChangeAspect="1"/>
          </p:cNvPicPr>
          <p:nvPr/>
        </p:nvPicPr>
        <p:blipFill>
          <a:blip r:embed="rId12"/>
          <a:stretch>
            <a:fillRect/>
          </a:stretch>
        </p:blipFill>
        <p:spPr>
          <a:xfrm>
            <a:off x="480060" y="1234440"/>
            <a:ext cx="342900" cy="342900"/>
          </a:xfrm>
          <a:prstGeom prst="rect">
            <a:avLst/>
          </a:prstGeom>
        </p:spPr>
      </p:pic>
      <p:sp>
        <p:nvSpPr>
          <p:cNvPr id="11" name="Text 4"/>
          <p:cNvSpPr/>
          <p:nvPr/>
        </p:nvSpPr>
        <p:spPr>
          <a:xfrm>
            <a:off x="480060"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Periodic Table</a:t>
            </a:r>
            <a:endParaRPr lang="en-US" sz="1500" dirty="0"/>
          </a:p>
        </p:txBody>
      </p:sp>
      <p:sp>
        <p:nvSpPr>
          <p:cNvPr id="12" name="Text 5"/>
          <p:cNvSpPr/>
          <p:nvPr/>
        </p:nvSpPr>
        <p:spPr>
          <a:xfrm>
            <a:off x="480060"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Explore the elements</a:t>
            </a:r>
            <a:endParaRPr lang="en-US" sz="1125" dirty="0"/>
          </a:p>
        </p:txBody>
      </p:sp>
      <p:pic>
        <p:nvPicPr>
          <p:cNvPr id="13" name="Image 1" descr="QR code for https://4ab.in/periodic-table/">
            <a:hlinkClick r:id="rId3" tooltip="https://4ab.in/periodic-table/"/>
          </p:cNvPr>
          <p:cNvPicPr>
            <a:picLocks noChangeAspect="1"/>
          </p:cNvPicPr>
          <p:nvPr/>
        </p:nvPicPr>
        <p:blipFill>
          <a:blip r:embed="rId13"/>
          <a:stretch>
            <a:fillRect/>
          </a:stretch>
        </p:blipFill>
        <p:spPr>
          <a:xfrm>
            <a:off x="617220" y="2434590"/>
            <a:ext cx="1508760" cy="1508760"/>
          </a:xfrm>
          <a:prstGeom prst="rect">
            <a:avLst/>
          </a:prstGeom>
        </p:spPr>
      </p:pic>
      <p:sp>
        <p:nvSpPr>
          <p:cNvPr id="14" name="Text 6"/>
          <p:cNvSpPr/>
          <p:nvPr/>
        </p:nvSpPr>
        <p:spPr>
          <a:xfrm>
            <a:off x="397764"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4ab.in/periodic-table/</a:t>
            </a:r>
            <a:endParaRPr lang="en-US" sz="975" dirty="0"/>
          </a:p>
        </p:txBody>
      </p:sp>
      <p:pic>
        <p:nvPicPr>
          <p:cNvPr id="15" name="Image 2" descr="clear.png">
            <a:hlinkClick r:id="rId4" tooltip="https://4ab.in/periodic-table/"/>
          </p:cNvPr>
          <p:cNvPicPr>
            <a:picLocks noChangeAspect="1"/>
          </p:cNvPicPr>
          <p:nvPr/>
        </p:nvPicPr>
        <p:blipFill>
          <a:blip r:embed="rId14"/>
          <a:stretch>
            <a:fillRect/>
          </a:stretch>
        </p:blipFill>
        <p:spPr>
          <a:xfrm>
            <a:off x="342900" y="4046220"/>
            <a:ext cx="2057400" cy="342900"/>
          </a:xfrm>
          <a:prstGeom prst="rect">
            <a:avLst/>
          </a:prstGeom>
        </p:spPr>
      </p:pic>
      <p:sp>
        <p:nvSpPr>
          <p:cNvPr id="16" name="Shape 7"/>
          <p:cNvSpPr/>
          <p:nvPr/>
        </p:nvSpPr>
        <p:spPr>
          <a:xfrm>
            <a:off x="2475738" y="1097280"/>
            <a:ext cx="2057400" cy="3497580"/>
          </a:xfrm>
          <a:prstGeom prst="roundRect">
            <a:avLst>
              <a:gd name="adj" fmla="val 2333"/>
            </a:avLst>
          </a:prstGeom>
          <a:solidFill>
            <a:srgbClr val="FFFFFF"/>
          </a:solidFill>
          <a:ln w="9525">
            <a:solidFill>
              <a:srgbClr val="DDE3EE"/>
            </a:solidFill>
            <a:prstDash val="solid"/>
          </a:ln>
        </p:spPr>
      </p:sp>
      <p:pic>
        <p:nvPicPr>
          <p:cNvPr id="17" name="Image 3" descr="ic/calculator-14204F.png">    </p:cNvPr>
          <p:cNvPicPr>
            <a:picLocks noChangeAspect="1"/>
          </p:cNvPicPr>
          <p:nvPr/>
        </p:nvPicPr>
        <p:blipFill>
          <a:blip r:embed="rId15"/>
          <a:stretch>
            <a:fillRect/>
          </a:stretch>
        </p:blipFill>
        <p:spPr>
          <a:xfrm>
            <a:off x="2612898" y="1234440"/>
            <a:ext cx="342900" cy="342900"/>
          </a:xfrm>
          <a:prstGeom prst="rect">
            <a:avLst/>
          </a:prstGeom>
        </p:spPr>
      </p:pic>
      <p:sp>
        <p:nvSpPr>
          <p:cNvPr id="18" name="Text 8"/>
          <p:cNvSpPr/>
          <p:nvPr/>
        </p:nvSpPr>
        <p:spPr>
          <a:xfrm>
            <a:off x="2612898"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Calculator</a:t>
            </a:r>
            <a:endParaRPr lang="en-US" sz="1500" dirty="0"/>
          </a:p>
        </p:txBody>
      </p:sp>
      <p:sp>
        <p:nvSpPr>
          <p:cNvPr id="19" name="Text 9"/>
          <p:cNvSpPr/>
          <p:nvPr/>
        </p:nvSpPr>
        <p:spPr>
          <a:xfrm>
            <a:off x="2612898"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Solve chemistry calculations</a:t>
            </a:r>
            <a:endParaRPr lang="en-US" sz="1125" dirty="0"/>
          </a:p>
        </p:txBody>
      </p:sp>
      <p:pic>
        <p:nvPicPr>
          <p:cNvPr id="20" name="Image 4" descr="QR code for https://4ab.in/chemistry-calculator/">
            <a:hlinkClick r:id="rId5" tooltip="https://4ab.in/chemistry-calculator/"/>
          </p:cNvPr>
          <p:cNvPicPr>
            <a:picLocks noChangeAspect="1"/>
          </p:cNvPicPr>
          <p:nvPr/>
        </p:nvPicPr>
        <p:blipFill>
          <a:blip r:embed="rId16"/>
          <a:stretch>
            <a:fillRect/>
          </a:stretch>
        </p:blipFill>
        <p:spPr>
          <a:xfrm>
            <a:off x="2750058" y="2434590"/>
            <a:ext cx="1508760" cy="1508760"/>
          </a:xfrm>
          <a:prstGeom prst="rect">
            <a:avLst/>
          </a:prstGeom>
        </p:spPr>
      </p:pic>
      <p:sp>
        <p:nvSpPr>
          <p:cNvPr id="21" name="Text 10"/>
          <p:cNvSpPr/>
          <p:nvPr/>
        </p:nvSpPr>
        <p:spPr>
          <a:xfrm>
            <a:off x="2530602"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4ab.in/chemistry-calculator/</a:t>
            </a:r>
            <a:endParaRPr lang="en-US" sz="975" dirty="0"/>
          </a:p>
        </p:txBody>
      </p:sp>
      <p:pic>
        <p:nvPicPr>
          <p:cNvPr id="22" name="Image 5" descr="clear.png">
            <a:hlinkClick r:id="rId6" tooltip="https://4ab.in/chemistry-calculator/"/>
          </p:cNvPr>
          <p:cNvPicPr>
            <a:picLocks noChangeAspect="1"/>
          </p:cNvPicPr>
          <p:nvPr/>
        </p:nvPicPr>
        <p:blipFill>
          <a:blip r:embed="rId17"/>
          <a:stretch>
            <a:fillRect/>
          </a:stretch>
        </p:blipFill>
        <p:spPr>
          <a:xfrm>
            <a:off x="2475738" y="4046220"/>
            <a:ext cx="2057400" cy="342900"/>
          </a:xfrm>
          <a:prstGeom prst="rect">
            <a:avLst/>
          </a:prstGeom>
        </p:spPr>
      </p:pic>
      <p:sp>
        <p:nvSpPr>
          <p:cNvPr id="23" name="Shape 11"/>
          <p:cNvSpPr/>
          <p:nvPr/>
        </p:nvSpPr>
        <p:spPr>
          <a:xfrm>
            <a:off x="4608576" y="1097280"/>
            <a:ext cx="2057400" cy="3497580"/>
          </a:xfrm>
          <a:prstGeom prst="roundRect">
            <a:avLst>
              <a:gd name="adj" fmla="val 2333"/>
            </a:avLst>
          </a:prstGeom>
          <a:solidFill>
            <a:srgbClr val="FFFFFF"/>
          </a:solidFill>
          <a:ln w="9525">
            <a:solidFill>
              <a:srgbClr val="DDE3EE"/>
            </a:solidFill>
            <a:prstDash val="solid"/>
          </a:ln>
        </p:spPr>
      </p:sp>
      <p:pic>
        <p:nvPicPr>
          <p:cNvPr id="24" name="Image 6" descr="ic/keyboard-14204F.png">    </p:cNvPr>
          <p:cNvPicPr>
            <a:picLocks noChangeAspect="1"/>
          </p:cNvPicPr>
          <p:nvPr/>
        </p:nvPicPr>
        <p:blipFill>
          <a:blip r:embed="rId18"/>
          <a:stretch>
            <a:fillRect/>
          </a:stretch>
        </p:blipFill>
        <p:spPr>
          <a:xfrm>
            <a:off x="4745736" y="1234440"/>
            <a:ext cx="342900" cy="342900"/>
          </a:xfrm>
          <a:prstGeom prst="rect">
            <a:avLst/>
          </a:prstGeom>
        </p:spPr>
      </p:pic>
      <p:sp>
        <p:nvSpPr>
          <p:cNvPr id="25" name="Text 12"/>
          <p:cNvSpPr/>
          <p:nvPr/>
        </p:nvSpPr>
        <p:spPr>
          <a:xfrm>
            <a:off x="4745736"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Chemistry Typing</a:t>
            </a:r>
            <a:endParaRPr lang="en-US" sz="1500" dirty="0"/>
          </a:p>
        </p:txBody>
      </p:sp>
      <p:sp>
        <p:nvSpPr>
          <p:cNvPr id="26" name="Text 13"/>
          <p:cNvSpPr/>
          <p:nvPr/>
        </p:nvSpPr>
        <p:spPr>
          <a:xfrm>
            <a:off x="4745736"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Type chemistry text</a:t>
            </a:r>
            <a:endParaRPr lang="en-US" sz="1125" dirty="0"/>
          </a:p>
        </p:txBody>
      </p:sp>
      <p:pic>
        <p:nvPicPr>
          <p:cNvPr id="27" name="Image 7" descr="QR code for https://4ab.in/chemistry-typing/">
            <a:hlinkClick r:id="rId7" tooltip="https://4ab.in/chemistry-typing/"/>
          </p:cNvPr>
          <p:cNvPicPr>
            <a:picLocks noChangeAspect="1"/>
          </p:cNvPicPr>
          <p:nvPr/>
        </p:nvPicPr>
        <p:blipFill>
          <a:blip r:embed="rId19"/>
          <a:stretch>
            <a:fillRect/>
          </a:stretch>
        </p:blipFill>
        <p:spPr>
          <a:xfrm>
            <a:off x="4882896" y="2434590"/>
            <a:ext cx="1508760" cy="1508760"/>
          </a:xfrm>
          <a:prstGeom prst="rect">
            <a:avLst/>
          </a:prstGeom>
        </p:spPr>
      </p:pic>
      <p:sp>
        <p:nvSpPr>
          <p:cNvPr id="28" name="Text 14"/>
          <p:cNvSpPr/>
          <p:nvPr/>
        </p:nvSpPr>
        <p:spPr>
          <a:xfrm>
            <a:off x="4663440"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4ab.in/chemistry-typing/</a:t>
            </a:r>
            <a:endParaRPr lang="en-US" sz="975" dirty="0"/>
          </a:p>
        </p:txBody>
      </p:sp>
      <p:pic>
        <p:nvPicPr>
          <p:cNvPr id="29" name="Image 8" descr="clear.png">
            <a:hlinkClick r:id="rId8" tooltip="https://4ab.in/chemistry-typing/"/>
          </p:cNvPr>
          <p:cNvPicPr>
            <a:picLocks noChangeAspect="1"/>
          </p:cNvPicPr>
          <p:nvPr/>
        </p:nvPicPr>
        <p:blipFill>
          <a:blip r:embed="rId20"/>
          <a:stretch>
            <a:fillRect/>
          </a:stretch>
        </p:blipFill>
        <p:spPr>
          <a:xfrm>
            <a:off x="4608576" y="4046220"/>
            <a:ext cx="2057400" cy="342900"/>
          </a:xfrm>
          <a:prstGeom prst="rect">
            <a:avLst/>
          </a:prstGeom>
        </p:spPr>
      </p:pic>
      <p:sp>
        <p:nvSpPr>
          <p:cNvPr id="30" name="Shape 15"/>
          <p:cNvSpPr/>
          <p:nvPr/>
        </p:nvSpPr>
        <p:spPr>
          <a:xfrm>
            <a:off x="6741414" y="1097280"/>
            <a:ext cx="2057400" cy="3497580"/>
          </a:xfrm>
          <a:prstGeom prst="roundRect">
            <a:avLst>
              <a:gd name="adj" fmla="val 2333"/>
            </a:avLst>
          </a:prstGeom>
          <a:solidFill>
            <a:srgbClr val="FFFFFF"/>
          </a:solidFill>
          <a:ln w="9525">
            <a:solidFill>
              <a:srgbClr val="DDE3EE"/>
            </a:solidFill>
            <a:prstDash val="solid"/>
          </a:ln>
        </p:spPr>
      </p:sp>
      <p:pic>
        <p:nvPicPr>
          <p:cNvPr id="31" name="Image 9" descr="ic/pen-tool-14204F.png">    </p:cNvPr>
          <p:cNvPicPr>
            <a:picLocks noChangeAspect="1"/>
          </p:cNvPicPr>
          <p:nvPr/>
        </p:nvPicPr>
        <p:blipFill>
          <a:blip r:embed="rId21"/>
          <a:stretch>
            <a:fillRect/>
          </a:stretch>
        </p:blipFill>
        <p:spPr>
          <a:xfrm>
            <a:off x="6878574" y="1234440"/>
            <a:ext cx="342900" cy="342900"/>
          </a:xfrm>
          <a:prstGeom prst="rect">
            <a:avLst/>
          </a:prstGeom>
        </p:spPr>
      </p:pic>
      <p:sp>
        <p:nvSpPr>
          <p:cNvPr id="32" name="Text 16"/>
          <p:cNvSpPr/>
          <p:nvPr/>
        </p:nvSpPr>
        <p:spPr>
          <a:xfrm>
            <a:off x="6878574" y="1632204"/>
            <a:ext cx="1783080" cy="493776"/>
          </a:xfrm>
          <a:prstGeom prst="rect">
            <a:avLst/>
          </a:prstGeom>
          <a:noFill/>
          <a:ln/>
        </p:spPr>
        <p:txBody>
          <a:bodyPr wrap="square" lIns="0" tIns="0" rIns="0" bIns="0" rtlCol="0" anchor="t"/>
          <a:lstStyle/>
          <a:p>
            <a:pPr indent="0" marL="0">
              <a:buNone/>
            </a:pPr>
            <a:r>
              <a:rPr lang="en-US" sz="1500" b="1" dirty="0">
                <a:solidFill>
                  <a:srgbClr val="14204F"/>
                </a:solidFill>
                <a:latin typeface="Calibri" pitchFamily="34" charset="0"/>
                <a:ea typeface="Calibri" pitchFamily="34" charset="-122"/>
                <a:cs typeface="Calibri" pitchFamily="34" charset="-120"/>
              </a:rPr>
              <a:t>Structure Editor</a:t>
            </a:r>
            <a:endParaRPr lang="en-US" sz="1500" dirty="0"/>
          </a:p>
        </p:txBody>
      </p:sp>
      <p:sp>
        <p:nvSpPr>
          <p:cNvPr id="33" name="Text 17"/>
          <p:cNvSpPr/>
          <p:nvPr/>
        </p:nvSpPr>
        <p:spPr>
          <a:xfrm>
            <a:off x="6878574" y="2125980"/>
            <a:ext cx="1783080" cy="240030"/>
          </a:xfrm>
          <a:prstGeom prst="rect">
            <a:avLst/>
          </a:prstGeom>
          <a:noFill/>
          <a:ln/>
        </p:spPr>
        <p:txBody>
          <a:bodyPr wrap="square" lIns="0" tIns="0" rIns="0" bIns="0" rtlCol="0" anchor="ctr"/>
          <a:lstStyle/>
          <a:p>
            <a:pPr indent="0" marL="0">
              <a:buNone/>
            </a:pPr>
            <a:r>
              <a:rPr lang="en-US" sz="1125" dirty="0">
                <a:solidFill>
                  <a:srgbClr val="52617A"/>
                </a:solidFill>
                <a:latin typeface="Calibri" pitchFamily="34" charset="0"/>
                <a:ea typeface="Calibri" pitchFamily="34" charset="-122"/>
                <a:cs typeface="Calibri" pitchFamily="34" charset="-120"/>
              </a:rPr>
              <a:t>Draw structures</a:t>
            </a:r>
            <a:endParaRPr lang="en-US" sz="1125" dirty="0"/>
          </a:p>
        </p:txBody>
      </p:sp>
      <p:pic>
        <p:nvPicPr>
          <p:cNvPr id="34" name="Image 10" descr="QR code for https://4ab.in/educators/draw/">
            <a:hlinkClick r:id="rId9" tooltip="https://4ab.in/educators/draw/"/>
          </p:cNvPr>
          <p:cNvPicPr>
            <a:picLocks noChangeAspect="1"/>
          </p:cNvPicPr>
          <p:nvPr/>
        </p:nvPicPr>
        <p:blipFill>
          <a:blip r:embed="rId22"/>
          <a:stretch>
            <a:fillRect/>
          </a:stretch>
        </p:blipFill>
        <p:spPr>
          <a:xfrm>
            <a:off x="7015734" y="2434590"/>
            <a:ext cx="1508760" cy="1508760"/>
          </a:xfrm>
          <a:prstGeom prst="rect">
            <a:avLst/>
          </a:prstGeom>
        </p:spPr>
      </p:pic>
      <p:sp>
        <p:nvSpPr>
          <p:cNvPr id="35" name="Text 18"/>
          <p:cNvSpPr/>
          <p:nvPr/>
        </p:nvSpPr>
        <p:spPr>
          <a:xfrm>
            <a:off x="6796278" y="4046220"/>
            <a:ext cx="1947672" cy="342900"/>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4ab.in/educators/draw/</a:t>
            </a:r>
            <a:endParaRPr lang="en-US" sz="975" dirty="0"/>
          </a:p>
        </p:txBody>
      </p:sp>
      <p:pic>
        <p:nvPicPr>
          <p:cNvPr id="36" name="Image 11" descr="clear.png">
            <a:hlinkClick r:id="rId10" tooltip="https://4ab.in/educators/draw/"/>
          </p:cNvPr>
          <p:cNvPicPr>
            <a:picLocks noChangeAspect="1"/>
          </p:cNvPicPr>
          <p:nvPr/>
        </p:nvPicPr>
        <p:blipFill>
          <a:blip r:embed="rId23"/>
          <a:stretch>
            <a:fillRect/>
          </a:stretch>
        </p:blipFill>
        <p:spPr>
          <a:xfrm>
            <a:off x="6741414" y="4046220"/>
            <a:ext cx="2057400" cy="342900"/>
          </a:xfrm>
          <a:prstGeom prst="rect">
            <a:avLst/>
          </a:prstGeom>
        </p:spPr>
      </p:pic>
      <p:sp>
        <p:nvSpPr>
          <p:cNvPr id="37" name="Text 19"/>
          <p:cNvSpPr/>
          <p:nvPr/>
        </p:nvSpPr>
        <p:spPr>
          <a:xfrm>
            <a:off x="342900" y="4786884"/>
            <a:ext cx="8455914" cy="219456"/>
          </a:xfrm>
          <a:prstGeom prst="rect">
            <a:avLst/>
          </a:prstGeom>
          <a:noFill/>
          <a:ln/>
        </p:spPr>
        <p:txBody>
          <a:bodyPr wrap="square" lIns="0" tIns="0" rIns="0" bIns="0" rtlCol="0" anchor="ctr"/>
          <a:lstStyle/>
          <a:p>
            <a:pPr algn="ctr" indent="0" marL="0">
              <a:buNone/>
            </a:pPr>
            <a:r>
              <a:rPr lang="en-US" sz="975" dirty="0">
                <a:solidFill>
                  <a:srgbClr val="52617A"/>
                </a:solidFill>
                <a:latin typeface="Calibri" pitchFamily="34" charset="0"/>
                <a:ea typeface="Calibri" pitchFamily="34" charset="-122"/>
                <a:cs typeface="Calibri" pitchFamily="34" charset="-120"/>
              </a:rPr>
              <a:t>( Mr. Aniket Bhardwaj By ABC Chemistry )   |   4ab.in/educators   |   @abcchemistry24   |   9212142427</a:t>
            </a:r>
            <a:endParaRPr lang="en-US" sz="975" dirty="0"/>
          </a:p>
        </p:txBody>
      </p:sp>
      <p:pic>
        <p:nvPicPr>
          <p:cNvPr id="38" name="Image 12" descr="clear.png">
            <a:hlinkClick r:id="rId11" tooltip="https://4ab.in/educators/"/>
          </p:cNvPr>
          <p:cNvPicPr>
            <a:picLocks noChangeAspect="1"/>
          </p:cNvPicPr>
          <p:nvPr/>
        </p:nvPicPr>
        <p:blipFill>
          <a:blip r:embed="rId24"/>
          <a:stretch>
            <a:fillRect/>
          </a:stretch>
        </p:blipFill>
        <p:spPr>
          <a:xfrm>
            <a:off x="3566160" y="4786884"/>
            <a:ext cx="1988820" cy="219456"/>
          </a:xfrm>
          <a:prstGeom prst="rect">
            <a:avLst/>
          </a:prstGeom>
        </p:spPr>
      </p:pic>
    </p:spTree>
  </p:cSld>
</p:sld>
</file>

<file path=ppt/slides/slide317.xml><?xml version="1.0" encoding="utf-8"?>
<p:sld xmlns:a="http://schemas.openxmlformats.org/drawingml/2006/main" xmlns:r="http://schemas.openxmlformats.org/officeDocument/2006/relationships" xmlns:p="http://schemas.openxmlformats.org/presentationml/2006/main">
  <p:cSld name="Slide 8">
    <p:bg>
      <p:bgPr>
        <a:solidFill>
          <a:srgbClr val="14204F"/>
        </a:solidFill>
      </p:bgPr>
    </p:bg>
    <p:spTree>
      <p:nvGrpSpPr>
        <p:cNvPr id="1" name=""/>
        <p:cNvGrpSpPr/>
        <p:nvPr/>
      </p:nvGrpSpPr>
      <p:grpSpPr>
        <a:xfrm>
          <a:off x="0" y="0"/>
          <a:ext cx="0" cy="0"/>
          <a:chOff x="0" y="0"/>
          <a:chExt cx="0" cy="0"/>
        </a:xfrm>
      </p:grpSpPr>
      <p:sp>
        <p:nvSpPr>
          <p:cNvPr id="2" name="Shape 0"/>
          <p:cNvSpPr/>
          <p:nvPr/>
        </p:nvSpPr>
        <p:spPr>
          <a:xfrm>
            <a:off x="0" y="0"/>
            <a:ext cx="137160" cy="5143500"/>
          </a:xfrm>
          <a:prstGeom prst="rect">
            <a:avLst/>
          </a:prstGeom>
          <a:solidFill>
            <a:srgbClr val="D4A017"/>
          </a:solidFill>
          <a:ln/>
        </p:spPr>
      </p:sp>
      <p:sp>
        <p:nvSpPr>
          <p:cNvPr id="3" name="Text 1"/>
          <p:cNvSpPr/>
          <p:nvPr/>
        </p:nvSpPr>
        <p:spPr>
          <a:xfrm>
            <a:off x="617220" y="1028700"/>
            <a:ext cx="5212080" cy="1028700"/>
          </a:xfrm>
          <a:prstGeom prst="rect">
            <a:avLst/>
          </a:prstGeom>
          <a:noFill/>
          <a:ln/>
        </p:spPr>
        <p:txBody>
          <a:bodyPr wrap="square" lIns="0" tIns="0" rIns="0" bIns="0" rtlCol="0" anchor="t"/>
          <a:lstStyle/>
          <a:p>
            <a:pPr algn="l" indent="0" marL="0">
              <a:buNone/>
            </a:pPr>
            <a:r>
              <a:rPr lang="en-US" sz="3300" b="1" dirty="0">
                <a:solidFill>
                  <a:srgbClr val="FFFFFF"/>
                </a:solidFill>
                <a:latin typeface="Calibri" pitchFamily="34" charset="0"/>
                <a:ea typeface="Calibri" pitchFamily="34" charset="-122"/>
                <a:cs typeface="Calibri" pitchFamily="34" charset="-120"/>
              </a:rPr>
              <a:t>Explore free educator tools</a:t>
            </a:r>
            <a:endParaRPr lang="en-US" sz="3300" dirty="0"/>
          </a:p>
        </p:txBody>
      </p:sp>
      <p:pic>
        <p:nvPicPr>
          <p:cNvPr id="4" name="Image 0" descr="abc-logo.png">    </p:cNvPr>
          <p:cNvPicPr>
            <a:picLocks noChangeAspect="1"/>
          </p:cNvPicPr>
          <p:nvPr/>
        </p:nvPicPr>
        <p:blipFill>
          <a:blip r:embed="rId5"/>
          <a:stretch>
            <a:fillRect/>
          </a:stretch>
        </p:blipFill>
        <p:spPr>
          <a:xfrm>
            <a:off x="617220" y="274320"/>
            <a:ext cx="651510" cy="651510"/>
          </a:xfrm>
          <a:prstGeom prst="rect">
            <a:avLst/>
          </a:prstGeom>
        </p:spPr>
      </p:pic>
      <p:sp>
        <p:nvSpPr>
          <p:cNvPr id="5" name="Text 1"/>
          <p:cNvSpPr/>
          <p:nvPr/>
        </p:nvSpPr>
        <p:spPr>
          <a:xfrm>
            <a:off x="617220" y="2125980"/>
            <a:ext cx="5212080" cy="342900"/>
          </a:xfrm>
          <a:prstGeom prst="rect">
            <a:avLst/>
          </a:prstGeom>
          <a:noFill/>
          <a:ln/>
        </p:spPr>
        <p:txBody>
          <a:bodyPr wrap="square" lIns="0" tIns="0" rIns="0" bIns="0" rtlCol="0" anchor="ctr"/>
          <a:lstStyle/>
          <a:p>
            <a:pPr indent="0" marL="0">
              <a:buNone/>
            </a:pPr>
            <a:r>
              <a:rPr lang="en-US" sz="1950" b="1" dirty="0">
                <a:solidFill>
                  <a:srgbClr val="FFFFFF"/>
                </a:solidFill>
                <a:latin typeface="Calibri" pitchFamily="34" charset="0"/>
                <a:ea typeface="Calibri" pitchFamily="34" charset="-122"/>
                <a:cs typeface="Calibri" pitchFamily="34" charset="-120"/>
              </a:rPr>
              <a:t>Mr. Aniket Bhardwaj</a:t>
            </a:r>
            <a:endParaRPr lang="en-US" sz="1950" dirty="0"/>
          </a:p>
        </p:txBody>
      </p:sp>
      <p:sp>
        <p:nvSpPr>
          <p:cNvPr id="6" name="Text 2"/>
          <p:cNvSpPr/>
          <p:nvPr/>
        </p:nvSpPr>
        <p:spPr>
          <a:xfrm>
            <a:off x="617220" y="2468880"/>
            <a:ext cx="5212080" cy="274320"/>
          </a:xfrm>
          <a:prstGeom prst="rect">
            <a:avLst/>
          </a:prstGeom>
          <a:noFill/>
          <a:ln/>
        </p:spPr>
        <p:txBody>
          <a:bodyPr wrap="square" lIns="0" tIns="0" rIns="0" bIns="0" rtlCol="0" anchor="ctr"/>
          <a:lstStyle/>
          <a:p>
            <a:pPr indent="0" marL="0">
              <a:buNone/>
            </a:pPr>
            <a:r>
              <a:rPr lang="en-US" sz="1350" dirty="0">
                <a:solidFill>
                  <a:srgbClr val="DDE4F5"/>
                </a:solidFill>
                <a:latin typeface="Calibri" pitchFamily="34" charset="0"/>
                <a:ea typeface="Calibri" pitchFamily="34" charset="-122"/>
                <a:cs typeface="Calibri" pitchFamily="34" charset="-120"/>
              </a:rPr>
              <a:t>ABC Chemistry</a:t>
            </a:r>
            <a:endParaRPr lang="en-US" sz="1350" dirty="0"/>
          </a:p>
        </p:txBody>
      </p:sp>
      <p:sp>
        <p:nvSpPr>
          <p:cNvPr id="7" name="Shape 3"/>
          <p:cNvSpPr/>
          <p:nvPr/>
        </p:nvSpPr>
        <p:spPr>
          <a:xfrm>
            <a:off x="617220" y="2880360"/>
            <a:ext cx="891540" cy="27432"/>
          </a:xfrm>
          <a:prstGeom prst="rect">
            <a:avLst/>
          </a:prstGeom>
          <a:solidFill>
            <a:srgbClr val="D4A017"/>
          </a:solidFill>
          <a:ln/>
        </p:spPr>
      </p:sp>
      <p:sp>
        <p:nvSpPr>
          <p:cNvPr id="8" name="Text 4"/>
          <p:cNvSpPr/>
          <p:nvPr/>
        </p:nvSpPr>
        <p:spPr>
          <a:xfrm>
            <a:off x="617220" y="3017520"/>
            <a:ext cx="5212080" cy="411480"/>
          </a:xfrm>
          <a:prstGeom prst="rect">
            <a:avLst/>
          </a:prstGeom>
          <a:noFill/>
          <a:ln/>
        </p:spPr>
        <p:txBody>
          <a:bodyPr wrap="square" lIns="0" tIns="0" rIns="0" bIns="0" rtlCol="0" anchor="ctr"/>
          <a:lstStyle/>
          <a:p>
            <a:pPr indent="0" marL="0">
              <a:buNone/>
            </a:pPr>
            <a:r>
              <a:rPr lang="en-US" sz="2400" b="1" dirty="0">
                <a:solidFill>
                  <a:srgbClr val="FFFFFF"/>
                </a:solidFill>
                <a:latin typeface="Calibri" pitchFamily="34" charset="0"/>
                <a:ea typeface="Calibri" pitchFamily="34" charset="-122"/>
                <a:cs typeface="Calibri" pitchFamily="34" charset="-120"/>
              </a:rPr>
              <a:t>9212142427</a:t>
            </a:r>
            <a:endParaRPr lang="en-US" sz="2400" dirty="0"/>
          </a:p>
        </p:txBody>
      </p:sp>
      <p:pic>
        <p:nvPicPr>
          <p:cNvPr id="9" name="Image 1" descr="clear.png">
            <a:hlinkClick r:id="rId2" tooltip="tel:+919212142427"/>
          </p:cNvPr>
          <p:cNvPicPr>
            <a:picLocks noChangeAspect="1"/>
          </p:cNvPicPr>
          <p:nvPr/>
        </p:nvPicPr>
        <p:blipFill>
          <a:blip r:embed="rId6"/>
          <a:stretch>
            <a:fillRect/>
          </a:stretch>
        </p:blipFill>
        <p:spPr>
          <a:xfrm>
            <a:off x="617220" y="3017520"/>
            <a:ext cx="2057400" cy="411480"/>
          </a:xfrm>
          <a:prstGeom prst="rect">
            <a:avLst/>
          </a:prstGeom>
        </p:spPr>
      </p:pic>
      <p:sp>
        <p:nvSpPr>
          <p:cNvPr id="10" name="Text 5"/>
          <p:cNvSpPr/>
          <p:nvPr/>
        </p:nvSpPr>
        <p:spPr>
          <a:xfrm>
            <a:off x="617220" y="3429000"/>
            <a:ext cx="5212080" cy="342900"/>
          </a:xfrm>
          <a:prstGeom prst="rect">
            <a:avLst/>
          </a:prstGeom>
          <a:noFill/>
          <a:ln/>
        </p:spPr>
        <p:txBody>
          <a:bodyPr wrap="square" lIns="0" tIns="0" rIns="0" bIns="0" rtlCol="0" anchor="ctr"/>
          <a:lstStyle/>
          <a:p>
            <a:pPr indent="0" marL="0">
              <a:buNone/>
            </a:pPr>
            <a:r>
              <a:rPr lang="en-US" sz="1800" b="1" dirty="0">
                <a:solidFill>
                  <a:srgbClr val="D4A017"/>
                </a:solidFill>
                <a:latin typeface="Calibri" pitchFamily="34" charset="0"/>
                <a:ea typeface="Calibri" pitchFamily="34" charset="-122"/>
                <a:cs typeface="Calibri" pitchFamily="34" charset="-120"/>
              </a:rPr>
              <a:t>4ab.in/educators</a:t>
            </a:r>
            <a:endParaRPr lang="en-US" sz="1800" dirty="0"/>
          </a:p>
        </p:txBody>
      </p:sp>
      <p:pic>
        <p:nvPicPr>
          <p:cNvPr id="11" name="Image 2" descr="clear.png">
            <a:hlinkClick r:id="rId3" tooltip="https://4ab.in/educators/"/>
          </p:cNvPr>
          <p:cNvPicPr>
            <a:picLocks noChangeAspect="1"/>
          </p:cNvPicPr>
          <p:nvPr/>
        </p:nvPicPr>
        <p:blipFill>
          <a:blip r:embed="rId7"/>
          <a:stretch>
            <a:fillRect/>
          </a:stretch>
        </p:blipFill>
        <p:spPr>
          <a:xfrm>
            <a:off x="617220" y="3429000"/>
            <a:ext cx="2057400" cy="342900"/>
          </a:xfrm>
          <a:prstGeom prst="rect">
            <a:avLst/>
          </a:prstGeom>
        </p:spPr>
      </p:pic>
      <p:sp>
        <p:nvSpPr>
          <p:cNvPr id="12" name="Shape 6"/>
          <p:cNvSpPr/>
          <p:nvPr/>
        </p:nvSpPr>
        <p:spPr>
          <a:xfrm>
            <a:off x="6240780" y="1200150"/>
            <a:ext cx="2400300" cy="2743200"/>
          </a:xfrm>
          <a:prstGeom prst="roundRect">
            <a:avLst>
              <a:gd name="adj" fmla="val 2000"/>
            </a:avLst>
          </a:prstGeom>
          <a:solidFill>
            <a:srgbClr val="FFFFFF"/>
          </a:solidFill>
          <a:ln/>
        </p:spPr>
      </p:sp>
      <p:pic>
        <p:nvPicPr>
          <p:cNvPr id="13" name="Image 3" descr="QR code for https://4ab.in/educators/">
            <a:hlinkClick r:id="rId4" tooltip="https://4ab.in/educators/"/>
          </p:cNvPr>
          <p:cNvPicPr>
            <a:picLocks noChangeAspect="1"/>
          </p:cNvPicPr>
          <p:nvPr/>
        </p:nvPicPr>
        <p:blipFill>
          <a:blip r:embed="rId8"/>
          <a:stretch>
            <a:fillRect/>
          </a:stretch>
        </p:blipFill>
        <p:spPr>
          <a:xfrm>
            <a:off x="6446520" y="1337310"/>
            <a:ext cx="1988820" cy="1988820"/>
          </a:xfrm>
          <a:prstGeom prst="rect">
            <a:avLst/>
          </a:prstGeom>
        </p:spPr>
      </p:pic>
      <p:sp>
        <p:nvSpPr>
          <p:cNvPr id="14" name="Text 7"/>
          <p:cNvSpPr/>
          <p:nvPr/>
        </p:nvSpPr>
        <p:spPr>
          <a:xfrm>
            <a:off x="6240780" y="3394710"/>
            <a:ext cx="2400300" cy="342900"/>
          </a:xfrm>
          <a:prstGeom prst="rect">
            <a:avLst/>
          </a:prstGeom>
          <a:noFill/>
          <a:ln/>
        </p:spPr>
        <p:txBody>
          <a:bodyPr wrap="square" lIns="0" tIns="0" rIns="0" bIns="0" rtlCol="0" anchor="ctr"/>
          <a:lstStyle/>
          <a:p>
            <a:pPr algn="ctr" indent="0" marL="0">
              <a:buNone/>
            </a:pPr>
            <a:r>
              <a:rPr lang="en-US" sz="1500" b="1" dirty="0">
                <a:solidFill>
                  <a:srgbClr val="14204F"/>
                </a:solidFill>
                <a:latin typeface="Calibri" pitchFamily="34" charset="0"/>
                <a:ea typeface="Calibri" pitchFamily="34" charset="-122"/>
                <a:cs typeface="Calibri" pitchFamily="34" charset="-120"/>
              </a:rPr>
              <a:t>Scan to explore</a:t>
            </a:r>
            <a:endParaRPr lang="en-US" sz="1500" dirty="0"/>
          </a:p>
        </p:txBody>
      </p:sp>
      <p:pic>
        <p:nvPicPr>
          <p:cNvPr id="15" name="Mr. Aniket Bhardwaj" descr="Mr. Aniket Bhardwaj"/>
          <p:cNvPicPr>
            <a:picLocks noChangeAspect="1"/>
          </p:cNvPicPr>
          <p:nvPr/>
        </p:nvPicPr>
        <p:blipFill>
          <a:blip r:embed="rId9"/>
          <a:stretch>
            <a:fillRect/>
          </a:stretch>
        </p:blipFill>
        <p:spPr>
          <a:xfrm>
            <a:off x="1474470" y="274320"/>
            <a:ext cx="651510" cy="651510"/>
          </a:xfrm>
          <a:prstGeom prst="rect">
            <a:avLst/>
          </a:prstGeom>
        </p:spPr>
      </p:pic>
      <p:sp>
        <p:nvSpPr>
          <p:cNvPr id="16" name="Brand handle"/>
          <p:cNvSpPr txBox="1"/>
          <p:nvPr/>
        </p:nvSpPr>
        <p:spPr>
          <a:xfrm>
            <a:off x="617220" y="3806190"/>
            <a:ext cx="5212080" cy="274320"/>
          </a:xfrm>
          <a:prstGeom prst="rect">
            <a:avLst/>
          </a:prstGeom>
          <a:noFill/>
        </p:spPr>
        <p:txBody>
          <a:bodyPr wrap="square" lIns="0" rIns="0" tIns="0" bIns="0" anchor="ctr">
            <a:normAutofit/>
          </a:bodyPr>
          <a:lstStyle/>
          <a:p>
            <a:pPr algn="l"/>
            <a:r>
              <a:rPr lang="en-US" sz="1200" b="1" dirty="0">
                <a:solidFill>
                  <a:srgbClr val="D4A017"/>
                </a:solidFill>
                <a:latin typeface="Arial"/>
              </a:rPr>
              <a:t>@abcchemistry24   ·   Instagram  ·  YouTube  ·  Facebook</a:t>
            </a:r>
          </a:p>
        </p:txBody>
      </p:sp>
      <p:sp>
        <p:nvSpPr>
          <p:cNvPr id="17" name="Brand handle"/>
          <p:cNvSpPr txBox="1"/>
          <p:nvPr/>
        </p:nvSpPr>
        <p:spPr>
          <a:xfrm>
            <a:off x="617220" y="4766310"/>
            <a:ext cx="7886700" cy="219456"/>
          </a:xfrm>
          <a:prstGeom prst="rect">
            <a:avLst/>
          </a:prstGeom>
          <a:noFill/>
        </p:spPr>
        <p:txBody>
          <a:bodyPr wrap="square" lIns="0" rIns="0" tIns="0" bIns="0" anchor="ctr">
            <a:normAutofit/>
          </a:bodyPr>
          <a:lstStyle/>
          <a:p>
            <a:pPr algn="l"/>
            <a:r>
              <a:rPr lang="en-US" sz="975" b="0" dirty="0">
                <a:solidFill>
                  <a:srgbClr val="DDE4F5"/>
                </a:solidFill>
                <a:latin typeface="Arial"/>
              </a:rPr>
              <a:t>( Mr. Aniket Bhardwaj By ABC Chemistry )   |   www.abcchemistry.com   |   4ab.in/educators   |   9212142427</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314</Slides>
  <Notes>314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314</vt:i4>
      </vt:variant>
    </vt:vector>
  </HeadingPairs>
  <TitlesOfParts>
    <vt:vector size="3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lpstr>Slide 109</vt:lpstr>
      <vt:lpstr>Slide 110</vt:lpstr>
      <vt:lpstr>Slide 111</vt:lpstr>
      <vt:lpstr>Slide 112</vt:lpstr>
      <vt:lpstr>Slide 113</vt:lpstr>
      <vt:lpstr>Slide 114</vt:lpstr>
      <vt:lpstr>Slide 115</vt:lpstr>
      <vt:lpstr>Slide 116</vt:lpstr>
      <vt:lpstr>Slide 117</vt:lpstr>
      <vt:lpstr>Slide 118</vt:lpstr>
      <vt:lpstr>Slide 119</vt:lpstr>
      <vt:lpstr>Slide 120</vt:lpstr>
      <vt:lpstr>Slide 121</vt:lpstr>
      <vt:lpstr>Slide 122</vt:lpstr>
      <vt:lpstr>Slide 123</vt:lpstr>
      <vt:lpstr>Slide 124</vt:lpstr>
      <vt:lpstr>Slide 125</vt:lpstr>
      <vt:lpstr>Slide 126</vt:lpstr>
      <vt:lpstr>Slide 127</vt:lpstr>
      <vt:lpstr>Slide 128</vt:lpstr>
      <vt:lpstr>Slide 129</vt:lpstr>
      <vt:lpstr>Slide 130</vt:lpstr>
      <vt:lpstr>Slide 131</vt:lpstr>
      <vt:lpstr>Slide 132</vt:lpstr>
      <vt:lpstr>Slide 133</vt:lpstr>
      <vt:lpstr>Slide 134</vt:lpstr>
      <vt:lpstr>Slide 135</vt:lpstr>
      <vt:lpstr>Slide 136</vt:lpstr>
      <vt:lpstr>Slide 137</vt:lpstr>
      <vt:lpstr>Slide 138</vt:lpstr>
      <vt:lpstr>Slide 139</vt:lpstr>
      <vt:lpstr>Slide 140</vt:lpstr>
      <vt:lpstr>Slide 141</vt:lpstr>
      <vt:lpstr>Slide 142</vt:lpstr>
      <vt:lpstr>Slide 143</vt:lpstr>
      <vt:lpstr>Slide 144</vt:lpstr>
      <vt:lpstr>Slide 145</vt:lpstr>
      <vt:lpstr>Slide 146</vt:lpstr>
      <vt:lpstr>Slide 147</vt:lpstr>
      <vt:lpstr>Slide 148</vt:lpstr>
      <vt:lpstr>Slide 149</vt:lpstr>
      <vt:lpstr>Slide 150</vt:lpstr>
      <vt:lpstr>Slide 151</vt:lpstr>
      <vt:lpstr>Slide 152</vt:lpstr>
      <vt:lpstr>Slide 153</vt:lpstr>
      <vt:lpstr>Slide 154</vt:lpstr>
      <vt:lpstr>Slide 155</vt:lpstr>
      <vt:lpstr>Slide 156</vt:lpstr>
      <vt:lpstr>Slide 157</vt:lpstr>
      <vt:lpstr>Slide 158</vt:lpstr>
      <vt:lpstr>Slide 159</vt:lpstr>
      <vt:lpstr>Slide 160</vt:lpstr>
      <vt:lpstr>Slide 161</vt:lpstr>
      <vt:lpstr>Slide 162</vt:lpstr>
      <vt:lpstr>Slide 163</vt:lpstr>
      <vt:lpstr>Slide 164</vt:lpstr>
      <vt:lpstr>Slide 165</vt:lpstr>
      <vt:lpstr>Slide 166</vt:lpstr>
      <vt:lpstr>Slide 167</vt:lpstr>
      <vt:lpstr>Slide 168</vt:lpstr>
      <vt:lpstr>Slide 169</vt:lpstr>
      <vt:lpstr>Slide 170</vt:lpstr>
      <vt:lpstr>Slide 171</vt:lpstr>
      <vt:lpstr>Slide 172</vt:lpstr>
      <vt:lpstr>Slide 173</vt:lpstr>
      <vt:lpstr>Slide 174</vt:lpstr>
      <vt:lpstr>Slide 175</vt:lpstr>
      <vt:lpstr>Slide 176</vt:lpstr>
      <vt:lpstr>Slide 177</vt:lpstr>
      <vt:lpstr>Slide 178</vt:lpstr>
      <vt:lpstr>Slide 179</vt:lpstr>
      <vt:lpstr>Slide 180</vt:lpstr>
      <vt:lpstr>Slide 181</vt:lpstr>
      <vt:lpstr>Slide 182</vt:lpstr>
      <vt:lpstr>Slide 183</vt:lpstr>
      <vt:lpstr>Slide 184</vt:lpstr>
      <vt:lpstr>Slide 185</vt:lpstr>
      <vt:lpstr>Slide 186</vt:lpstr>
      <vt:lpstr>Slide 187</vt:lpstr>
      <vt:lpstr>Slide 188</vt:lpstr>
      <vt:lpstr>Slide 189</vt:lpstr>
      <vt:lpstr>Slide 190</vt:lpstr>
      <vt:lpstr>Slide 191</vt:lpstr>
      <vt:lpstr>Slide 192</vt:lpstr>
      <vt:lpstr>Slide 193</vt:lpstr>
      <vt:lpstr>Slide 194</vt:lpstr>
      <vt:lpstr>Slide 195</vt:lpstr>
      <vt:lpstr>Slide 196</vt:lpstr>
      <vt:lpstr>Slide 197</vt:lpstr>
      <vt:lpstr>Slide 198</vt:lpstr>
      <vt:lpstr>Slide 199</vt:lpstr>
      <vt:lpstr>Slide 200</vt:lpstr>
      <vt:lpstr>Slide 201</vt:lpstr>
      <vt:lpstr>Slide 202</vt:lpstr>
      <vt:lpstr>Slide 203</vt:lpstr>
      <vt:lpstr>Slide 204</vt:lpstr>
      <vt:lpstr>Slide 205</vt:lpstr>
      <vt:lpstr>Slide 206</vt:lpstr>
      <vt:lpstr>Slide 207</vt:lpstr>
      <vt:lpstr>Slide 208</vt:lpstr>
      <vt:lpstr>Slide 209</vt:lpstr>
      <vt:lpstr>Slide 210</vt:lpstr>
      <vt:lpstr>Slide 211</vt:lpstr>
      <vt:lpstr>Slide 212</vt:lpstr>
      <vt:lpstr>Slide 213</vt:lpstr>
      <vt:lpstr>Slide 214</vt:lpstr>
      <vt:lpstr>Slide 215</vt:lpstr>
      <vt:lpstr>Slide 216</vt:lpstr>
      <vt:lpstr>Slide 217</vt:lpstr>
      <vt:lpstr>Slide 218</vt:lpstr>
      <vt:lpstr>Slide 219</vt:lpstr>
      <vt:lpstr>Slide 220</vt:lpstr>
      <vt:lpstr>Slide 221</vt:lpstr>
      <vt:lpstr>Slide 222</vt:lpstr>
      <vt:lpstr>Slide 223</vt:lpstr>
      <vt:lpstr>Slide 224</vt:lpstr>
      <vt:lpstr>Slide 225</vt:lpstr>
      <vt:lpstr>Slide 226</vt:lpstr>
      <vt:lpstr>Slide 227</vt:lpstr>
      <vt:lpstr>Slide 228</vt:lpstr>
      <vt:lpstr>Slide 229</vt:lpstr>
      <vt:lpstr>Slide 230</vt:lpstr>
      <vt:lpstr>Slide 231</vt:lpstr>
      <vt:lpstr>Slide 232</vt:lpstr>
      <vt:lpstr>Slide 233</vt:lpstr>
      <vt:lpstr>Slide 234</vt:lpstr>
      <vt:lpstr>Slide 235</vt:lpstr>
      <vt:lpstr>Slide 236</vt:lpstr>
      <vt:lpstr>Slide 237</vt:lpstr>
      <vt:lpstr>Slide 238</vt:lpstr>
      <vt:lpstr>Slide 239</vt:lpstr>
      <vt:lpstr>Slide 240</vt:lpstr>
      <vt:lpstr>Slide 241</vt:lpstr>
      <vt:lpstr>Slide 242</vt:lpstr>
      <vt:lpstr>Slide 243</vt:lpstr>
      <vt:lpstr>Slide 244</vt:lpstr>
      <vt:lpstr>Slide 245</vt:lpstr>
      <vt:lpstr>Slide 246</vt:lpstr>
      <vt:lpstr>Slide 247</vt:lpstr>
      <vt:lpstr>Slide 248</vt:lpstr>
      <vt:lpstr>Slide 249</vt:lpstr>
      <vt:lpstr>Slide 250</vt:lpstr>
      <vt:lpstr>Slide 251</vt:lpstr>
      <vt:lpstr>Slide 252</vt:lpstr>
      <vt:lpstr>Slide 253</vt:lpstr>
      <vt:lpstr>Slide 254</vt:lpstr>
      <vt:lpstr>Slide 255</vt:lpstr>
      <vt:lpstr>Slide 256</vt:lpstr>
      <vt:lpstr>Slide 257</vt:lpstr>
      <vt:lpstr>Slide 258</vt:lpstr>
      <vt:lpstr>Slide 259</vt:lpstr>
      <vt:lpstr>Slide 260</vt:lpstr>
      <vt:lpstr>Slide 261</vt:lpstr>
      <vt:lpstr>Slide 262</vt:lpstr>
      <vt:lpstr>Slide 263</vt:lpstr>
      <vt:lpstr>Slide 264</vt:lpstr>
      <vt:lpstr>Slide 265</vt:lpstr>
      <vt:lpstr>Slide 266</vt:lpstr>
      <vt:lpstr>Slide 267</vt:lpstr>
      <vt:lpstr>Slide 268</vt:lpstr>
      <vt:lpstr>Slide 269</vt:lpstr>
      <vt:lpstr>Slide 270</vt:lpstr>
      <vt:lpstr>Slide 271</vt:lpstr>
      <vt:lpstr>Slide 272</vt:lpstr>
      <vt:lpstr>Slide 273</vt:lpstr>
      <vt:lpstr>Slide 274</vt:lpstr>
      <vt:lpstr>Slide 275</vt:lpstr>
      <vt:lpstr>Slide 276</vt:lpstr>
      <vt:lpstr>Slide 277</vt:lpstr>
      <vt:lpstr>Slide 278</vt:lpstr>
      <vt:lpstr>Slide 279</vt:lpstr>
      <vt:lpstr>Slide 280</vt:lpstr>
      <vt:lpstr>Slide 281</vt:lpstr>
      <vt:lpstr>Slide 282</vt:lpstr>
      <vt:lpstr>Slide 283</vt:lpstr>
      <vt:lpstr>Slide 284</vt:lpstr>
      <vt:lpstr>Slide 285</vt:lpstr>
      <vt:lpstr>Slide 286</vt:lpstr>
      <vt:lpstr>Slide 287</vt:lpstr>
      <vt:lpstr>Slide 288</vt:lpstr>
      <vt:lpstr>Slide 289</vt:lpstr>
      <vt:lpstr>Slide 290</vt:lpstr>
      <vt:lpstr>Slide 291</vt:lpstr>
      <vt:lpstr>Slide 292</vt:lpstr>
      <vt:lpstr>Slide 293</vt:lpstr>
      <vt:lpstr>Slide 294</vt:lpstr>
      <vt:lpstr>Slide 295</vt:lpstr>
      <vt:lpstr>Slide 296</vt:lpstr>
      <vt:lpstr>Slide 297</vt:lpstr>
      <vt:lpstr>Slide 298</vt:lpstr>
      <vt:lpstr>Slide 299</vt:lpstr>
      <vt:lpstr>Slide 300</vt:lpstr>
      <vt:lpstr>Slide 301</vt:lpstr>
      <vt:lpstr>Slide 302</vt:lpstr>
      <vt:lpstr>Slide 303</vt:lpstr>
      <vt:lpstr>Slide 304</vt:lpstr>
      <vt:lpstr>Slide 305</vt:lpstr>
      <vt:lpstr>Slide 306</vt:lpstr>
      <vt:lpstr>Slide 307</vt:lpstr>
      <vt:lpstr>Slide 308</vt:lpstr>
      <vt:lpstr>Slide 309</vt:lpstr>
      <vt:lpstr>Slide 310</vt:lpstr>
      <vt:lpstr>Slide 311</vt:lpstr>
      <vt:lpstr>Slide 312</vt:lpstr>
      <vt:lpstr>Slide 313</vt:lpstr>
      <vt:lpstr>Slide 314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ABC Chemistry — Main Group Elements PYQ Book</dc:title>
  <dc:subject>PptxGenJS Presentation</dc:subject>
  <dc:creator>Mr. Aniket Bhardwaj | ABC Chemistry</dc:creator>
  <cp:lastModifiedBy>Mr. Aniket Bhardwaj | ABC Chemistry</cp:lastModifiedBy>
  <cp:revision>1</cp:revision>
  <dcterms:created xsi:type="dcterms:W3CDTF">2026-07-07T03:07:16Z</dcterms:created>
  <dcterms:modified xsi:type="dcterms:W3CDTF">2026-07-07T03:07:16Z</dcterms:modified>
</cp:coreProperties>
</file>