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Masters/slideMaster24.xml" ContentType="application/vnd.openxmlformats-officedocument.presentationml.slideMaster+xml"/>
  <Override PartName="/ppt/slideMasters/slideMaster25.xml" ContentType="application/vnd.openxmlformats-officedocument.presentationml.slideMaster+xml"/>
  <Override PartName="/ppt/slideMasters/slideMaster26.xml" ContentType="application/vnd.openxmlformats-officedocument.presentationml.slideMaster+xml"/>
  <Override PartName="/ppt/slideMasters/slideMaster27.xml" ContentType="application/vnd.openxmlformats-officedocument.presentationml.slideMaster+xml"/>
  <Override PartName="/ppt/slideMasters/slideMaster28.xml" ContentType="application/vnd.openxmlformats-officedocument.presentationml.slideMaster+xml"/>
  <Override PartName="/ppt/slideMasters/slideMaster29.xml" ContentType="application/vnd.openxmlformats-officedocument.presentationml.slideMaster+xml"/>
  <Override PartName="/ppt/slideMasters/slideMaster30.xml" ContentType="application/vnd.openxmlformats-officedocument.presentationml.slideMaster+xml"/>
  <Override PartName="/ppt/slideMasters/slideMaster31.xml" ContentType="application/vnd.openxmlformats-officedocument.presentationml.slideMaster+xml"/>
  <Override PartName="/ppt/slideMasters/slideMaster32.xml" ContentType="application/vnd.openxmlformats-officedocument.presentationml.slideMaster+xml"/>
  <Override PartName="/ppt/slideMasters/slideMaster33.xml" ContentType="application/vnd.openxmlformats-officedocument.presentationml.slideMaster+xml"/>
  <Override PartName="/ppt/slideMasters/slideMaster34.xml" ContentType="application/vnd.openxmlformats-officedocument.presentationml.slideMaster+xml"/>
  <Override PartName="/ppt/slideMasters/slideMaster35.xml" ContentType="application/vnd.openxmlformats-officedocument.presentationml.slideMaster+xml"/>
  <Override PartName="/ppt/slideMasters/slideMaster36.xml" ContentType="application/vnd.openxmlformats-officedocument.presentationml.slideMaster+xml"/>
  <Override PartName="/ppt/slideMasters/slideMaster37.xml" ContentType="application/vnd.openxmlformats-officedocument.presentationml.slideMaster+xml"/>
  <Override PartName="/ppt/slideMasters/slideMaster38.xml" ContentType="application/vnd.openxmlformats-officedocument.presentationml.slideMaster+xml"/>
  <Override PartName="/ppt/slideMasters/slideMaster39.xml" ContentType="application/vnd.openxmlformats-officedocument.presentationml.slideMaster+xml"/>
  <Override PartName="/ppt/slideMasters/slideMaster40.xml" ContentType="application/vnd.openxmlformats-officedocument.presentationml.slideMaster+xml"/>
  <Override PartName="/ppt/slideMasters/slideMaster41.xml" ContentType="application/vnd.openxmlformats-officedocument.presentationml.slideMaster+xml"/>
  <Override PartName="/ppt/slideMasters/slideMaster42.xml" ContentType="application/vnd.openxmlformats-officedocument.presentationml.slideMaster+xml"/>
  <Override PartName="/ppt/slideMasters/slideMaster43.xml" ContentType="application/vnd.openxmlformats-officedocument.presentationml.slideMaster+xml"/>
  <Override PartName="/ppt/slideMasters/slideMaster44.xml" ContentType="application/vnd.openxmlformats-officedocument.presentationml.slideMaster+xml"/>
  <Override PartName="/ppt/slideMasters/slideMaster45.xml" ContentType="application/vnd.openxmlformats-officedocument.presentationml.slideMaster+xml"/>
  <Override PartName="/ppt/slideMasters/slideMaster46.xml" ContentType="application/vnd.openxmlformats-officedocument.presentationml.slideMaster+xml"/>
  <Override PartName="/ppt/slideMasters/slideMaster47.xml" ContentType="application/vnd.openxmlformats-officedocument.presentationml.slideMaster+xml"/>
  <Override PartName="/ppt/slideMasters/slideMaster48.xml" ContentType="application/vnd.openxmlformats-officedocument.presentationml.slideMaster+xml"/>
  <Override PartName="/ppt/slideMasters/slideMaster49.xml" ContentType="application/vnd.openxmlformats-officedocument.presentationml.slideMaster+xml"/>
  <Override PartName="/ppt/slideMasters/slideMaster50.xml" ContentType="application/vnd.openxmlformats-officedocument.presentationml.slideMaster+xml"/>
  <Override PartName="/ppt/slideMasters/slideMaster51.xml" ContentType="application/vnd.openxmlformats-officedocument.presentationml.slideMaster+xml"/>
  <Override PartName="/ppt/slideMasters/slideMaster52.xml" ContentType="application/vnd.openxmlformats-officedocument.presentationml.slideMaster+xml"/>
  <Override PartName="/ppt/slideMasters/slideMaster53.xml" ContentType="application/vnd.openxmlformats-officedocument.presentationml.slideMaster+xml"/>
  <Override PartName="/ppt/slideMasters/slideMaster54.xml" ContentType="application/vnd.openxmlformats-officedocument.presentationml.slideMaster+xml"/>
  <Override PartName="/ppt/slideMasters/slideMaster55.xml" ContentType="application/vnd.openxmlformats-officedocument.presentationml.slideMaster+xml"/>
  <Override PartName="/ppt/slideMasters/slideMaster56.xml" ContentType="application/vnd.openxmlformats-officedocument.presentationml.slideMaster+xml"/>
  <Override PartName="/ppt/slideMasters/slideMaster57.xml" ContentType="application/vnd.openxmlformats-officedocument.presentationml.slideMaster+xml"/>
  <Override PartName="/ppt/slideMasters/slideMaster58.xml" ContentType="application/vnd.openxmlformats-officedocument.presentationml.slideMaster+xml"/>
  <Override PartName="/ppt/slideMasters/slideMaster59.xml" ContentType="application/vnd.openxmlformats-officedocument.presentationml.slideMaster+xml"/>
  <Override PartName="/ppt/slideMasters/slideMaster60.xml" ContentType="application/vnd.openxmlformats-officedocument.presentationml.slideMaster+xml"/>
  <Override PartName="/ppt/slideMasters/slideMaster61.xml" ContentType="application/vnd.openxmlformats-officedocument.presentationml.slideMaster+xml"/>
  <Override PartName="/ppt/slideMasters/slideMaster62.xml" ContentType="application/vnd.openxmlformats-officedocument.presentationml.slideMaster+xml"/>
  <Override PartName="/ppt/slideMasters/slideMaster63.xml" ContentType="application/vnd.openxmlformats-officedocument.presentationml.slideMaster+xml"/>
  <Override PartName="/ppt/slideMasters/slideMaster64.xml" ContentType="application/vnd.openxmlformats-officedocument.presentationml.slideMaster+xml"/>
  <Override PartName="/ppt/slideMasters/slideMaster65.xml" ContentType="application/vnd.openxmlformats-officedocument.presentationml.slideMaster+xml"/>
  <Override PartName="/ppt/slideMasters/slideMaster66.xml" ContentType="application/vnd.openxmlformats-officedocument.presentationml.slideMaster+xml"/>
  <Override PartName="/ppt/slideMasters/slideMaster67.xml" ContentType="application/vnd.openxmlformats-officedocument.presentationml.slideMaster+xml"/>
  <Override PartName="/ppt/slideMasters/slideMaster68.xml" ContentType="application/vnd.openxmlformats-officedocument.presentationml.slideMaster+xml"/>
  <Override PartName="/ppt/slideMasters/slideMaster69.xml" ContentType="application/vnd.openxmlformats-officedocument.presentationml.slideMaster+xml"/>
  <Override PartName="/ppt/slideMasters/slideMaster70.xml" ContentType="application/vnd.openxmlformats-officedocument.presentationml.slideMaster+xml"/>
  <Override PartName="/ppt/slideMasters/slideMaster71.xml" ContentType="application/vnd.openxmlformats-officedocument.presentationml.slideMaster+xml"/>
  <Override PartName="/ppt/slideMasters/slideMaster72.xml" ContentType="application/vnd.openxmlformats-officedocument.presentationml.slideMaster+xml"/>
  <Override PartName="/ppt/slideMasters/slideMaster73.xml" ContentType="application/vnd.openxmlformats-officedocument.presentationml.slideMaster+xml"/>
  <Override PartName="/ppt/slideMasters/slideMaster74.xml" ContentType="application/vnd.openxmlformats-officedocument.presentationml.slideMaster+xml"/>
  <Override PartName="/ppt/slideMasters/slideMaster75.xml" ContentType="application/vnd.openxmlformats-officedocument.presentationml.slideMaster+xml"/>
  <Override PartName="/ppt/slideMasters/slideMaster76.xml" ContentType="application/vnd.openxmlformats-officedocument.presentationml.slideMaster+xml"/>
  <Override PartName="/ppt/slideMasters/slideMaster77.xml" ContentType="application/vnd.openxmlformats-officedocument.presentationml.slideMaster+xml"/>
  <Override PartName="/ppt/slideMasters/slideMaster78.xml" ContentType="application/vnd.openxmlformats-officedocument.presentationml.slideMaster+xml"/>
  <Override PartName="/ppt/slideMasters/slideMaster79.xml" ContentType="application/vnd.openxmlformats-officedocument.presentationml.slideMaster+xml"/>
  <Override PartName="/ppt/slideMasters/slideMaster80.xml" ContentType="application/vnd.openxmlformats-officedocument.presentationml.slideMaster+xml"/>
  <Override PartName="/ppt/slideMasters/slideMaster81.xml" ContentType="application/vnd.openxmlformats-officedocument.presentationml.slideMaster+xml"/>
  <Override PartName="/ppt/slideMasters/slideMaster82.xml" ContentType="application/vnd.openxmlformats-officedocument.presentationml.slideMaster+xml"/>
  <Override PartName="/ppt/slideMasters/slideMaster83.xml" ContentType="application/vnd.openxmlformats-officedocument.presentationml.slideMaster+xml"/>
  <Override PartName="/ppt/slideMasters/slideMaster84.xml" ContentType="application/vnd.openxmlformats-officedocument.presentationml.slideMaster+xml"/>
  <Override PartName="/ppt/slideMasters/slideMaster85.xml" ContentType="application/vnd.openxmlformats-officedocument.presentationml.slideMaster+xml"/>
  <Override PartName="/ppt/slideMasters/slideMaster86.xml" ContentType="application/vnd.openxmlformats-officedocument.presentationml.slideMaster+xml"/>
  <Override PartName="/ppt/slideMasters/slideMaster87.xml" ContentType="application/vnd.openxmlformats-officedocument.presentationml.slideMaster+xml"/>
  <Override PartName="/ppt/slideMasters/slideMaster88.xml" ContentType="application/vnd.openxmlformats-officedocument.presentationml.slideMaster+xml"/>
  <Override PartName="/ppt/slideMasters/slideMaster89.xml" ContentType="application/vnd.openxmlformats-officedocument.presentationml.slideMaster+xml"/>
  <Override PartName="/ppt/slideMasters/slideMaster90.xml" ContentType="application/vnd.openxmlformats-officedocument.presentationml.slideMaster+xml"/>
  <Override PartName="/ppt/slideMasters/slideMaster91.xml" ContentType="application/vnd.openxmlformats-officedocument.presentationml.slideMaster+xml"/>
  <Override PartName="/ppt/slideMasters/slideMaster92.xml" ContentType="application/vnd.openxmlformats-officedocument.presentationml.slideMaster+xml"/>
  <Override PartName="/ppt/slideMasters/slideMaster93.xml" ContentType="application/vnd.openxmlformats-officedocument.presentationml.slideMaster+xml"/>
  <Override PartName="/ppt/slideMasters/slideMaster94.xml" ContentType="application/vnd.openxmlformats-officedocument.presentationml.slideMaster+xml"/>
  <Override PartName="/ppt/slideMasters/slideMaster95.xml" ContentType="application/vnd.openxmlformats-officedocument.presentationml.slideMaster+xml"/>
  <Override PartName="/ppt/slideMasters/slideMaster96.xml" ContentType="application/vnd.openxmlformats-officedocument.presentationml.slideMaster+xml"/>
  <Override PartName="/ppt/slideMasters/slideMaster97.xml" ContentType="application/vnd.openxmlformats-officedocument.presentationml.slideMaster+xml"/>
  <Override PartName="/ppt/slideMasters/slideMaster98.xml" ContentType="application/vnd.openxmlformats-officedocument.presentationml.slideMaster+xml"/>
  <Override PartName="/ppt/slideMasters/slideMaster99.xml" ContentType="application/vnd.openxmlformats-officedocument.presentationml.slideMaster+xml"/>
  <Override PartName="/ppt/slideMasters/slideMaster100.xml" ContentType="application/vnd.openxmlformats-officedocument.presentationml.slideMaster+xml"/>
  <Override PartName="/ppt/slideMasters/slideMaster101.xml" ContentType="application/vnd.openxmlformats-officedocument.presentationml.slideMaster+xml"/>
  <Override PartName="/ppt/slideMasters/slideMaster102.xml" ContentType="application/vnd.openxmlformats-officedocument.presentationml.slideMaster+xml"/>
  <Override PartName="/ppt/slideMasters/slideMaster103.xml" ContentType="application/vnd.openxmlformats-officedocument.presentationml.slideMaster+xml"/>
  <Override PartName="/ppt/slideMasters/slideMaster104.xml" ContentType="application/vnd.openxmlformats-officedocument.presentationml.slideMaster+xml"/>
  <Override PartName="/ppt/slideMasters/slideMaster105.xml" ContentType="application/vnd.openxmlformats-officedocument.presentationml.slideMaster+xml"/>
  <Override PartName="/ppt/slideMasters/slideMaster106.xml" ContentType="application/vnd.openxmlformats-officedocument.presentationml.slideMaster+xml"/>
  <Override PartName="/ppt/slideMasters/slideMaster107.xml" ContentType="application/vnd.openxmlformats-officedocument.presentationml.slideMaster+xml"/>
  <Override PartName="/ppt/slideMasters/slideMaster108.xml" ContentType="application/vnd.openxmlformats-officedocument.presentationml.slideMaster+xml"/>
  <Override PartName="/ppt/slideMasters/slideMaster109.xml" ContentType="application/vnd.openxmlformats-officedocument.presentationml.slideMaster+xml"/>
  <Override PartName="/ppt/slideMasters/slideMaster110.xml" ContentType="application/vnd.openxmlformats-officedocument.presentationml.slideMaster+xml"/>
  <Override PartName="/ppt/slideMasters/slideMaster111.xml" ContentType="application/vnd.openxmlformats-officedocument.presentationml.slideMaster+xml"/>
  <Override PartName="/ppt/slideMasters/slideMaster112.xml" ContentType="application/vnd.openxmlformats-officedocument.presentationml.slideMaster+xml"/>
  <Override PartName="/ppt/slideMasters/slideMaster113.xml" ContentType="application/vnd.openxmlformats-officedocument.presentationml.slideMaster+xml"/>
  <Override PartName="/ppt/slideMasters/slideMaster114.xml" ContentType="application/vnd.openxmlformats-officedocument.presentationml.slideMaster+xml"/>
  <Override PartName="/ppt/slideMasters/slideMaster115.xml" ContentType="application/vnd.openxmlformats-officedocument.presentationml.slideMaster+xml"/>
  <Override PartName="/ppt/slideMasters/slideMaster116.xml" ContentType="application/vnd.openxmlformats-officedocument.presentationml.slideMaster+xml"/>
  <Override PartName="/ppt/slideMasters/slideMaster117.xml" ContentType="application/vnd.openxmlformats-officedocument.presentationml.slideMaster+xml"/>
  <Override PartName="/ppt/slideMasters/slideMaster118.xml" ContentType="application/vnd.openxmlformats-officedocument.presentationml.slideMaster+xml"/>
  <Override PartName="/ppt/slideMasters/slideMaster119.xml" ContentType="application/vnd.openxmlformats-officedocument.presentationml.slideMaster+xml"/>
  <Override PartName="/ppt/slideMasters/slideMaster120.xml" ContentType="application/vnd.openxmlformats-officedocument.presentationml.slideMaster+xml"/>
  <Override PartName="/ppt/slideMasters/slideMaster121.xml" ContentType="application/vnd.openxmlformats-officedocument.presentationml.slideMaster+xml"/>
  <Override PartName="/ppt/slideMasters/slideMaster122.xml" ContentType="application/vnd.openxmlformats-officedocument.presentationml.slideMaster+xml"/>
  <Override PartName="/ppt/slideMasters/slideMaster123.xml" ContentType="application/vnd.openxmlformats-officedocument.presentationml.slideMaster+xml"/>
  <Override PartName="/ppt/slideMasters/slideMaster124.xml" ContentType="application/vnd.openxmlformats-officedocument.presentationml.slideMaster+xml"/>
  <Override PartName="/ppt/slideMasters/slideMaster125.xml" ContentType="application/vnd.openxmlformats-officedocument.presentationml.slideMaster+xml"/>
  <Override PartName="/ppt/slideMasters/slideMaster126.xml" ContentType="application/vnd.openxmlformats-officedocument.presentationml.slideMaster+xml"/>
  <Override PartName="/ppt/slideMasters/slideMaster127.xml" ContentType="application/vnd.openxmlformats-officedocument.presentationml.slideMaster+xml"/>
  <Override PartName="/ppt/slideMasters/slideMaster128.xml" ContentType="application/vnd.openxmlformats-officedocument.presentationml.slideMaster+xml"/>
  <Override PartName="/ppt/slideMasters/slideMaster129.xml" ContentType="application/vnd.openxmlformats-officedocument.presentationml.slideMaster+xml"/>
  <Override PartName="/ppt/slideMasters/slideMaster130.xml" ContentType="application/vnd.openxmlformats-officedocument.presentationml.slideMaster+xml"/>
  <Override PartName="/ppt/slideMasters/slideMaster131.xml" ContentType="application/vnd.openxmlformats-officedocument.presentationml.slideMaster+xml"/>
  <Override PartName="/ppt/slideMasters/slideMaster132.xml" ContentType="application/vnd.openxmlformats-officedocument.presentationml.slideMaster+xml"/>
  <Override PartName="/ppt/slideMasters/slideMaster133.xml" ContentType="application/vnd.openxmlformats-officedocument.presentationml.slideMaster+xml"/>
  <Override PartName="/ppt/slideMasters/slideMaster134.xml" ContentType="application/vnd.openxmlformats-officedocument.presentationml.slideMaster+xml"/>
  <Override PartName="/ppt/slideMasters/slideMaster135.xml" ContentType="application/vnd.openxmlformats-officedocument.presentationml.slideMaster+xml"/>
  <Override PartName="/ppt/slideMasters/slideMaster136.xml" ContentType="application/vnd.openxmlformats-officedocument.presentationml.slideMaster+xml"/>
  <Override PartName="/ppt/slideMasters/slideMaster137.xml" ContentType="application/vnd.openxmlformats-officedocument.presentationml.slideMaster+xml"/>
  <Override PartName="/ppt/slideMasters/slideMaster138.xml" ContentType="application/vnd.openxmlformats-officedocument.presentationml.slideMaster+xml"/>
  <Override PartName="/ppt/slideMasters/slideMaster139.xml" ContentType="application/vnd.openxmlformats-officedocument.presentationml.slideMaster+xml"/>
  <Override PartName="/ppt/slideMasters/slideMaster140.xml" ContentType="application/vnd.openxmlformats-officedocument.presentationml.slideMaster+xml"/>
  <Override PartName="/ppt/slideMasters/slideMaster141.xml" ContentType="application/vnd.openxmlformats-officedocument.presentationml.slideMaster+xml"/>
  <Override PartName="/ppt/slideMasters/slideMaster142.xml" ContentType="application/vnd.openxmlformats-officedocument.presentationml.slideMaster+xml"/>
  <Override PartName="/ppt/slideMasters/slideMaster143.xml" ContentType="application/vnd.openxmlformats-officedocument.presentationml.slideMaster+xml"/>
  <Override PartName="/ppt/slideMasters/slideMaster144.xml" ContentType="application/vnd.openxmlformats-officedocument.presentationml.slideMaster+xml"/>
  <Override PartName="/ppt/slideMasters/slideMaster145.xml" ContentType="application/vnd.openxmlformats-officedocument.presentationml.slideMaster+xml"/>
  <Override PartName="/ppt/slideMasters/slideMaster146.xml" ContentType="application/vnd.openxmlformats-officedocument.presentationml.slideMaster+xml"/>
  <Override PartName="/ppt/slideMasters/slideMaster147.xml" ContentType="application/vnd.openxmlformats-officedocument.presentationml.slideMaster+xml"/>
  <Override PartName="/ppt/slideMasters/slideMaster148.xml" ContentType="application/vnd.openxmlformats-officedocument.presentationml.slideMaster+xml"/>
  <Override PartName="/ppt/slideMasters/slideMaster149.xml" ContentType="application/vnd.openxmlformats-officedocument.presentationml.slideMaster+xml"/>
  <Override PartName="/ppt/slideMasters/slideMaster150.xml" ContentType="application/vnd.openxmlformats-officedocument.presentationml.slideMaster+xml"/>
  <Override PartName="/ppt/slideMasters/slideMaster151.xml" ContentType="application/vnd.openxmlformats-officedocument.presentationml.slideMaster+xml"/>
  <Override PartName="/ppt/slideMasters/slideMaster152.xml" ContentType="application/vnd.openxmlformats-officedocument.presentationml.slideMaster+xml"/>
  <Override PartName="/ppt/slideMasters/slideMaster153.xml" ContentType="application/vnd.openxmlformats-officedocument.presentationml.slideMaster+xml"/>
  <Override PartName="/ppt/slideMasters/slideMaster154.xml" ContentType="application/vnd.openxmlformats-officedocument.presentationml.slideMaster+xml"/>
  <Override PartName="/ppt/slideMasters/slideMaster155.xml" ContentType="application/vnd.openxmlformats-officedocument.presentationml.slideMaster+xml"/>
  <Override PartName="/ppt/slideMasters/slideMaster156.xml" ContentType="application/vnd.openxmlformats-officedocument.presentationml.slideMaster+xml"/>
  <Override PartName="/ppt/slideMasters/slideMaster157.xml" ContentType="application/vnd.openxmlformats-officedocument.presentationml.slideMaster+xml"/>
  <Override PartName="/ppt/slideMasters/slideMaster158.xml" ContentType="application/vnd.openxmlformats-officedocument.presentationml.slideMaster+xml"/>
  <Override PartName="/ppt/slideMasters/slideMaster159.xml" ContentType="application/vnd.openxmlformats-officedocument.presentationml.slideMaster+xml"/>
  <Override PartName="/ppt/slideMasters/slideMaster160.xml" ContentType="application/vnd.openxmlformats-officedocument.presentationml.slideMaster+xml"/>
  <Override PartName="/ppt/slideMasters/slideMaster161.xml" ContentType="application/vnd.openxmlformats-officedocument.presentationml.slideMaster+xml"/>
  <Override PartName="/ppt/slideMasters/slideMaster162.xml" ContentType="application/vnd.openxmlformats-officedocument.presentationml.slideMaster+xml"/>
  <Override PartName="/ppt/slideMasters/slideMaster163.xml" ContentType="application/vnd.openxmlformats-officedocument.presentationml.slideMaster+xml"/>
  <Override PartName="/ppt/slideMasters/slideMaster164.xml" ContentType="application/vnd.openxmlformats-officedocument.presentationml.slideMaster+xml"/>
  <Override PartName="/ppt/slideMasters/slideMaster165.xml" ContentType="application/vnd.openxmlformats-officedocument.presentationml.slideMaster+xml"/>
  <Override PartName="/ppt/slideMasters/slideMaster166.xml" ContentType="application/vnd.openxmlformats-officedocument.presentationml.slideMaster+xml"/>
  <Override PartName="/ppt/slideMasters/slideMaster167.xml" ContentType="application/vnd.openxmlformats-officedocument.presentationml.slideMaster+xml"/>
  <Override PartName="/ppt/slideMasters/slideMaster168.xml" ContentType="application/vnd.openxmlformats-officedocument.presentationml.slideMaster+xml"/>
  <Override PartName="/ppt/slideMasters/slideMaster169.xml" ContentType="application/vnd.openxmlformats-officedocument.presentationml.slideMaster+xml"/>
  <Override PartName="/ppt/slideMasters/slideMaster170.xml" ContentType="application/vnd.openxmlformats-officedocument.presentationml.slideMaster+xml"/>
  <Override PartName="/ppt/slideMasters/slideMaster171.xml" ContentType="application/vnd.openxmlformats-officedocument.presentationml.slideMaster+xml"/>
  <Override PartName="/ppt/slideMasters/slideMaster172.xml" ContentType="application/vnd.openxmlformats-officedocument.presentationml.slideMaster+xml"/>
  <Override PartName="/ppt/slideMasters/slideMaster173.xml" ContentType="application/vnd.openxmlformats-officedocument.presentationml.slideMaster+xml"/>
  <Override PartName="/ppt/slideMasters/slideMaster174.xml" ContentType="application/vnd.openxmlformats-officedocument.presentationml.slideMaster+xml"/>
  <Override PartName="/ppt/slideMasters/slideMaster175.xml" ContentType="application/vnd.openxmlformats-officedocument.presentationml.slideMaster+xml"/>
  <Override PartName="/ppt/slideMasters/slideMaster176.xml" ContentType="application/vnd.openxmlformats-officedocument.presentationml.slideMaster+xml"/>
  <Override PartName="/ppt/slideMasters/slideMaster177.xml" ContentType="application/vnd.openxmlformats-officedocument.presentationml.slideMaster+xml"/>
  <Override PartName="/ppt/slideMasters/slideMaster178.xml" ContentType="application/vnd.openxmlformats-officedocument.presentationml.slideMaster+xml"/>
  <Override PartName="/ppt/slideMasters/slideMaster179.xml" ContentType="application/vnd.openxmlformats-officedocument.presentationml.slideMaster+xml"/>
  <Override PartName="/ppt/slideMasters/slideMaster180.xml" ContentType="application/vnd.openxmlformats-officedocument.presentationml.slideMaster+xml"/>
  <Override PartName="/ppt/slideMasters/slideMaster181.xml" ContentType="application/vnd.openxmlformats-officedocument.presentationml.slideMaster+xml"/>
  <Override PartName="/ppt/slideMasters/slideMaster182.xml" ContentType="application/vnd.openxmlformats-officedocument.presentationml.slideMaster+xml"/>
  <Override PartName="/ppt/slideMasters/slideMaster183.xml" ContentType="application/vnd.openxmlformats-officedocument.presentationml.slideMaster+xml"/>
  <Override PartName="/ppt/slideMasters/slideMaster184.xml" ContentType="application/vnd.openxmlformats-officedocument.presentationml.slideMaster+xml"/>
  <Override PartName="/ppt/slideMasters/slideMaster185.xml" ContentType="application/vnd.openxmlformats-officedocument.presentationml.slideMaster+xml"/>
  <Override PartName="/ppt/slideMasters/slideMaster186.xml" ContentType="application/vnd.openxmlformats-officedocument.presentationml.slideMaster+xml"/>
  <Override PartName="/ppt/slideMasters/slideMaster187.xml" ContentType="application/vnd.openxmlformats-officedocument.presentationml.slideMaster+xml"/>
  <Override PartName="/ppt/slideMasters/slideMaster188.xml" ContentType="application/vnd.openxmlformats-officedocument.presentationml.slideMaster+xml"/>
  <Override PartName="/ppt/slideMasters/slideMaster189.xml" ContentType="application/vnd.openxmlformats-officedocument.presentationml.slideMaster+xml"/>
  <Override PartName="/ppt/slideMasters/slideMaster190.xml" ContentType="application/vnd.openxmlformats-officedocument.presentationml.slideMaster+xml"/>
  <Override PartName="/ppt/slideMasters/slideMaster191.xml" ContentType="application/vnd.openxmlformats-officedocument.presentationml.slideMaster+xml"/>
  <Override PartName="/ppt/slideMasters/slideMaster192.xml" ContentType="application/vnd.openxmlformats-officedocument.presentationml.slideMaster+xml"/>
  <Override PartName="/ppt/slideMasters/slideMaster193.xml" ContentType="application/vnd.openxmlformats-officedocument.presentationml.slideMaster+xml"/>
  <Override PartName="/ppt/slideMasters/slideMaster194.xml" ContentType="application/vnd.openxmlformats-officedocument.presentationml.slideMaster+xml"/>
  <Override PartName="/ppt/slideMasters/slideMaster195.xml" ContentType="application/vnd.openxmlformats-officedocument.presentationml.slideMaster+xml"/>
  <Override PartName="/ppt/slideMasters/slideMaster196.xml" ContentType="application/vnd.openxmlformats-officedocument.presentationml.slideMaster+xml"/>
  <Override PartName="/ppt/slideMasters/slideMaster197.xml" ContentType="application/vnd.openxmlformats-officedocument.presentationml.slideMaster+xml"/>
  <Override PartName="/ppt/slideMasters/slideMaster198.xml" ContentType="application/vnd.openxmlformats-officedocument.presentationml.slideMaster+xml"/>
  <Override PartName="/ppt/slideMasters/slideMaster199.xml" ContentType="application/vnd.openxmlformats-officedocument.presentationml.slideMaster+xml"/>
  <Override PartName="/ppt/slideMasters/slideMaster200.xml" ContentType="application/vnd.openxmlformats-officedocument.presentationml.slideMaster+xml"/>
  <Override PartName="/ppt/slideMasters/slideMaster201.xml" ContentType="application/vnd.openxmlformats-officedocument.presentationml.slideMaster+xml"/>
  <Override PartName="/ppt/slideMasters/slideMaster202.xml" ContentType="application/vnd.openxmlformats-officedocument.presentationml.slideMaster+xml"/>
  <Override PartName="/ppt/slideMasters/slideMaster203.xml" ContentType="application/vnd.openxmlformats-officedocument.presentationml.slideMaster+xml"/>
  <Override PartName="/ppt/slideMasters/slideMaster204.xml" ContentType="application/vnd.openxmlformats-officedocument.presentationml.slideMaster+xml"/>
  <Override PartName="/ppt/slideMasters/slideMaster205.xml" ContentType="application/vnd.openxmlformats-officedocument.presentationml.slideMaster+xml"/>
  <Override PartName="/ppt/slideMasters/slideMaster206.xml" ContentType="application/vnd.openxmlformats-officedocument.presentationml.slideMaster+xml"/>
  <Override PartName="/ppt/slideMasters/slideMaster207.xml" ContentType="application/vnd.openxmlformats-officedocument.presentationml.slideMaster+xml"/>
  <Override PartName="/ppt/slideMasters/slideMaster208.xml" ContentType="application/vnd.openxmlformats-officedocument.presentationml.slideMaster+xml"/>
  <Override PartName="/ppt/slideMasters/slideMaster209.xml" ContentType="application/vnd.openxmlformats-officedocument.presentationml.slideMaster+xml"/>
  <Override PartName="/ppt/slideMasters/slideMaster210.xml" ContentType="application/vnd.openxmlformats-officedocument.presentationml.slideMaster+xml"/>
  <Override PartName="/ppt/slideMasters/slideMaster211.xml" ContentType="application/vnd.openxmlformats-officedocument.presentationml.slideMaster+xml"/>
  <Override PartName="/ppt/slideMasters/slideMaster212.xml" ContentType="application/vnd.openxmlformats-officedocument.presentationml.slideMaster+xml"/>
  <Override PartName="/ppt/slideMasters/slideMaster213.xml" ContentType="application/vnd.openxmlformats-officedocument.presentationml.slideMaster+xml"/>
  <Override PartName="/ppt/slideMasters/slideMaster214.xml" ContentType="application/vnd.openxmlformats-officedocument.presentationml.slideMaster+xml"/>
  <Override PartName="/ppt/slideMasters/slideMaster215.xml" ContentType="application/vnd.openxmlformats-officedocument.presentationml.slideMaster+xml"/>
  <Override PartName="/ppt/slideMasters/slideMaster216.xml" ContentType="application/vnd.openxmlformats-officedocument.presentationml.slideMaster+xml"/>
  <Override PartName="/ppt/slideMasters/slideMaster217.xml" ContentType="application/vnd.openxmlformats-officedocument.presentationml.slideMaster+xml"/>
  <Override PartName="/ppt/slideMasters/slideMaster218.xml" ContentType="application/vnd.openxmlformats-officedocument.presentationml.slideMaster+xml"/>
  <Override PartName="/ppt/slideMasters/slideMaster219.xml" ContentType="application/vnd.openxmlformats-officedocument.presentationml.slideMaster+xml"/>
  <Override PartName="/ppt/slideMasters/slideMaster220.xml" ContentType="application/vnd.openxmlformats-officedocument.presentationml.slideMaster+xml"/>
  <Override PartName="/ppt/slideMasters/slideMaster221.xml" ContentType="application/vnd.openxmlformats-officedocument.presentationml.slideMaster+xml"/>
  <Override PartName="/ppt/slideMasters/slideMaster222.xml" ContentType="application/vnd.openxmlformats-officedocument.presentationml.slideMaster+xml"/>
  <Override PartName="/ppt/slideMasters/slideMaster223.xml" ContentType="application/vnd.openxmlformats-officedocument.presentationml.slideMaster+xml"/>
  <Override PartName="/ppt/slideMasters/slideMaster224.xml" ContentType="application/vnd.openxmlformats-officedocument.presentationml.slideMaster+xml"/>
  <Override PartName="/ppt/slideMasters/slideMaster225.xml" ContentType="application/vnd.openxmlformats-officedocument.presentationml.slideMaster+xml"/>
  <Override PartName="/ppt/slideMasters/slideMaster226.xml" ContentType="application/vnd.openxmlformats-officedocument.presentationml.slideMaster+xml"/>
  <Override PartName="/ppt/slideMasters/slideMaster227.xml" ContentType="application/vnd.openxmlformats-officedocument.presentationml.slideMaster+xml"/>
  <Override PartName="/ppt/slideMasters/slideMaster228.xml" ContentType="application/vnd.openxmlformats-officedocument.presentationml.slideMaster+xml"/>
  <Override PartName="/ppt/slideMasters/slideMaster229.xml" ContentType="application/vnd.openxmlformats-officedocument.presentationml.slideMaster+xml"/>
  <Override PartName="/ppt/slideMasters/slideMaster230.xml" ContentType="application/vnd.openxmlformats-officedocument.presentationml.slideMaster+xml"/>
  <Override PartName="/ppt/slideMasters/slideMaster231.xml" ContentType="application/vnd.openxmlformats-officedocument.presentationml.slideMaster+xml"/>
  <Override PartName="/ppt/slideMasters/slideMaster232.xml" ContentType="application/vnd.openxmlformats-officedocument.presentationml.slideMaster+xml"/>
  <Override PartName="/ppt/slideMasters/slideMaster233.xml" ContentType="application/vnd.openxmlformats-officedocument.presentationml.slideMaster+xml"/>
  <Override PartName="/ppt/slideMasters/slideMaster234.xml" ContentType="application/vnd.openxmlformats-officedocument.presentationml.slideMaster+xml"/>
  <Override PartName="/ppt/slideMasters/slideMaster235.xml" ContentType="application/vnd.openxmlformats-officedocument.presentationml.slideMaster+xml"/>
  <Override PartName="/ppt/slideMasters/slideMaster236.xml" ContentType="application/vnd.openxmlformats-officedocument.presentationml.slideMaster+xml"/>
  <Override PartName="/ppt/slideMasters/slideMaster237.xml" ContentType="application/vnd.openxmlformats-officedocument.presentationml.slideMaster+xml"/>
  <Override PartName="/ppt/slideMasters/slideMaster238.xml" ContentType="application/vnd.openxmlformats-officedocument.presentationml.slideMaster+xml"/>
  <Override PartName="/ppt/slideMasters/slideMaster239.xml" ContentType="application/vnd.openxmlformats-officedocument.presentationml.slideMaster+xml"/>
  <Override PartName="/ppt/slideMasters/slideMaster240.xml" ContentType="application/vnd.openxmlformats-officedocument.presentationml.slideMaster+xml"/>
  <Override PartName="/ppt/slideMasters/slideMaster241.xml" ContentType="application/vnd.openxmlformats-officedocument.presentationml.slideMaster+xml"/>
  <Override PartName="/ppt/slideMasters/slideMaster242.xml" ContentType="application/vnd.openxmlformats-officedocument.presentationml.slideMaster+xml"/>
  <Override PartName="/ppt/slideMasters/slideMaster243.xml" ContentType="application/vnd.openxmlformats-officedocument.presentationml.slideMaster+xml"/>
  <Override PartName="/ppt/slideMasters/slideMaster244.xml" ContentType="application/vnd.openxmlformats-officedocument.presentationml.slideMaster+xml"/>
  <Override PartName="/ppt/slideMasters/slideMaster245.xml" ContentType="application/vnd.openxmlformats-officedocument.presentationml.slideMaster+xml"/>
  <Override PartName="/ppt/slideMasters/slideMaster246.xml" ContentType="application/vnd.openxmlformats-officedocument.presentationml.slideMaster+xml"/>
  <Override PartName="/ppt/slideMasters/slideMaster247.xml" ContentType="application/vnd.openxmlformats-officedocument.presentationml.slideMaster+xml"/>
  <Override PartName="/ppt/slideMasters/slideMaster248.xml" ContentType="application/vnd.openxmlformats-officedocument.presentationml.slideMaster+xml"/>
  <Override PartName="/ppt/slideMasters/slideMaster249.xml" ContentType="application/vnd.openxmlformats-officedocument.presentationml.slideMaster+xml"/>
  <Override PartName="/ppt/slideMasters/slideMaster250.xml" ContentType="application/vnd.openxmlformats-officedocument.presentationml.slideMaster+xml"/>
  <Override PartName="/ppt/slideMasters/slideMaster251.xml" ContentType="application/vnd.openxmlformats-officedocument.presentationml.slideMaster+xml"/>
  <Override PartName="/ppt/slideMasters/slideMaster252.xml" ContentType="application/vnd.openxmlformats-officedocument.presentationml.slideMaster+xml"/>
  <Override PartName="/ppt/slideMasters/slideMaster253.xml" ContentType="application/vnd.openxmlformats-officedocument.presentationml.slideMaster+xml"/>
  <Override PartName="/ppt/slideMasters/slideMaster254.xml" ContentType="application/vnd.openxmlformats-officedocument.presentationml.slideMaster+xml"/>
  <Override PartName="/ppt/slideMasters/slideMaster255.xml" ContentType="application/vnd.openxmlformats-officedocument.presentationml.slideMaster+xml"/>
  <Override PartName="/ppt/slideMasters/slideMaster256.xml" ContentType="application/vnd.openxmlformats-officedocument.presentationml.slideMaster+xml"/>
  <Override PartName="/ppt/slideMasters/slideMaster257.xml" ContentType="application/vnd.openxmlformats-officedocument.presentationml.slideMaster+xml"/>
  <Override PartName="/ppt/slideMasters/slideMaster258.xml" ContentType="application/vnd.openxmlformats-officedocument.presentationml.slideMaster+xml"/>
  <Override PartName="/ppt/slideMasters/slideMaster259.xml" ContentType="application/vnd.openxmlformats-officedocument.presentationml.slideMaster+xml"/>
  <Override PartName="/ppt/slideMasters/slideMaster260.xml" ContentType="application/vnd.openxmlformats-officedocument.presentationml.slideMaster+xml"/>
  <Override PartName="/ppt/slideMasters/slideMaster261.xml" ContentType="application/vnd.openxmlformats-officedocument.presentationml.slideMaster+xml"/>
  <Override PartName="/ppt/slideMasters/slideMaster262.xml" ContentType="application/vnd.openxmlformats-officedocument.presentationml.slideMaster+xml"/>
  <Override PartName="/ppt/slideMasters/slideMaster263.xml" ContentType="application/vnd.openxmlformats-officedocument.presentationml.slideMaster+xml"/>
  <Override PartName="/ppt/slideMasters/slideMaster264.xml" ContentType="application/vnd.openxmlformats-officedocument.presentationml.slideMaster+xml"/>
  <Override PartName="/ppt/slideMasters/slideMaster265.xml" ContentType="application/vnd.openxmlformats-officedocument.presentationml.slideMaster+xml"/>
  <Override PartName="/ppt/slideMasters/slideMaster266.xml" ContentType="application/vnd.openxmlformats-officedocument.presentationml.slideMaster+xml"/>
  <Override PartName="/ppt/slideMasters/slideMaster267.xml" ContentType="application/vnd.openxmlformats-officedocument.presentationml.slideMaster+xml"/>
  <Override PartName="/ppt/slideMasters/slideMaster268.xml" ContentType="application/vnd.openxmlformats-officedocument.presentationml.slideMaster+xml"/>
  <Override PartName="/ppt/slideMasters/slideMaster269.xml" ContentType="application/vnd.openxmlformats-officedocument.presentationml.slideMaster+xml"/>
  <Override PartName="/ppt/slideMasters/slideMaster270.xml" ContentType="application/vnd.openxmlformats-officedocument.presentationml.slideMaster+xml"/>
  <Override PartName="/ppt/slideMasters/slideMaster271.xml" ContentType="application/vnd.openxmlformats-officedocument.presentationml.slideMaster+xml"/>
  <Override PartName="/ppt/slideMasters/slideMaster272.xml" ContentType="application/vnd.openxmlformats-officedocument.presentationml.slideMaster+xml"/>
  <Override PartName="/ppt/slideMasters/slideMaster273.xml" ContentType="application/vnd.openxmlformats-officedocument.presentationml.slideMaster+xml"/>
  <Override PartName="/ppt/slideMasters/slideMaster274.xml" ContentType="application/vnd.openxmlformats-officedocument.presentationml.slideMaster+xml"/>
  <Override PartName="/ppt/slideMasters/slideMaster275.xml" ContentType="application/vnd.openxmlformats-officedocument.presentationml.slideMaster+xml"/>
  <Override PartName="/ppt/slideMasters/slideMaster276.xml" ContentType="application/vnd.openxmlformats-officedocument.presentationml.slideMaster+xml"/>
  <Override PartName="/ppt/slideMasters/slideMaster277.xml" ContentType="application/vnd.openxmlformats-officedocument.presentationml.slideMaster+xml"/>
  <Override PartName="/ppt/slideMasters/slideMaster278.xml" ContentType="application/vnd.openxmlformats-officedocument.presentationml.slideMaster+xml"/>
  <Override PartName="/ppt/slideMasters/slideMaster279.xml" ContentType="application/vnd.openxmlformats-officedocument.presentationml.slideMaster+xml"/>
  <Override PartName="/ppt/slideMasters/slideMaster280.xml" ContentType="application/vnd.openxmlformats-officedocument.presentationml.slideMaster+xml"/>
  <Override PartName="/ppt/slideMasters/slideMaster281.xml" ContentType="application/vnd.openxmlformats-officedocument.presentationml.slideMaster+xml"/>
  <Override PartName="/ppt/slideMasters/slideMaster282.xml" ContentType="application/vnd.openxmlformats-officedocument.presentationml.slideMaster+xml"/>
  <Override PartName="/ppt/slideMasters/slideMaster283.xml" ContentType="application/vnd.openxmlformats-officedocument.presentationml.slideMaster+xml"/>
  <Override PartName="/ppt/slideMasters/slideMaster284.xml" ContentType="application/vnd.openxmlformats-officedocument.presentationml.slideMaster+xml"/>
  <Override PartName="/ppt/slideMasters/slideMaster285.xml" ContentType="application/vnd.openxmlformats-officedocument.presentationml.slideMaster+xml"/>
  <Override PartName="/ppt/slideMasters/slideMaster286.xml" ContentType="application/vnd.openxmlformats-officedocument.presentationml.slideMaster+xml"/>
  <Override PartName="/ppt/slideMasters/slideMaster287.xml" ContentType="application/vnd.openxmlformats-officedocument.presentationml.slideMaster+xml"/>
  <Override PartName="/ppt/slideMasters/slideMaster288.xml" ContentType="application/vnd.openxmlformats-officedocument.presentationml.slideMaster+xml"/>
  <Override PartName="/ppt/slideMasters/slideMaster289.xml" ContentType="application/vnd.openxmlformats-officedocument.presentationml.slideMaster+xml"/>
  <Override PartName="/ppt/slideMasters/slideMaster290.xml" ContentType="application/vnd.openxmlformats-officedocument.presentationml.slideMaster+xml"/>
  <Override PartName="/ppt/slideMasters/slideMaster291.xml" ContentType="application/vnd.openxmlformats-officedocument.presentationml.slideMaster+xml"/>
  <Override PartName="/ppt/slideMasters/slideMaster292.xml" ContentType="application/vnd.openxmlformats-officedocument.presentationml.slideMaster+xml"/>
  <Override PartName="/ppt/slideMasters/slideMaster293.xml" ContentType="application/vnd.openxmlformats-officedocument.presentationml.slideMaster+xml"/>
  <Override PartName="/ppt/slideMasters/slideMaster294.xml" ContentType="application/vnd.openxmlformats-officedocument.presentationml.slideMaster+xml"/>
  <Override PartName="/ppt/slideMasters/slideMaster295.xml" ContentType="application/vnd.openxmlformats-officedocument.presentationml.slideMaster+xml"/>
  <Override PartName="/ppt/slideMasters/slideMaster296.xml" ContentType="application/vnd.openxmlformats-officedocument.presentationml.slideMaster+xml"/>
  <Override PartName="/ppt/slideMasters/slideMaster297.xml" ContentType="application/vnd.openxmlformats-officedocument.presentationml.slideMaster+xml"/>
  <Override PartName="/ppt/slideMasters/slideMaster298.xml" ContentType="application/vnd.openxmlformats-officedocument.presentationml.slideMaster+xml"/>
  <Override PartName="/ppt/slideMasters/slideMaster299.xml" ContentType="application/vnd.openxmlformats-officedocument.presentationml.slideMaster+xml"/>
  <Override PartName="/ppt/slideMasters/slideMaster300.xml" ContentType="application/vnd.openxmlformats-officedocument.presentationml.slideMaster+xml"/>
  <Override PartName="/ppt/slideMasters/slideMaster301.xml" ContentType="application/vnd.openxmlformats-officedocument.presentationml.slideMaster+xml"/>
  <Override PartName="/ppt/slideMasters/slideMaster302.xml" ContentType="application/vnd.openxmlformats-officedocument.presentationml.slideMaster+xml"/>
  <Override PartName="/ppt/slideMasters/slideMaster303.xml" ContentType="application/vnd.openxmlformats-officedocument.presentationml.slideMaster+xml"/>
  <Override PartName="/ppt/slideMasters/slideMaster304.xml" ContentType="application/vnd.openxmlformats-officedocument.presentationml.slideMaster+xml"/>
  <Override PartName="/ppt/slideMasters/slideMaster305.xml" ContentType="application/vnd.openxmlformats-officedocument.presentationml.slideMaster+xml"/>
  <Override PartName="/ppt/slideMasters/slideMaster306.xml" ContentType="application/vnd.openxmlformats-officedocument.presentationml.slideMaster+xml"/>
  <Override PartName="/ppt/slideMasters/slideMaster307.xml" ContentType="application/vnd.openxmlformats-officedocument.presentationml.slideMaster+xml"/>
  <Override PartName="/ppt/slideMasters/slideMaster308.xml" ContentType="application/vnd.openxmlformats-officedocument.presentationml.slideMaster+xml"/>
  <Override PartName="/ppt/slideMasters/slideMaster309.xml" ContentType="application/vnd.openxmlformats-officedocument.presentationml.slideMaster+xml"/>
  <Override PartName="/ppt/slideMasters/slideMaster310.xml" ContentType="application/vnd.openxmlformats-officedocument.presentationml.slideMaster+xml"/>
  <Override PartName="/ppt/slideMasters/slideMaster311.xml" ContentType="application/vnd.openxmlformats-officedocument.presentationml.slideMaster+xml"/>
  <Override PartName="/ppt/slideMasters/slideMaster312.xml" ContentType="application/vnd.openxmlformats-officedocument.presentationml.slideMaster+xml"/>
  <Override PartName="/ppt/slideMasters/slideMaster313.xml" ContentType="application/vnd.openxmlformats-officedocument.presentationml.slideMaster+xml"/>
  <Override PartName="/ppt/slideMasters/slideMaster314.xml" ContentType="application/vnd.openxmlformats-officedocument.presentationml.slideMaster+xml"/>
  <Override PartName="/ppt/slideMasters/slideMaster315.xml" ContentType="application/vnd.openxmlformats-officedocument.presentationml.slideMaster+xml"/>
  <Override PartName="/ppt/slideMasters/slideMaster316.xml" ContentType="application/vnd.openxmlformats-officedocument.presentationml.slideMaster+xml"/>
  <Override PartName="/ppt/slideMasters/slideMaster317.xml" ContentType="application/vnd.openxmlformats-officedocument.presentationml.slideMaster+xml"/>
  <Override PartName="/ppt/slideMasters/slideMaster318.xml" ContentType="application/vnd.openxmlformats-officedocument.presentationml.slideMaster+xml"/>
  <Override PartName="/ppt/slideMasters/slideMaster319.xml" ContentType="application/vnd.openxmlformats-officedocument.presentationml.slideMaster+xml"/>
  <Override PartName="/ppt/slideMasters/slideMaster320.xml" ContentType="application/vnd.openxmlformats-officedocument.presentationml.slideMaster+xml"/>
  <Override PartName="/ppt/slideMasters/slideMaster321.xml" ContentType="application/vnd.openxmlformats-officedocument.presentationml.slideMaster+xml"/>
  <Override PartName="/ppt/slideMasters/slideMaster322.xml" ContentType="application/vnd.openxmlformats-officedocument.presentationml.slideMaster+xml"/>
  <Override PartName="/ppt/slideMasters/slideMaster323.xml" ContentType="application/vnd.openxmlformats-officedocument.presentationml.slideMaster+xml"/>
  <Override PartName="/ppt/slideMasters/slideMaster324.xml" ContentType="application/vnd.openxmlformats-officedocument.presentationml.slideMaster+xml"/>
  <Override PartName="/ppt/slideMasters/slideMaster325.xml" ContentType="application/vnd.openxmlformats-officedocument.presentationml.slideMaster+xml"/>
  <Override PartName="/ppt/slideMasters/slideMaster326.xml" ContentType="application/vnd.openxmlformats-officedocument.presentationml.slideMaster+xml"/>
  <Override PartName="/ppt/slideMasters/slideMaster327.xml" ContentType="application/vnd.openxmlformats-officedocument.presentationml.slideMaster+xml"/>
  <Override PartName="/ppt/slideMasters/slideMaster328.xml" ContentType="application/vnd.openxmlformats-officedocument.presentationml.slideMaster+xml"/>
  <Override PartName="/ppt/slideMasters/slideMaster329.xml" ContentType="application/vnd.openxmlformats-officedocument.presentationml.slideMaster+xml"/>
  <Override PartName="/ppt/slideMasters/slideMaster330.xml" ContentType="application/vnd.openxmlformats-officedocument.presentationml.slideMaster+xml"/>
  <Override PartName="/ppt/slideMasters/slideMaster331.xml" ContentType="application/vnd.openxmlformats-officedocument.presentationml.slideMaster+xml"/>
  <Override PartName="/ppt/slideMasters/slideMaster332.xml" ContentType="application/vnd.openxmlformats-officedocument.presentationml.slideMaster+xml"/>
  <Override PartName="/ppt/slideMasters/slideMaster333.xml" ContentType="application/vnd.openxmlformats-officedocument.presentationml.slideMaster+xml"/>
  <Override PartName="/ppt/slideMasters/slideMaster334.xml" ContentType="application/vnd.openxmlformats-officedocument.presentationml.slideMaster+xml"/>
  <Override PartName="/ppt/slideMasters/slideMaster335.xml" ContentType="application/vnd.openxmlformats-officedocument.presentationml.slideMaster+xml"/>
  <Override PartName="/ppt/slideMasters/slideMaster336.xml" ContentType="application/vnd.openxmlformats-officedocument.presentationml.slideMaster+xml"/>
  <Override PartName="/ppt/slideMasters/slideMaster337.xml" ContentType="application/vnd.openxmlformats-officedocument.presentationml.slideMaster+xml"/>
  <Override PartName="/ppt/slideMasters/slideMaster338.xml" ContentType="application/vnd.openxmlformats-officedocument.presentationml.slideMaster+xml"/>
  <Override PartName="/ppt/slideMasters/slideMaster339.xml" ContentType="application/vnd.openxmlformats-officedocument.presentationml.slideMaster+xml"/>
  <Override PartName="/ppt/slideMasters/slideMaster340.xml" ContentType="application/vnd.openxmlformats-officedocument.presentationml.slideMaster+xml"/>
  <Override PartName="/ppt/slideMasters/slideMaster341.xml" ContentType="application/vnd.openxmlformats-officedocument.presentationml.slideMaster+xml"/>
  <Override PartName="/ppt/slideMasters/slideMaster342.xml" ContentType="application/vnd.openxmlformats-officedocument.presentationml.slideMaster+xml"/>
  <Override PartName="/ppt/slideMasters/slideMaster343.xml" ContentType="application/vnd.openxmlformats-officedocument.presentationml.slideMaster+xml"/>
  <Override PartName="/ppt/slideMasters/slideMaster344.xml" ContentType="application/vnd.openxmlformats-officedocument.presentationml.slideMaster+xml"/>
  <Override PartName="/ppt/slideMasters/slideMaster345.xml" ContentType="application/vnd.openxmlformats-officedocument.presentationml.slideMaster+xml"/>
  <Override PartName="/ppt/slideMasters/slideMaster346.xml" ContentType="application/vnd.openxmlformats-officedocument.presentationml.slideMaster+xml"/>
  <Override PartName="/ppt/slideMasters/slideMaster347.xml" ContentType="application/vnd.openxmlformats-officedocument.presentationml.slideMaster+xml"/>
  <Override PartName="/ppt/slideMasters/slideMaster348.xml" ContentType="application/vnd.openxmlformats-officedocument.presentationml.slideMaster+xml"/>
  <Override PartName="/ppt/slideMasters/slideMaster349.xml" ContentType="application/vnd.openxmlformats-officedocument.presentationml.slideMaster+xml"/>
  <Override PartName="/ppt/slideMasters/slideMaster350.xml" ContentType="application/vnd.openxmlformats-officedocument.presentationml.slideMaster+xml"/>
  <Override PartName="/ppt/slideMasters/slideMaster351.xml" ContentType="application/vnd.openxmlformats-officedocument.presentationml.slideMaster+xml"/>
  <Override PartName="/ppt/slideMasters/slideMaster352.xml" ContentType="application/vnd.openxmlformats-officedocument.presentationml.slideMaster+xml"/>
  <Override PartName="/ppt/slideMasters/slideMaster353.xml" ContentType="application/vnd.openxmlformats-officedocument.presentationml.slideMaster+xml"/>
  <Override PartName="/ppt/slideMasters/slideMaster354.xml" ContentType="application/vnd.openxmlformats-officedocument.presentationml.slideMaster+xml"/>
  <Override PartName="/ppt/slideMasters/slideMaster355.xml" ContentType="application/vnd.openxmlformats-officedocument.presentationml.slideMaster+xml"/>
  <Override PartName="/ppt/slideMasters/slideMaster356.xml" ContentType="application/vnd.openxmlformats-officedocument.presentationml.slideMaster+xml"/>
  <Override PartName="/ppt/slideMasters/slideMaster357.xml" ContentType="application/vnd.openxmlformats-officedocument.presentationml.slideMaster+xml"/>
  <Override PartName="/ppt/slideMasters/slideMaster358.xml" ContentType="application/vnd.openxmlformats-officedocument.presentationml.slideMaster+xml"/>
  <Override PartName="/ppt/slideMasters/slideMaster359.xml" ContentType="application/vnd.openxmlformats-officedocument.presentationml.slideMaster+xml"/>
  <Override PartName="/ppt/slideMasters/slideMaster360.xml" ContentType="application/vnd.openxmlformats-officedocument.presentationml.slideMaster+xml"/>
  <Override PartName="/ppt/slideMasters/slideMaster361.xml" ContentType="application/vnd.openxmlformats-officedocument.presentationml.slideMaster+xml"/>
  <Override PartName="/ppt/slideMasters/slideMaster362.xml" ContentType="application/vnd.openxmlformats-officedocument.presentationml.slideMaster+xml"/>
  <Override PartName="/ppt/slideMasters/slideMaster363.xml" ContentType="application/vnd.openxmlformats-officedocument.presentationml.slideMaster+xml"/>
  <Override PartName="/ppt/slideMasters/slideMaster364.xml" ContentType="application/vnd.openxmlformats-officedocument.presentationml.slideMaster+xml"/>
  <Override PartName="/ppt/slideMasters/slideMaster365.xml" ContentType="application/vnd.openxmlformats-officedocument.presentationml.slideMaster+xml"/>
  <Override PartName="/ppt/slideMasters/slideMaster366.xml" ContentType="application/vnd.openxmlformats-officedocument.presentationml.slideMaster+xml"/>
  <Override PartName="/ppt/slideMasters/slideMaster367.xml" ContentType="application/vnd.openxmlformats-officedocument.presentationml.slideMaster+xml"/>
  <Override PartName="/ppt/slideMasters/slideMaster368.xml" ContentType="application/vnd.openxmlformats-officedocument.presentationml.slideMaster+xml"/>
  <Override PartName="/ppt/slideMasters/slideMaster369.xml" ContentType="application/vnd.openxmlformats-officedocument.presentationml.slideMaster+xml"/>
  <Override PartName="/ppt/slideMasters/slideMaster370.xml" ContentType="application/vnd.openxmlformats-officedocument.presentationml.slideMaster+xml"/>
  <Override PartName="/ppt/slideMasters/slideMaster371.xml" ContentType="application/vnd.openxmlformats-officedocument.presentationml.slideMaster+xml"/>
  <Override PartName="/ppt/slideMasters/slideMaster372.xml" ContentType="application/vnd.openxmlformats-officedocument.presentationml.slideMaster+xml"/>
  <Override PartName="/ppt/slideMasters/slideMaster373.xml" ContentType="application/vnd.openxmlformats-officedocument.presentationml.slideMaster+xml"/>
  <Override PartName="/ppt/slideMasters/slideMaster374.xml" ContentType="application/vnd.openxmlformats-officedocument.presentationml.slideMaster+xml"/>
  <Override PartName="/ppt/slideMasters/slideMaster375.xml" ContentType="application/vnd.openxmlformats-officedocument.presentationml.slideMaster+xml"/>
  <Override PartName="/ppt/slideMasters/slideMaster376.xml" ContentType="application/vnd.openxmlformats-officedocument.presentationml.slideMaster+xml"/>
  <Override PartName="/ppt/slideMasters/slideMaster377.xml" ContentType="application/vnd.openxmlformats-officedocument.presentationml.slideMaster+xml"/>
  <Override PartName="/ppt/slideMasters/slideMaster378.xml" ContentType="application/vnd.openxmlformats-officedocument.presentationml.slideMaster+xml"/>
  <Override PartName="/ppt/slideMasters/slideMaster379.xml" ContentType="application/vnd.openxmlformats-officedocument.presentationml.slideMaster+xml"/>
  <Override PartName="/ppt/slideMasters/slideMaster380.xml" ContentType="application/vnd.openxmlformats-officedocument.presentationml.slideMaster+xml"/>
  <Override PartName="/ppt/slideMasters/slideMaster381.xml" ContentType="application/vnd.openxmlformats-officedocument.presentationml.slideMaster+xml"/>
  <Override PartName="/ppt/slideMasters/slideMaster382.xml" ContentType="application/vnd.openxmlformats-officedocument.presentationml.slideMaster+xml"/>
  <Override PartName="/ppt/slideMasters/slideMaster383.xml" ContentType="application/vnd.openxmlformats-officedocument.presentationml.slideMaster+xml"/>
  <Override PartName="/ppt/slideMasters/slideMaster384.xml" ContentType="application/vnd.openxmlformats-officedocument.presentationml.slide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392"/>
    <p:sldId id="257" r:id="rId393"/>
    <p:sldId id="258" r:id="rId394"/>
    <p:sldId id="259" r:id="rId395"/>
    <p:sldId id="260" r:id="rId396"/>
    <p:sldId id="261" r:id="rId397"/>
    <p:sldId id="262" r:id="rId398"/>
    <p:sldId id="263" r:id="rId399"/>
    <p:sldId id="264" r:id="rId400"/>
    <p:sldId id="265" r:id="rId401"/>
    <p:sldId id="266" r:id="rId402"/>
    <p:sldId id="267" r:id="rId403"/>
    <p:sldId id="268" r:id="rId404"/>
    <p:sldId id="269" r:id="rId405"/>
    <p:sldId id="270" r:id="rId406"/>
    <p:sldId id="271" r:id="rId407"/>
    <p:sldId id="272" r:id="rId408"/>
    <p:sldId id="273" r:id="rId409"/>
    <p:sldId id="274" r:id="rId410"/>
    <p:sldId id="275" r:id="rId411"/>
    <p:sldId id="276" r:id="rId412"/>
    <p:sldId id="277" r:id="rId413"/>
    <p:sldId id="278" r:id="rId414"/>
    <p:sldId id="279" r:id="rId415"/>
    <p:sldId id="280" r:id="rId416"/>
    <p:sldId id="281" r:id="rId417"/>
    <p:sldId id="282" r:id="rId418"/>
    <p:sldId id="283" r:id="rId419"/>
    <p:sldId id="284" r:id="rId420"/>
    <p:sldId id="285" r:id="rId421"/>
    <p:sldId id="286" r:id="rId422"/>
    <p:sldId id="287" r:id="rId423"/>
    <p:sldId id="288" r:id="rId424"/>
    <p:sldId id="289" r:id="rId425"/>
    <p:sldId id="290" r:id="rId426"/>
    <p:sldId id="291" r:id="rId427"/>
    <p:sldId id="292" r:id="rId428"/>
    <p:sldId id="293" r:id="rId429"/>
    <p:sldId id="294" r:id="rId430"/>
    <p:sldId id="295" r:id="rId431"/>
    <p:sldId id="296" r:id="rId432"/>
    <p:sldId id="297" r:id="rId433"/>
    <p:sldId id="298" r:id="rId434"/>
    <p:sldId id="299" r:id="rId435"/>
    <p:sldId id="300" r:id="rId436"/>
    <p:sldId id="301" r:id="rId437"/>
    <p:sldId id="302" r:id="rId438"/>
    <p:sldId id="303" r:id="rId439"/>
    <p:sldId id="304" r:id="rId440"/>
    <p:sldId id="305" r:id="rId441"/>
    <p:sldId id="306" r:id="rId442"/>
    <p:sldId id="307" r:id="rId443"/>
    <p:sldId id="308" r:id="rId444"/>
    <p:sldId id="309" r:id="rId445"/>
    <p:sldId id="310" r:id="rId446"/>
    <p:sldId id="311" r:id="rId447"/>
    <p:sldId id="312" r:id="rId448"/>
    <p:sldId id="313" r:id="rId449"/>
    <p:sldId id="314" r:id="rId450"/>
    <p:sldId id="315" r:id="rId451"/>
    <p:sldId id="316" r:id="rId452"/>
    <p:sldId id="317" r:id="rId453"/>
    <p:sldId id="318" r:id="rId454"/>
    <p:sldId id="319" r:id="rId455"/>
    <p:sldId id="320" r:id="rId456"/>
    <p:sldId id="321" r:id="rId457"/>
    <p:sldId id="322" r:id="rId458"/>
    <p:sldId id="323" r:id="rId459"/>
    <p:sldId id="324" r:id="rId460"/>
    <p:sldId id="325" r:id="rId461"/>
    <p:sldId id="326" r:id="rId462"/>
    <p:sldId id="327" r:id="rId463"/>
    <p:sldId id="328" r:id="rId464"/>
    <p:sldId id="329" r:id="rId465"/>
    <p:sldId id="330" r:id="rId466"/>
    <p:sldId id="331" r:id="rId467"/>
    <p:sldId id="332" r:id="rId468"/>
    <p:sldId id="333" r:id="rId469"/>
    <p:sldId id="334" r:id="rId470"/>
    <p:sldId id="335" r:id="rId471"/>
    <p:sldId id="336" r:id="rId472"/>
    <p:sldId id="337" r:id="rId473"/>
  </p:sldIdLst>
  <p:notesMasterIdLst>
    <p:notesMasterId r:id="rId386"/>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386" Type="http://schemas.openxmlformats.org/officeDocument/2006/relationships/notesMaster" Target="notesMasters/notesMaster1.xml"/><Relationship Id="rId387" Type="http://schemas.openxmlformats.org/officeDocument/2006/relationships/presProps" Target="presProps.xml"/><Relationship Id="rId388" Type="http://schemas.openxmlformats.org/officeDocument/2006/relationships/viewProps" Target="viewProps.xml"/><Relationship Id="rId389" Type="http://schemas.openxmlformats.org/officeDocument/2006/relationships/theme" Target="theme/theme1.xml"/><Relationship Id="rId390" Type="http://schemas.openxmlformats.org/officeDocument/2006/relationships/tableStyles" Target="tableStyles.xml"/><Relationship Id="rId392" Type="http://schemas.openxmlformats.org/officeDocument/2006/relationships/slide" Target="slides/slide1.xml"/><Relationship Id="rId393" Type="http://schemas.openxmlformats.org/officeDocument/2006/relationships/slide" Target="slides/slide2.xml"/><Relationship Id="rId394" Type="http://schemas.openxmlformats.org/officeDocument/2006/relationships/slide" Target="slides/slide3.xml"/><Relationship Id="rId395" Type="http://schemas.openxmlformats.org/officeDocument/2006/relationships/slide" Target="slides/slide4.xml"/><Relationship Id="rId396" Type="http://schemas.openxmlformats.org/officeDocument/2006/relationships/slide" Target="slides/slide5.xml"/><Relationship Id="rId397" Type="http://schemas.openxmlformats.org/officeDocument/2006/relationships/slide" Target="slides/slide6.xml"/><Relationship Id="rId398" Type="http://schemas.openxmlformats.org/officeDocument/2006/relationships/slide" Target="slides/slide7.xml"/><Relationship Id="rId399" Type="http://schemas.openxmlformats.org/officeDocument/2006/relationships/slide" Target="slides/slide8.xml"/><Relationship Id="rId400" Type="http://schemas.openxmlformats.org/officeDocument/2006/relationships/slide" Target="slides/slide9.xml"/><Relationship Id="rId401" Type="http://schemas.openxmlformats.org/officeDocument/2006/relationships/slide" Target="slides/slide10.xml"/><Relationship Id="rId402" Type="http://schemas.openxmlformats.org/officeDocument/2006/relationships/slide" Target="slides/slide11.xml"/><Relationship Id="rId403" Type="http://schemas.openxmlformats.org/officeDocument/2006/relationships/slide" Target="slides/slide12.xml"/><Relationship Id="rId404" Type="http://schemas.openxmlformats.org/officeDocument/2006/relationships/slide" Target="slides/slide13.xml"/><Relationship Id="rId405" Type="http://schemas.openxmlformats.org/officeDocument/2006/relationships/slide" Target="slides/slide14.xml"/><Relationship Id="rId406" Type="http://schemas.openxmlformats.org/officeDocument/2006/relationships/slide" Target="slides/slide15.xml"/><Relationship Id="rId407" Type="http://schemas.openxmlformats.org/officeDocument/2006/relationships/slide" Target="slides/slide16.xml"/><Relationship Id="rId408" Type="http://schemas.openxmlformats.org/officeDocument/2006/relationships/slide" Target="slides/slide17.xml"/><Relationship Id="rId409" Type="http://schemas.openxmlformats.org/officeDocument/2006/relationships/slide" Target="slides/slide18.xml"/><Relationship Id="rId410" Type="http://schemas.openxmlformats.org/officeDocument/2006/relationships/slide" Target="slides/slide19.xml"/><Relationship Id="rId411" Type="http://schemas.openxmlformats.org/officeDocument/2006/relationships/slide" Target="slides/slide20.xml"/><Relationship Id="rId412" Type="http://schemas.openxmlformats.org/officeDocument/2006/relationships/slide" Target="slides/slide21.xml"/><Relationship Id="rId413" Type="http://schemas.openxmlformats.org/officeDocument/2006/relationships/slide" Target="slides/slide22.xml"/><Relationship Id="rId414" Type="http://schemas.openxmlformats.org/officeDocument/2006/relationships/slide" Target="slides/slide23.xml"/><Relationship Id="rId415" Type="http://schemas.openxmlformats.org/officeDocument/2006/relationships/slide" Target="slides/slide24.xml"/><Relationship Id="rId416" Type="http://schemas.openxmlformats.org/officeDocument/2006/relationships/slide" Target="slides/slide25.xml"/><Relationship Id="rId417" Type="http://schemas.openxmlformats.org/officeDocument/2006/relationships/slide" Target="slides/slide26.xml"/><Relationship Id="rId418" Type="http://schemas.openxmlformats.org/officeDocument/2006/relationships/slide" Target="slides/slide27.xml"/><Relationship Id="rId419" Type="http://schemas.openxmlformats.org/officeDocument/2006/relationships/slide" Target="slides/slide28.xml"/><Relationship Id="rId420" Type="http://schemas.openxmlformats.org/officeDocument/2006/relationships/slide" Target="slides/slide29.xml"/><Relationship Id="rId421" Type="http://schemas.openxmlformats.org/officeDocument/2006/relationships/slide" Target="slides/slide30.xml"/><Relationship Id="rId422" Type="http://schemas.openxmlformats.org/officeDocument/2006/relationships/slide" Target="slides/slide31.xml"/><Relationship Id="rId423" Type="http://schemas.openxmlformats.org/officeDocument/2006/relationships/slide" Target="slides/slide32.xml"/><Relationship Id="rId424" Type="http://schemas.openxmlformats.org/officeDocument/2006/relationships/slide" Target="slides/slide33.xml"/><Relationship Id="rId425" Type="http://schemas.openxmlformats.org/officeDocument/2006/relationships/slide" Target="slides/slide34.xml"/><Relationship Id="rId426" Type="http://schemas.openxmlformats.org/officeDocument/2006/relationships/slide" Target="slides/slide35.xml"/><Relationship Id="rId427" Type="http://schemas.openxmlformats.org/officeDocument/2006/relationships/slide" Target="slides/slide36.xml"/><Relationship Id="rId428" Type="http://schemas.openxmlformats.org/officeDocument/2006/relationships/slide" Target="slides/slide37.xml"/><Relationship Id="rId429" Type="http://schemas.openxmlformats.org/officeDocument/2006/relationships/slide" Target="slides/slide38.xml"/><Relationship Id="rId430" Type="http://schemas.openxmlformats.org/officeDocument/2006/relationships/slide" Target="slides/slide39.xml"/><Relationship Id="rId431" Type="http://schemas.openxmlformats.org/officeDocument/2006/relationships/slide" Target="slides/slide40.xml"/><Relationship Id="rId432" Type="http://schemas.openxmlformats.org/officeDocument/2006/relationships/slide" Target="slides/slide41.xml"/><Relationship Id="rId433" Type="http://schemas.openxmlformats.org/officeDocument/2006/relationships/slide" Target="slides/slide42.xml"/><Relationship Id="rId434" Type="http://schemas.openxmlformats.org/officeDocument/2006/relationships/slide" Target="slides/slide43.xml"/><Relationship Id="rId435" Type="http://schemas.openxmlformats.org/officeDocument/2006/relationships/slide" Target="slides/slide44.xml"/><Relationship Id="rId436" Type="http://schemas.openxmlformats.org/officeDocument/2006/relationships/slide" Target="slides/slide45.xml"/><Relationship Id="rId437" Type="http://schemas.openxmlformats.org/officeDocument/2006/relationships/slide" Target="slides/slide46.xml"/><Relationship Id="rId438" Type="http://schemas.openxmlformats.org/officeDocument/2006/relationships/slide" Target="slides/slide47.xml"/><Relationship Id="rId439" Type="http://schemas.openxmlformats.org/officeDocument/2006/relationships/slide" Target="slides/slide48.xml"/><Relationship Id="rId440" Type="http://schemas.openxmlformats.org/officeDocument/2006/relationships/slide" Target="slides/slide49.xml"/><Relationship Id="rId441" Type="http://schemas.openxmlformats.org/officeDocument/2006/relationships/slide" Target="slides/slide50.xml"/><Relationship Id="rId442" Type="http://schemas.openxmlformats.org/officeDocument/2006/relationships/slide" Target="slides/slide51.xml"/><Relationship Id="rId443" Type="http://schemas.openxmlformats.org/officeDocument/2006/relationships/slide" Target="slides/slide52.xml"/><Relationship Id="rId444" Type="http://schemas.openxmlformats.org/officeDocument/2006/relationships/slide" Target="slides/slide53.xml"/><Relationship Id="rId445" Type="http://schemas.openxmlformats.org/officeDocument/2006/relationships/slide" Target="slides/slide54.xml"/><Relationship Id="rId446" Type="http://schemas.openxmlformats.org/officeDocument/2006/relationships/slide" Target="slides/slide55.xml"/><Relationship Id="rId447" Type="http://schemas.openxmlformats.org/officeDocument/2006/relationships/slide" Target="slides/slide56.xml"/><Relationship Id="rId448" Type="http://schemas.openxmlformats.org/officeDocument/2006/relationships/slide" Target="slides/slide57.xml"/><Relationship Id="rId449" Type="http://schemas.openxmlformats.org/officeDocument/2006/relationships/slide" Target="slides/slide58.xml"/><Relationship Id="rId450" Type="http://schemas.openxmlformats.org/officeDocument/2006/relationships/slide" Target="slides/slide59.xml"/><Relationship Id="rId451" Type="http://schemas.openxmlformats.org/officeDocument/2006/relationships/slide" Target="slides/slide60.xml"/><Relationship Id="rId452" Type="http://schemas.openxmlformats.org/officeDocument/2006/relationships/slide" Target="slides/slide61.xml"/><Relationship Id="rId453" Type="http://schemas.openxmlformats.org/officeDocument/2006/relationships/slide" Target="slides/slide62.xml"/><Relationship Id="rId454" Type="http://schemas.openxmlformats.org/officeDocument/2006/relationships/slide" Target="slides/slide63.xml"/><Relationship Id="rId455" Type="http://schemas.openxmlformats.org/officeDocument/2006/relationships/slide" Target="slides/slide64.xml"/><Relationship Id="rId456" Type="http://schemas.openxmlformats.org/officeDocument/2006/relationships/slide" Target="slides/slide65.xml"/><Relationship Id="rId457" Type="http://schemas.openxmlformats.org/officeDocument/2006/relationships/slide" Target="slides/slide66.xml"/><Relationship Id="rId458" Type="http://schemas.openxmlformats.org/officeDocument/2006/relationships/slide" Target="slides/slide67.xml"/><Relationship Id="rId459" Type="http://schemas.openxmlformats.org/officeDocument/2006/relationships/slide" Target="slides/slide68.xml"/><Relationship Id="rId460" Type="http://schemas.openxmlformats.org/officeDocument/2006/relationships/slide" Target="slides/slide69.xml"/><Relationship Id="rId461" Type="http://schemas.openxmlformats.org/officeDocument/2006/relationships/slide" Target="slides/slide70.xml"/><Relationship Id="rId462" Type="http://schemas.openxmlformats.org/officeDocument/2006/relationships/slide" Target="slides/slide71.xml"/><Relationship Id="rId463" Type="http://schemas.openxmlformats.org/officeDocument/2006/relationships/slide" Target="slides/slide72.xml"/><Relationship Id="rId464" Type="http://schemas.openxmlformats.org/officeDocument/2006/relationships/slide" Target="slides/slide73.xml"/><Relationship Id="rId465" Type="http://schemas.openxmlformats.org/officeDocument/2006/relationships/slide" Target="slides/slide74.xml"/><Relationship Id="rId466" Type="http://schemas.openxmlformats.org/officeDocument/2006/relationships/slide" Target="slides/slide75.xml"/><Relationship Id="rId467" Type="http://schemas.openxmlformats.org/officeDocument/2006/relationships/slide" Target="slides/slide76.xml"/><Relationship Id="rId468" Type="http://schemas.openxmlformats.org/officeDocument/2006/relationships/slide" Target="slides/slide77.xml"/><Relationship Id="rId469" Type="http://schemas.openxmlformats.org/officeDocument/2006/relationships/slide" Target="slides/slide78.xml"/><Relationship Id="rId470" Type="http://schemas.openxmlformats.org/officeDocument/2006/relationships/slide" Target="slides/slide79.xml"/><Relationship Id="rId471" Type="http://schemas.openxmlformats.org/officeDocument/2006/relationships/slide" Target="slides/slide80.xml"/><Relationship Id="rId472" Type="http://schemas.openxmlformats.org/officeDocument/2006/relationships/slide" Target="slides/slide81.xml"/><Relationship Id="rId473" Type="http://schemas.openxmlformats.org/officeDocument/2006/relationships/slide" Target="slides/slide82.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logo.png"/><Relationship Id="rId3" Type="http://schemas.openxmlformats.org/officeDocument/2006/relationships/image" Target="../media/brand_photo.png"/></Relationships>
</file>

<file path=ppt/slides/_rels/slide2.xml.rels><?xml version="1.0" encoding="UTF-8" standalone="yes"?>
<Relationships xmlns="http://schemas.openxmlformats.org/package/2006/relationships"><Relationship Id="rId13"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logo.png"/><Relationship Id="rId3" Type="http://schemas.openxmlformats.org/officeDocument/2006/relationships/image" Target="../media/brand_photo.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logo.png"/><Relationship Id="rId3" Type="http://schemas.openxmlformats.org/officeDocument/2006/relationships/image" Target="../media/brand_photo.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logo.png"/><Relationship Id="rId3" Type="http://schemas.openxmlformats.org/officeDocument/2006/relationships/image" Target="../media/brand_photo.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logo.png"/><Relationship Id="rId3" Type="http://schemas.openxmlformats.org/officeDocument/2006/relationships/image" Target="../media/brand_photo.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logo.png"/><Relationship Id="rId3" Type="http://schemas.openxmlformats.org/officeDocument/2006/relationships/image" Target="../media/brand_photo.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 Id="rId3" Type="http://schemas.openxmlformats.org/officeDocument/2006/relationships/image" Target="../media/brand_logo.png"/></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image-1002-1.png"/><Relationship Id="rId3" Type="http://schemas.openxmlformats.org/officeDocument/2006/relationships/hyperlink" Target="https://4ab.in/government-jobs/" TargetMode="External"/><Relationship Id="rId4" Type="http://schemas.openxmlformats.org/officeDocument/2006/relationships/hyperlink" Target="https://4ab.in/government-jobs/" TargetMode="External"/><Relationship Id="rId5" Type="http://schemas.openxmlformats.org/officeDocument/2006/relationships/hyperlink" Target="https://4ab.in/government-jobs/" TargetMode="External"/><Relationship Id="rId6" Type="http://schemas.openxmlformats.org/officeDocument/2006/relationships/hyperlink" Target="https://4ab.in/government-jobs/exams/" TargetMode="External"/><Relationship Id="rId7" Type="http://schemas.openxmlformats.org/officeDocument/2006/relationships/hyperlink" Target="https://4ab.in/government-jobs/chemistry/" TargetMode="External"/><Relationship Id="rId8" Type="http://schemas.openxmlformats.org/officeDocument/2006/relationships/hyperlink" Target="https://4ab.in/government-jobs/blog/" TargetMode="External"/><Relationship Id="rId9" Type="http://schemas.openxmlformats.org/officeDocument/2006/relationships/hyperlink" Target="https://4ab.in/government-jobs/" TargetMode="External"/><Relationship Id="rId10" Type="http://schemas.openxmlformats.org/officeDocument/2006/relationships/hyperlink" Target="https://4ab.in/government-jobs/" TargetMode="External"/><Relationship Id="rId11" Type="http://schemas.openxmlformats.org/officeDocument/2006/relationships/hyperlink" Target="https://4ab.in/examination-news/latest/" TargetMode="External"/><Relationship Id="rId12" Type="http://schemas.openxmlformats.org/officeDocument/2006/relationships/hyperlink" Target="https://4ab.in/examination-news/calendar/" TargetMode="External"/><Relationship Id="rId13" Type="http://schemas.openxmlformats.org/officeDocument/2006/relationships/hyperlink" Target="https://4ab.in/examination-news/latest/?e=admit-card" TargetMode="External"/><Relationship Id="rId14" Type="http://schemas.openxmlformats.org/officeDocument/2006/relationships/hyperlink" Target="https://4ab.in/examination-news/latest/?e=result" TargetMode="External"/><Relationship Id="rId15" Type="http://schemas.openxmlformats.org/officeDocument/2006/relationships/hyperlink" Target="https://4ab.in/examination-news/tier/ug/" TargetMode="External"/><Relationship Id="rId16" Type="http://schemas.openxmlformats.org/officeDocument/2006/relationships/hyperlink" Target="https://4ab.in/examination-news/tier/pg/" TargetMode="External"/><Relationship Id="rId17" Type="http://schemas.openxmlformats.org/officeDocument/2006/relationships/hyperlink" Target="https://4ab.in/examination-news/tier/research/" TargetMode="External"/><Relationship Id="rId18" Type="http://schemas.openxmlformats.org/officeDocument/2006/relationships/hyperlink" Target="https://4ab.in/examination-news/tier/school/" TargetMode="External"/><Relationship Id="rId19" Type="http://schemas.openxmlformats.org/officeDocument/2006/relationships/hyperlink" Target="https://4ab.in/examination-news/blog/" TargetMode="External"/><Relationship Id="rId20" Type="http://schemas.openxmlformats.org/officeDocument/2006/relationships/hyperlink" Target="https://4ab.in/examination-news/" TargetMode="External"/><Relationship Id="rId21" Type="http://schemas.openxmlformats.org/officeDocument/2006/relationships/hyperlink" Target="https://4ab.in/examination-news/" TargetMode="External"/><Relationship Id="rId22" Type="http://schemas.openxmlformats.org/officeDocument/2006/relationships/hyperlink" Target="https://4ab.in/educators/" TargetMode="External"/><Relationship Id="rId23" Type="http://schemas.openxmlformats.org/officeDocument/2006/relationships/image" Target="../media/brand_image-3-1.png"/><Relationship Id="rId24" Type="http://schemas.openxmlformats.org/officeDocument/2006/relationships/image" Target="../media/brand_image-3-2.png"/><Relationship Id="rId25" Type="http://schemas.openxmlformats.org/officeDocument/2006/relationships/image" Target="../media/brand_image-3-2.png"/><Relationship Id="rId26" Type="http://schemas.openxmlformats.org/officeDocument/2006/relationships/image" Target="../media/brand_image-3-2.png"/><Relationship Id="rId27" Type="http://schemas.openxmlformats.org/officeDocument/2006/relationships/image" Target="../media/brand_image-3-2.png"/><Relationship Id="rId28" Type="http://schemas.openxmlformats.org/officeDocument/2006/relationships/image" Target="../media/brand_image-3-2.png"/><Relationship Id="rId29" Type="http://schemas.openxmlformats.org/officeDocument/2006/relationships/image" Target="../media/brand_image-3-2.png"/><Relationship Id="rId30" Type="http://schemas.openxmlformats.org/officeDocument/2006/relationships/image" Target="../media/brand_image-3-8.png"/><Relationship Id="rId31" Type="http://schemas.openxmlformats.org/officeDocument/2006/relationships/image" Target="../media/brand_image-3-2.png"/><Relationship Id="rId32" Type="http://schemas.openxmlformats.org/officeDocument/2006/relationships/image" Target="../media/brand_image-3-10.png"/><Relationship Id="rId33" Type="http://schemas.openxmlformats.org/officeDocument/2006/relationships/image" Target="../media/brand_image-3-2.png"/><Relationship Id="rId34" Type="http://schemas.openxmlformats.org/officeDocument/2006/relationships/image" Target="../media/brand_image-3-2.png"/><Relationship Id="rId35" Type="http://schemas.openxmlformats.org/officeDocument/2006/relationships/image" Target="../media/brand_image-3-2.png"/><Relationship Id="rId36" Type="http://schemas.openxmlformats.org/officeDocument/2006/relationships/image" Target="../media/brand_image-3-2.png"/><Relationship Id="rId37" Type="http://schemas.openxmlformats.org/officeDocument/2006/relationships/image" Target="../media/brand_image-3-2.png"/><Relationship Id="rId38" Type="http://schemas.openxmlformats.org/officeDocument/2006/relationships/image" Target="../media/brand_image-3-2.png"/><Relationship Id="rId39" Type="http://schemas.openxmlformats.org/officeDocument/2006/relationships/image" Target="../media/brand_image-3-2.png"/><Relationship Id="rId40" Type="http://schemas.openxmlformats.org/officeDocument/2006/relationships/image" Target="../media/brand_image-3-2.png"/><Relationship Id="rId41" Type="http://schemas.openxmlformats.org/officeDocument/2006/relationships/image" Target="../media/brand_image-3-2.png"/><Relationship Id="rId42" Type="http://schemas.openxmlformats.org/officeDocument/2006/relationships/image" Target="../media/brand_image-3-20.png"/><Relationship Id="rId43" Type="http://schemas.openxmlformats.org/officeDocument/2006/relationships/image" Target="../media/brand_image-3-2.png"/><Relationship Id="rId44" Type="http://schemas.openxmlformats.org/officeDocument/2006/relationships/image" Target="../media/brand_image-3-2.png"/></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image-1002-1.png"/><Relationship Id="rId3" Type="http://schemas.openxmlformats.org/officeDocument/2006/relationships/hyperlink" Target="https://4ab.in/educators/chemistry-question-bank/" TargetMode="External"/><Relationship Id="rId4" Type="http://schemas.openxmlformats.org/officeDocument/2006/relationships/hyperlink" Target="https://4ab.in/educators/search/" TargetMode="External"/><Relationship Id="rId5" Type="http://schemas.openxmlformats.org/officeDocument/2006/relationships/hyperlink" Target="https://4ab.in/educators/topic/" TargetMode="External"/><Relationship Id="rId6" Type="http://schemas.openxmlformats.org/officeDocument/2006/relationships/hyperlink" Target="https://4ab.in/educators/?m=qb" TargetMode="External"/><Relationship Id="rId7" Type="http://schemas.openxmlformats.org/officeDocument/2006/relationships/hyperlink" Target="https://4ab.in/educators/chemistry-question-bank/#docs" TargetMode="External"/><Relationship Id="rId8" Type="http://schemas.openxmlformats.org/officeDocument/2006/relationships/hyperlink" Target="https://4ab.in/educators/chemistry-community/" TargetMode="External"/><Relationship Id="rId9" Type="http://schemas.openxmlformats.org/officeDocument/2006/relationships/hyperlink" Target="https://4ab.in/educators/analyse/" TargetMode="External"/><Relationship Id="rId10" Type="http://schemas.openxmlformats.org/officeDocument/2006/relationships/hyperlink" Target="https://4ab.in/educators/?m=qb" TargetMode="External"/><Relationship Id="rId11" Type="http://schemas.openxmlformats.org/officeDocument/2006/relationships/hyperlink" Target="https://4ab.in/educators/" TargetMode="External"/><Relationship Id="rId12" Type="http://schemas.openxmlformats.org/officeDocument/2006/relationships/image" Target="../media/brand_image-4-1.png"/><Relationship Id="rId13" Type="http://schemas.openxmlformats.org/officeDocument/2006/relationships/image" Target="../media/brand_image-4-2.png"/><Relationship Id="rId14" Type="http://schemas.openxmlformats.org/officeDocument/2006/relationships/image" Target="../media/brand_image-4-2.png"/><Relationship Id="rId15" Type="http://schemas.openxmlformats.org/officeDocument/2006/relationships/image" Target="../media/brand_image-4-2.png"/><Relationship Id="rId16" Type="http://schemas.openxmlformats.org/officeDocument/2006/relationships/image" Target="../media/brand_image-4-5.png"/><Relationship Id="rId17" Type="http://schemas.openxmlformats.org/officeDocument/2006/relationships/image" Target="../media/brand_image-4-2.png"/><Relationship Id="rId18" Type="http://schemas.openxmlformats.org/officeDocument/2006/relationships/image" Target="../media/brand_image-4-7.png"/><Relationship Id="rId19" Type="http://schemas.openxmlformats.org/officeDocument/2006/relationships/image" Target="../media/brand_image-4-8.png"/><Relationship Id="rId20" Type="http://schemas.openxmlformats.org/officeDocument/2006/relationships/image" Target="../media/brand_image-4-2.png"/><Relationship Id="rId21" Type="http://schemas.openxmlformats.org/officeDocument/2006/relationships/image" Target="../media/brand_image-4-10.png"/><Relationship Id="rId22" Type="http://schemas.openxmlformats.org/officeDocument/2006/relationships/image" Target="../media/brand_image-4-2.png"/><Relationship Id="rId23" Type="http://schemas.openxmlformats.org/officeDocument/2006/relationships/image" Target="../media/brand_image-4-12.png"/><Relationship Id="rId24" Type="http://schemas.openxmlformats.org/officeDocument/2006/relationships/image" Target="../media/brand_image-4-2.png"/><Relationship Id="rId25" Type="http://schemas.openxmlformats.org/officeDocument/2006/relationships/image" Target="../media/brand_image-4-14.png"/><Relationship Id="rId26" Type="http://schemas.openxmlformats.org/officeDocument/2006/relationships/image" Target="../media/brand_image-4-15.png"/><Relationship Id="rId27" Type="http://schemas.openxmlformats.org/officeDocument/2006/relationships/image" Target="../media/brand_image-4-2.png"/></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image-1002-1.png"/><Relationship Id="rId3" Type="http://schemas.openxmlformats.org/officeDocument/2006/relationships/hyperlink" Target="https://4ab.in/educators/" TargetMode="External"/><Relationship Id="rId4" Type="http://schemas.openxmlformats.org/officeDocument/2006/relationships/hyperlink" Target="https://4ab.in/educators/" TargetMode="External"/><Relationship Id="rId5" Type="http://schemas.openxmlformats.org/officeDocument/2006/relationships/image" Target="../media/brand_image-5-1.png"/><Relationship Id="rId6" Type="http://schemas.openxmlformats.org/officeDocument/2006/relationships/image" Target="../media/brand_image-5-2.png"/><Relationship Id="rId7" Type="http://schemas.openxmlformats.org/officeDocument/2006/relationships/image" Target="../media/brand_image-5-3.png"/><Relationship Id="rId8" Type="http://schemas.openxmlformats.org/officeDocument/2006/relationships/image" Target="../media/brand_image-5-4.png"/><Relationship Id="rId9" Type="http://schemas.openxmlformats.org/officeDocument/2006/relationships/image" Target="../media/brand_image-5-5.png"/><Relationship Id="rId10" Type="http://schemas.openxmlformats.org/officeDocument/2006/relationships/image" Target="../media/brand_image-5-6.png"/><Relationship Id="rId11" Type="http://schemas.openxmlformats.org/officeDocument/2006/relationships/image" Target="../media/brand_image-5-7.png"/></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image-1003-1.png"/><Relationship Id="rId3" Type="http://schemas.openxmlformats.org/officeDocument/2006/relationships/hyperlink" Target="https://4ab.in/molecular-symmetry/" TargetMode="External"/><Relationship Id="rId4" Type="http://schemas.openxmlformats.org/officeDocument/2006/relationships/hyperlink" Target="https://4ab.in/molecular-symmetry/" TargetMode="External"/><Relationship Id="rId5" Type="http://schemas.openxmlformats.org/officeDocument/2006/relationships/hyperlink" Target="https://4ab.in/molecular-point-groups/" TargetMode="External"/><Relationship Id="rId6" Type="http://schemas.openxmlformats.org/officeDocument/2006/relationships/hyperlink" Target="https://4ab.in/molecular-point-groups/" TargetMode="External"/><Relationship Id="rId7" Type="http://schemas.openxmlformats.org/officeDocument/2006/relationships/hyperlink" Target="https://4ab.in/crystal-structure/" TargetMode="External"/><Relationship Id="rId8" Type="http://schemas.openxmlformats.org/officeDocument/2006/relationships/hyperlink" Target="https://4ab.in/crystal-structure/" TargetMode="External"/><Relationship Id="rId9" Type="http://schemas.openxmlformats.org/officeDocument/2006/relationships/hyperlink" Target="https://4ab.in/crystal-space-groups/" TargetMode="External"/><Relationship Id="rId10" Type="http://schemas.openxmlformats.org/officeDocument/2006/relationships/hyperlink" Target="https://4ab.in/crystal-space-groups/" TargetMode="External"/><Relationship Id="rId11" Type="http://schemas.openxmlformats.org/officeDocument/2006/relationships/hyperlink" Target="https://4ab.in/educators/" TargetMode="External"/><Relationship Id="rId12" Type="http://schemas.openxmlformats.org/officeDocument/2006/relationships/image" Target="../media/brand_image-6-1.png"/><Relationship Id="rId13" Type="http://schemas.openxmlformats.org/officeDocument/2006/relationships/image" Target="../media/brand_image-6-2.png"/><Relationship Id="rId14" Type="http://schemas.openxmlformats.org/officeDocument/2006/relationships/image" Target="../media/brand_image-6-3.png"/><Relationship Id="rId15" Type="http://schemas.openxmlformats.org/officeDocument/2006/relationships/image" Target="../media/brand_image-6-4.png"/><Relationship Id="rId16" Type="http://schemas.openxmlformats.org/officeDocument/2006/relationships/image" Target="../media/brand_image-6-5.png"/><Relationship Id="rId17" Type="http://schemas.openxmlformats.org/officeDocument/2006/relationships/image" Target="../media/brand_image-6-3.png"/><Relationship Id="rId18" Type="http://schemas.openxmlformats.org/officeDocument/2006/relationships/image" Target="../media/brand_image-6-7.png"/><Relationship Id="rId19" Type="http://schemas.openxmlformats.org/officeDocument/2006/relationships/image" Target="../media/brand_image-6-8.png"/><Relationship Id="rId20" Type="http://schemas.openxmlformats.org/officeDocument/2006/relationships/image" Target="../media/brand_image-6-3.png"/><Relationship Id="rId21" Type="http://schemas.openxmlformats.org/officeDocument/2006/relationships/image" Target="../media/brand_image-6-10.png"/><Relationship Id="rId22" Type="http://schemas.openxmlformats.org/officeDocument/2006/relationships/image" Target="../media/brand_image-6-11.png"/><Relationship Id="rId23" Type="http://schemas.openxmlformats.org/officeDocument/2006/relationships/image" Target="../media/brand_image-6-3.png"/><Relationship Id="rId24" Type="http://schemas.openxmlformats.org/officeDocument/2006/relationships/image" Target="../media/brand_image-6-3.png"/></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image-1003-1.png"/><Relationship Id="rId3" Type="http://schemas.openxmlformats.org/officeDocument/2006/relationships/hyperlink" Target="https://4ab.in/periodic-table/" TargetMode="External"/><Relationship Id="rId4" Type="http://schemas.openxmlformats.org/officeDocument/2006/relationships/hyperlink" Target="https://4ab.in/periodic-table/" TargetMode="External"/><Relationship Id="rId5" Type="http://schemas.openxmlformats.org/officeDocument/2006/relationships/hyperlink" Target="https://4ab.in/chemistry-calculator/" TargetMode="External"/><Relationship Id="rId6" Type="http://schemas.openxmlformats.org/officeDocument/2006/relationships/hyperlink" Target="https://4ab.in/chemistry-calculator/" TargetMode="External"/><Relationship Id="rId7" Type="http://schemas.openxmlformats.org/officeDocument/2006/relationships/hyperlink" Target="https://4ab.in/chemistry-typing/" TargetMode="External"/><Relationship Id="rId8" Type="http://schemas.openxmlformats.org/officeDocument/2006/relationships/hyperlink" Target="https://4ab.in/chemistry-typing/" TargetMode="External"/><Relationship Id="rId9" Type="http://schemas.openxmlformats.org/officeDocument/2006/relationships/hyperlink" Target="https://4ab.in/educators/draw/" TargetMode="External"/><Relationship Id="rId10" Type="http://schemas.openxmlformats.org/officeDocument/2006/relationships/hyperlink" Target="https://4ab.in/educators/draw/" TargetMode="External"/><Relationship Id="rId11" Type="http://schemas.openxmlformats.org/officeDocument/2006/relationships/hyperlink" Target="https://4ab.in/educators/" TargetMode="External"/><Relationship Id="rId12" Type="http://schemas.openxmlformats.org/officeDocument/2006/relationships/image" Target="../media/brand_image-7-1.png"/><Relationship Id="rId13" Type="http://schemas.openxmlformats.org/officeDocument/2006/relationships/image" Target="../media/brand_image-7-2.png"/><Relationship Id="rId14" Type="http://schemas.openxmlformats.org/officeDocument/2006/relationships/image" Target="../media/brand_image-7-3.png"/><Relationship Id="rId15" Type="http://schemas.openxmlformats.org/officeDocument/2006/relationships/image" Target="../media/brand_image-7-4.png"/><Relationship Id="rId16" Type="http://schemas.openxmlformats.org/officeDocument/2006/relationships/image" Target="../media/brand_image-7-5.png"/><Relationship Id="rId17" Type="http://schemas.openxmlformats.org/officeDocument/2006/relationships/image" Target="../media/brand_image-7-3.png"/><Relationship Id="rId18" Type="http://schemas.openxmlformats.org/officeDocument/2006/relationships/image" Target="../media/brand_image-7-7.png"/><Relationship Id="rId19" Type="http://schemas.openxmlformats.org/officeDocument/2006/relationships/image" Target="../media/brand_image-7-8.png"/><Relationship Id="rId20" Type="http://schemas.openxmlformats.org/officeDocument/2006/relationships/image" Target="../media/brand_image-7-3.png"/><Relationship Id="rId21" Type="http://schemas.openxmlformats.org/officeDocument/2006/relationships/image" Target="../media/brand_image-7-10.png"/><Relationship Id="rId22" Type="http://schemas.openxmlformats.org/officeDocument/2006/relationships/image" Target="../media/brand_image-7-11.png"/><Relationship Id="rId23" Type="http://schemas.openxmlformats.org/officeDocument/2006/relationships/image" Target="../media/brand_image-7-3.png"/><Relationship Id="rId24" Type="http://schemas.openxmlformats.org/officeDocument/2006/relationships/image" Target="../media/brand_image-7-3.png"/></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hyperlink" Target="tel:+919212142427" TargetMode="External"/><Relationship Id="rId3" Type="http://schemas.openxmlformats.org/officeDocument/2006/relationships/hyperlink" Target="https://4ab.in/educators/" TargetMode="External"/><Relationship Id="rId4" Type="http://schemas.openxmlformats.org/officeDocument/2006/relationships/hyperlink" Target="https://4ab.in/educators/" TargetMode="External"/><Relationship Id="rId5" Type="http://schemas.openxmlformats.org/officeDocument/2006/relationships/image" Target="../media/brand_image-8-1.png"/><Relationship Id="rId6" Type="http://schemas.openxmlformats.org/officeDocument/2006/relationships/image" Target="../media/brand_image-8-2.png"/><Relationship Id="rId7" Type="http://schemas.openxmlformats.org/officeDocument/2006/relationships/image" Target="../media/brand_image-8-2.png"/><Relationship Id="rId8" Type="http://schemas.openxmlformats.org/officeDocument/2006/relationships/image" Target="../media/brand_image-8-4.png"/><Relationship Id="rId9" Type="http://schemas.openxmlformats.org/officeDocument/2006/relationships/image" Target="../media/brand_brand_photo.png"/></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858000" y="0"/>
            <a:ext cx="2286000" cy="5143500"/>
          </a:xfrm>
          <a:prstGeom prst="rect">
            <a:avLst/>
          </a:prstGeom>
          <a:solidFill>
            <a:srgbClr val="1E3A5F"/>
          </a:solidFill>
          <a:ln w="12700">
            <a:solidFill>
              <a:srgbClr val="1E3A5F"/>
            </a:solidFill>
            <a:prstDash val="solid"/>
          </a:ln>
        </p:spPr>
      </p:sp>
      <p:sp>
        <p:nvSpPr>
          <p:cNvPr id="6" name="Text 4"/>
          <p:cNvSpPr/>
          <p:nvPr/>
        </p:nvSpPr>
        <p:spPr>
          <a:xfrm>
            <a:off x="502920" y="502920"/>
            <a:ext cx="6035040" cy="365760"/>
          </a:xfrm>
          <a:prstGeom prst="rect">
            <a:avLst/>
          </a:prstGeom>
          <a:noFill/>
          <a:ln/>
        </p:spPr>
        <p:txBody>
          <a:bodyPr wrap="square" lIns="0" tIns="0" rIns="0" bIns="0" rtlCol="0" anchor="ctr"/>
          <a:lstStyle/>
          <a:p>
            <a:pPr algn="l" indent="0" marL="0">
              <a:buNone/>
            </a:pPr>
            <a:r>
              <a:rPr lang="en-US" sz="1400" b="1" spc="400" kern="0" dirty="0">
                <a:solidFill>
                  <a:srgbClr val="D4A017"/>
                </a:solidFill>
                <a:latin typeface="Arial" pitchFamily="34" charset="0"/>
                <a:ea typeface="Arial" pitchFamily="34" charset="-122"/>
                <a:cs typeface="Arial" pitchFamily="34" charset="-120"/>
              </a:rPr>
              <a:t>ABC CHEMISTRY</a:t>
            </a:r>
            <a:endParaRPr lang="en-US" sz="1400" dirty="0"/>
          </a:p>
        </p:txBody>
      </p:sp>
      <p:sp>
        <p:nvSpPr>
          <p:cNvPr id="7" name="Text 5"/>
          <p:cNvSpPr/>
          <p:nvPr/>
        </p:nvSpPr>
        <p:spPr>
          <a:xfrm>
            <a:off x="502920" y="868680"/>
            <a:ext cx="6035040" cy="292608"/>
          </a:xfrm>
          <a:prstGeom prst="rect">
            <a:avLst/>
          </a:prstGeom>
          <a:noFill/>
          <a:ln/>
        </p:spPr>
        <p:txBody>
          <a:bodyPr wrap="square" lIns="0" tIns="0" rIns="0" bIns="0" rtlCol="0" anchor="ctr"/>
          <a:lstStyle/>
          <a:p>
            <a:pPr algn="l" indent="0" marL="0">
              <a:buNone/>
            </a:pPr>
            <a:r>
              <a:rPr lang="en-US" sz="1150" dirty="0">
                <a:solidFill>
                  <a:srgbClr val="5A6B82"/>
                </a:solidFill>
                <a:latin typeface="Arial" pitchFamily="34" charset="0"/>
                <a:ea typeface="Arial" pitchFamily="34" charset="-122"/>
                <a:cs typeface="Arial" pitchFamily="34" charset="-120"/>
              </a:rPr>
              <a:t>Mr. Aniket Bhardwaj  ·  15+ Years Mentorship</a:t>
            </a:r>
            <a:endParaRPr lang="en-US" sz="1150" dirty="0"/>
          </a:p>
        </p:txBody>
      </p:sp>
      <p:sp>
        <p:nvSpPr>
          <p:cNvPr id="8" name="Shape 6"/>
          <p:cNvSpPr/>
          <p:nvPr/>
        </p:nvSpPr>
        <p:spPr>
          <a:xfrm>
            <a:off x="521208" y="1371600"/>
            <a:ext cx="1554480" cy="45720"/>
          </a:xfrm>
          <a:prstGeom prst="rect">
            <a:avLst/>
          </a:prstGeom>
          <a:solidFill>
            <a:srgbClr val="D4A017"/>
          </a:solidFill>
          <a:ln w="12700">
            <a:solidFill>
              <a:srgbClr val="D4A017"/>
            </a:solidFill>
            <a:prstDash val="solid"/>
          </a:ln>
        </p:spPr>
      </p:sp>
      <p:sp>
        <p:nvSpPr>
          <p:cNvPr id="9" name="Text 7"/>
          <p:cNvSpPr/>
          <p:nvPr/>
        </p:nvSpPr>
        <p:spPr>
          <a:xfrm>
            <a:off x="502920" y="1517904"/>
            <a:ext cx="6217920" cy="658368"/>
          </a:xfrm>
          <a:prstGeom prst="rect">
            <a:avLst/>
          </a:prstGeom>
          <a:noFill/>
          <a:ln/>
        </p:spPr>
        <p:txBody>
          <a:bodyPr wrap="square" lIns="0" tIns="0" rIns="0" bIns="0" rtlCol="0" anchor="ctr"/>
          <a:lstStyle/>
          <a:p>
            <a:pPr algn="l" indent="0" marL="0">
              <a:buNone/>
            </a:pPr>
            <a:r>
              <a:rPr lang="en-US" sz="3500" b="1" dirty="0">
                <a:solidFill>
                  <a:srgbClr val="1B2A41"/>
                </a:solidFill>
                <a:latin typeface="Georgia" pitchFamily="34" charset="0"/>
                <a:ea typeface="Georgia" pitchFamily="34" charset="-122"/>
                <a:cs typeface="Georgia" pitchFamily="34" charset="-120"/>
              </a:rPr>
              <a:t>Nuclear Chemistry</a:t>
            </a:r>
            <a:endParaRPr lang="en-US" sz="3500" dirty="0"/>
          </a:p>
        </p:txBody>
      </p:sp>
      <p:sp>
        <p:nvSpPr>
          <p:cNvPr id="10" name="Text 8"/>
          <p:cNvSpPr/>
          <p:nvPr/>
        </p:nvSpPr>
        <p:spPr>
          <a:xfrm>
            <a:off x="502920" y="2212848"/>
            <a:ext cx="6217920" cy="384048"/>
          </a:xfrm>
          <a:prstGeom prst="rect">
            <a:avLst/>
          </a:prstGeom>
          <a:noFill/>
          <a:ln/>
        </p:spPr>
        <p:txBody>
          <a:bodyPr wrap="square" lIns="0" tIns="0" rIns="0" bIns="0" rtlCol="0" anchor="ctr"/>
          <a:lstStyle/>
          <a:p>
            <a:pPr algn="l" indent="0" marL="0">
              <a:buNone/>
            </a:pPr>
            <a:r>
              <a:rPr lang="en-US" sz="1326" b="1" dirty="0">
                <a:solidFill>
                  <a:srgbClr val="1E3A5F"/>
                </a:solidFill>
                <a:latin typeface="Arial" pitchFamily="34" charset="0"/>
                <a:ea typeface="Arial" pitchFamily="34" charset="-122"/>
                <a:cs typeface="Arial" pitchFamily="34" charset="-120"/>
              </a:rPr>
              <a:t>Premium CSIR-NET PYQ Book</a:t>
            </a:r>
            <a:endParaRPr lang="en-US" sz="1326" dirty="0"/>
          </a:p>
        </p:txBody>
      </p:sp>
      <p:sp>
        <p:nvSpPr>
          <p:cNvPr id="11" name="Text 9"/>
          <p:cNvSpPr/>
          <p:nvPr/>
        </p:nvSpPr>
        <p:spPr>
          <a:xfrm>
            <a:off x="502920" y="2596896"/>
            <a:ext cx="6217920" cy="310896"/>
          </a:xfrm>
          <a:prstGeom prst="rect">
            <a:avLst/>
          </a:prstGeom>
          <a:noFill/>
          <a:ln/>
        </p:spPr>
        <p:txBody>
          <a:bodyPr wrap="square" lIns="0" tIns="0" rIns="0" bIns="0" rtlCol="0" anchor="ctr"/>
          <a:lstStyle/>
          <a:p>
            <a:pPr algn="l" indent="0" marL="0">
              <a:buNone/>
            </a:pPr>
            <a:r>
              <a:rPr lang="en-US" sz="1200" dirty="0">
                <a:solidFill>
                  <a:srgbClr val="5A6B82"/>
                </a:solidFill>
                <a:latin typeface="Arial" pitchFamily="34" charset="0"/>
                <a:ea typeface="Arial" pitchFamily="34" charset="-122"/>
                <a:cs typeface="Arial" pitchFamily="34" charset="-120"/>
              </a:rPr>
              <a:t>26 Previous-Year Questions · 19 with verified answers · Distractor Analysis</a:t>
            </a:r>
            <a:endParaRPr lang="en-US" sz="1200" dirty="0"/>
          </a:p>
        </p:txBody>
      </p:sp>
      <p:sp>
        <p:nvSpPr>
          <p:cNvPr id="12" name="Shape 10"/>
          <p:cNvSpPr/>
          <p:nvPr/>
        </p:nvSpPr>
        <p:spPr>
          <a:xfrm>
            <a:off x="502920" y="3108960"/>
            <a:ext cx="1371600" cy="365760"/>
          </a:xfrm>
          <a:prstGeom prst="roundRect">
            <a:avLst>
              <a:gd name="adj" fmla="val 15000"/>
            </a:avLst>
          </a:prstGeom>
          <a:solidFill>
            <a:srgbClr val="E8F0F8"/>
          </a:solidFill>
          <a:ln w="9525">
            <a:solidFill>
              <a:srgbClr val="1E3A5F"/>
            </a:solidFill>
            <a:prstDash val="solid"/>
          </a:ln>
        </p:spPr>
      </p:sp>
      <p:sp>
        <p:nvSpPr>
          <p:cNvPr id="13" name="Text 11"/>
          <p:cNvSpPr/>
          <p:nvPr/>
        </p:nvSpPr>
        <p:spPr>
          <a:xfrm>
            <a:off x="502920" y="3108960"/>
            <a:ext cx="1371600" cy="365760"/>
          </a:xfrm>
          <a:prstGeom prst="rect">
            <a:avLst/>
          </a:prstGeom>
          <a:noFill/>
          <a:ln/>
        </p:spPr>
        <p:txBody>
          <a:bodyPr wrap="square" lIns="0" tIns="0" rIns="0" bIns="0" rtlCol="0" anchor="ctr"/>
          <a:lstStyle/>
          <a:p>
            <a:pPr algn="ctr" indent="0" marL="0">
              <a:buNone/>
            </a:pPr>
            <a:r>
              <a:rPr lang="en-US" sz="950" b="1" dirty="0">
                <a:solidFill>
                  <a:srgbClr val="1E3A5F"/>
                </a:solidFill>
                <a:latin typeface="Arial" pitchFamily="34" charset="0"/>
                <a:ea typeface="Arial" pitchFamily="34" charset="-122"/>
                <a:cs typeface="Arial" pitchFamily="34" charset="-120"/>
              </a:rPr>
              <a:t>3-Slide Solutions</a:t>
            </a:r>
            <a:endParaRPr lang="en-US" sz="950" dirty="0"/>
          </a:p>
        </p:txBody>
      </p:sp>
      <p:sp>
        <p:nvSpPr>
          <p:cNvPr id="14" name="Shape 12"/>
          <p:cNvSpPr/>
          <p:nvPr/>
        </p:nvSpPr>
        <p:spPr>
          <a:xfrm>
            <a:off x="2020824" y="3108960"/>
            <a:ext cx="1371600" cy="365760"/>
          </a:xfrm>
          <a:prstGeom prst="roundRect">
            <a:avLst>
              <a:gd name="adj" fmla="val 15000"/>
            </a:avLst>
          </a:prstGeom>
          <a:solidFill>
            <a:srgbClr val="FBEDEC"/>
          </a:solidFill>
          <a:ln w="9525">
            <a:solidFill>
              <a:srgbClr val="B83A36"/>
            </a:solidFill>
            <a:prstDash val="solid"/>
          </a:ln>
        </p:spPr>
      </p:sp>
      <p:sp>
        <p:nvSpPr>
          <p:cNvPr id="15" name="Text 13"/>
          <p:cNvSpPr/>
          <p:nvPr/>
        </p:nvSpPr>
        <p:spPr>
          <a:xfrm>
            <a:off x="2020824" y="3108960"/>
            <a:ext cx="1371600" cy="365760"/>
          </a:xfrm>
          <a:prstGeom prst="rect">
            <a:avLst/>
          </a:prstGeom>
          <a:noFill/>
          <a:ln/>
        </p:spPr>
        <p:txBody>
          <a:bodyPr wrap="square" lIns="0" tIns="0" rIns="0" bIns="0" rtlCol="0" anchor="ctr"/>
          <a:lstStyle/>
          <a:p>
            <a:pPr algn="ctr" indent="0" marL="0">
              <a:buNone/>
            </a:pPr>
            <a:r>
              <a:rPr lang="en-US" sz="950" b="1" dirty="0">
                <a:solidFill>
                  <a:srgbClr val="B83A36"/>
                </a:solidFill>
                <a:latin typeface="Arial" pitchFamily="34" charset="0"/>
                <a:ea typeface="Arial" pitchFamily="34" charset="-122"/>
                <a:cs typeface="Arial" pitchFamily="34" charset="-120"/>
              </a:rPr>
              <a:t>Distractor Analysis</a:t>
            </a:r>
            <a:endParaRPr lang="en-US" sz="950" dirty="0"/>
          </a:p>
        </p:txBody>
      </p:sp>
      <p:sp>
        <p:nvSpPr>
          <p:cNvPr id="16" name="Shape 14"/>
          <p:cNvSpPr/>
          <p:nvPr/>
        </p:nvSpPr>
        <p:spPr>
          <a:xfrm>
            <a:off x="3538728" y="3108960"/>
            <a:ext cx="1371600" cy="365760"/>
          </a:xfrm>
          <a:prstGeom prst="roundRect">
            <a:avLst>
              <a:gd name="adj" fmla="val 15000"/>
            </a:avLst>
          </a:prstGeom>
          <a:solidFill>
            <a:srgbClr val="FBF1DE"/>
          </a:solidFill>
          <a:ln w="9525">
            <a:solidFill>
              <a:srgbClr val="C9821B"/>
            </a:solidFill>
            <a:prstDash val="solid"/>
          </a:ln>
        </p:spPr>
      </p:sp>
      <p:sp>
        <p:nvSpPr>
          <p:cNvPr id="17" name="Text 15"/>
          <p:cNvSpPr/>
          <p:nvPr/>
        </p:nvSpPr>
        <p:spPr>
          <a:xfrm>
            <a:off x="3538728" y="3108960"/>
            <a:ext cx="1371600" cy="365760"/>
          </a:xfrm>
          <a:prstGeom prst="rect">
            <a:avLst/>
          </a:prstGeom>
          <a:noFill/>
          <a:ln/>
        </p:spPr>
        <p:txBody>
          <a:bodyPr wrap="square" lIns="0" tIns="0" rIns="0" bIns="0" rtlCol="0" anchor="ctr"/>
          <a:lstStyle/>
          <a:p>
            <a:pPr algn="ctr" indent="0" marL="0">
              <a:buNone/>
            </a:pPr>
            <a:r>
              <a:rPr lang="en-US" sz="950" b="1" dirty="0">
                <a:solidFill>
                  <a:srgbClr val="C9821B"/>
                </a:solidFill>
                <a:latin typeface="Arial" pitchFamily="34" charset="0"/>
                <a:ea typeface="Arial" pitchFamily="34" charset="-122"/>
                <a:cs typeface="Arial" pitchFamily="34" charset="-120"/>
              </a:rPr>
              <a:t>Exam Tricks</a:t>
            </a:r>
            <a:endParaRPr lang="en-US" sz="950" dirty="0"/>
          </a:p>
        </p:txBody>
      </p:sp>
      <p:sp>
        <p:nvSpPr>
          <p:cNvPr id="18" name="Shape 16"/>
          <p:cNvSpPr/>
          <p:nvPr/>
        </p:nvSpPr>
        <p:spPr>
          <a:xfrm>
            <a:off x="5056632" y="3108960"/>
            <a:ext cx="1371600" cy="365760"/>
          </a:xfrm>
          <a:prstGeom prst="roundRect">
            <a:avLst>
              <a:gd name="adj" fmla="val 15000"/>
            </a:avLst>
          </a:prstGeom>
          <a:solidFill>
            <a:srgbClr val="F0EAFA"/>
          </a:solidFill>
          <a:ln w="9525">
            <a:solidFill>
              <a:srgbClr val="6E45B8"/>
            </a:solidFill>
            <a:prstDash val="solid"/>
          </a:ln>
        </p:spPr>
      </p:sp>
      <p:sp>
        <p:nvSpPr>
          <p:cNvPr id="19" name="Text 17"/>
          <p:cNvSpPr/>
          <p:nvPr/>
        </p:nvSpPr>
        <p:spPr>
          <a:xfrm>
            <a:off x="5056632" y="3108960"/>
            <a:ext cx="1371600" cy="365760"/>
          </a:xfrm>
          <a:prstGeom prst="rect">
            <a:avLst/>
          </a:prstGeom>
          <a:noFill/>
          <a:ln/>
        </p:spPr>
        <p:txBody>
          <a:bodyPr wrap="square" lIns="0" tIns="0" rIns="0" bIns="0" rtlCol="0" anchor="ctr"/>
          <a:lstStyle/>
          <a:p>
            <a:pPr algn="ctr" indent="0" marL="0">
              <a:buNone/>
            </a:pPr>
            <a:r>
              <a:rPr lang="en-US" sz="950" b="1" dirty="0">
                <a:solidFill>
                  <a:srgbClr val="6E45B8"/>
                </a:solidFill>
                <a:latin typeface="Arial" pitchFamily="34" charset="0"/>
                <a:ea typeface="Arial" pitchFamily="34" charset="-122"/>
                <a:cs typeface="Arial" pitchFamily="34" charset="-120"/>
              </a:rPr>
              <a:t>Revision Sheets</a:t>
            </a:r>
            <a:endParaRPr lang="en-US" sz="950" dirty="0"/>
          </a:p>
        </p:txBody>
      </p:sp>
      <p:sp>
        <p:nvSpPr>
          <p:cNvPr id="20" name="Text 18"/>
          <p:cNvSpPr/>
          <p:nvPr/>
        </p:nvSpPr>
        <p:spPr>
          <a:xfrm>
            <a:off x="502920" y="3703320"/>
            <a:ext cx="6217920" cy="292608"/>
          </a:xfrm>
          <a:prstGeom prst="rect">
            <a:avLst/>
          </a:prstGeom>
          <a:noFill/>
          <a:ln/>
        </p:spPr>
        <p:txBody>
          <a:bodyPr wrap="square" lIns="0" tIns="0" rIns="0" bIns="0" rtlCol="0" anchor="ctr"/>
          <a:lstStyle/>
          <a:p>
            <a:pPr algn="l" indent="0" marL="0">
              <a:buNone/>
            </a:pPr>
            <a:r>
              <a:rPr lang="en-US" sz="1100" i="1" dirty="0">
                <a:solidFill>
                  <a:srgbClr val="5A6B82"/>
                </a:solidFill>
                <a:latin typeface="Arial" pitchFamily="34" charset="0"/>
                <a:ea typeface="Arial" pitchFamily="34" charset="-122"/>
                <a:cs typeface="Arial" pitchFamily="34" charset="-120"/>
              </a:rPr>
              <a:t>CSIR-NET  ·  GATE  ·  IIT-JAM  —  5 Topics · 26 Real PYQs</a:t>
            </a:r>
            <a:endParaRPr lang="en-US" sz="1100" dirty="0"/>
          </a:p>
        </p:txBody>
      </p:sp>
      <p:sp>
        <p:nvSpPr>
          <p:cNvPr id="21" name="Shape 19"/>
          <p:cNvSpPr/>
          <p:nvPr/>
        </p:nvSpPr>
        <p:spPr>
          <a:xfrm>
            <a:off x="502920" y="4480560"/>
            <a:ext cx="6035040" cy="0"/>
          </a:xfrm>
          <a:prstGeom prst="line">
            <a:avLst/>
          </a:prstGeom>
          <a:noFill/>
          <a:ln w="12700">
            <a:solidFill>
              <a:srgbClr val="E3E9F2"/>
            </a:solidFill>
            <a:prstDash val="solid"/>
          </a:ln>
        </p:spPr>
      </p:sp>
      <p:sp>
        <p:nvSpPr>
          <p:cNvPr id="22" name="Text 20"/>
          <p:cNvSpPr/>
          <p:nvPr/>
        </p:nvSpPr>
        <p:spPr>
          <a:xfrm>
            <a:off x="502920" y="4553712"/>
            <a:ext cx="6583680" cy="310896"/>
          </a:xfrm>
          <a:prstGeom prst="rect">
            <a:avLst/>
          </a:prstGeom>
          <a:noFill/>
          <a:ln/>
        </p:spPr>
        <p:txBody>
          <a:bodyPr wrap="square" lIns="0" tIns="0" rIns="0" bIns="0" rtlCol="0" anchor="ctr"/>
          <a:lstStyle/>
          <a:p>
            <a:pPr algn="l" indent="0" marL="0">
              <a:buNone/>
            </a:pPr>
            <a:r>
              <a:rPr lang="en-US" sz="1250" b="1" dirty="0">
                <a:solidFill>
                  <a:srgbClr val="1E3A5F"/>
                </a:solidFill>
                <a:latin typeface="Arial" pitchFamily="34" charset="0"/>
                <a:ea typeface="Arial" pitchFamily="34" charset="-122"/>
                <a:cs typeface="Arial" pitchFamily="34" charset="-120"/>
              </a:rPr>
              <a:t>( Mr. Aniket Bhardwaj By ABC Chemistry )  ·  www.abcchemistry.com  ·  9212142427</a:t>
            </a:r>
            <a:endParaRPr lang="en-US" sz="1250" dirty="0"/>
          </a:p>
        </p:txBody>
      </p:sp>
      <p:pic>
        <p:nvPicPr>
          <p:cNvPr id="23" name="ABC Chemistry logo" descr="ABC Chemistry logo"/>
          <p:cNvPicPr>
            <a:picLocks noChangeAspect="1"/>
          </p:cNvPicPr>
          <p:nvPr/>
        </p:nvPicPr>
        <p:blipFill>
          <a:blip r:embed="rId2"/>
          <a:stretch>
            <a:fillRect/>
          </a:stretch>
        </p:blipFill>
        <p:spPr>
          <a:xfrm>
            <a:off x="7269480" y="411480"/>
            <a:ext cx="1463040" cy="1463040"/>
          </a:xfrm>
          <a:prstGeom prst="rect">
            <a:avLst/>
          </a:prstGeom>
        </p:spPr>
      </p:pic>
      <p:pic>
        <p:nvPicPr>
          <p:cNvPr id="24" name="Mr. Aniket Bhardwaj" descr="Mr. Aniket Bhardwaj"/>
          <p:cNvPicPr>
            <a:picLocks noChangeAspect="1"/>
          </p:cNvPicPr>
          <p:nvPr/>
        </p:nvPicPr>
        <p:blipFill>
          <a:blip r:embed="rId3"/>
          <a:stretch>
            <a:fillRect/>
          </a:stretch>
        </p:blipFill>
        <p:spPr>
          <a:xfrm>
            <a:off x="7269480" y="2240280"/>
            <a:ext cx="1463040" cy="1463040"/>
          </a:xfrm>
          <a:prstGeom prst="rect">
            <a:avLst/>
          </a:prstGeom>
        </p:spPr>
      </p:pic>
      <p:sp>
        <p:nvSpPr>
          <p:cNvPr id="25" name="Brand handle"/>
          <p:cNvSpPr txBox="1"/>
          <p:nvPr/>
        </p:nvSpPr>
        <p:spPr>
          <a:xfrm>
            <a:off x="6949440" y="3840480"/>
            <a:ext cx="2103120" cy="274320"/>
          </a:xfrm>
          <a:prstGeom prst="rect">
            <a:avLst/>
          </a:prstGeom>
          <a:noFill/>
        </p:spPr>
        <p:txBody>
          <a:bodyPr wrap="square" lIns="0" rIns="0" tIns="0" bIns="0" anchor="ctr">
            <a:normAutofit/>
          </a:bodyPr>
          <a:lstStyle/>
          <a:p>
            <a:pPr algn="ctr"/>
            <a:r>
              <a:rPr lang="en-US" sz="1050" b="1" dirty="0">
                <a:solidFill>
                  <a:srgbClr val="FFFFFF"/>
                </a:solidFill>
                <a:latin typeface="Arial"/>
              </a:rPr>
              <a:t>Mr. Aniket Bhardwaj</a:t>
            </a:r>
          </a:p>
        </p:txBody>
      </p:sp>
      <p:sp>
        <p:nvSpPr>
          <p:cNvPr id="26" name="Brand handle"/>
          <p:cNvSpPr txBox="1"/>
          <p:nvPr/>
        </p:nvSpPr>
        <p:spPr>
          <a:xfrm>
            <a:off x="6949440" y="4114800"/>
            <a:ext cx="2103120" cy="274320"/>
          </a:xfrm>
          <a:prstGeom prst="rect">
            <a:avLst/>
          </a:prstGeom>
          <a:noFill/>
        </p:spPr>
        <p:txBody>
          <a:bodyPr wrap="square" lIns="0" rIns="0" tIns="0" bIns="0" anchor="ctr">
            <a:normAutofit/>
          </a:bodyPr>
          <a:lstStyle/>
          <a:p>
            <a:pPr algn="ctr"/>
            <a:r>
              <a:rPr lang="en-US" sz="1050" b="1" dirty="0">
                <a:solidFill>
                  <a:srgbClr val="E9BD6A"/>
                </a:solidFill>
                <a:latin typeface="Arial"/>
              </a:rPr>
              <a:t>@abcchemistry24</a:t>
            </a:r>
          </a:p>
        </p:txBody>
      </p:sp>
      <p:sp>
        <p:nvSpPr>
          <p:cNvPr id="27" name="Brand handle"/>
          <p:cNvSpPr txBox="1"/>
          <p:nvPr/>
        </p:nvSpPr>
        <p:spPr>
          <a:xfrm>
            <a:off x="6949440" y="4389120"/>
            <a:ext cx="2103120" cy="274320"/>
          </a:xfrm>
          <a:prstGeom prst="rect">
            <a:avLst/>
          </a:prstGeom>
          <a:noFill/>
        </p:spPr>
        <p:txBody>
          <a:bodyPr wrap="square" lIns="0" rIns="0" tIns="0" bIns="0" anchor="ctr">
            <a:normAutofit/>
          </a:bodyPr>
          <a:lstStyle/>
          <a:p>
            <a:pPr algn="ctr"/>
            <a:r>
              <a:rPr lang="en-US" sz="800" b="0" dirty="0">
                <a:solidFill>
                  <a:srgbClr val="B9C4E6"/>
                </a:solidFill>
                <a:latin typeface="Arial"/>
              </a:rPr>
              <a:t>Instagram · YouTube · Facebook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1E3A5F"/>
          </a:solidFill>
          <a:ln w="12700">
            <a:solidFill>
              <a:srgbClr val="1E3A5F"/>
            </a:solidFill>
            <a:prstDash val="solid"/>
          </a:ln>
        </p:spPr>
      </p:sp>
      <p:sp>
        <p:nvSpPr>
          <p:cNvPr id="3" name="Shape 1"/>
          <p:cNvSpPr/>
          <p:nvPr/>
        </p:nvSpPr>
        <p:spPr>
          <a:xfrm>
            <a:off x="0" y="0"/>
            <a:ext cx="109728" cy="640080"/>
          </a:xfrm>
          <a:prstGeom prst="rect">
            <a:avLst/>
          </a:prstGeom>
          <a:solidFill>
            <a:srgbClr val="D4A017"/>
          </a:solidFill>
          <a:ln w="12700">
            <a:solidFill>
              <a:srgbClr val="D4A017"/>
            </a:solidFill>
            <a:prstDash val="solid"/>
          </a:ln>
        </p:spPr>
      </p:sp>
      <p:sp>
        <p:nvSpPr>
          <p:cNvPr id="4" name="Text 2"/>
          <p:cNvSpPr/>
          <p:nvPr/>
        </p:nvSpPr>
        <p:spPr>
          <a:xfrm>
            <a:off x="274320" y="0"/>
            <a:ext cx="5486400" cy="640080"/>
          </a:xfrm>
          <a:prstGeom prst="rect">
            <a:avLst/>
          </a:prstGeom>
          <a:noFill/>
          <a:ln/>
        </p:spPr>
        <p:txBody>
          <a:bodyPr wrap="square" lIns="0" tIns="0" rIns="0" bIns="0" rtlCol="0" anchor="ctr"/>
          <a:lstStyle/>
          <a:p>
            <a:pPr algn="l" indent="0" marL="0">
              <a:buNone/>
            </a:pPr>
            <a:r>
              <a:rPr lang="en-US" sz="1900" b="1" dirty="0">
                <a:solidFill>
                  <a:srgbClr val="FFFFFF"/>
                </a:solidFill>
                <a:latin typeface="Georgia" pitchFamily="34" charset="0"/>
                <a:ea typeface="Georgia" pitchFamily="34" charset="-122"/>
                <a:cs typeface="Georgia" pitchFamily="34" charset="-120"/>
              </a:rPr>
              <a:t>Course Contents</a:t>
            </a:r>
            <a:endParaRPr lang="en-US" sz="1900" dirty="0"/>
          </a:p>
        </p:txBody>
      </p:sp>
      <p:sp>
        <p:nvSpPr>
          <p:cNvPr id="5" name="Text 3"/>
          <p:cNvSpPr/>
          <p:nvPr/>
        </p:nvSpPr>
        <p:spPr>
          <a:xfrm>
            <a:off x="4572000" y="0"/>
            <a:ext cx="4297680" cy="640080"/>
          </a:xfrm>
          <a:prstGeom prst="rect">
            <a:avLst/>
          </a:prstGeom>
          <a:noFill/>
          <a:ln/>
        </p:spPr>
        <p:txBody>
          <a:bodyPr wrap="square" lIns="0" tIns="0" rIns="0" bIns="0" rtlCol="0" anchor="ctr"/>
          <a:lstStyle/>
          <a:p>
            <a:pPr algn="r" indent="0" marL="0">
              <a:buNone/>
            </a:pPr>
            <a:r>
              <a:rPr lang="en-US" sz="1050" dirty="0">
                <a:solidFill>
                  <a:srgbClr val="C9D7E6"/>
                </a:solidFill>
                <a:latin typeface="Arial" pitchFamily="34" charset="0"/>
                <a:ea typeface="Arial" pitchFamily="34" charset="-122"/>
                <a:cs typeface="Arial" pitchFamily="34" charset="-120"/>
              </a:rPr>
              <a:t>5 Topics · 26 PYQs</a:t>
            </a:r>
            <a:endParaRPr lang="en-US" sz="1050" dirty="0"/>
          </a:p>
        </p:txBody>
      </p:sp>
      <p:sp>
        <p:nvSpPr>
          <p:cNvPr id="6" name="Shape 4"/>
          <p:cNvSpPr/>
          <p:nvPr/>
        </p:nvSpPr>
        <p:spPr>
          <a:xfrm>
            <a:off x="274320" y="768096"/>
            <a:ext cx="4279392" cy="480060"/>
          </a:xfrm>
          <a:prstGeom prst="roundRect">
            <a:avLst>
              <a:gd name="adj" fmla="val 7619"/>
            </a:avLst>
          </a:prstGeom>
          <a:solidFill>
            <a:srgbClr val="F8FAFD"/>
          </a:solidFill>
          <a:ln w="12700">
            <a:solidFill>
              <a:srgbClr val="E3E9F2"/>
            </a:solidFill>
            <a:prstDash val="solid"/>
          </a:ln>
        </p:spPr>
      </p:sp>
      <p:sp>
        <p:nvSpPr>
          <p:cNvPr id="7" name="Shape 5"/>
          <p:cNvSpPr/>
          <p:nvPr/>
        </p:nvSpPr>
        <p:spPr>
          <a:xfrm>
            <a:off x="347472" y="859536"/>
            <a:ext cx="310896" cy="310896"/>
          </a:xfrm>
          <a:prstGeom prst="roundRect">
            <a:avLst>
              <a:gd name="adj" fmla="val 11765"/>
            </a:avLst>
          </a:prstGeom>
          <a:solidFill>
            <a:srgbClr val="F0EAFA"/>
          </a:solidFill>
          <a:ln w="9525">
            <a:solidFill>
              <a:srgbClr val="6E45B8"/>
            </a:solidFill>
            <a:prstDash val="solid"/>
          </a:ln>
        </p:spPr>
      </p:sp>
      <p:sp>
        <p:nvSpPr>
          <p:cNvPr id="8" name="Text 6"/>
          <p:cNvSpPr/>
          <p:nvPr/>
        </p:nvSpPr>
        <p:spPr>
          <a:xfrm>
            <a:off x="347472" y="859536"/>
            <a:ext cx="310896" cy="310896"/>
          </a:xfrm>
          <a:prstGeom prst="rect">
            <a:avLst/>
          </a:prstGeom>
          <a:noFill/>
          <a:ln/>
        </p:spPr>
        <p:txBody>
          <a:bodyPr wrap="square" lIns="0" tIns="0" rIns="0" bIns="0" rtlCol="0" anchor="ctr"/>
          <a:lstStyle/>
          <a:p>
            <a:pPr algn="ctr" indent="0" marL="0">
              <a:buNone/>
            </a:pPr>
            <a:r>
              <a:rPr lang="en-US" sz="1100" b="1" dirty="0">
                <a:solidFill>
                  <a:srgbClr val="6E45B8"/>
                </a:solidFill>
                <a:latin typeface="Arial" pitchFamily="34" charset="0"/>
                <a:ea typeface="Arial" pitchFamily="34" charset="-122"/>
                <a:cs typeface="Arial" pitchFamily="34" charset="-120"/>
              </a:rPr>
              <a:t>1</a:t>
            </a:r>
            <a:endParaRPr lang="en-US" sz="1100" dirty="0"/>
          </a:p>
        </p:txBody>
      </p:sp>
      <p:sp>
        <p:nvSpPr>
          <p:cNvPr id="9" name="Text 7"/>
          <p:cNvSpPr/>
          <p:nvPr/>
        </p:nvSpPr>
        <p:spPr>
          <a:xfrm>
            <a:off x="731520" y="822960"/>
            <a:ext cx="3044952" cy="237744"/>
          </a:xfrm>
          <a:prstGeom prst="rect">
            <a:avLst/>
          </a:prstGeom>
          <a:noFill/>
          <a:ln/>
        </p:spPr>
        <p:txBody>
          <a:bodyPr wrap="square" lIns="0" tIns="0" rIns="0" bIns="0" rtlCol="0" anchor="ctr"/>
          <a:lstStyle/>
          <a:p>
            <a:pPr algn="l" indent="0" marL="0">
              <a:buNone/>
            </a:pPr>
            <a:r>
              <a:rPr lang="en-US" sz="1000" b="1" u="sng" dirty="0">
                <a:solidFill>
                  <a:srgbClr val="1B2A41"/>
                </a:solidFill>
                <a:latin typeface="Arial" pitchFamily="34" charset="0"/>
                <a:ea typeface="Arial" pitchFamily="34" charset="-122"/>
                <a:cs typeface="Arial" pitchFamily="34" charset="-120"/>
              </a:rPr>
              <a:t>Nuclear Reactions Q Value</a:t>
            </a:r>
            <a:endParaRPr lang="en-US" sz="1000" dirty="0"/>
          </a:p>
        </p:txBody>
      </p:sp>
      <p:sp>
        <p:nvSpPr>
          <p:cNvPr id="10" name="Text 8"/>
          <p:cNvSpPr/>
          <p:nvPr/>
        </p:nvSpPr>
        <p:spPr>
          <a:xfrm>
            <a:off x="731520" y="1042416"/>
            <a:ext cx="3044952" cy="182880"/>
          </a:xfrm>
          <a:prstGeom prst="rect">
            <a:avLst/>
          </a:prstGeom>
          <a:noFill/>
          <a:ln/>
        </p:spPr>
        <p:txBody>
          <a:bodyPr wrap="square" lIns="0" tIns="0" rIns="0" bIns="0" rtlCol="0" anchor="ctr"/>
          <a:lstStyle/>
          <a:p>
            <a:pPr algn="l" indent="0" marL="0">
              <a:buNone/>
            </a:pPr>
            <a:r>
              <a:rPr lang="en-US" sz="850" b="1" dirty="0">
                <a:solidFill>
                  <a:srgbClr val="1E3A5F"/>
                </a:solidFill>
                <a:latin typeface="Arial" pitchFamily="34" charset="0"/>
                <a:ea typeface="Arial" pitchFamily="34" charset="-122"/>
                <a:cs typeface="Arial" pitchFamily="34" charset="-120"/>
              </a:rPr>
              <a:t>6 Qs   E 3 · M 3 · H 0</a:t>
            </a:r>
            <a:endParaRPr lang="en-US" sz="850" dirty="0"/>
          </a:p>
        </p:txBody>
      </p:sp>
      <p:sp>
        <p:nvSpPr>
          <p:cNvPr id="11" name="Text 9"/>
          <p:cNvSpPr/>
          <p:nvPr/>
        </p:nvSpPr>
        <p:spPr>
          <a:xfrm>
            <a:off x="3822192" y="822960"/>
            <a:ext cx="603504" cy="182880"/>
          </a:xfrm>
          <a:prstGeom prst="rect">
            <a:avLst/>
          </a:prstGeom>
          <a:noFill/>
          <a:ln/>
        </p:spPr>
        <p:txBody>
          <a:bodyPr wrap="square" lIns="0" tIns="0" rIns="0" bIns="0" rtlCol="0" anchor="ctr"/>
          <a:lstStyle/>
          <a:p>
            <a:pPr algn="ctr" indent="0" marL="0">
              <a:buNone/>
            </a:pPr>
            <a:r>
              <a:rPr lang="en-US" sz="1000" b="1" dirty="0">
                <a:solidFill>
                  <a:srgbClr val="1C8A7C"/>
                </a:solidFill>
                <a:latin typeface="Arial" pitchFamily="34" charset="0"/>
                <a:ea typeface="Arial" pitchFamily="34" charset="-122"/>
                <a:cs typeface="Arial" pitchFamily="34" charset="-120"/>
              </a:rPr>
              <a:t>23%</a:t>
            </a:r>
            <a:endParaRPr lang="en-US" sz="1000" dirty="0"/>
          </a:p>
        </p:txBody>
      </p:sp>
      <p:sp>
        <p:nvSpPr>
          <p:cNvPr id="12" name="Shape 10"/>
          <p:cNvSpPr/>
          <p:nvPr/>
        </p:nvSpPr>
        <p:spPr>
          <a:xfrm>
            <a:off x="3840480" y="1042416"/>
            <a:ext cx="566928" cy="91440"/>
          </a:xfrm>
          <a:prstGeom prst="roundRect">
            <a:avLst>
              <a:gd name="adj" fmla="val 30000"/>
            </a:avLst>
          </a:prstGeom>
          <a:solidFill>
            <a:srgbClr val="E3E9F2"/>
          </a:solidFill>
          <a:ln w="12700">
            <a:solidFill>
              <a:srgbClr val="E3E9F2"/>
            </a:solidFill>
            <a:prstDash val="solid"/>
          </a:ln>
        </p:spPr>
      </p:sp>
      <p:sp>
        <p:nvSpPr>
          <p:cNvPr id="13" name="Shape 11"/>
          <p:cNvSpPr/>
          <p:nvPr/>
        </p:nvSpPr>
        <p:spPr>
          <a:xfrm>
            <a:off x="3840480" y="1042416"/>
            <a:ext cx="130393" cy="91440"/>
          </a:xfrm>
          <a:prstGeom prst="roundRect">
            <a:avLst>
              <a:gd name="adj" fmla="val 50000"/>
            </a:avLst>
          </a:prstGeom>
          <a:solidFill>
            <a:srgbClr val="1C8A7C"/>
          </a:solidFill>
          <a:ln w="12700">
            <a:solidFill>
              <a:srgbClr val="1C8A7C"/>
            </a:solidFill>
            <a:prstDash val="solid"/>
          </a:ln>
        </p:spPr>
      </p:sp>
      <p:sp>
        <p:nvSpPr>
          <p:cNvPr id="14" name="Shape 12"/>
          <p:cNvSpPr/>
          <p:nvPr/>
        </p:nvSpPr>
        <p:spPr>
          <a:xfrm>
            <a:off x="4590288" y="768096"/>
            <a:ext cx="4279392" cy="480060"/>
          </a:xfrm>
          <a:prstGeom prst="roundRect">
            <a:avLst>
              <a:gd name="adj" fmla="val 7619"/>
            </a:avLst>
          </a:prstGeom>
          <a:solidFill>
            <a:srgbClr val="F8FAFD"/>
          </a:solidFill>
          <a:ln w="12700">
            <a:solidFill>
              <a:srgbClr val="E3E9F2"/>
            </a:solidFill>
            <a:prstDash val="solid"/>
          </a:ln>
        </p:spPr>
      </p:sp>
      <p:sp>
        <p:nvSpPr>
          <p:cNvPr id="15" name="Shape 13"/>
          <p:cNvSpPr/>
          <p:nvPr/>
        </p:nvSpPr>
        <p:spPr>
          <a:xfrm>
            <a:off x="4663440" y="859536"/>
            <a:ext cx="310896" cy="310896"/>
          </a:xfrm>
          <a:prstGeom prst="roundRect">
            <a:avLst>
              <a:gd name="adj" fmla="val 11765"/>
            </a:avLst>
          </a:prstGeom>
          <a:solidFill>
            <a:srgbClr val="F0EAFA"/>
          </a:solidFill>
          <a:ln w="9525">
            <a:solidFill>
              <a:srgbClr val="6E45B8"/>
            </a:solidFill>
            <a:prstDash val="solid"/>
          </a:ln>
        </p:spPr>
      </p:sp>
      <p:sp>
        <p:nvSpPr>
          <p:cNvPr id="16" name="Text 14"/>
          <p:cNvSpPr/>
          <p:nvPr/>
        </p:nvSpPr>
        <p:spPr>
          <a:xfrm>
            <a:off x="4663440" y="859536"/>
            <a:ext cx="310896" cy="310896"/>
          </a:xfrm>
          <a:prstGeom prst="rect">
            <a:avLst/>
          </a:prstGeom>
          <a:noFill/>
          <a:ln/>
        </p:spPr>
        <p:txBody>
          <a:bodyPr wrap="square" lIns="0" tIns="0" rIns="0" bIns="0" rtlCol="0" anchor="ctr"/>
          <a:lstStyle/>
          <a:p>
            <a:pPr algn="ctr" indent="0" marL="0">
              <a:buNone/>
            </a:pPr>
            <a:r>
              <a:rPr lang="en-US" sz="1100" b="1" dirty="0">
                <a:solidFill>
                  <a:srgbClr val="6E45B8"/>
                </a:solidFill>
                <a:latin typeface="Arial" pitchFamily="34" charset="0"/>
                <a:ea typeface="Arial" pitchFamily="34" charset="-122"/>
                <a:cs typeface="Arial" pitchFamily="34" charset="-120"/>
              </a:rPr>
              <a:t>2</a:t>
            </a:r>
            <a:endParaRPr lang="en-US" sz="1100" dirty="0"/>
          </a:p>
        </p:txBody>
      </p:sp>
      <p:sp>
        <p:nvSpPr>
          <p:cNvPr id="17" name="Text 15"/>
          <p:cNvSpPr/>
          <p:nvPr/>
        </p:nvSpPr>
        <p:spPr>
          <a:xfrm>
            <a:off x="5047488" y="822960"/>
            <a:ext cx="3044952" cy="237744"/>
          </a:xfrm>
          <a:prstGeom prst="rect">
            <a:avLst/>
          </a:prstGeom>
          <a:noFill/>
          <a:ln/>
        </p:spPr>
        <p:txBody>
          <a:bodyPr wrap="square" lIns="0" tIns="0" rIns="0" bIns="0" rtlCol="0" anchor="ctr"/>
          <a:lstStyle/>
          <a:p>
            <a:pPr algn="l" indent="0" marL="0">
              <a:buNone/>
            </a:pPr>
            <a:r>
              <a:rPr lang="en-US" sz="1000" b="1" u="sng" dirty="0">
                <a:solidFill>
                  <a:srgbClr val="1B2A41"/>
                </a:solidFill>
                <a:latin typeface="Arial" pitchFamily="34" charset="0"/>
                <a:ea typeface="Arial" pitchFamily="34" charset="-122"/>
                <a:cs typeface="Arial" pitchFamily="34" charset="-120"/>
              </a:rPr>
              <a:t>Radioactive Decay Kinetics</a:t>
            </a:r>
            <a:endParaRPr lang="en-US" sz="1000" dirty="0"/>
          </a:p>
        </p:txBody>
      </p:sp>
      <p:sp>
        <p:nvSpPr>
          <p:cNvPr id="18" name="Text 16"/>
          <p:cNvSpPr/>
          <p:nvPr/>
        </p:nvSpPr>
        <p:spPr>
          <a:xfrm>
            <a:off x="5047488" y="1042416"/>
            <a:ext cx="3044952" cy="182880"/>
          </a:xfrm>
          <a:prstGeom prst="rect">
            <a:avLst/>
          </a:prstGeom>
          <a:noFill/>
          <a:ln/>
        </p:spPr>
        <p:txBody>
          <a:bodyPr wrap="square" lIns="0" tIns="0" rIns="0" bIns="0" rtlCol="0" anchor="ctr"/>
          <a:lstStyle/>
          <a:p>
            <a:pPr algn="l" indent="0" marL="0">
              <a:buNone/>
            </a:pPr>
            <a:r>
              <a:rPr lang="en-US" sz="850" b="1" dirty="0">
                <a:solidFill>
                  <a:srgbClr val="1E3A5F"/>
                </a:solidFill>
                <a:latin typeface="Arial" pitchFamily="34" charset="0"/>
                <a:ea typeface="Arial" pitchFamily="34" charset="-122"/>
                <a:cs typeface="Arial" pitchFamily="34" charset="-120"/>
              </a:rPr>
              <a:t>6 Qs   E 1 · M 5 · H 0</a:t>
            </a:r>
            <a:endParaRPr lang="en-US" sz="850" dirty="0"/>
          </a:p>
        </p:txBody>
      </p:sp>
      <p:sp>
        <p:nvSpPr>
          <p:cNvPr id="19" name="Text 17"/>
          <p:cNvSpPr/>
          <p:nvPr/>
        </p:nvSpPr>
        <p:spPr>
          <a:xfrm>
            <a:off x="8138160" y="822960"/>
            <a:ext cx="603504" cy="182880"/>
          </a:xfrm>
          <a:prstGeom prst="rect">
            <a:avLst/>
          </a:prstGeom>
          <a:noFill/>
          <a:ln/>
        </p:spPr>
        <p:txBody>
          <a:bodyPr wrap="square" lIns="0" tIns="0" rIns="0" bIns="0" rtlCol="0" anchor="ctr"/>
          <a:lstStyle/>
          <a:p>
            <a:pPr algn="ctr" indent="0" marL="0">
              <a:buNone/>
            </a:pPr>
            <a:r>
              <a:rPr lang="en-US" sz="1000" b="1" dirty="0">
                <a:solidFill>
                  <a:srgbClr val="1C8A7C"/>
                </a:solidFill>
                <a:latin typeface="Arial" pitchFamily="34" charset="0"/>
                <a:ea typeface="Arial" pitchFamily="34" charset="-122"/>
                <a:cs typeface="Arial" pitchFamily="34" charset="-120"/>
              </a:rPr>
              <a:t>23%</a:t>
            </a:r>
            <a:endParaRPr lang="en-US" sz="1000" dirty="0"/>
          </a:p>
        </p:txBody>
      </p:sp>
      <p:sp>
        <p:nvSpPr>
          <p:cNvPr id="20" name="Shape 18"/>
          <p:cNvSpPr/>
          <p:nvPr/>
        </p:nvSpPr>
        <p:spPr>
          <a:xfrm>
            <a:off x="8156448" y="1042416"/>
            <a:ext cx="566928" cy="91440"/>
          </a:xfrm>
          <a:prstGeom prst="roundRect">
            <a:avLst>
              <a:gd name="adj" fmla="val 30000"/>
            </a:avLst>
          </a:prstGeom>
          <a:solidFill>
            <a:srgbClr val="E3E9F2"/>
          </a:solidFill>
          <a:ln w="12700">
            <a:solidFill>
              <a:srgbClr val="E3E9F2"/>
            </a:solidFill>
            <a:prstDash val="solid"/>
          </a:ln>
        </p:spPr>
      </p:sp>
      <p:sp>
        <p:nvSpPr>
          <p:cNvPr id="21" name="Shape 19"/>
          <p:cNvSpPr/>
          <p:nvPr/>
        </p:nvSpPr>
        <p:spPr>
          <a:xfrm>
            <a:off x="8156448" y="1042416"/>
            <a:ext cx="130393" cy="91440"/>
          </a:xfrm>
          <a:prstGeom prst="roundRect">
            <a:avLst>
              <a:gd name="adj" fmla="val 30000"/>
            </a:avLst>
          </a:prstGeom>
          <a:solidFill>
            <a:srgbClr val="1C8A7C"/>
          </a:solidFill>
          <a:ln w="12700">
            <a:solidFill>
              <a:srgbClr val="1C8A7C"/>
            </a:solidFill>
            <a:prstDash val="solid"/>
          </a:ln>
        </p:spPr>
      </p:sp>
      <p:sp>
        <p:nvSpPr>
          <p:cNvPr id="22" name="Shape 20"/>
          <p:cNvSpPr/>
          <p:nvPr/>
        </p:nvSpPr>
        <p:spPr>
          <a:xfrm>
            <a:off x="274320" y="1339596"/>
            <a:ext cx="4279392" cy="480060"/>
          </a:xfrm>
          <a:prstGeom prst="roundRect">
            <a:avLst>
              <a:gd name="adj" fmla="val 7619"/>
            </a:avLst>
          </a:prstGeom>
          <a:solidFill>
            <a:srgbClr val="F8FAFD"/>
          </a:solidFill>
          <a:ln w="12700">
            <a:solidFill>
              <a:srgbClr val="E3E9F2"/>
            </a:solidFill>
            <a:prstDash val="solid"/>
          </a:ln>
        </p:spPr>
      </p:sp>
      <p:sp>
        <p:nvSpPr>
          <p:cNvPr id="23" name="Shape 21"/>
          <p:cNvSpPr/>
          <p:nvPr/>
        </p:nvSpPr>
        <p:spPr>
          <a:xfrm>
            <a:off x="347472" y="1431036"/>
            <a:ext cx="310896" cy="310896"/>
          </a:xfrm>
          <a:prstGeom prst="roundRect">
            <a:avLst>
              <a:gd name="adj" fmla="val 11765"/>
            </a:avLst>
          </a:prstGeom>
          <a:solidFill>
            <a:srgbClr val="F0EAFA"/>
          </a:solidFill>
          <a:ln w="9525">
            <a:solidFill>
              <a:srgbClr val="6E45B8"/>
            </a:solidFill>
            <a:prstDash val="solid"/>
          </a:ln>
        </p:spPr>
      </p:sp>
      <p:sp>
        <p:nvSpPr>
          <p:cNvPr id="24" name="Text 22"/>
          <p:cNvSpPr/>
          <p:nvPr/>
        </p:nvSpPr>
        <p:spPr>
          <a:xfrm>
            <a:off x="347472" y="1431036"/>
            <a:ext cx="310896" cy="310896"/>
          </a:xfrm>
          <a:prstGeom prst="rect">
            <a:avLst/>
          </a:prstGeom>
          <a:noFill/>
          <a:ln/>
        </p:spPr>
        <p:txBody>
          <a:bodyPr wrap="square" lIns="0" tIns="0" rIns="0" bIns="0" rtlCol="0" anchor="ctr"/>
          <a:lstStyle/>
          <a:p>
            <a:pPr algn="ctr" indent="0" marL="0">
              <a:buNone/>
            </a:pPr>
            <a:r>
              <a:rPr lang="en-US" sz="1100" b="1" dirty="0">
                <a:solidFill>
                  <a:srgbClr val="6E45B8"/>
                </a:solidFill>
                <a:latin typeface="Arial" pitchFamily="34" charset="0"/>
                <a:ea typeface="Arial" pitchFamily="34" charset="-122"/>
                <a:cs typeface="Arial" pitchFamily="34" charset="-120"/>
              </a:rPr>
              <a:t>3</a:t>
            </a:r>
            <a:endParaRPr lang="en-US" sz="1100" dirty="0"/>
          </a:p>
        </p:txBody>
      </p:sp>
      <p:sp>
        <p:nvSpPr>
          <p:cNvPr id="25" name="Text 23"/>
          <p:cNvSpPr/>
          <p:nvPr/>
        </p:nvSpPr>
        <p:spPr>
          <a:xfrm>
            <a:off x="731520" y="1394460"/>
            <a:ext cx="3044952" cy="237744"/>
          </a:xfrm>
          <a:prstGeom prst="rect">
            <a:avLst/>
          </a:prstGeom>
          <a:noFill/>
          <a:ln/>
        </p:spPr>
        <p:txBody>
          <a:bodyPr wrap="square" lIns="0" tIns="0" rIns="0" bIns="0" rtlCol="0" anchor="ctr"/>
          <a:lstStyle/>
          <a:p>
            <a:pPr algn="l" indent="0" marL="0">
              <a:buNone/>
            </a:pPr>
            <a:r>
              <a:rPr lang="en-US" sz="1000" b="1" u="sng" dirty="0">
                <a:solidFill>
                  <a:srgbClr val="1B2A41"/>
                </a:solidFill>
                <a:latin typeface="Arial" pitchFamily="34" charset="0"/>
                <a:ea typeface="Arial" pitchFamily="34" charset="-122"/>
                <a:cs typeface="Arial" pitchFamily="34" charset="-120"/>
              </a:rPr>
              <a:t>Isotope Applications</a:t>
            </a:r>
            <a:endParaRPr lang="en-US" sz="1000" dirty="0"/>
          </a:p>
        </p:txBody>
      </p:sp>
      <p:sp>
        <p:nvSpPr>
          <p:cNvPr id="26" name="Text 24"/>
          <p:cNvSpPr/>
          <p:nvPr/>
        </p:nvSpPr>
        <p:spPr>
          <a:xfrm>
            <a:off x="731520" y="1613916"/>
            <a:ext cx="3044952" cy="182880"/>
          </a:xfrm>
          <a:prstGeom prst="rect">
            <a:avLst/>
          </a:prstGeom>
          <a:noFill/>
          <a:ln/>
        </p:spPr>
        <p:txBody>
          <a:bodyPr wrap="square" lIns="0" tIns="0" rIns="0" bIns="0" rtlCol="0" anchor="ctr"/>
          <a:lstStyle/>
          <a:p>
            <a:pPr algn="l" indent="0" marL="0">
              <a:buNone/>
            </a:pPr>
            <a:r>
              <a:rPr lang="en-US" sz="850" b="1" dirty="0">
                <a:solidFill>
                  <a:srgbClr val="1E3A5F"/>
                </a:solidFill>
                <a:latin typeface="Arial" pitchFamily="34" charset="0"/>
                <a:ea typeface="Arial" pitchFamily="34" charset="-122"/>
                <a:cs typeface="Arial" pitchFamily="34" charset="-120"/>
              </a:rPr>
              <a:t>3 Qs   E 1 · M 2 · H 0</a:t>
            </a:r>
            <a:endParaRPr lang="en-US" sz="850" dirty="0"/>
          </a:p>
        </p:txBody>
      </p:sp>
      <p:sp>
        <p:nvSpPr>
          <p:cNvPr id="27" name="Text 25"/>
          <p:cNvSpPr/>
          <p:nvPr/>
        </p:nvSpPr>
        <p:spPr>
          <a:xfrm>
            <a:off x="3822192" y="1394460"/>
            <a:ext cx="603504" cy="182880"/>
          </a:xfrm>
          <a:prstGeom prst="rect">
            <a:avLst/>
          </a:prstGeom>
          <a:noFill/>
          <a:ln/>
        </p:spPr>
        <p:txBody>
          <a:bodyPr wrap="square" lIns="0" tIns="0" rIns="0" bIns="0" rtlCol="0" anchor="ctr"/>
          <a:lstStyle/>
          <a:p>
            <a:pPr algn="ctr" indent="0" marL="0">
              <a:buNone/>
            </a:pPr>
            <a:r>
              <a:rPr lang="en-US" sz="1000" b="1" dirty="0">
                <a:solidFill>
                  <a:srgbClr val="1C8A7C"/>
                </a:solidFill>
                <a:latin typeface="Arial" pitchFamily="34" charset="0"/>
                <a:ea typeface="Arial" pitchFamily="34" charset="-122"/>
                <a:cs typeface="Arial" pitchFamily="34" charset="-120"/>
              </a:rPr>
              <a:t>12%</a:t>
            </a:r>
            <a:endParaRPr lang="en-US" sz="1000" dirty="0"/>
          </a:p>
        </p:txBody>
      </p:sp>
      <p:sp>
        <p:nvSpPr>
          <p:cNvPr id="28" name="Shape 26"/>
          <p:cNvSpPr/>
          <p:nvPr/>
        </p:nvSpPr>
        <p:spPr>
          <a:xfrm>
            <a:off x="3840480" y="1613916"/>
            <a:ext cx="566928" cy="91440"/>
          </a:xfrm>
          <a:prstGeom prst="roundRect">
            <a:avLst>
              <a:gd name="adj" fmla="val 30000"/>
            </a:avLst>
          </a:prstGeom>
          <a:solidFill>
            <a:srgbClr val="E3E9F2"/>
          </a:solidFill>
          <a:ln w="12700">
            <a:solidFill>
              <a:srgbClr val="E3E9F2"/>
            </a:solidFill>
            <a:prstDash val="solid"/>
          </a:ln>
        </p:spPr>
      </p:sp>
      <p:sp>
        <p:nvSpPr>
          <p:cNvPr id="29" name="Shape 27"/>
          <p:cNvSpPr/>
          <p:nvPr/>
        </p:nvSpPr>
        <p:spPr>
          <a:xfrm>
            <a:off x="3840480" y="1613916"/>
            <a:ext cx="68031" cy="91440"/>
          </a:xfrm>
          <a:prstGeom prst="roundRect">
            <a:avLst>
              <a:gd name="adj" fmla="val 30000"/>
            </a:avLst>
          </a:prstGeom>
          <a:solidFill>
            <a:srgbClr val="1C8A7C"/>
          </a:solidFill>
          <a:ln w="12700">
            <a:solidFill>
              <a:srgbClr val="1C8A7C"/>
            </a:solidFill>
            <a:prstDash val="solid"/>
          </a:ln>
        </p:spPr>
      </p:sp>
      <p:sp>
        <p:nvSpPr>
          <p:cNvPr id="30" name="Shape 28"/>
          <p:cNvSpPr/>
          <p:nvPr/>
        </p:nvSpPr>
        <p:spPr>
          <a:xfrm>
            <a:off x="4590288" y="1339596"/>
            <a:ext cx="4279392" cy="480060"/>
          </a:xfrm>
          <a:prstGeom prst="roundRect">
            <a:avLst>
              <a:gd name="adj" fmla="val 7619"/>
            </a:avLst>
          </a:prstGeom>
          <a:solidFill>
            <a:srgbClr val="F8FAFD"/>
          </a:solidFill>
          <a:ln w="12700">
            <a:solidFill>
              <a:srgbClr val="E3E9F2"/>
            </a:solidFill>
            <a:prstDash val="solid"/>
          </a:ln>
        </p:spPr>
      </p:sp>
      <p:sp>
        <p:nvSpPr>
          <p:cNvPr id="31" name="Shape 29"/>
          <p:cNvSpPr/>
          <p:nvPr/>
        </p:nvSpPr>
        <p:spPr>
          <a:xfrm>
            <a:off x="4663440" y="1431036"/>
            <a:ext cx="310896" cy="310896"/>
          </a:xfrm>
          <a:prstGeom prst="roundRect">
            <a:avLst>
              <a:gd name="adj" fmla="val 11765"/>
            </a:avLst>
          </a:prstGeom>
          <a:solidFill>
            <a:srgbClr val="F0EAFA"/>
          </a:solidFill>
          <a:ln w="9525">
            <a:solidFill>
              <a:srgbClr val="6E45B8"/>
            </a:solidFill>
            <a:prstDash val="solid"/>
          </a:ln>
        </p:spPr>
      </p:sp>
      <p:sp>
        <p:nvSpPr>
          <p:cNvPr id="32" name="Text 30"/>
          <p:cNvSpPr/>
          <p:nvPr/>
        </p:nvSpPr>
        <p:spPr>
          <a:xfrm>
            <a:off x="4663440" y="1431036"/>
            <a:ext cx="310896" cy="310896"/>
          </a:xfrm>
          <a:prstGeom prst="rect">
            <a:avLst/>
          </a:prstGeom>
          <a:noFill/>
          <a:ln/>
        </p:spPr>
        <p:txBody>
          <a:bodyPr wrap="square" lIns="0" tIns="0" rIns="0" bIns="0" rtlCol="0" anchor="ctr"/>
          <a:lstStyle/>
          <a:p>
            <a:pPr algn="ctr" indent="0" marL="0">
              <a:buNone/>
            </a:pPr>
            <a:r>
              <a:rPr lang="en-US" sz="1100" b="1" dirty="0">
                <a:solidFill>
                  <a:srgbClr val="6E45B8"/>
                </a:solidFill>
                <a:latin typeface="Arial" pitchFamily="34" charset="0"/>
                <a:ea typeface="Arial" pitchFamily="34" charset="-122"/>
                <a:cs typeface="Arial" pitchFamily="34" charset="-120"/>
              </a:rPr>
              <a:t>4</a:t>
            </a:r>
            <a:endParaRPr lang="en-US" sz="1100" dirty="0"/>
          </a:p>
        </p:txBody>
      </p:sp>
      <p:sp>
        <p:nvSpPr>
          <p:cNvPr id="33" name="Text 31"/>
          <p:cNvSpPr/>
          <p:nvPr/>
        </p:nvSpPr>
        <p:spPr>
          <a:xfrm>
            <a:off x="5047488" y="1394460"/>
            <a:ext cx="3044952" cy="237744"/>
          </a:xfrm>
          <a:prstGeom prst="rect">
            <a:avLst/>
          </a:prstGeom>
          <a:noFill/>
          <a:ln/>
        </p:spPr>
        <p:txBody>
          <a:bodyPr wrap="square" lIns="0" tIns="0" rIns="0" bIns="0" rtlCol="0" anchor="ctr"/>
          <a:lstStyle/>
          <a:p>
            <a:pPr algn="l" indent="0" marL="0">
              <a:buNone/>
            </a:pPr>
            <a:r>
              <a:rPr lang="en-US" sz="1000" b="1" u="sng" dirty="0">
                <a:solidFill>
                  <a:srgbClr val="1B2A41"/>
                </a:solidFill>
                <a:latin typeface="Arial" pitchFamily="34" charset="0"/>
                <a:ea typeface="Arial" pitchFamily="34" charset="-122"/>
                <a:cs typeface="Arial" pitchFamily="34" charset="-120"/>
              </a:rPr>
              <a:t>Fission Fusion</a:t>
            </a:r>
            <a:endParaRPr lang="en-US" sz="1000" dirty="0"/>
          </a:p>
        </p:txBody>
      </p:sp>
      <p:sp>
        <p:nvSpPr>
          <p:cNvPr id="34" name="Text 32"/>
          <p:cNvSpPr/>
          <p:nvPr/>
        </p:nvSpPr>
        <p:spPr>
          <a:xfrm>
            <a:off x="5047488" y="1613916"/>
            <a:ext cx="3044952" cy="182880"/>
          </a:xfrm>
          <a:prstGeom prst="rect">
            <a:avLst/>
          </a:prstGeom>
          <a:noFill/>
          <a:ln/>
        </p:spPr>
        <p:txBody>
          <a:bodyPr wrap="square" lIns="0" tIns="0" rIns="0" bIns="0" rtlCol="0" anchor="ctr"/>
          <a:lstStyle/>
          <a:p>
            <a:pPr algn="l" indent="0" marL="0">
              <a:buNone/>
            </a:pPr>
            <a:r>
              <a:rPr lang="en-US" sz="850" b="1" dirty="0">
                <a:solidFill>
                  <a:srgbClr val="1E3A5F"/>
                </a:solidFill>
                <a:latin typeface="Arial" pitchFamily="34" charset="0"/>
                <a:ea typeface="Arial" pitchFamily="34" charset="-122"/>
                <a:cs typeface="Arial" pitchFamily="34" charset="-120"/>
              </a:rPr>
              <a:t>3 Qs   E 2 · M 1 · H 0</a:t>
            </a:r>
            <a:endParaRPr lang="en-US" sz="850" dirty="0"/>
          </a:p>
        </p:txBody>
      </p:sp>
      <p:sp>
        <p:nvSpPr>
          <p:cNvPr id="35" name="Text 33"/>
          <p:cNvSpPr/>
          <p:nvPr/>
        </p:nvSpPr>
        <p:spPr>
          <a:xfrm>
            <a:off x="8138160" y="1394460"/>
            <a:ext cx="603504" cy="182880"/>
          </a:xfrm>
          <a:prstGeom prst="rect">
            <a:avLst/>
          </a:prstGeom>
          <a:noFill/>
          <a:ln/>
        </p:spPr>
        <p:txBody>
          <a:bodyPr wrap="square" lIns="0" tIns="0" rIns="0" bIns="0" rtlCol="0" anchor="ctr"/>
          <a:lstStyle/>
          <a:p>
            <a:pPr algn="ctr" indent="0" marL="0">
              <a:buNone/>
            </a:pPr>
            <a:r>
              <a:rPr lang="en-US" sz="1000" b="1" dirty="0">
                <a:solidFill>
                  <a:srgbClr val="1C8A7C"/>
                </a:solidFill>
                <a:latin typeface="Arial" pitchFamily="34" charset="0"/>
                <a:ea typeface="Arial" pitchFamily="34" charset="-122"/>
                <a:cs typeface="Arial" pitchFamily="34" charset="-120"/>
              </a:rPr>
              <a:t>12%</a:t>
            </a:r>
            <a:endParaRPr lang="en-US" sz="1000" dirty="0"/>
          </a:p>
        </p:txBody>
      </p:sp>
      <p:sp>
        <p:nvSpPr>
          <p:cNvPr id="36" name="Shape 34"/>
          <p:cNvSpPr/>
          <p:nvPr/>
        </p:nvSpPr>
        <p:spPr>
          <a:xfrm>
            <a:off x="8156448" y="1613916"/>
            <a:ext cx="566928" cy="91440"/>
          </a:xfrm>
          <a:prstGeom prst="roundRect">
            <a:avLst>
              <a:gd name="adj" fmla="val 30000"/>
            </a:avLst>
          </a:prstGeom>
          <a:solidFill>
            <a:srgbClr val="E3E9F2"/>
          </a:solidFill>
          <a:ln w="12700">
            <a:solidFill>
              <a:srgbClr val="E3E9F2"/>
            </a:solidFill>
            <a:prstDash val="solid"/>
          </a:ln>
        </p:spPr>
      </p:sp>
      <p:sp>
        <p:nvSpPr>
          <p:cNvPr id="37" name="Shape 35"/>
          <p:cNvSpPr/>
          <p:nvPr/>
        </p:nvSpPr>
        <p:spPr>
          <a:xfrm>
            <a:off x="8156448" y="1613916"/>
            <a:ext cx="68031" cy="91440"/>
          </a:xfrm>
          <a:prstGeom prst="roundRect">
            <a:avLst>
              <a:gd name="adj" fmla="val 30000"/>
            </a:avLst>
          </a:prstGeom>
          <a:solidFill>
            <a:srgbClr val="1C8A7C"/>
          </a:solidFill>
          <a:ln w="12700">
            <a:solidFill>
              <a:srgbClr val="1C8A7C"/>
            </a:solidFill>
            <a:prstDash val="solid"/>
          </a:ln>
        </p:spPr>
      </p:sp>
      <p:sp>
        <p:nvSpPr>
          <p:cNvPr id="38" name="Shape 36"/>
          <p:cNvSpPr/>
          <p:nvPr/>
        </p:nvSpPr>
        <p:spPr>
          <a:xfrm>
            <a:off x="274320" y="1911096"/>
            <a:ext cx="4279392" cy="480060"/>
          </a:xfrm>
          <a:prstGeom prst="roundRect">
            <a:avLst>
              <a:gd name="adj" fmla="val 7619"/>
            </a:avLst>
          </a:prstGeom>
          <a:solidFill>
            <a:srgbClr val="F8FAFD"/>
          </a:solidFill>
          <a:ln w="12700">
            <a:solidFill>
              <a:srgbClr val="E3E9F2"/>
            </a:solidFill>
            <a:prstDash val="solid"/>
          </a:ln>
        </p:spPr>
      </p:sp>
      <p:sp>
        <p:nvSpPr>
          <p:cNvPr id="39" name="Shape 37"/>
          <p:cNvSpPr/>
          <p:nvPr/>
        </p:nvSpPr>
        <p:spPr>
          <a:xfrm>
            <a:off x="347472" y="2002536"/>
            <a:ext cx="310896" cy="310896"/>
          </a:xfrm>
          <a:prstGeom prst="roundRect">
            <a:avLst>
              <a:gd name="adj" fmla="val 11765"/>
            </a:avLst>
          </a:prstGeom>
          <a:solidFill>
            <a:srgbClr val="F0EAFA"/>
          </a:solidFill>
          <a:ln w="9525">
            <a:solidFill>
              <a:srgbClr val="6E45B8"/>
            </a:solidFill>
            <a:prstDash val="solid"/>
          </a:ln>
        </p:spPr>
      </p:sp>
      <p:sp>
        <p:nvSpPr>
          <p:cNvPr id="40" name="Text 38"/>
          <p:cNvSpPr/>
          <p:nvPr/>
        </p:nvSpPr>
        <p:spPr>
          <a:xfrm>
            <a:off x="347472" y="2002536"/>
            <a:ext cx="310896" cy="310896"/>
          </a:xfrm>
          <a:prstGeom prst="rect">
            <a:avLst/>
          </a:prstGeom>
          <a:noFill/>
          <a:ln/>
        </p:spPr>
        <p:txBody>
          <a:bodyPr wrap="square" lIns="0" tIns="0" rIns="0" bIns="0" rtlCol="0" anchor="ctr"/>
          <a:lstStyle/>
          <a:p>
            <a:pPr algn="ctr" indent="0" marL="0">
              <a:buNone/>
            </a:pPr>
            <a:r>
              <a:rPr lang="en-US" sz="1100" b="1" dirty="0">
                <a:solidFill>
                  <a:srgbClr val="6E45B8"/>
                </a:solidFill>
                <a:latin typeface="Arial" pitchFamily="34" charset="0"/>
                <a:ea typeface="Arial" pitchFamily="34" charset="-122"/>
                <a:cs typeface="Arial" pitchFamily="34" charset="-120"/>
              </a:rPr>
              <a:t>5</a:t>
            </a:r>
            <a:endParaRPr lang="en-US" sz="1100" dirty="0"/>
          </a:p>
        </p:txBody>
      </p:sp>
      <p:sp>
        <p:nvSpPr>
          <p:cNvPr id="41" name="Text 39"/>
          <p:cNvSpPr/>
          <p:nvPr/>
        </p:nvSpPr>
        <p:spPr>
          <a:xfrm>
            <a:off x="731520" y="1965960"/>
            <a:ext cx="3044952" cy="237744"/>
          </a:xfrm>
          <a:prstGeom prst="rect">
            <a:avLst/>
          </a:prstGeom>
          <a:noFill/>
          <a:ln/>
        </p:spPr>
        <p:txBody>
          <a:bodyPr wrap="square" lIns="0" tIns="0" rIns="0" bIns="0" rtlCol="0" anchor="ctr"/>
          <a:lstStyle/>
          <a:p>
            <a:pPr algn="l" indent="0" marL="0">
              <a:buNone/>
            </a:pPr>
            <a:r>
              <a:rPr lang="en-US" sz="1000" b="1" u="sng" dirty="0">
                <a:solidFill>
                  <a:srgbClr val="1B2A41"/>
                </a:solidFill>
                <a:latin typeface="Arial" pitchFamily="34" charset="0"/>
                <a:ea typeface="Arial" pitchFamily="34" charset="-122"/>
                <a:cs typeface="Arial" pitchFamily="34" charset="-120"/>
              </a:rPr>
              <a:t>Nuclear Chemistry – General</a:t>
            </a:r>
            <a:endParaRPr lang="en-US" sz="1000" dirty="0"/>
          </a:p>
        </p:txBody>
      </p:sp>
      <p:sp>
        <p:nvSpPr>
          <p:cNvPr id="42" name="Text 40"/>
          <p:cNvSpPr/>
          <p:nvPr/>
        </p:nvSpPr>
        <p:spPr>
          <a:xfrm>
            <a:off x="731520" y="2185416"/>
            <a:ext cx="3044952" cy="182880"/>
          </a:xfrm>
          <a:prstGeom prst="rect">
            <a:avLst/>
          </a:prstGeom>
          <a:noFill/>
          <a:ln/>
        </p:spPr>
        <p:txBody>
          <a:bodyPr wrap="square" lIns="0" tIns="0" rIns="0" bIns="0" rtlCol="0" anchor="ctr"/>
          <a:lstStyle/>
          <a:p>
            <a:pPr algn="l" indent="0" marL="0">
              <a:buNone/>
            </a:pPr>
            <a:r>
              <a:rPr lang="en-US" sz="850" b="1" dirty="0">
                <a:solidFill>
                  <a:srgbClr val="1E3A5F"/>
                </a:solidFill>
                <a:latin typeface="Arial" pitchFamily="34" charset="0"/>
                <a:ea typeface="Arial" pitchFamily="34" charset="-122"/>
                <a:cs typeface="Arial" pitchFamily="34" charset="-120"/>
              </a:rPr>
              <a:t>8 Qs   E 5 · M 2 · H 1</a:t>
            </a:r>
            <a:endParaRPr lang="en-US" sz="850" dirty="0"/>
          </a:p>
        </p:txBody>
      </p:sp>
      <p:sp>
        <p:nvSpPr>
          <p:cNvPr id="43" name="Text 41"/>
          <p:cNvSpPr/>
          <p:nvPr/>
        </p:nvSpPr>
        <p:spPr>
          <a:xfrm>
            <a:off x="3822192" y="1965960"/>
            <a:ext cx="603504" cy="182880"/>
          </a:xfrm>
          <a:prstGeom prst="rect">
            <a:avLst/>
          </a:prstGeom>
          <a:noFill/>
          <a:ln/>
        </p:spPr>
        <p:txBody>
          <a:bodyPr wrap="square" lIns="0" tIns="0" rIns="0" bIns="0" rtlCol="0" anchor="ctr"/>
          <a:lstStyle/>
          <a:p>
            <a:pPr algn="ctr" indent="0" marL="0">
              <a:buNone/>
            </a:pPr>
            <a:r>
              <a:rPr lang="en-US" sz="1000" b="1" dirty="0">
                <a:solidFill>
                  <a:srgbClr val="1C8A7C"/>
                </a:solidFill>
                <a:latin typeface="Arial" pitchFamily="34" charset="0"/>
                <a:ea typeface="Arial" pitchFamily="34" charset="-122"/>
                <a:cs typeface="Arial" pitchFamily="34" charset="-120"/>
              </a:rPr>
              <a:t>31%</a:t>
            </a:r>
            <a:endParaRPr lang="en-US" sz="1000" dirty="0"/>
          </a:p>
        </p:txBody>
      </p:sp>
      <p:sp>
        <p:nvSpPr>
          <p:cNvPr id="44" name="Shape 42"/>
          <p:cNvSpPr/>
          <p:nvPr/>
        </p:nvSpPr>
        <p:spPr>
          <a:xfrm>
            <a:off x="3840480" y="2185416"/>
            <a:ext cx="566928" cy="91440"/>
          </a:xfrm>
          <a:prstGeom prst="roundRect">
            <a:avLst>
              <a:gd name="adj" fmla="val 30000"/>
            </a:avLst>
          </a:prstGeom>
          <a:solidFill>
            <a:srgbClr val="E3E9F2"/>
          </a:solidFill>
          <a:ln w="12700">
            <a:solidFill>
              <a:srgbClr val="E3E9F2"/>
            </a:solidFill>
            <a:prstDash val="solid"/>
          </a:ln>
        </p:spPr>
      </p:sp>
      <p:sp>
        <p:nvSpPr>
          <p:cNvPr id="45" name="Shape 43"/>
          <p:cNvSpPr/>
          <p:nvPr/>
        </p:nvSpPr>
        <p:spPr>
          <a:xfrm>
            <a:off x="3840480" y="2185416"/>
            <a:ext cx="175747" cy="91440"/>
          </a:xfrm>
          <a:prstGeom prst="roundRect">
            <a:avLst>
              <a:gd name="adj" fmla="val 30000"/>
            </a:avLst>
          </a:prstGeom>
          <a:solidFill>
            <a:srgbClr val="1C8A7C"/>
          </a:solidFill>
          <a:ln w="12700">
            <a:solidFill>
              <a:srgbClr val="1C8A7C"/>
            </a:solidFill>
            <a:prstDash val="solid"/>
          </a:ln>
        </p:spPr>
      </p:sp>
      <p:sp>
        <p:nvSpPr>
          <p:cNvPr id="102" name="Text 100"/>
          <p:cNvSpPr/>
          <p:nvPr/>
        </p:nvSpPr>
        <p:spPr>
          <a:xfrm>
            <a:off x="274320" y="4736592"/>
            <a:ext cx="8595360" cy="256032"/>
          </a:xfrm>
          <a:prstGeom prst="rect">
            <a:avLst/>
          </a:prstGeom>
          <a:noFill/>
          <a:ln/>
        </p:spPr>
        <p:txBody>
          <a:bodyPr wrap="square" lIns="0" tIns="0" rIns="0" bIns="0" rtlCol="0" anchor="ctr"/>
          <a:lstStyle/>
          <a:p>
            <a:pPr algn="l" indent="0" marL="0">
              <a:buNone/>
            </a:pPr>
            <a:r>
              <a:rPr lang="en-US" sz="900" b="1" dirty="0">
                <a:solidFill>
                  <a:srgbClr val="1B2A41"/>
                </a:solidFill>
                <a:latin typeface="Arial" pitchFamily="34" charset="0"/>
                <a:ea typeface="Arial" pitchFamily="34" charset="-122"/>
                <a:cs typeface="Arial" pitchFamily="34" charset="-120"/>
              </a:rPr>
              <a:t>Legend:  </a:t>
            </a:r>
            <a:pPr algn="l" indent="0" marL="0">
              <a:buNone/>
            </a:pPr>
            <a:r>
              <a:rPr lang="en-US" sz="900" b="1" dirty="0">
                <a:solidFill>
                  <a:srgbClr val="127A4F"/>
                </a:solidFill>
                <a:latin typeface="Arial" pitchFamily="34" charset="0"/>
                <a:ea typeface="Arial" pitchFamily="34" charset="-122"/>
                <a:cs typeface="Arial" pitchFamily="34" charset="-120"/>
              </a:rPr>
              <a:t>E </a:t>
            </a:r>
            <a:pPr algn="l" indent="0" marL="0">
              <a:buNone/>
            </a:pPr>
            <a:r>
              <a:rPr lang="en-US" sz="900" dirty="0">
                <a:solidFill>
                  <a:srgbClr val="5A6B82"/>
                </a:solidFill>
                <a:latin typeface="Arial" pitchFamily="34" charset="0"/>
                <a:ea typeface="Arial" pitchFamily="34" charset="-122"/>
                <a:cs typeface="Arial" pitchFamily="34" charset="-120"/>
              </a:rPr>
              <a:t>Easy   </a:t>
            </a:r>
            <a:pPr algn="l" indent="0" marL="0">
              <a:buNone/>
            </a:pPr>
            <a:r>
              <a:rPr lang="en-US" sz="900" b="1" dirty="0">
                <a:solidFill>
                  <a:srgbClr val="C9821B"/>
                </a:solidFill>
                <a:latin typeface="Arial" pitchFamily="34" charset="0"/>
                <a:ea typeface="Arial" pitchFamily="34" charset="-122"/>
                <a:cs typeface="Arial" pitchFamily="34" charset="-120"/>
              </a:rPr>
              <a:t>M </a:t>
            </a:r>
            <a:pPr algn="l" indent="0" marL="0">
              <a:buNone/>
            </a:pPr>
            <a:r>
              <a:rPr lang="en-US" sz="900" dirty="0">
                <a:solidFill>
                  <a:srgbClr val="5A6B82"/>
                </a:solidFill>
                <a:latin typeface="Arial" pitchFamily="34" charset="0"/>
                <a:ea typeface="Arial" pitchFamily="34" charset="-122"/>
                <a:cs typeface="Arial" pitchFamily="34" charset="-120"/>
              </a:rPr>
              <a:t>Medium   </a:t>
            </a:r>
            <a:pPr algn="l" indent="0" marL="0">
              <a:buNone/>
            </a:pPr>
            <a:r>
              <a:rPr lang="en-US" sz="900" b="1" dirty="0">
                <a:solidFill>
                  <a:srgbClr val="B83A36"/>
                </a:solidFill>
                <a:latin typeface="Arial" pitchFamily="34" charset="0"/>
                <a:ea typeface="Arial" pitchFamily="34" charset="-122"/>
                <a:cs typeface="Arial" pitchFamily="34" charset="-120"/>
              </a:rPr>
              <a:t>H </a:t>
            </a:r>
            <a:pPr algn="l" indent="0" marL="0">
              <a:buNone/>
            </a:pPr>
            <a:r>
              <a:rPr lang="en-US" sz="900" dirty="0">
                <a:solidFill>
                  <a:srgbClr val="5A6B82"/>
                </a:solidFill>
                <a:latin typeface="Arial" pitchFamily="34" charset="0"/>
                <a:ea typeface="Arial" pitchFamily="34" charset="-122"/>
                <a:cs typeface="Arial" pitchFamily="34" charset="-120"/>
              </a:rPr>
              <a:t>Hard   ·   </a:t>
            </a:r>
            <a:pPr algn="l" indent="0" marL="0">
              <a:buNone/>
            </a:pPr>
            <a:r>
              <a:rPr lang="en-US" sz="900" b="1" dirty="0">
                <a:solidFill>
                  <a:srgbClr val="1C8A7C"/>
                </a:solidFill>
                <a:latin typeface="Arial" pitchFamily="34" charset="0"/>
                <a:ea typeface="Arial" pitchFamily="34" charset="-122"/>
                <a:cs typeface="Arial" pitchFamily="34" charset="-120"/>
              </a:rPr>
              <a:t>% </a:t>
            </a:r>
            <a:pPr algn="l" indent="0" marL="0">
              <a:buNone/>
            </a:pPr>
            <a:r>
              <a:rPr lang="en-US" sz="900" dirty="0">
                <a:solidFill>
                  <a:srgbClr val="5A6B82"/>
                </a:solidFill>
                <a:latin typeface="Arial" pitchFamily="34" charset="0"/>
                <a:ea typeface="Arial" pitchFamily="34" charset="-122"/>
                <a:cs typeface="Arial" pitchFamily="34" charset="-120"/>
              </a:rPr>
              <a:t>= exam weightage (share of the chapter)</a:t>
            </a:r>
            <a:endParaRPr lang="en-US" sz="900" dirty="0"/>
          </a:p>
        </p:txBody>
      </p:sp>
      <p:sp>
        <p:nvSpPr>
          <p:cNvPr id="103" name="Shape 101"/>
          <p:cNvSpPr/>
          <p:nvPr/>
        </p:nvSpPr>
        <p:spPr>
          <a:xfrm>
            <a:off x="274320" y="4992624"/>
            <a:ext cx="8595360" cy="0"/>
          </a:xfrm>
          <a:prstGeom prst="line">
            <a:avLst/>
          </a:prstGeom>
          <a:noFill/>
          <a:ln w="12700">
            <a:solidFill>
              <a:srgbClr val="E3E9F2"/>
            </a:solidFill>
            <a:prstDash val="solid"/>
          </a:ln>
        </p:spPr>
      </p:sp>
      <p:sp>
        <p:nvSpPr>
          <p:cNvPr id="104" name="Brand handle"/>
          <p:cNvSpPr txBox="1"/>
          <p:nvPr/>
        </p:nvSpPr>
        <p:spPr>
          <a:xfrm>
            <a:off x="274320" y="4846320"/>
            <a:ext cx="5943600" cy="237744"/>
          </a:xfrm>
          <a:prstGeom prst="rect">
            <a:avLst/>
          </a:prstGeom>
          <a:noFill/>
        </p:spPr>
        <p:txBody>
          <a:bodyPr wrap="square" lIns="0" rIns="0" tIns="0" bIns="0" anchor="ctr">
            <a:normAutofit/>
          </a:bodyPr>
          <a:lstStyle/>
          <a:p>
            <a:pPr algn="l"/>
            <a:r>
              <a:rPr lang="en-US" sz="900" b="1" dirty="0">
                <a:solidFill>
                  <a:srgbClr val="1B2A41"/>
                </a:solidFill>
                <a:latin typeface="Arial"/>
              </a:rPr>
              <a:t>( Mr. Aniket Bhardwaj By ABC Chemistry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1E3A5F"/>
        </a:solidFill>
      </p:bgPr>
    </p:bg>
    <p:spTree>
      <p:nvGrpSpPr>
        <p:cNvPr id="1" name=""/>
        <p:cNvGrpSpPr/>
        <p:nvPr/>
      </p:nvGrpSpPr>
      <p:grpSpPr>
        <a:xfrm>
          <a:off x="0" y="0"/>
          <a:ext cx="0" cy="0"/>
          <a:chOff x="0" y="0"/>
          <a:chExt cx="0" cy="0"/>
        </a:xfrm>
      </p:grpSpPr>
      <p:sp>
        <p:nvSpPr>
          <p:cNvPr id="2" name="Shape 0"/>
          <p:cNvSpPr/>
          <p:nvPr/>
        </p:nvSpPr>
        <p:spPr>
          <a:xfrm>
            <a:off x="7269480" y="182880"/>
            <a:ext cx="1737360" cy="1737360"/>
          </a:xfrm>
          <a:prstGeom prst="ellipse">
            <a:avLst/>
          </a:prstGeom>
          <a:solidFill>
            <a:srgbClr val="2C5A80"/>
          </a:solidFill>
          <a:ln w="12700">
            <a:solidFill>
              <a:srgbClr val="2C5A80"/>
            </a:solidFill>
            <a:prstDash val="solid"/>
          </a:ln>
        </p:spPr>
      </p:sp>
      <p:sp>
        <p:nvSpPr>
          <p:cNvPr id="4" name="Text 2"/>
          <p:cNvSpPr/>
          <p:nvPr/>
        </p:nvSpPr>
        <p:spPr>
          <a:xfrm>
            <a:off x="548640" y="1371600"/>
            <a:ext cx="5486400" cy="365760"/>
          </a:xfrm>
          <a:prstGeom prst="rect">
            <a:avLst/>
          </a:prstGeom>
          <a:noFill/>
          <a:ln/>
        </p:spPr>
        <p:txBody>
          <a:bodyPr wrap="square" lIns="0" tIns="0" rIns="0" bIns="0" rtlCol="0" anchor="ctr"/>
          <a:lstStyle/>
          <a:p>
            <a:pPr algn="l" indent="0" marL="0">
              <a:buNone/>
            </a:pPr>
            <a:r>
              <a:rPr lang="en-US" sz="1400" b="1" spc="400" kern="0" dirty="0">
                <a:solidFill>
                  <a:srgbClr val="D4A017"/>
                </a:solidFill>
                <a:latin typeface="Arial" pitchFamily="34" charset="0"/>
                <a:ea typeface="Arial" pitchFamily="34" charset="-122"/>
                <a:cs typeface="Arial" pitchFamily="34" charset="-120"/>
              </a:rPr>
              <a:t>TOPIC 1</a:t>
            </a:r>
            <a:endParaRPr lang="en-US" sz="1400" dirty="0"/>
          </a:p>
        </p:txBody>
      </p:sp>
      <p:sp>
        <p:nvSpPr>
          <p:cNvPr id="5" name="Shape 3"/>
          <p:cNvSpPr/>
          <p:nvPr/>
        </p:nvSpPr>
        <p:spPr>
          <a:xfrm>
            <a:off x="566928" y="1792224"/>
            <a:ext cx="1463040" cy="45720"/>
          </a:xfrm>
          <a:prstGeom prst="rect">
            <a:avLst/>
          </a:prstGeom>
          <a:solidFill>
            <a:srgbClr val="D4A017"/>
          </a:solidFill>
          <a:ln w="12700">
            <a:solidFill>
              <a:srgbClr val="D4A017"/>
            </a:solidFill>
            <a:prstDash val="solid"/>
          </a:ln>
        </p:spPr>
      </p:sp>
      <p:sp>
        <p:nvSpPr>
          <p:cNvPr id="6" name="Text 4"/>
          <p:cNvSpPr/>
          <p:nvPr/>
        </p:nvSpPr>
        <p:spPr>
          <a:xfrm>
            <a:off x="548640" y="1938528"/>
            <a:ext cx="7772400" cy="1097280"/>
          </a:xfrm>
          <a:prstGeom prst="rect">
            <a:avLst/>
          </a:prstGeom>
          <a:noFill/>
          <a:ln/>
        </p:spPr>
        <p:txBody>
          <a:bodyPr wrap="square" rtlCol="0" anchor="t"/>
          <a:lstStyle/>
          <a:p>
            <a:pPr algn="l" indent="0" marL="0">
              <a:buNone/>
            </a:pPr>
            <a:r>
              <a:rPr lang="en-US" sz="3000" b="1" dirty="0">
                <a:solidFill>
                  <a:srgbClr val="FFFFFF"/>
                </a:solidFill>
                <a:latin typeface="Georgia" pitchFamily="34" charset="0"/>
                <a:ea typeface="Georgia" pitchFamily="34" charset="-122"/>
                <a:cs typeface="Georgia" pitchFamily="34" charset="-120"/>
              </a:rPr>
              <a:t>Nuclear Reactions Q Value</a:t>
            </a:r>
            <a:endParaRPr lang="en-US" sz="3000" dirty="0"/>
          </a:p>
        </p:txBody>
      </p:sp>
      <p:sp>
        <p:nvSpPr>
          <p:cNvPr id="7" name="Text 5"/>
          <p:cNvSpPr/>
          <p:nvPr/>
        </p:nvSpPr>
        <p:spPr>
          <a:xfrm>
            <a:off x="566928" y="3246120"/>
            <a:ext cx="7863840" cy="365760"/>
          </a:xfrm>
          <a:prstGeom prst="rect">
            <a:avLst/>
          </a:prstGeom>
          <a:noFill/>
          <a:ln/>
        </p:spPr>
        <p:txBody>
          <a:bodyPr wrap="square" lIns="0" tIns="0" rIns="0" bIns="0" rtlCol="0" anchor="ctr"/>
          <a:lstStyle/>
          <a:p>
            <a:pPr algn="l" indent="0" marL="0">
              <a:buNone/>
            </a:pPr>
            <a:r>
              <a:rPr lang="en-US" sz="1300" dirty="0">
                <a:solidFill>
                  <a:srgbClr val="D7E4EE"/>
                </a:solidFill>
                <a:latin typeface="Arial" pitchFamily="34" charset="0"/>
                <a:ea typeface="Arial" pitchFamily="34" charset="-122"/>
                <a:cs typeface="Arial" pitchFamily="34" charset="-120"/>
              </a:rPr>
              <a:t>6 questions   ·   Easy 3  |  Medium 3  |  Hard 0   ·   PYQ frequency: High</a:t>
            </a:r>
            <a:endParaRPr lang="en-US" sz="1300" dirty="0"/>
          </a:p>
        </p:txBody>
      </p:sp>
      <p:sp>
        <p:nvSpPr>
          <p:cNvPr id="8" name="Shape 6"/>
          <p:cNvSpPr/>
          <p:nvPr/>
        </p:nvSpPr>
        <p:spPr>
          <a:xfrm>
            <a:off x="0" y="4572000"/>
            <a:ext cx="9144000" cy="571500"/>
          </a:xfrm>
          <a:prstGeom prst="rect">
            <a:avLst/>
          </a:prstGeom>
          <a:solidFill>
            <a:srgbClr val="D4A017"/>
          </a:solidFill>
          <a:ln w="12700">
            <a:solidFill>
              <a:srgbClr val="D4A017"/>
            </a:solidFill>
            <a:prstDash val="solid"/>
          </a:ln>
        </p:spPr>
      </p:sp>
      <p:sp>
        <p:nvSpPr>
          <p:cNvPr id="9" name="Text 7"/>
          <p:cNvSpPr/>
          <p:nvPr/>
        </p:nvSpPr>
        <p:spPr>
          <a:xfrm>
            <a:off x="182880" y="4572000"/>
            <a:ext cx="8778240" cy="571500"/>
          </a:xfrm>
          <a:prstGeom prst="rect">
            <a:avLst/>
          </a:prstGeom>
          <a:noFill/>
          <a:ln/>
        </p:spPr>
        <p:txBody>
          <a:bodyPr wrap="square" lIns="0" tIns="0" rIns="0" bIns="0" rtlCol="0" anchor="ctr"/>
          <a:lstStyle/>
          <a:p>
            <a:pPr algn="ctr" indent="0" marL="0">
              <a:buNone/>
            </a:pPr>
            <a:r>
              <a:rPr lang="en-US" sz="1100" b="1" dirty="0">
                <a:solidFill>
                  <a:srgbClr val="15293F"/>
                </a:solidFill>
                <a:latin typeface="Arial" pitchFamily="34" charset="0"/>
                <a:ea typeface="Arial" pitchFamily="34" charset="-122"/>
                <a:cs typeface="Arial" pitchFamily="34" charset="-120"/>
              </a:rPr>
              <a:t>( Mr. Aniket Bhardwaj By ABC Chemistry )  ·  www.abcchemistry.com  ·  9212142427</a:t>
            </a:r>
            <a:endParaRPr lang="en-US" sz="1100" dirty="0"/>
          </a:p>
        </p:txBody>
      </p:sp>
      <p:pic>
        <p:nvPicPr>
          <p:cNvPr id="11" name="ABC Chemistry logo" descr="ABC Chemistry logo"/>
          <p:cNvPicPr>
            <a:picLocks noChangeAspect="1"/>
          </p:cNvPicPr>
          <p:nvPr/>
        </p:nvPicPr>
        <p:blipFill>
          <a:blip r:embed="rId2"/>
          <a:stretch>
            <a:fillRect/>
          </a:stretch>
        </p:blipFill>
        <p:spPr>
          <a:xfrm>
            <a:off x="7612379" y="525780"/>
            <a:ext cx="1051560" cy="105156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Nuclear Reactions Q Value</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 of 26</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Q1</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100" b="1" dirty="0">
                <a:solidFill>
                  <a:srgbClr val="1B2A41"/>
                </a:solidFill>
                <a:latin typeface="Georgia" pitchFamily="34" charset="0"/>
                <a:ea typeface="Georgia" pitchFamily="34" charset="-122"/>
                <a:cs typeface="Georgia" pitchFamily="34" charset="-120"/>
              </a:rPr>
              <a:t>For the nuclear reactions. (A) ₄⁸Be → 2 ₂⁴He (B) ₃₆⁸⁰Kr → 2 ₁₈⁴⁰Ar (Given masses: ⁸Be = 8.005300, ⁴He = 4.002603 and ₃₆⁸⁰Kr = 79.81638, ₁₈⁴⁰Ar = 39.96238) The correct statement is:</a:t>
            </a:r>
            <a:endParaRPr lang="en-US" sz="11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(A) and (B) are both spontaneous fission processes</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(A) is spontaneous fission but (B) is not</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(B) is spontaneous fission but (A) is not</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Both (A) and (B) are not spontaneous fission processes</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1–1.5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Easy</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Nuclear Reactions Q Value</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High · 5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'Mass lost = energy gained'.</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Nuclear Reactions Q Value</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 of 26</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D    Both (A) and (B) are not spontaneous fission processes</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Q = (Σm_reactants − Σm_products)c²; Q &gt; 0 exoergic; threshold energy for Q &lt; 0 reactions E_th = −Q(1 + m_a/m_A); reaction notation A(a,b)B; cross-section; fission of ²³⁵U, fusion D–T; binding energy per nucleon curve.</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⁸Be (8.005300) is heavier than 2 × ⁴He (8.005206), so it splits spontaneously; ⁸⁰Kr (79.81638) is lighter than 2 × ⁴⁰Ar (79.92476), so that fission is impossible. (A) spontaneous, (B) not.</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(D).</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(D)  Both (A) and (B) are not spontaneous fission processes</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Balance Z and A first; then Q from atomic masses (electron masses cancel if you use atomic masses consistently).</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Mixing nuclear and atomic masses; forgetting the recoil factor in threshold energy.</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Fission fragments are neutron-rich → β⁻ decay chains.</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'Mass lost = energy gained'.</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Nuclear Reactions Q Value</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 of 26</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D</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(A) and (B) are both spontaneous fission processes</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(D) is the key — ⁸Be (8.005300) is heavier than 2 × ⁴He (8.005206), so it splits spontaneously; ⁸⁰Kr (79.81638) is lighter than 2 × ⁴⁰Ar (79.92476), so that fission is impossible. (A) spontaneous, (B) not.</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(A) is spontaneous fission but (B) is not</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Mixing nuclear and atomic masses; forgetting the recoil factor in threshold energy.</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(B) is spontaneous fission but (A) is not</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Fission fragments are neutron-rich → β⁻ decay chains.</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2015</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Nuclear Reactions Q Value</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 of 26</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Q2</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Identify radioactive capture from the following nuclear reactions:</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⁹ Be(γ, n) ⁸ Be</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²³ Na(n, γ) ²⁴ Na</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⁶³Cu(p, p 3n 9α) ²⁴Na</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¹⁰⁷ Ag(n, n) ¹⁰⁷ Ag</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Nuclear Reactions Q Value</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High · 5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'Mass lost = energy gained'.</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2015</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Nuclear Reactions Q Value</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 of 26</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B    ²³ Na(n, γ) ²⁴ Na</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Q = (Σm_reactants − Σm_products)c²; Q &gt; 0 exoergic; threshold energy for Q &lt; 0 reactions E_th = −Q(1 + m_a/m_A); reaction notation A(a,b)B; cross-section; fission of ²³⁵U, fusion D–T; binding energy per nucleon curve.</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Radiative capture is (n, γ): ²³Na(n, γ)²⁴Na (b).</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(B).</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(B)  ²³ Na(n, γ) ²⁴ Na</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Balance Z and A first; then Q from atomic masses (electron masses cancel if you use atomic masses consistently).</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Mixing nuclear and atomic masses; forgetting the recoil factor in threshold energy.</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Fission fragments are neutron-rich → β⁻ decay chains.</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'Mass lost = energy gained'.</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2015</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Nuclear Reactions Q Value</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 of 26</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B</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⁹ Be(γ, n) ⁸ Be</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(B) is the key — Radiative capture is (n, γ): ²³Na(n, γ)²⁴Na (b).</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⁶³Cu(p, p 3n 9α) ²⁴Na</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Mixing nuclear and atomic masses; forgetting the recoil factor in threshold energy.</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¹⁰⁷ Ag(n, n) ¹⁰⁷ Ag</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Fission fragments are neutron-rich → β⁻ decay chains.</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Nuclear Reactions Q Value</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 of 26</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Q3</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Consider the nuclear reaction ₉₂ X²³⁴+β+α → Y+γ+2 β⁺ Y is</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₉₂ Y²³⁸</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₉₁ Y²³⁸</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₉₃ Y²³⁶</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₉₄ Y²³⁸</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1–1.5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Easy</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Nuclear Reactions Q Value</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High · 5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'Mass lost = energy gained'.</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Nuclear Reactions Q Value</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 of 26</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B    ₉₁ Y²³⁸</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Q = (Σm_reactants − Σm_products)c²; Q &gt; 0 exoergic; threshold energy for Q &lt; 0 reactions E_th = −Q(1 + m_a/m_A); reaction notation A(a,b)B; cross-section; fission of ²³⁵U, fusion D–T; binding energy per nucleon curve.</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Mass: 234 + 4 = 238. Charge: 92 − 1 + 2 = Z(Y) + 2, so Z = 91. Y is ²³⁸₉₁Y (b).</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(B).</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(B)  ₉₁ Y²³⁸</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Balance Z and A first; then Q from atomic masses (electron masses cancel if you use atomic masses consistently).</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Mixing nuclear and atomic masses; forgetting the recoil factor in threshold energy.</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Fission fragments are neutron-rich → β⁻ decay chains.</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'Mass lost = energy gained'.</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Nuclear Reactions Q Value</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 of 26</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B</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₉₂ Y²³⁸</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(B) is the key — Mass: 234 + 4 = 238. Charge: 92 − 1 + 2 = Z(Y) + 2, so Z = 91. Y is ²³⁸₉₁Y (b).</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₉₃ Y²³⁶</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Mixing nuclear and atomic masses; forgetting the recoil factor in threshold energy.</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₉₄ Y²³⁸</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Fission fragments are neutron-rich → β⁻ decay chains.</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Nuclear Reactions Q Value</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4 of 26</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Q4</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The species ¹⁹ Ne and ¹⁴ C emit a positron and β-particle respectively. The resulting species formed are respectively</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¹⁹ Na and ¹⁴ B</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¹⁹ F and ¹⁴ N</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¹⁹ Na and ¹⁴ N</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¹⁹ F and ¹⁴ B</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Nuclear Reactions Q Value</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High · 5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'Mass lost = energy gained'.</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Q4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Nuclear Reactions Q Value</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4 of 26</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B    ¹⁹ F and ¹⁴ N</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Q = (Σm_reactants − Σm_products)c²; Q &gt; 0 exoergic; threshold energy for Q &lt; 0 reactions E_th = −Q(1 + m_a/m_A); reaction notation A(a,b)B; cross-section; fission of ²³⁵U, fusion D–T; binding energy per nucleon curve.</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β⁺ emission lowers Z by 1: ¹⁹Ne (Z = 10) → ¹⁹F. β⁻ emission raises Z by 1: ¹⁴C (Z = 6) → ¹⁴N. Mass number unchanged.</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(B).</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(B)  ¹⁹ F and ¹⁴ N</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Balance Z and A first; then Q from atomic masses (electron masses cancel if you use atomic masses consistently).</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Mixing nuclear and atomic masses; forgetting the recoil factor in threshold energy.</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Fission fragments are neutron-rich → β⁻ decay chains.</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'Mass lost = energy gained'.</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Q4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Nuclear Reactions Q Value</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4 of 26</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B</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¹⁹ Na and ¹⁴ B</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(B) is the key — β⁺ emission lowers Z by 1: ¹⁹Ne (Z = 10) → ¹⁹F. β⁻ emission raises Z by 1: ¹⁴C (Z = 6) → ¹⁴N. Mass number unchanged.</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¹⁹ Na and ¹⁴ N</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Mixing nuclear and atomic masses; forgetting the recoil factor in threshold energy.</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¹⁹ F and ¹⁴ B</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Fission fragments are neutron-rich → β⁻ decay chains.</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Q4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2017</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Nuclear Reactions Q Value</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5 of 26</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Q5</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Choose the correct statement for magnitude of threshold energy of an endoergic nuclear reaction between stationary nucleus and a moving projectile.</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It is greater than |Q| of nuclear reaction</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It has to be more than kinetic energy of a projectile</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It is less than |Q| of nuclear reaction</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It has to be equal to kinetic energy of a projectile</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Nuclear Reactions Q Value</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High · 5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'Mass lost = energy gained'.</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Q5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2017</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Nuclear Reactions Q Value</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5 of 26</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A    It is greater than |Q| of nuclear reaction</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Q = (Σm_reactants − Σm_products)c²; Q &gt; 0 exoergic; threshold energy for Q &lt; 0 reactions E_th = −Q(1 + m_a/m_A); reaction notation A(a,b)B; cross-section; fission of ²³⁵U, fusion D–T; binding energy per nucleon curve.</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Momentum conservation makes the threshold energy exceed |Q|: Eₜh = |Q|(1 + mₚrojectile/mₜarget) (a).</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(A).</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(A)  It is greater than |Q| of nuclear reaction</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Balance Z and A first; then Q from atomic masses (electron masses cancel if you use atomic masses consistently).</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Mixing nuclear and atomic masses; forgetting the recoil factor in threshold energy.</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Fission fragments are neutron-rich → β⁻ decay chains.</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'Mass lost = energy gained'.</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Q5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2017</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Nuclear Reactions Q Value</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5 of 26</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It has to be more than kinetic energy of a projectile</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(A) is the key — Momentum conservation makes the threshold energy exceed |Q|: Eₜh = |Q|(1 + mₚrojectile/mₜarget) (a).</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It is less than |Q| of nuclear reaction</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Mixing nuclear and atomic masses; forgetting the recoil factor in threshold energy.</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It has to be equal to kinetic energy of a projectile</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Fission fragments are neutron-rich → β⁻ decay chains.</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Q5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0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 NET 2017</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Nuclear Reactions Q Value</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6 of 26</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Q6</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Which one of the following pairs has two magic numbers for closed nuclear shells? 1. 8, 10 2. 10, 20 3. 50, 82 4. 82, 130</a:t>
            </a:r>
            <a:endParaRPr lang="en-US" sz="1300" dirty="0"/>
          </a:p>
          <a:p>
            <a:pPr algn="l" indent="0" marL="0">
              <a:buNone/>
            </a:pPr>
            <a:r>
              <a:rPr lang="en-US" sz="1300" b="1" dirty="0">
                <a:solidFill>
                  <a:srgbClr val="1B2A41"/>
                </a:solidFill>
                <a:latin typeface="Georgia" pitchFamily="34" charset="0"/>
                <a:ea typeface="Georgia" pitchFamily="34" charset="-122"/>
                <a:cs typeface="Georgia" pitchFamily="34" charset="-120"/>
              </a:rPr>
              <a:t>(Numerical answer type — write the value.)</a:t>
            </a:r>
            <a:endParaRPr lang="en-US" sz="130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1–1.5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Easy</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Nuclear Reactions Q Value</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High · 5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'Mass lost = energy gained'.</a:t>
            </a:r>
            <a:endParaRPr lang="en-US" sz="850" dirty="0"/>
          </a:p>
        </p:txBody>
      </p:sp>
      <p:sp>
        <p:nvSpPr>
          <p:cNvPr id="54" name="Shape 52"/>
          <p:cNvSpPr/>
          <p:nvPr/>
        </p:nvSpPr>
        <p:spPr>
          <a:xfrm>
            <a:off x="292608" y="4590288"/>
            <a:ext cx="5486400" cy="292608"/>
          </a:xfrm>
          <a:prstGeom prst="roundRect">
            <a:avLst>
              <a:gd name="adj" fmla="val 12500"/>
            </a:avLst>
          </a:prstGeom>
          <a:solidFill>
            <a:srgbClr val="FBF1DE"/>
          </a:solidFill>
          <a:ln w="12700">
            <a:solidFill>
              <a:srgbClr val="EAD0A0"/>
            </a:solidFill>
            <a:prstDash val="solid"/>
          </a:ln>
        </p:spPr>
      </p:sp>
      <p:sp>
        <p:nvSpPr>
          <p:cNvPr id="55" name="Shape 53"/>
          <p:cNvSpPr/>
          <p:nvPr/>
        </p:nvSpPr>
        <p:spPr>
          <a:xfrm>
            <a:off x="292608" y="4590288"/>
            <a:ext cx="64008" cy="292608"/>
          </a:xfrm>
          <a:prstGeom prst="rect">
            <a:avLst/>
          </a:prstGeom>
          <a:solidFill>
            <a:srgbClr val="C9821B"/>
          </a:solidFill>
          <a:ln w="12700">
            <a:solidFill>
              <a:srgbClr val="C9821B"/>
            </a:solidFill>
            <a:prstDash val="solid"/>
          </a:ln>
        </p:spPr>
      </p:sp>
      <p:sp>
        <p:nvSpPr>
          <p:cNvPr id="56" name="Text 54"/>
          <p:cNvSpPr/>
          <p:nvPr/>
        </p:nvSpPr>
        <p:spPr>
          <a:xfrm>
            <a:off x="438912" y="4590288"/>
            <a:ext cx="5248656" cy="292608"/>
          </a:xfrm>
          <a:prstGeom prst="rect">
            <a:avLst/>
          </a:prstGeom>
          <a:noFill/>
          <a:ln/>
        </p:spPr>
        <p:txBody>
          <a:bodyPr wrap="square" lIns="0" tIns="0" rIns="0" bIns="0" rtlCol="0" anchor="ctr"/>
          <a:lstStyle/>
          <a:p>
            <a:pPr algn="l" indent="0" marL="0">
              <a:buNone/>
            </a:pPr>
            <a:r>
              <a:rPr lang="en-US" sz="800" b="1" dirty="0">
                <a:solidFill>
                  <a:srgbClr val="C9821B"/>
                </a:solidFill>
                <a:latin typeface="Arial" pitchFamily="34" charset="0"/>
                <a:ea typeface="Arial" pitchFamily="34" charset="-122"/>
                <a:cs typeface="Arial" pitchFamily="34" charset="-120"/>
              </a:rPr>
              <a:t>SELF-PRACTICE  answer on record: (C) — options were not printed in the source.</a:t>
            </a:r>
            <a:endParaRPr lang="en-US" sz="800" dirty="0"/>
          </a:p>
        </p:txBody>
      </p:sp>
      <p:sp>
        <p:nvSpPr>
          <p:cNvPr id="57" name="Shape 55"/>
          <p:cNvSpPr/>
          <p:nvPr/>
        </p:nvSpPr>
        <p:spPr>
          <a:xfrm>
            <a:off x="274320" y="4846320"/>
            <a:ext cx="8595360" cy="0"/>
          </a:xfrm>
          <a:prstGeom prst="line">
            <a:avLst/>
          </a:prstGeom>
          <a:noFill/>
          <a:ln w="12700">
            <a:solidFill>
              <a:srgbClr val="E3E9F2"/>
            </a:solidFill>
            <a:prstDash val="solid"/>
          </a:ln>
        </p:spPr>
      </p:sp>
      <p:sp>
        <p:nvSpPr>
          <p:cNvPr id="58" name="Text 56"/>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9" name="Text 57"/>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Q6  ·  Practice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105</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54864"/>
            <a:ext cx="3657600" cy="274320"/>
          </a:xfrm>
          <a:prstGeom prst="rect">
            <a:avLst/>
          </a:prstGeom>
          <a:noFill/>
          <a:ln/>
        </p:spPr>
        <p:txBody>
          <a:bodyPr wrap="square" lIns="0" tIns="0" rIns="0" bIns="0" rtlCol="0" anchor="ctr"/>
          <a:lstStyle/>
          <a:p>
            <a:pPr algn="l" indent="0" marL="0">
              <a:buNone/>
            </a:pPr>
            <a:r>
              <a:rPr lang="en-US" sz="1200" b="1" spc="200" kern="0" dirty="0">
                <a:solidFill>
                  <a:srgbClr val="D4A017"/>
                </a:solidFill>
                <a:latin typeface="Arial" pitchFamily="34" charset="0"/>
                <a:ea typeface="Arial" pitchFamily="34" charset="-122"/>
                <a:cs typeface="Arial" pitchFamily="34" charset="-120"/>
              </a:rPr>
              <a:t>TOPIC REVISION</a:t>
            </a:r>
            <a:endParaRPr lang="en-US" sz="1200" dirty="0"/>
          </a:p>
        </p:txBody>
      </p:sp>
      <p:sp>
        <p:nvSpPr>
          <p:cNvPr id="5" name="Text 3"/>
          <p:cNvSpPr/>
          <p:nvPr/>
        </p:nvSpPr>
        <p:spPr>
          <a:xfrm>
            <a:off x="274320" y="301752"/>
            <a:ext cx="6400800" cy="274320"/>
          </a:xfrm>
          <a:prstGeom prst="rect">
            <a:avLst/>
          </a:prstGeom>
          <a:noFill/>
          <a:ln/>
        </p:spPr>
        <p:txBody>
          <a:bodyPr wrap="square" lIns="0" tIns="0" rIns="0" bIns="0" rtlCol="0" anchor="ctr"/>
          <a:lstStyle/>
          <a:p>
            <a:pPr algn="l" indent="0" marL="0">
              <a:buNone/>
            </a:pPr>
            <a:r>
              <a:rPr lang="en-US" sz="1400" b="1" dirty="0">
                <a:solidFill>
                  <a:srgbClr val="FFFFFF"/>
                </a:solidFill>
                <a:latin typeface="Georgia" pitchFamily="34" charset="0"/>
                <a:ea typeface="Georgia" pitchFamily="34" charset="-122"/>
                <a:cs typeface="Georgia" pitchFamily="34" charset="-120"/>
              </a:rPr>
              <a:t>Nuclear Reactions Q Value</a:t>
            </a:r>
            <a:endParaRPr lang="en-US" sz="1400" dirty="0"/>
          </a:p>
        </p:txBody>
      </p:sp>
      <p:sp>
        <p:nvSpPr>
          <p:cNvPr id="6" name="Text 4"/>
          <p:cNvSpPr/>
          <p:nvPr/>
        </p:nvSpPr>
        <p:spPr>
          <a:xfrm>
            <a:off x="5486400" y="0"/>
            <a:ext cx="3383280" cy="603504"/>
          </a:xfrm>
          <a:prstGeom prst="rect">
            <a:avLst/>
          </a:prstGeom>
          <a:noFill/>
          <a:ln/>
        </p:spPr>
        <p:txBody>
          <a:bodyPr wrap="square" lIns="0" tIns="0" rIns="0" bIns="0" rtlCol="0" anchor="ctr"/>
          <a:lstStyle/>
          <a:p>
            <a:pPr algn="r" indent="0" marL="0">
              <a:buNone/>
            </a:pPr>
            <a:r>
              <a:rPr lang="en-US" sz="1000" dirty="0">
                <a:solidFill>
                  <a:srgbClr val="C9D7E6"/>
                </a:solidFill>
                <a:latin typeface="Arial" pitchFamily="34" charset="0"/>
                <a:ea typeface="Arial" pitchFamily="34" charset="-122"/>
                <a:cs typeface="Arial" pitchFamily="34" charset="-120"/>
              </a:rPr>
              <a:t>6 PYQs  ·  Last-minute revision</a:t>
            </a:r>
            <a:endParaRPr lang="en-US" sz="1000" dirty="0"/>
          </a:p>
        </p:txBody>
      </p:sp>
      <p:sp>
        <p:nvSpPr>
          <p:cNvPr id="7" name="Shape 5"/>
          <p:cNvSpPr/>
          <p:nvPr/>
        </p:nvSpPr>
        <p:spPr>
          <a:xfrm>
            <a:off x="292608" y="713232"/>
            <a:ext cx="4206240" cy="1481328"/>
          </a:xfrm>
          <a:prstGeom prst="roundRect">
            <a:avLst>
              <a:gd name="adj" fmla="val 3086"/>
            </a:avLst>
          </a:prstGeom>
          <a:solidFill>
            <a:srgbClr val="E8F0F8"/>
          </a:solidFill>
          <a:ln w="12700">
            <a:solidFill>
              <a:srgbClr val="E3E9F2"/>
            </a:solidFill>
            <a:prstDash val="solid"/>
          </a:ln>
        </p:spPr>
      </p:sp>
      <p:sp>
        <p:nvSpPr>
          <p:cNvPr id="8" name="Shape 6"/>
          <p:cNvSpPr/>
          <p:nvPr/>
        </p:nvSpPr>
        <p:spPr>
          <a:xfrm>
            <a:off x="292608" y="713232"/>
            <a:ext cx="4206240" cy="274320"/>
          </a:xfrm>
          <a:prstGeom prst="rect">
            <a:avLst/>
          </a:prstGeom>
          <a:solidFill>
            <a:srgbClr val="1E3A5F"/>
          </a:solidFill>
          <a:ln w="12700">
            <a:solidFill>
              <a:srgbClr val="1E3A5F"/>
            </a:solidFill>
            <a:prstDash val="solid"/>
          </a:ln>
        </p:spPr>
      </p:sp>
      <p:sp>
        <p:nvSpPr>
          <p:cNvPr id="9" name="Text 7"/>
          <p:cNvSpPr/>
          <p:nvPr/>
        </p:nvSpPr>
        <p:spPr>
          <a:xfrm>
            <a:off x="329184" y="713232"/>
            <a:ext cx="4133088" cy="274320"/>
          </a:xfrm>
          <a:prstGeom prst="rect">
            <a:avLst/>
          </a:prstGeom>
          <a:noFill/>
          <a:ln/>
        </p:spPr>
        <p:txBody>
          <a:bodyPr wrap="square" lIns="0" tIns="76200" rIns="0" bIns="0" rtlCol="0" anchor="ctr"/>
          <a:lstStyle/>
          <a:p>
            <a:pPr algn="l" indent="0" marL="0">
              <a:buNone/>
            </a:pPr>
            <a:r>
              <a:rPr lang="en-US" sz="900" b="1" spc="50" kern="0" dirty="0">
                <a:solidFill>
                  <a:srgbClr val="FFFFFF"/>
                </a:solidFill>
                <a:latin typeface="Arial" pitchFamily="34" charset="0"/>
                <a:ea typeface="Arial" pitchFamily="34" charset="-122"/>
                <a:cs typeface="Arial" pitchFamily="34" charset="-120"/>
              </a:rPr>
              <a:t>TOPIC SUMMARY</a:t>
            </a:r>
            <a:endParaRPr lang="en-US" sz="900" dirty="0"/>
          </a:p>
        </p:txBody>
      </p:sp>
      <p:sp>
        <p:nvSpPr>
          <p:cNvPr id="10" name="Text 8"/>
          <p:cNvSpPr/>
          <p:nvPr/>
        </p:nvSpPr>
        <p:spPr>
          <a:xfrm>
            <a:off x="420624" y="1042416"/>
            <a:ext cx="3950208" cy="1097280"/>
          </a:xfrm>
          <a:prstGeom prst="rect">
            <a:avLst/>
          </a:prstGeom>
          <a:noFill/>
          <a:ln/>
        </p:spPr>
        <p:txBody>
          <a:bodyPr wrap="square" lIns="0" tIns="0" rIns="0" bIns="0" rtlCol="0" anchor="t"/>
          <a:lstStyle/>
          <a:p>
            <a:pPr algn="l" indent="0" marL="0">
              <a:lnSpc>
                <a:spcPct val="100000"/>
              </a:lnSpc>
              <a:buNone/>
            </a:pPr>
            <a:r>
              <a:rPr lang="en-US" sz="1000" dirty="0">
                <a:solidFill>
                  <a:srgbClr val="1B2A41"/>
                </a:solidFill>
                <a:latin typeface="Arial" pitchFamily="34" charset="0"/>
                <a:ea typeface="Arial" pitchFamily="34" charset="-122"/>
                <a:cs typeface="Arial" pitchFamily="34" charset="-120"/>
              </a:rPr>
              <a:t>Q = (Σm_reactants − Σm_products)c²; Q &gt; 0 exoergic; threshold energy for Q &lt; 0 reactions E_th = −Q(1 + m_a/m_A); reaction notation A(a,b)B; cross-section; fission of ²³⁵U, fusion D–T; binding energy per nucleon curve.</a:t>
            </a:r>
            <a:endParaRPr lang="en-US" sz="1000" dirty="0"/>
          </a:p>
        </p:txBody>
      </p:sp>
      <p:sp>
        <p:nvSpPr>
          <p:cNvPr id="11" name="Shape 9"/>
          <p:cNvSpPr/>
          <p:nvPr/>
        </p:nvSpPr>
        <p:spPr>
          <a:xfrm>
            <a:off x="4645152" y="713232"/>
            <a:ext cx="4206240" cy="1481328"/>
          </a:xfrm>
          <a:prstGeom prst="roundRect">
            <a:avLst>
              <a:gd name="adj" fmla="val 3086"/>
            </a:avLst>
          </a:prstGeom>
          <a:solidFill>
            <a:srgbClr val="E5F4F1"/>
          </a:solidFill>
          <a:ln w="12700">
            <a:solidFill>
              <a:srgbClr val="BFE2DC"/>
            </a:solidFill>
            <a:prstDash val="solid"/>
          </a:ln>
        </p:spPr>
      </p:sp>
      <p:sp>
        <p:nvSpPr>
          <p:cNvPr id="12" name="Shape 10"/>
          <p:cNvSpPr/>
          <p:nvPr/>
        </p:nvSpPr>
        <p:spPr>
          <a:xfrm>
            <a:off x="4645152" y="713232"/>
            <a:ext cx="4206240" cy="274320"/>
          </a:xfrm>
          <a:prstGeom prst="rect">
            <a:avLst/>
          </a:prstGeom>
          <a:solidFill>
            <a:srgbClr val="1C8A7C"/>
          </a:solidFill>
          <a:ln w="12700">
            <a:solidFill>
              <a:srgbClr val="1C8A7C"/>
            </a:solidFill>
            <a:prstDash val="solid"/>
          </a:ln>
        </p:spPr>
      </p:sp>
      <p:sp>
        <p:nvSpPr>
          <p:cNvPr id="13" name="Text 11"/>
          <p:cNvSpPr/>
          <p:nvPr/>
        </p:nvSpPr>
        <p:spPr>
          <a:xfrm>
            <a:off x="4681728" y="713232"/>
            <a:ext cx="4133088" cy="274320"/>
          </a:xfrm>
          <a:prstGeom prst="rect">
            <a:avLst/>
          </a:prstGeom>
          <a:noFill/>
          <a:ln/>
        </p:spPr>
        <p:txBody>
          <a:bodyPr wrap="square" lIns="0" tIns="76200" rIns="0" bIns="0" rtlCol="0" anchor="ctr"/>
          <a:lstStyle/>
          <a:p>
            <a:pPr algn="l" indent="0" marL="0">
              <a:buNone/>
            </a:pPr>
            <a:r>
              <a:rPr lang="en-US" sz="900" b="1" spc="50" kern="0" dirty="0">
                <a:solidFill>
                  <a:srgbClr val="FFFFFF"/>
                </a:solidFill>
                <a:latin typeface="Arial" pitchFamily="34" charset="0"/>
                <a:ea typeface="Arial" pitchFamily="34" charset="-122"/>
                <a:cs typeface="Arial" pitchFamily="34" charset="-120"/>
              </a:rPr>
              <a:t>IMPORTANT FORMULA SHEET</a:t>
            </a:r>
            <a:endParaRPr lang="en-US" sz="900" dirty="0"/>
          </a:p>
        </p:txBody>
      </p:sp>
      <p:sp>
        <p:nvSpPr>
          <p:cNvPr id="14" name="Text 12"/>
          <p:cNvSpPr/>
          <p:nvPr/>
        </p:nvSpPr>
        <p:spPr>
          <a:xfrm>
            <a:off x="4773168" y="1042416"/>
            <a:ext cx="3950208" cy="1097280"/>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Q = Δm × 931.5 MeV (u)</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E_th = −Q (m_a + m_A)/m_A</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BE = [Z m_H + N m_n − M] × 931.5 MeV</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BE/A max ≈ 8.8 MeV at ⁵⁶Fe/⁶²Ni</a:t>
            </a:r>
            <a:endParaRPr lang="en-US" sz="950" dirty="0"/>
          </a:p>
        </p:txBody>
      </p:sp>
      <p:sp>
        <p:nvSpPr>
          <p:cNvPr id="15" name="Shape 13"/>
          <p:cNvSpPr/>
          <p:nvPr/>
        </p:nvSpPr>
        <p:spPr>
          <a:xfrm>
            <a:off x="292608" y="2286000"/>
            <a:ext cx="4206240" cy="1481328"/>
          </a:xfrm>
          <a:prstGeom prst="roundRect">
            <a:avLst>
              <a:gd name="adj" fmla="val 3086"/>
            </a:avLst>
          </a:prstGeom>
          <a:solidFill>
            <a:srgbClr val="F0EAFA"/>
          </a:solidFill>
          <a:ln w="12700">
            <a:solidFill>
              <a:srgbClr val="CDBCEC"/>
            </a:solidFill>
            <a:prstDash val="solid"/>
          </a:ln>
        </p:spPr>
      </p:sp>
      <p:sp>
        <p:nvSpPr>
          <p:cNvPr id="16" name="Shape 14"/>
          <p:cNvSpPr/>
          <p:nvPr/>
        </p:nvSpPr>
        <p:spPr>
          <a:xfrm>
            <a:off x="292608" y="2286000"/>
            <a:ext cx="4206240" cy="274320"/>
          </a:xfrm>
          <a:prstGeom prst="rect">
            <a:avLst/>
          </a:prstGeom>
          <a:solidFill>
            <a:srgbClr val="6E45B8"/>
          </a:solidFill>
          <a:ln w="12700">
            <a:solidFill>
              <a:srgbClr val="6E45B8"/>
            </a:solidFill>
            <a:prstDash val="solid"/>
          </a:ln>
        </p:spPr>
      </p:sp>
      <p:sp>
        <p:nvSpPr>
          <p:cNvPr id="17" name="Text 15"/>
          <p:cNvSpPr/>
          <p:nvPr/>
        </p:nvSpPr>
        <p:spPr>
          <a:xfrm>
            <a:off x="329184" y="2286000"/>
            <a:ext cx="4133088" cy="274320"/>
          </a:xfrm>
          <a:prstGeom prst="rect">
            <a:avLst/>
          </a:prstGeom>
          <a:noFill/>
          <a:ln/>
        </p:spPr>
        <p:txBody>
          <a:bodyPr wrap="square" lIns="0" tIns="76200" rIns="0" bIns="0" rtlCol="0" anchor="ctr"/>
          <a:lstStyle/>
          <a:p>
            <a:pPr algn="l" indent="0" marL="0">
              <a:buNone/>
            </a:pPr>
            <a:r>
              <a:rPr lang="en-US" sz="900" b="1" spc="50" kern="0" dirty="0">
                <a:solidFill>
                  <a:srgbClr val="FFFFFF"/>
                </a:solidFill>
                <a:latin typeface="Arial" pitchFamily="34" charset="0"/>
                <a:ea typeface="Arial" pitchFamily="34" charset="-122"/>
                <a:cs typeface="Arial" pitchFamily="34" charset="-120"/>
              </a:rPr>
              <a:t>FREQUENTLY ASKED CONCEPTS</a:t>
            </a:r>
            <a:endParaRPr lang="en-US" sz="900" dirty="0"/>
          </a:p>
        </p:txBody>
      </p:sp>
      <p:sp>
        <p:nvSpPr>
          <p:cNvPr id="18" name="Text 16"/>
          <p:cNvSpPr/>
          <p:nvPr/>
        </p:nvSpPr>
        <p:spPr>
          <a:xfrm>
            <a:off x="420624" y="2615184"/>
            <a:ext cx="3950208" cy="1097280"/>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Compute Q from masses</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Threshold energy</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Identify the missing particle in a reaction</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Energy released per fission (~200 MeV)</a:t>
            </a:r>
            <a:endParaRPr lang="en-US" sz="950" dirty="0"/>
          </a:p>
        </p:txBody>
      </p:sp>
      <p:sp>
        <p:nvSpPr>
          <p:cNvPr id="19" name="Shape 17"/>
          <p:cNvSpPr/>
          <p:nvPr/>
        </p:nvSpPr>
        <p:spPr>
          <a:xfrm>
            <a:off x="4645152" y="2286000"/>
            <a:ext cx="4206240" cy="1481328"/>
          </a:xfrm>
          <a:prstGeom prst="roundRect">
            <a:avLst>
              <a:gd name="adj" fmla="val 3086"/>
            </a:avLst>
          </a:prstGeom>
          <a:solidFill>
            <a:srgbClr val="FBEDEC"/>
          </a:solidFill>
          <a:ln w="12700">
            <a:solidFill>
              <a:srgbClr val="E7B4B1"/>
            </a:solidFill>
            <a:prstDash val="solid"/>
          </a:ln>
        </p:spPr>
      </p:sp>
      <p:sp>
        <p:nvSpPr>
          <p:cNvPr id="20" name="Shape 18"/>
          <p:cNvSpPr/>
          <p:nvPr/>
        </p:nvSpPr>
        <p:spPr>
          <a:xfrm>
            <a:off x="4645152" y="2286000"/>
            <a:ext cx="4206240" cy="274320"/>
          </a:xfrm>
          <a:prstGeom prst="rect">
            <a:avLst/>
          </a:prstGeom>
          <a:solidFill>
            <a:srgbClr val="B83A36"/>
          </a:solidFill>
          <a:ln w="12700">
            <a:solidFill>
              <a:srgbClr val="B83A36"/>
            </a:solidFill>
            <a:prstDash val="solid"/>
          </a:ln>
        </p:spPr>
      </p:sp>
      <p:sp>
        <p:nvSpPr>
          <p:cNvPr id="21" name="Text 19"/>
          <p:cNvSpPr/>
          <p:nvPr/>
        </p:nvSpPr>
        <p:spPr>
          <a:xfrm>
            <a:off x="4681728" y="2286000"/>
            <a:ext cx="4133088" cy="274320"/>
          </a:xfrm>
          <a:prstGeom prst="rect">
            <a:avLst/>
          </a:prstGeom>
          <a:noFill/>
          <a:ln/>
        </p:spPr>
        <p:txBody>
          <a:bodyPr wrap="square" lIns="0" tIns="76200" rIns="0" bIns="0" rtlCol="0" anchor="ctr"/>
          <a:lstStyle/>
          <a:p>
            <a:pPr algn="l" indent="0" marL="0">
              <a:buNone/>
            </a:pPr>
            <a:r>
              <a:rPr lang="en-US" sz="900" b="1" spc="50" kern="0" dirty="0">
                <a:solidFill>
                  <a:srgbClr val="FFFFFF"/>
                </a:solidFill>
                <a:latin typeface="Arial" pitchFamily="34" charset="0"/>
                <a:ea typeface="Arial" pitchFamily="34" charset="-122"/>
                <a:cs typeface="Arial" pitchFamily="34" charset="-120"/>
              </a:rPr>
              <a:t>COMMON MISTAKES &amp; QUICK NOTES</a:t>
            </a:r>
            <a:endParaRPr lang="en-US" sz="900" dirty="0"/>
          </a:p>
        </p:txBody>
      </p:sp>
      <p:sp>
        <p:nvSpPr>
          <p:cNvPr id="22" name="Text 20"/>
          <p:cNvSpPr/>
          <p:nvPr/>
        </p:nvSpPr>
        <p:spPr>
          <a:xfrm>
            <a:off x="4773168" y="2615184"/>
            <a:ext cx="3950208" cy="1097280"/>
          </a:xfrm>
          <a:prstGeom prst="rect">
            <a:avLst/>
          </a:prstGeom>
          <a:noFill/>
          <a:ln/>
        </p:spPr>
        <p:txBody>
          <a:bodyPr wrap="square" lIns="0" tIns="0" rIns="0" bIns="0" rtlCol="0" anchor="t"/>
          <a:lstStyle/>
          <a:p>
            <a:pPr algn="l" indent="0" marL="0">
              <a:lnSpc>
                <a:spcPct val="100000"/>
              </a:lnSpc>
              <a:buNone/>
            </a:pPr>
            <a:r>
              <a:rPr lang="en-US" sz="900" b="1" dirty="0">
                <a:solidFill>
                  <a:srgbClr val="B83A36"/>
                </a:solidFill>
                <a:latin typeface="Arial" pitchFamily="34" charset="0"/>
                <a:ea typeface="Arial" pitchFamily="34" charset="-122"/>
                <a:cs typeface="Arial" pitchFamily="34" charset="-120"/>
              </a:rPr>
              <a:t>Watch out:</a:t>
            </a:r>
            <a:endParaRPr lang="en-US" sz="900" dirty="0"/>
          </a:p>
          <a:p>
            <a:pPr algn="l" indent="0" marL="0">
              <a:lnSpc>
                <a:spcPct val="100000"/>
              </a:lnSpc>
              <a:buNone/>
            </a:pPr>
            <a:r>
              <a:rPr lang="en-US" sz="900" b="1" dirty="0">
                <a:solidFill>
                  <a:srgbClr val="B83A36"/>
                </a:solidFill>
                <a:latin typeface="Arial" pitchFamily="34" charset="0"/>
                <a:ea typeface="Arial" pitchFamily="34" charset="-122"/>
                <a:cs typeface="Arial" pitchFamily="34" charset="-120"/>
              </a:rPr>
              <a:t>Mixing nuclear and atomic masses; forgetting the recoil factor in threshold energy.</a:t>
            </a:r>
            <a:endParaRPr lang="en-US" sz="900" dirty="0"/>
          </a:p>
          <a:p>
            <a:pPr algn="l" indent="0" marL="0">
              <a:lnSpc>
                <a:spcPct val="100000"/>
              </a:lnSpc>
              <a:buNone/>
            </a:pPr>
            <a:r>
              <a:rPr lang="en-US" sz="900" b="1" dirty="0">
                <a:solidFill>
                  <a:srgbClr val="B83A36"/>
                </a:solidFill>
                <a:latin typeface="Arial" pitchFamily="34" charset="0"/>
                <a:ea typeface="Arial" pitchFamily="34" charset="-122"/>
                <a:cs typeface="Arial" pitchFamily="34" charset="-120"/>
              </a:rPr>
              <a:t>Fission fragments are neutron-rich → β⁻ decay chains.</a:t>
            </a:r>
            <a:endParaRPr lang="en-US" sz="900" dirty="0"/>
          </a:p>
        </p:txBody>
      </p:sp>
      <p:sp>
        <p:nvSpPr>
          <p:cNvPr id="23" name="Shape 21"/>
          <p:cNvSpPr/>
          <p:nvPr/>
        </p:nvSpPr>
        <p:spPr>
          <a:xfrm>
            <a:off x="292608" y="3840480"/>
            <a:ext cx="8558784" cy="1152144"/>
          </a:xfrm>
          <a:prstGeom prst="roundRect">
            <a:avLst>
              <a:gd name="adj" fmla="val 3968"/>
            </a:avLst>
          </a:prstGeom>
          <a:solidFill>
            <a:srgbClr val="FBF2D8"/>
          </a:solidFill>
          <a:ln w="12700">
            <a:solidFill>
              <a:srgbClr val="E8D8A8"/>
            </a:solidFill>
            <a:prstDash val="solid"/>
          </a:ln>
        </p:spPr>
      </p:sp>
      <p:sp>
        <p:nvSpPr>
          <p:cNvPr id="24" name="Shape 22"/>
          <p:cNvSpPr/>
          <p:nvPr/>
        </p:nvSpPr>
        <p:spPr>
          <a:xfrm>
            <a:off x="292608" y="3840480"/>
            <a:ext cx="8558784" cy="274320"/>
          </a:xfrm>
          <a:prstGeom prst="rect">
            <a:avLst/>
          </a:prstGeom>
          <a:solidFill>
            <a:srgbClr val="D4A017"/>
          </a:solidFill>
          <a:ln w="12700">
            <a:solidFill>
              <a:srgbClr val="D4A017"/>
            </a:solidFill>
            <a:prstDash val="solid"/>
          </a:ln>
        </p:spPr>
      </p:sp>
      <p:sp>
        <p:nvSpPr>
          <p:cNvPr id="25" name="Text 23"/>
          <p:cNvSpPr/>
          <p:nvPr/>
        </p:nvSpPr>
        <p:spPr>
          <a:xfrm>
            <a:off x="365760" y="3840480"/>
            <a:ext cx="8412480" cy="274320"/>
          </a:xfrm>
          <a:prstGeom prst="rect">
            <a:avLst/>
          </a:prstGeom>
          <a:noFill/>
          <a:ln/>
        </p:spPr>
        <p:txBody>
          <a:bodyPr wrap="square" lIns="0" tIns="0" rIns="0" bIns="0" rtlCol="0" anchor="ctr"/>
          <a:lstStyle/>
          <a:p>
            <a:pPr algn="l" indent="0" marL="0">
              <a:buNone/>
            </a:pPr>
            <a:r>
              <a:rPr lang="en-US" sz="900" b="1" spc="50" kern="0" dirty="0">
                <a:solidFill>
                  <a:srgbClr val="15293F"/>
                </a:solidFill>
                <a:latin typeface="Arial" pitchFamily="34" charset="0"/>
                <a:ea typeface="Arial" pitchFamily="34" charset="-122"/>
                <a:cs typeface="Arial" pitchFamily="34" charset="-120"/>
              </a:rPr>
              <a:t>MOST-REPEATED PYQs  &amp;  EXPECTED IN EXAM</a:t>
            </a:r>
            <a:endParaRPr lang="en-US" sz="900" dirty="0"/>
          </a:p>
        </p:txBody>
      </p:sp>
      <p:sp>
        <p:nvSpPr>
          <p:cNvPr id="26" name="Text 24"/>
          <p:cNvSpPr/>
          <p:nvPr/>
        </p:nvSpPr>
        <p:spPr>
          <a:xfrm>
            <a:off x="420624" y="4151376"/>
            <a:ext cx="8321040" cy="365760"/>
          </a:xfrm>
          <a:prstGeom prst="rect">
            <a:avLst/>
          </a:prstGeom>
          <a:noFill/>
          <a:ln/>
        </p:spPr>
        <p:txBody>
          <a:bodyPr wrap="square" lIns="0" tIns="0" rIns="0" bIns="0" rtlCol="0" anchor="t"/>
          <a:lstStyle/>
          <a:p>
            <a:pPr algn="l" indent="0" marL="0">
              <a:buNone/>
            </a:pPr>
            <a:r>
              <a:rPr lang="en-US" sz="900" b="1" dirty="0">
                <a:solidFill>
                  <a:srgbClr val="1E3A5F"/>
                </a:solidFill>
                <a:latin typeface="Arial" pitchFamily="34" charset="0"/>
                <a:ea typeface="Arial" pitchFamily="34" charset="-122"/>
                <a:cs typeface="Arial" pitchFamily="34" charset="-120"/>
              </a:rPr>
              <a:t>PYQs in this topic:  Q1   Q2   Q3   Q4   Q5   Q6</a:t>
            </a:r>
            <a:endParaRPr lang="en-US" sz="900" dirty="0"/>
          </a:p>
        </p:txBody>
      </p:sp>
      <p:sp>
        <p:nvSpPr>
          <p:cNvPr id="27" name="Text 25"/>
          <p:cNvSpPr/>
          <p:nvPr/>
        </p:nvSpPr>
        <p:spPr>
          <a:xfrm>
            <a:off x="420624" y="4590288"/>
            <a:ext cx="8321040" cy="365760"/>
          </a:xfrm>
          <a:prstGeom prst="rect">
            <a:avLst/>
          </a:prstGeom>
          <a:noFill/>
          <a:ln/>
        </p:spPr>
        <p:txBody>
          <a:bodyPr wrap="square" lIns="0" tIns="0" rIns="0" bIns="0" rtlCol="0" anchor="t"/>
          <a:lstStyle/>
          <a:p>
            <a:pPr algn="l" indent="0" marL="0">
              <a:buNone/>
            </a:pPr>
            <a:r>
              <a:rPr lang="en-US" sz="950" dirty="0">
                <a:solidFill>
                  <a:srgbClr val="5A6B82"/>
                </a:solidFill>
                <a:latin typeface="Arial" pitchFamily="34" charset="0"/>
                <a:ea typeface="Arial" pitchFamily="34" charset="-122"/>
                <a:cs typeface="Arial" pitchFamily="34" charset="-120"/>
              </a:rPr>
              <a:t>Expect 1 question(s) next session on Nuclear Reactions Q Value.</a:t>
            </a:r>
            <a:endParaRPr lang="en-US" sz="950" dirty="0"/>
          </a:p>
        </p:txBody>
      </p:sp>
      <p:sp>
        <p:nvSpPr>
          <p:cNvPr id="28" name="Shape 26"/>
          <p:cNvSpPr/>
          <p:nvPr/>
        </p:nvSpPr>
        <p:spPr>
          <a:xfrm>
            <a:off x="274320" y="4992624"/>
            <a:ext cx="8595360" cy="0"/>
          </a:xfrm>
          <a:prstGeom prst="line">
            <a:avLst/>
          </a:prstGeom>
          <a:noFill/>
          <a:ln w="12700">
            <a:solidFill>
              <a:srgbClr val="E3E9F2"/>
            </a:solidFill>
            <a:prstDash val="solid"/>
          </a:ln>
        </p:spPr>
      </p:sp>
      <p:sp>
        <p:nvSpPr>
          <p:cNvPr id="29" name="Text 27"/>
          <p:cNvSpPr/>
          <p:nvPr/>
        </p:nvSpPr>
        <p:spPr>
          <a:xfrm>
            <a:off x="274320" y="5010912"/>
            <a:ext cx="8595360" cy="128016"/>
          </a:xfrm>
          <a:prstGeom prst="rect">
            <a:avLst/>
          </a:prstGeom>
          <a:noFill/>
          <a:ln/>
        </p:spPr>
        <p:txBody>
          <a:bodyPr wrap="square" lIns="0" tIns="0" rIns="0" bIns="0" rtlCol="0" anchor="ctr"/>
          <a:lstStyle/>
          <a:p>
            <a:pPr algn="ctr" indent="0" marL="0">
              <a:buNone/>
            </a:pPr>
            <a:r>
              <a:rPr lang="en-US" sz="80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3">
    <p:bg>
      <p:bgPr>
        <a:solidFill>
          <a:srgbClr val="1E3A5F"/>
        </a:solidFill>
      </p:bgPr>
    </p:bg>
    <p:spTree>
      <p:nvGrpSpPr>
        <p:cNvPr id="1" name=""/>
        <p:cNvGrpSpPr/>
        <p:nvPr/>
      </p:nvGrpSpPr>
      <p:grpSpPr>
        <a:xfrm>
          <a:off x="0" y="0"/>
          <a:ext cx="0" cy="0"/>
          <a:chOff x="0" y="0"/>
          <a:chExt cx="0" cy="0"/>
        </a:xfrm>
      </p:grpSpPr>
      <p:sp>
        <p:nvSpPr>
          <p:cNvPr id="2" name="Shape 0"/>
          <p:cNvSpPr/>
          <p:nvPr/>
        </p:nvSpPr>
        <p:spPr>
          <a:xfrm>
            <a:off x="7269480" y="182880"/>
            <a:ext cx="1737360" cy="1737360"/>
          </a:xfrm>
          <a:prstGeom prst="ellipse">
            <a:avLst/>
          </a:prstGeom>
          <a:solidFill>
            <a:srgbClr val="2C5A80"/>
          </a:solidFill>
          <a:ln w="12700">
            <a:solidFill>
              <a:srgbClr val="2C5A80"/>
            </a:solidFill>
            <a:prstDash val="solid"/>
          </a:ln>
        </p:spPr>
      </p:sp>
      <p:sp>
        <p:nvSpPr>
          <p:cNvPr id="4" name="Text 2"/>
          <p:cNvSpPr/>
          <p:nvPr/>
        </p:nvSpPr>
        <p:spPr>
          <a:xfrm>
            <a:off x="548640" y="1371600"/>
            <a:ext cx="5486400" cy="365760"/>
          </a:xfrm>
          <a:prstGeom prst="rect">
            <a:avLst/>
          </a:prstGeom>
          <a:noFill/>
          <a:ln/>
        </p:spPr>
        <p:txBody>
          <a:bodyPr wrap="square" lIns="0" tIns="0" rIns="0" bIns="0" rtlCol="0" anchor="ctr"/>
          <a:lstStyle/>
          <a:p>
            <a:pPr algn="l" indent="0" marL="0">
              <a:buNone/>
            </a:pPr>
            <a:r>
              <a:rPr lang="en-US" sz="1400" b="1" spc="400" kern="0" dirty="0">
                <a:solidFill>
                  <a:srgbClr val="D4A017"/>
                </a:solidFill>
                <a:latin typeface="Arial" pitchFamily="34" charset="0"/>
                <a:ea typeface="Arial" pitchFamily="34" charset="-122"/>
                <a:cs typeface="Arial" pitchFamily="34" charset="-120"/>
              </a:rPr>
              <a:t>TOPIC 2</a:t>
            </a:r>
            <a:endParaRPr lang="en-US" sz="1400" dirty="0"/>
          </a:p>
        </p:txBody>
      </p:sp>
      <p:sp>
        <p:nvSpPr>
          <p:cNvPr id="5" name="Shape 3"/>
          <p:cNvSpPr/>
          <p:nvPr/>
        </p:nvSpPr>
        <p:spPr>
          <a:xfrm>
            <a:off x="566928" y="1792224"/>
            <a:ext cx="1463040" cy="45720"/>
          </a:xfrm>
          <a:prstGeom prst="rect">
            <a:avLst/>
          </a:prstGeom>
          <a:solidFill>
            <a:srgbClr val="D4A017"/>
          </a:solidFill>
          <a:ln w="12700">
            <a:solidFill>
              <a:srgbClr val="D4A017"/>
            </a:solidFill>
            <a:prstDash val="solid"/>
          </a:ln>
        </p:spPr>
      </p:sp>
      <p:sp>
        <p:nvSpPr>
          <p:cNvPr id="6" name="Text 4"/>
          <p:cNvSpPr/>
          <p:nvPr/>
        </p:nvSpPr>
        <p:spPr>
          <a:xfrm>
            <a:off x="548640" y="1938528"/>
            <a:ext cx="7772400" cy="1097280"/>
          </a:xfrm>
          <a:prstGeom prst="rect">
            <a:avLst/>
          </a:prstGeom>
          <a:noFill/>
          <a:ln/>
        </p:spPr>
        <p:txBody>
          <a:bodyPr wrap="square" rtlCol="0" anchor="t"/>
          <a:lstStyle/>
          <a:p>
            <a:pPr algn="l" indent="0" marL="0">
              <a:buNone/>
            </a:pPr>
            <a:r>
              <a:rPr lang="en-US" sz="3000" b="1" dirty="0">
                <a:solidFill>
                  <a:srgbClr val="FFFFFF"/>
                </a:solidFill>
                <a:latin typeface="Georgia" pitchFamily="34" charset="0"/>
                <a:ea typeface="Georgia" pitchFamily="34" charset="-122"/>
                <a:cs typeface="Georgia" pitchFamily="34" charset="-120"/>
              </a:rPr>
              <a:t>Radioactive Decay Kinetics</a:t>
            </a:r>
            <a:endParaRPr lang="en-US" sz="3000" dirty="0"/>
          </a:p>
        </p:txBody>
      </p:sp>
      <p:sp>
        <p:nvSpPr>
          <p:cNvPr id="7" name="Text 5"/>
          <p:cNvSpPr/>
          <p:nvPr/>
        </p:nvSpPr>
        <p:spPr>
          <a:xfrm>
            <a:off x="566928" y="3246120"/>
            <a:ext cx="7863840" cy="365760"/>
          </a:xfrm>
          <a:prstGeom prst="rect">
            <a:avLst/>
          </a:prstGeom>
          <a:noFill/>
          <a:ln/>
        </p:spPr>
        <p:txBody>
          <a:bodyPr wrap="square" lIns="0" tIns="0" rIns="0" bIns="0" rtlCol="0" anchor="ctr"/>
          <a:lstStyle/>
          <a:p>
            <a:pPr algn="l" indent="0" marL="0">
              <a:buNone/>
            </a:pPr>
            <a:r>
              <a:rPr lang="en-US" sz="1300" dirty="0">
                <a:solidFill>
                  <a:srgbClr val="D7E4EE"/>
                </a:solidFill>
                <a:latin typeface="Arial" pitchFamily="34" charset="0"/>
                <a:ea typeface="Arial" pitchFamily="34" charset="-122"/>
                <a:cs typeface="Arial" pitchFamily="34" charset="-120"/>
              </a:rPr>
              <a:t>6 questions   ·   Easy 1  |  Medium 5  |  Hard 0   ·   PYQ frequency: Rare</a:t>
            </a:r>
            <a:endParaRPr lang="en-US" sz="1300" dirty="0"/>
          </a:p>
        </p:txBody>
      </p:sp>
      <p:sp>
        <p:nvSpPr>
          <p:cNvPr id="8" name="Shape 6"/>
          <p:cNvSpPr/>
          <p:nvPr/>
        </p:nvSpPr>
        <p:spPr>
          <a:xfrm>
            <a:off x="0" y="4572000"/>
            <a:ext cx="9144000" cy="571500"/>
          </a:xfrm>
          <a:prstGeom prst="rect">
            <a:avLst/>
          </a:prstGeom>
          <a:solidFill>
            <a:srgbClr val="D4A017"/>
          </a:solidFill>
          <a:ln w="12700">
            <a:solidFill>
              <a:srgbClr val="D4A017"/>
            </a:solidFill>
            <a:prstDash val="solid"/>
          </a:ln>
        </p:spPr>
      </p:sp>
      <p:sp>
        <p:nvSpPr>
          <p:cNvPr id="9" name="Text 7"/>
          <p:cNvSpPr/>
          <p:nvPr/>
        </p:nvSpPr>
        <p:spPr>
          <a:xfrm>
            <a:off x="182880" y="4572000"/>
            <a:ext cx="8778240" cy="571500"/>
          </a:xfrm>
          <a:prstGeom prst="rect">
            <a:avLst/>
          </a:prstGeom>
          <a:noFill/>
          <a:ln/>
        </p:spPr>
        <p:txBody>
          <a:bodyPr wrap="square" lIns="0" tIns="0" rIns="0" bIns="0" rtlCol="0" anchor="ctr"/>
          <a:lstStyle/>
          <a:p>
            <a:pPr algn="ctr" indent="0" marL="0">
              <a:buNone/>
            </a:pPr>
            <a:r>
              <a:rPr lang="en-US" sz="1100" b="1" dirty="0">
                <a:solidFill>
                  <a:srgbClr val="15293F"/>
                </a:solidFill>
                <a:latin typeface="Arial" pitchFamily="34" charset="0"/>
                <a:ea typeface="Arial" pitchFamily="34" charset="-122"/>
                <a:cs typeface="Arial" pitchFamily="34" charset="-120"/>
              </a:rPr>
              <a:t>( Mr. Aniket Bhardwaj By ABC Chemistry )  ·  www.abcchemistry.com  ·  9212142427</a:t>
            </a:r>
            <a:endParaRPr lang="en-US" sz="1100" dirty="0"/>
          </a:p>
        </p:txBody>
      </p:sp>
      <p:pic>
        <p:nvPicPr>
          <p:cNvPr id="11" name="ABC Chemistry logo" descr="ABC Chemistry logo"/>
          <p:cNvPicPr>
            <a:picLocks noChangeAspect="1"/>
          </p:cNvPicPr>
          <p:nvPr/>
        </p:nvPicPr>
        <p:blipFill>
          <a:blip r:embed="rId2"/>
          <a:stretch>
            <a:fillRect/>
          </a:stretch>
        </p:blipFill>
        <p:spPr>
          <a:xfrm>
            <a:off x="7612379" y="525780"/>
            <a:ext cx="1051560" cy="1051560"/>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IIT-JAM</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Radioactive Decay Kinetics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7 of 26</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Q7</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The radioactive isotope used to locate brain tumors is</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₁² D</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₇¹⁵ N</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₅₃¹³¹ I</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₆¹³ C</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1–1.5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Easy</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Radioactive Decay Kinetics</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Rare · 1 paper</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'Alpha drops 2 and 4; beta minus adds one proton'.</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Q7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IIT-JAM</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Radioactive Decay Kinetics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7 of 26</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C    ₅₃¹³¹ I</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Radioactive decay is first order: N = N₀e^(−λt), t½ = 0.693/λ; activity A = λN. α, β⁻, β⁺, EC and γ change Z and A predictably; binding energy per nucleon peaks near Fe-56; radiocarbon and U–Pb dating use the decay law.</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¹³¹I (γ/β⁻ emitter) is the classical radiotracer for thyroid and brain-tumour localisation; D, ¹⁵N and ¹³C are stable isotopes.</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(C).</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(C)  ₅₃¹³¹ I</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Number of half-lives n = log₂(N₀/N); after n half-lives the fraction left is 1/2ⁿ.</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Using log₁₀ with 0.693 (ln 2) — keep ln throughout or use 2.303 with log₁₀.</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α: Z−2, A−4; β⁻: Z+1; β⁺/EC: Z−1; γ: no change.</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'Alpha drops 2 and 4; beta minus adds one proton'.</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Q7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IIT-JAM</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Radioactive Decay Kinetics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7 of 26</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C</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₁² D</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(C) is the key — ¹³¹I (γ/β⁻ emitter) is the classical radiotracer for thyroid and brain-tumour localisation; D, ¹⁵N and ¹³C are stable isotopes.</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₇¹⁵ N</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Using log₁₀ with 0.693 (ln 2) — keep ln throughout or use 2.303 with log₁₀.</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₆¹³ C</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α: Z−2, A−4; β⁻: Z+1; β⁺/EC: Z−1; γ: no change.</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Q7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IIT-JAM</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Radioactive Decay Kinetics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8 of 26</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Q8</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100" b="1" dirty="0">
                <a:solidFill>
                  <a:srgbClr val="1B2A41"/>
                </a:solidFill>
                <a:latin typeface="Georgia" pitchFamily="34" charset="0"/>
                <a:ea typeface="Georgia" pitchFamily="34" charset="-122"/>
                <a:cs typeface="Georgia" pitchFamily="34" charset="-120"/>
              </a:rPr>
              <a:t>The half-life of a radioactive nuclide is 20 years. If a sample of this nuclide has an activity of 6400 disintegrations per minute (dis/min) today, its activity (dis/min) after 100 years would be</a:t>
            </a:r>
            <a:endParaRPr lang="en-US" sz="11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850</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1600</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200</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400</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Radioactive Decay Kinetics</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Rare · 1 paper</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'Alpha drops 2 and 4; beta minus adds one proton'.</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Q8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IIT-JAM</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Radioactive Decay Kinetics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8 of 26</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C    200</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Radioactive decay is first order: N = N₀e^(−λt), t½ = 0.693/λ; activity A = λN. α, β⁻, β⁺, EC and γ change Z and A predictably; binding energy per nucleon peaks near Fe-56; radiocarbon and U–Pb dating use the decay law.</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100 years = 5 half-lives: 6400/2⁵ = 200 dis/min.</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(C).</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(C)  200</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Number of half-lives n = log₂(N₀/N); after n half-lives the fraction left is 1/2ⁿ.</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Using log₁₀ with 0.693 (ln 2) — keep ln throughout or use 2.303 with log₁₀.</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α: Z−2, A−4; β⁻: Z+1; β⁺/EC: Z−1; γ: no change.</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'Alpha drops 2 and 4; beta minus adds one proton'.</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Q8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IIT-JAM</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Radioactive Decay Kinetics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8 of 26</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C</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850</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(C) is the key — 100 years = 5 half-lives: 6400/2⁵ = 200 dis/min.</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1600</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Using log₁₀ with 0.693 (ln 2) — keep ln throughout or use 2.303 with log₁₀.</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400</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α: Z−2, A−4; β⁻: Z+1; β⁺/EC: Z−1; γ: no change.</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Q8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IIT-JAM</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Radioactive Decay Kinetics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9 of 26</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Q9</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The total number of steps involved and number of beta particles emitted in the spontaneous decay of ₉₂²³⁸ U → ₈₂²⁰⁶ Pb respectively, are</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8 and 6</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14 and 6</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6 and 8</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14 and 8</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Radioactive Decay Kinetics</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Rare · 1 paper</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'Alpha drops 2 and 4; beta minus adds one proton'.</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Q9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IIT-JAM</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Radioactive Decay Kinetics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9 of 26</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B    14 and 6</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Radioactive decay is first order: N = N₀e^(−λt), t½ = 0.693/λ; activity A = λN. α, β⁻, β⁺, EC and γ change Z and A predictably; binding energy per nucleon peaks near Fe-56; radiocarbon and U–Pb dating use the decay law.</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²³⁸U → ²⁰⁶Pb: 8 α (A drops 32) and 6 β⁻ — 14 steps, 6 β particles (b).</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(B).</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(B)  14 and 6</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Number of half-lives n = log₂(N₀/N); after n half-lives the fraction left is 1/2ⁿ.</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Using log₁₀ with 0.693 (ln 2) — keep ln throughout or use 2.303 with log₁₀.</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α: Z−2, A−4; β⁻: Z+1; β⁺/EC: Z−1; γ: no change.</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'Alpha drops 2 and 4; beta minus adds one proton'.</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Q9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IIT-JAM</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Radioactive Decay Kinetics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9 of 26</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B</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8 and 6</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(B) is the key — ²³⁸U → ²⁰⁶Pb: 8 α (A drops 32) and 6 β⁻ — 14 steps, 6 β particles (b).</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6 and 8</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Using log₁₀ with 0.693 (ln 2) — keep ln throughout or use 2.303 with log₁₀.</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14 and 8</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α: Z−2, A−4; β⁻: Z+1; β⁺/EC: Z−1; γ: no change.</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Q9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IIT-JAM</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Radioactive Decay Kinetics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10 of 26</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Q10</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The number of α and β particle(s), generated in the following radioactive decay process, are: ₉₂²³⁸U → ₉₂²³⁴U</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one α and two β particle</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two α and one β particles</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one α and four β particles</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no α and four β particles (IIT JAM 2015)</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Radioactive Decay Kinetics</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Rare · 1 paper</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'Alpha drops 2 and 4; beta minus adds one proton'.</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Q10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IIT-JAM</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Radioactive Decay Kinetics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10 of 26</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A    one α and two β particle</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Radioactive decay is first order: N = N₀e^(−λt), t½ = 0.693/λ; activity A = λN. α, β⁻, β⁺, EC and γ change Z and A predictably; binding energy per nucleon peaks near Fe-56; radiocarbon and U–Pb dating use the decay law.</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²³⁸U → ²³⁴U: ΔA = 4 → one α (Z 92 → 90), then two β⁻ bring Z back to 92 (²³⁸U → ²³⁴Th → ²³⁴Pa → ²³⁴U).</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(A).</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(A)  one α and two β particle</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Number of half-lives n = log₂(N₀/N); after n half-lives the fraction left is 1/2ⁿ.</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Using log₁₀ with 0.693 (ln 2) — keep ln throughout or use 2.303 with log₁₀.</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α: Z−2, A−4; β⁻: Z+1; β⁺/EC: Z−1; γ: no change.</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'Alpha drops 2 and 4; beta minus adds one proton'.</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Q10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IIT-JAM</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Radioactive Decay Kinetics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10 of 26</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two α and one β particles</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(A) is the key — ²³⁸U → ²³⁴U: ΔA = 4 → one α (Z 92 → 90), then two β⁻ bring Z back to 92 (²³⁸U → ²³⁴Th → ²³⁴Pa → ²³⁴U).</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one α and four β particles</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Using log₁₀ with 0.693 (ln 2) — keep ln throughout or use 2.303 with log₁₀.</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no α and four β particles (IIT JAM 2015)</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α: Z−2, A−4; β⁻: Z+1; β⁺/EC: Z−1; γ: no change.</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Q10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10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IIT-JAM</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Radioactive Decay Kinetics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11 of 26</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Q11</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²⁴ Na decays to one-fourth of its initial amount in 29.8 hours. Its decay constant is ____ hour ⁻¹ (rounded up to four decimal places).</a:t>
            </a:r>
            <a:endParaRPr lang="en-US" sz="1300" dirty="0"/>
          </a:p>
          <a:p>
            <a:pPr algn="l" indent="0" marL="0">
              <a:buNone/>
            </a:pPr>
            <a:r>
              <a:rPr lang="en-US" sz="1300" b="1" dirty="0">
                <a:solidFill>
                  <a:srgbClr val="1B2A41"/>
                </a:solidFill>
                <a:latin typeface="Georgia" pitchFamily="34" charset="0"/>
                <a:ea typeface="Georgia" pitchFamily="34" charset="-122"/>
                <a:cs typeface="Georgia" pitchFamily="34" charset="-120"/>
              </a:rPr>
              <a:t>(Numerical answer type — write the value.)</a:t>
            </a:r>
            <a:endParaRPr lang="en-US" sz="130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Radioactive Decay Kinetics</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Rare · 1 paper</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Decay to ¼ = two half-lives → t½ = 14.9 h. λ = 0.693/14.9 = 0.0465 h⁻¹.</a:t>
            </a:r>
            <a:endParaRPr lang="en-US" sz="850" dirty="0"/>
          </a:p>
        </p:txBody>
      </p:sp>
      <p:sp>
        <p:nvSpPr>
          <p:cNvPr id="54" name="Shape 52"/>
          <p:cNvSpPr/>
          <p:nvPr/>
        </p:nvSpPr>
        <p:spPr>
          <a:xfrm>
            <a:off x="292608" y="4590288"/>
            <a:ext cx="5486400" cy="292608"/>
          </a:xfrm>
          <a:prstGeom prst="roundRect">
            <a:avLst>
              <a:gd name="adj" fmla="val 12500"/>
            </a:avLst>
          </a:prstGeom>
          <a:solidFill>
            <a:srgbClr val="FBF1DE"/>
          </a:solidFill>
          <a:ln w="12700">
            <a:solidFill>
              <a:srgbClr val="EAD0A0"/>
            </a:solidFill>
            <a:prstDash val="solid"/>
          </a:ln>
        </p:spPr>
      </p:sp>
      <p:sp>
        <p:nvSpPr>
          <p:cNvPr id="55" name="Shape 53"/>
          <p:cNvSpPr/>
          <p:nvPr/>
        </p:nvSpPr>
        <p:spPr>
          <a:xfrm>
            <a:off x="292608" y="4590288"/>
            <a:ext cx="64008" cy="292608"/>
          </a:xfrm>
          <a:prstGeom prst="rect">
            <a:avLst/>
          </a:prstGeom>
          <a:solidFill>
            <a:srgbClr val="C9821B"/>
          </a:solidFill>
          <a:ln w="12700">
            <a:solidFill>
              <a:srgbClr val="C9821B"/>
            </a:solidFill>
            <a:prstDash val="solid"/>
          </a:ln>
        </p:spPr>
      </p:sp>
      <p:sp>
        <p:nvSpPr>
          <p:cNvPr id="56" name="Text 54"/>
          <p:cNvSpPr/>
          <p:nvPr/>
        </p:nvSpPr>
        <p:spPr>
          <a:xfrm>
            <a:off x="438912" y="4590288"/>
            <a:ext cx="5248656" cy="292608"/>
          </a:xfrm>
          <a:prstGeom prst="rect">
            <a:avLst/>
          </a:prstGeom>
          <a:noFill/>
          <a:ln/>
        </p:spPr>
        <p:txBody>
          <a:bodyPr wrap="square" lIns="0" tIns="0" rIns="0" bIns="0" rtlCol="0" anchor="ctr"/>
          <a:lstStyle/>
          <a:p>
            <a:pPr algn="l" indent="0" marL="0">
              <a:buNone/>
            </a:pPr>
            <a:r>
              <a:rPr lang="en-US" sz="800" b="1" dirty="0">
                <a:solidFill>
                  <a:srgbClr val="C9821B"/>
                </a:solidFill>
                <a:latin typeface="Arial" pitchFamily="34" charset="0"/>
                <a:ea typeface="Arial" pitchFamily="34" charset="-122"/>
                <a:cs typeface="Arial" pitchFamily="34" charset="-120"/>
              </a:rPr>
              <a:t>ANSWER: 0.0465 h⁻¹</a:t>
            </a:r>
            <a:endParaRPr lang="en-US" sz="800" dirty="0"/>
          </a:p>
        </p:txBody>
      </p:sp>
      <p:sp>
        <p:nvSpPr>
          <p:cNvPr id="57" name="Shape 55"/>
          <p:cNvSpPr/>
          <p:nvPr/>
        </p:nvSpPr>
        <p:spPr>
          <a:xfrm>
            <a:off x="274320" y="4846320"/>
            <a:ext cx="8595360" cy="0"/>
          </a:xfrm>
          <a:prstGeom prst="line">
            <a:avLst/>
          </a:prstGeom>
          <a:noFill/>
          <a:ln w="12700">
            <a:solidFill>
              <a:srgbClr val="E3E9F2"/>
            </a:solidFill>
            <a:prstDash val="solid"/>
          </a:ln>
        </p:spPr>
      </p:sp>
      <p:sp>
        <p:nvSpPr>
          <p:cNvPr id="58" name="Text 56"/>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9" name="Text 57"/>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Q11  ·  Practice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105</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10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IIT-JAM</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Radioactive Decay Kinetics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12 of 26</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Q12</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100" b="1" dirty="0">
                <a:solidFill>
                  <a:srgbClr val="1B2A41"/>
                </a:solidFill>
                <a:latin typeface="Georgia" pitchFamily="34" charset="0"/>
                <a:ea typeface="Georgia" pitchFamily="34" charset="-122"/>
                <a:cs typeface="Georgia" pitchFamily="34" charset="-120"/>
              </a:rPr>
              <a:t>A radioactive sample decays to 10 \% of its initial amount in 4600 minutes. The rate constant of this process is ____ hour ⁻¹ (Round off to two decimal places)</a:t>
            </a:r>
            <a:endParaRPr lang="en-US" sz="1100" dirty="0"/>
          </a:p>
          <a:p>
            <a:pPr algn="l" indent="0" marL="0">
              <a:buNone/>
            </a:pPr>
            <a:r>
              <a:rPr lang="en-US" sz="1100" b="1" dirty="0">
                <a:solidFill>
                  <a:srgbClr val="1B2A41"/>
                </a:solidFill>
                <a:latin typeface="Georgia" pitchFamily="34" charset="0"/>
                <a:ea typeface="Georgia" pitchFamily="34" charset="-122"/>
                <a:cs typeface="Georgia" pitchFamily="34" charset="-120"/>
              </a:rPr>
              <a:t>(Numerical answer type — write the value.)</a:t>
            </a:r>
            <a:endParaRPr lang="en-US" sz="110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Radioactive Decay Kinetics</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Rare · 1 paper</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k = (1/t) ln(N₀/N) = ln 10/(4600/60 h) = 2.303/76.67 = 0.030 h⁻¹.</a:t>
            </a:r>
            <a:endParaRPr lang="en-US" sz="850" dirty="0"/>
          </a:p>
        </p:txBody>
      </p:sp>
      <p:sp>
        <p:nvSpPr>
          <p:cNvPr id="54" name="Shape 52"/>
          <p:cNvSpPr/>
          <p:nvPr/>
        </p:nvSpPr>
        <p:spPr>
          <a:xfrm>
            <a:off x="292608" y="4590288"/>
            <a:ext cx="5486400" cy="292608"/>
          </a:xfrm>
          <a:prstGeom prst="roundRect">
            <a:avLst>
              <a:gd name="adj" fmla="val 12500"/>
            </a:avLst>
          </a:prstGeom>
          <a:solidFill>
            <a:srgbClr val="FBF1DE"/>
          </a:solidFill>
          <a:ln w="12700">
            <a:solidFill>
              <a:srgbClr val="EAD0A0"/>
            </a:solidFill>
            <a:prstDash val="solid"/>
          </a:ln>
        </p:spPr>
      </p:sp>
      <p:sp>
        <p:nvSpPr>
          <p:cNvPr id="55" name="Shape 53"/>
          <p:cNvSpPr/>
          <p:nvPr/>
        </p:nvSpPr>
        <p:spPr>
          <a:xfrm>
            <a:off x="292608" y="4590288"/>
            <a:ext cx="64008" cy="292608"/>
          </a:xfrm>
          <a:prstGeom prst="rect">
            <a:avLst/>
          </a:prstGeom>
          <a:solidFill>
            <a:srgbClr val="C9821B"/>
          </a:solidFill>
          <a:ln w="12700">
            <a:solidFill>
              <a:srgbClr val="C9821B"/>
            </a:solidFill>
            <a:prstDash val="solid"/>
          </a:ln>
        </p:spPr>
      </p:sp>
      <p:sp>
        <p:nvSpPr>
          <p:cNvPr id="56" name="Text 54"/>
          <p:cNvSpPr/>
          <p:nvPr/>
        </p:nvSpPr>
        <p:spPr>
          <a:xfrm>
            <a:off x="438912" y="4590288"/>
            <a:ext cx="5248656" cy="292608"/>
          </a:xfrm>
          <a:prstGeom prst="rect">
            <a:avLst/>
          </a:prstGeom>
          <a:noFill/>
          <a:ln/>
        </p:spPr>
        <p:txBody>
          <a:bodyPr wrap="square" lIns="0" tIns="0" rIns="0" bIns="0" rtlCol="0" anchor="ctr"/>
          <a:lstStyle/>
          <a:p>
            <a:pPr algn="l" indent="0" marL="0">
              <a:buNone/>
            </a:pPr>
            <a:r>
              <a:rPr lang="en-US" sz="800" b="1" dirty="0">
                <a:solidFill>
                  <a:srgbClr val="C9821B"/>
                </a:solidFill>
                <a:latin typeface="Arial" pitchFamily="34" charset="0"/>
                <a:ea typeface="Arial" pitchFamily="34" charset="-122"/>
                <a:cs typeface="Arial" pitchFamily="34" charset="-120"/>
              </a:rPr>
              <a:t>ANSWER: 0.03 h⁻¹</a:t>
            </a:r>
            <a:endParaRPr lang="en-US" sz="800" dirty="0"/>
          </a:p>
        </p:txBody>
      </p:sp>
      <p:sp>
        <p:nvSpPr>
          <p:cNvPr id="57" name="Shape 55"/>
          <p:cNvSpPr/>
          <p:nvPr/>
        </p:nvSpPr>
        <p:spPr>
          <a:xfrm>
            <a:off x="274320" y="4846320"/>
            <a:ext cx="8595360" cy="0"/>
          </a:xfrm>
          <a:prstGeom prst="line">
            <a:avLst/>
          </a:prstGeom>
          <a:noFill/>
          <a:ln w="12700">
            <a:solidFill>
              <a:srgbClr val="E3E9F2"/>
            </a:solidFill>
            <a:prstDash val="solid"/>
          </a:ln>
        </p:spPr>
      </p:sp>
      <p:sp>
        <p:nvSpPr>
          <p:cNvPr id="58" name="Text 56"/>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9" name="Text 57"/>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Q12  ·  Practice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105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54864"/>
            <a:ext cx="3657600" cy="274320"/>
          </a:xfrm>
          <a:prstGeom prst="rect">
            <a:avLst/>
          </a:prstGeom>
          <a:noFill/>
          <a:ln/>
        </p:spPr>
        <p:txBody>
          <a:bodyPr wrap="square" lIns="0" tIns="0" rIns="0" bIns="0" rtlCol="0" anchor="ctr"/>
          <a:lstStyle/>
          <a:p>
            <a:pPr algn="l" indent="0" marL="0">
              <a:buNone/>
            </a:pPr>
            <a:r>
              <a:rPr lang="en-US" sz="1200" b="1" spc="200" kern="0" dirty="0">
                <a:solidFill>
                  <a:srgbClr val="D4A017"/>
                </a:solidFill>
                <a:latin typeface="Arial" pitchFamily="34" charset="0"/>
                <a:ea typeface="Arial" pitchFamily="34" charset="-122"/>
                <a:cs typeface="Arial" pitchFamily="34" charset="-120"/>
              </a:rPr>
              <a:t>TOPIC REVISION</a:t>
            </a:r>
            <a:endParaRPr lang="en-US" sz="1200" dirty="0"/>
          </a:p>
        </p:txBody>
      </p:sp>
      <p:sp>
        <p:nvSpPr>
          <p:cNvPr id="5" name="Text 3"/>
          <p:cNvSpPr/>
          <p:nvPr/>
        </p:nvSpPr>
        <p:spPr>
          <a:xfrm>
            <a:off x="274320" y="301752"/>
            <a:ext cx="6400800" cy="274320"/>
          </a:xfrm>
          <a:prstGeom prst="rect">
            <a:avLst/>
          </a:prstGeom>
          <a:noFill/>
          <a:ln/>
        </p:spPr>
        <p:txBody>
          <a:bodyPr wrap="square" lIns="0" tIns="0" rIns="0" bIns="0" rtlCol="0" anchor="ctr"/>
          <a:lstStyle/>
          <a:p>
            <a:pPr algn="l" indent="0" marL="0">
              <a:buNone/>
            </a:pPr>
            <a:r>
              <a:rPr lang="en-US" sz="1400" b="1" dirty="0">
                <a:solidFill>
                  <a:srgbClr val="FFFFFF"/>
                </a:solidFill>
                <a:latin typeface="Georgia" pitchFamily="34" charset="0"/>
                <a:ea typeface="Georgia" pitchFamily="34" charset="-122"/>
                <a:cs typeface="Georgia" pitchFamily="34" charset="-120"/>
              </a:rPr>
              <a:t>Radioactive Decay Kinetics</a:t>
            </a:r>
            <a:endParaRPr lang="en-US" sz="1400" dirty="0"/>
          </a:p>
        </p:txBody>
      </p:sp>
      <p:sp>
        <p:nvSpPr>
          <p:cNvPr id="6" name="Text 4"/>
          <p:cNvSpPr/>
          <p:nvPr/>
        </p:nvSpPr>
        <p:spPr>
          <a:xfrm>
            <a:off x="5486400" y="0"/>
            <a:ext cx="3383280" cy="603504"/>
          </a:xfrm>
          <a:prstGeom prst="rect">
            <a:avLst/>
          </a:prstGeom>
          <a:noFill/>
          <a:ln/>
        </p:spPr>
        <p:txBody>
          <a:bodyPr wrap="square" lIns="0" tIns="0" rIns="0" bIns="0" rtlCol="0" anchor="ctr"/>
          <a:lstStyle/>
          <a:p>
            <a:pPr algn="r" indent="0" marL="0">
              <a:buNone/>
            </a:pPr>
            <a:r>
              <a:rPr lang="en-US" sz="1000" dirty="0">
                <a:solidFill>
                  <a:srgbClr val="C9D7E6"/>
                </a:solidFill>
                <a:latin typeface="Arial" pitchFamily="34" charset="0"/>
                <a:ea typeface="Arial" pitchFamily="34" charset="-122"/>
                <a:cs typeface="Arial" pitchFamily="34" charset="-120"/>
              </a:rPr>
              <a:t>6 PYQs  ·  Last-minute revision</a:t>
            </a:r>
            <a:endParaRPr lang="en-US" sz="1000" dirty="0"/>
          </a:p>
        </p:txBody>
      </p:sp>
      <p:sp>
        <p:nvSpPr>
          <p:cNvPr id="7" name="Shape 5"/>
          <p:cNvSpPr/>
          <p:nvPr/>
        </p:nvSpPr>
        <p:spPr>
          <a:xfrm>
            <a:off x="292608" y="713232"/>
            <a:ext cx="4206240" cy="1481328"/>
          </a:xfrm>
          <a:prstGeom prst="roundRect">
            <a:avLst>
              <a:gd name="adj" fmla="val 3086"/>
            </a:avLst>
          </a:prstGeom>
          <a:solidFill>
            <a:srgbClr val="E8F0F8"/>
          </a:solidFill>
          <a:ln w="12700">
            <a:solidFill>
              <a:srgbClr val="E3E9F2"/>
            </a:solidFill>
            <a:prstDash val="solid"/>
          </a:ln>
        </p:spPr>
      </p:sp>
      <p:sp>
        <p:nvSpPr>
          <p:cNvPr id="8" name="Shape 6"/>
          <p:cNvSpPr/>
          <p:nvPr/>
        </p:nvSpPr>
        <p:spPr>
          <a:xfrm>
            <a:off x="292608" y="713232"/>
            <a:ext cx="4206240" cy="274320"/>
          </a:xfrm>
          <a:prstGeom prst="rect">
            <a:avLst/>
          </a:prstGeom>
          <a:solidFill>
            <a:srgbClr val="1E3A5F"/>
          </a:solidFill>
          <a:ln w="12700">
            <a:solidFill>
              <a:srgbClr val="1E3A5F"/>
            </a:solidFill>
            <a:prstDash val="solid"/>
          </a:ln>
        </p:spPr>
      </p:sp>
      <p:sp>
        <p:nvSpPr>
          <p:cNvPr id="9" name="Text 7"/>
          <p:cNvSpPr/>
          <p:nvPr/>
        </p:nvSpPr>
        <p:spPr>
          <a:xfrm>
            <a:off x="329184" y="713232"/>
            <a:ext cx="4133088" cy="274320"/>
          </a:xfrm>
          <a:prstGeom prst="rect">
            <a:avLst/>
          </a:prstGeom>
          <a:noFill/>
          <a:ln/>
        </p:spPr>
        <p:txBody>
          <a:bodyPr wrap="square" lIns="0" tIns="76200" rIns="0" bIns="0" rtlCol="0" anchor="ctr"/>
          <a:lstStyle/>
          <a:p>
            <a:pPr algn="l" indent="0" marL="0">
              <a:buNone/>
            </a:pPr>
            <a:r>
              <a:rPr lang="en-US" sz="900" b="1" spc="50" kern="0" dirty="0">
                <a:solidFill>
                  <a:srgbClr val="FFFFFF"/>
                </a:solidFill>
                <a:latin typeface="Arial" pitchFamily="34" charset="0"/>
                <a:ea typeface="Arial" pitchFamily="34" charset="-122"/>
                <a:cs typeface="Arial" pitchFamily="34" charset="-120"/>
              </a:rPr>
              <a:t>TOPIC SUMMARY</a:t>
            </a:r>
            <a:endParaRPr lang="en-US" sz="900" dirty="0"/>
          </a:p>
        </p:txBody>
      </p:sp>
      <p:sp>
        <p:nvSpPr>
          <p:cNvPr id="10" name="Text 8"/>
          <p:cNvSpPr/>
          <p:nvPr/>
        </p:nvSpPr>
        <p:spPr>
          <a:xfrm>
            <a:off x="420624" y="1042416"/>
            <a:ext cx="3950208" cy="1097280"/>
          </a:xfrm>
          <a:prstGeom prst="rect">
            <a:avLst/>
          </a:prstGeom>
          <a:noFill/>
          <a:ln/>
        </p:spPr>
        <p:txBody>
          <a:bodyPr wrap="square" lIns="0" tIns="0" rIns="0" bIns="0" rtlCol="0" anchor="t"/>
          <a:lstStyle/>
          <a:p>
            <a:pPr algn="l" indent="0" marL="0">
              <a:lnSpc>
                <a:spcPct val="100000"/>
              </a:lnSpc>
              <a:buNone/>
            </a:pPr>
            <a:r>
              <a:rPr lang="en-US" sz="1000" dirty="0">
                <a:solidFill>
                  <a:srgbClr val="1B2A41"/>
                </a:solidFill>
                <a:latin typeface="Arial" pitchFamily="34" charset="0"/>
                <a:ea typeface="Arial" pitchFamily="34" charset="-122"/>
                <a:cs typeface="Arial" pitchFamily="34" charset="-120"/>
              </a:rPr>
              <a:t>Radioactive decay is first order: N = N₀e^(−λt), t½ = 0.693/λ; activity A = λN. α, β⁻, β⁺, EC and γ change Z and A predictably; binding energy per nucleon peaks near Fe-56; radiocarbon and U–Pb dating use the decay law.</a:t>
            </a:r>
            <a:endParaRPr lang="en-US" sz="1000" dirty="0"/>
          </a:p>
        </p:txBody>
      </p:sp>
      <p:sp>
        <p:nvSpPr>
          <p:cNvPr id="11" name="Shape 9"/>
          <p:cNvSpPr/>
          <p:nvPr/>
        </p:nvSpPr>
        <p:spPr>
          <a:xfrm>
            <a:off x="4645152" y="713232"/>
            <a:ext cx="4206240" cy="1481328"/>
          </a:xfrm>
          <a:prstGeom prst="roundRect">
            <a:avLst>
              <a:gd name="adj" fmla="val 3086"/>
            </a:avLst>
          </a:prstGeom>
          <a:solidFill>
            <a:srgbClr val="E5F4F1"/>
          </a:solidFill>
          <a:ln w="12700">
            <a:solidFill>
              <a:srgbClr val="BFE2DC"/>
            </a:solidFill>
            <a:prstDash val="solid"/>
          </a:ln>
        </p:spPr>
      </p:sp>
      <p:sp>
        <p:nvSpPr>
          <p:cNvPr id="12" name="Shape 10"/>
          <p:cNvSpPr/>
          <p:nvPr/>
        </p:nvSpPr>
        <p:spPr>
          <a:xfrm>
            <a:off x="4645152" y="713232"/>
            <a:ext cx="4206240" cy="274320"/>
          </a:xfrm>
          <a:prstGeom prst="rect">
            <a:avLst/>
          </a:prstGeom>
          <a:solidFill>
            <a:srgbClr val="1C8A7C"/>
          </a:solidFill>
          <a:ln w="12700">
            <a:solidFill>
              <a:srgbClr val="1C8A7C"/>
            </a:solidFill>
            <a:prstDash val="solid"/>
          </a:ln>
        </p:spPr>
      </p:sp>
      <p:sp>
        <p:nvSpPr>
          <p:cNvPr id="13" name="Text 11"/>
          <p:cNvSpPr/>
          <p:nvPr/>
        </p:nvSpPr>
        <p:spPr>
          <a:xfrm>
            <a:off x="4681728" y="713232"/>
            <a:ext cx="4133088" cy="274320"/>
          </a:xfrm>
          <a:prstGeom prst="rect">
            <a:avLst/>
          </a:prstGeom>
          <a:noFill/>
          <a:ln/>
        </p:spPr>
        <p:txBody>
          <a:bodyPr wrap="square" lIns="0" tIns="76200" rIns="0" bIns="0" rtlCol="0" anchor="ctr"/>
          <a:lstStyle/>
          <a:p>
            <a:pPr algn="l" indent="0" marL="0">
              <a:buNone/>
            </a:pPr>
            <a:r>
              <a:rPr lang="en-US" sz="900" b="1" spc="50" kern="0" dirty="0">
                <a:solidFill>
                  <a:srgbClr val="FFFFFF"/>
                </a:solidFill>
                <a:latin typeface="Arial" pitchFamily="34" charset="0"/>
                <a:ea typeface="Arial" pitchFamily="34" charset="-122"/>
                <a:cs typeface="Arial" pitchFamily="34" charset="-120"/>
              </a:rPr>
              <a:t>IMPORTANT FORMULA SHEET</a:t>
            </a:r>
            <a:endParaRPr lang="en-US" sz="900" dirty="0"/>
          </a:p>
        </p:txBody>
      </p:sp>
      <p:sp>
        <p:nvSpPr>
          <p:cNvPr id="14" name="Text 12"/>
          <p:cNvSpPr/>
          <p:nvPr/>
        </p:nvSpPr>
        <p:spPr>
          <a:xfrm>
            <a:off x="4773168" y="1042416"/>
            <a:ext cx="3950208" cy="1097280"/>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t½ = 0.693/λ</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 = (t½/0.693) ln(N₀/N)</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A = λN (Bq, Ci = 3.7×10¹⁰ Bq)</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ΔE = Δm c² (931.5 MeV per u)</a:t>
            </a:r>
            <a:endParaRPr lang="en-US" sz="950" dirty="0"/>
          </a:p>
        </p:txBody>
      </p:sp>
      <p:sp>
        <p:nvSpPr>
          <p:cNvPr id="15" name="Shape 13"/>
          <p:cNvSpPr/>
          <p:nvPr/>
        </p:nvSpPr>
        <p:spPr>
          <a:xfrm>
            <a:off x="292608" y="2286000"/>
            <a:ext cx="4206240" cy="1481328"/>
          </a:xfrm>
          <a:prstGeom prst="roundRect">
            <a:avLst>
              <a:gd name="adj" fmla="val 3086"/>
            </a:avLst>
          </a:prstGeom>
          <a:solidFill>
            <a:srgbClr val="F0EAFA"/>
          </a:solidFill>
          <a:ln w="12700">
            <a:solidFill>
              <a:srgbClr val="CDBCEC"/>
            </a:solidFill>
            <a:prstDash val="solid"/>
          </a:ln>
        </p:spPr>
      </p:sp>
      <p:sp>
        <p:nvSpPr>
          <p:cNvPr id="16" name="Shape 14"/>
          <p:cNvSpPr/>
          <p:nvPr/>
        </p:nvSpPr>
        <p:spPr>
          <a:xfrm>
            <a:off x="292608" y="2286000"/>
            <a:ext cx="4206240" cy="274320"/>
          </a:xfrm>
          <a:prstGeom prst="rect">
            <a:avLst/>
          </a:prstGeom>
          <a:solidFill>
            <a:srgbClr val="6E45B8"/>
          </a:solidFill>
          <a:ln w="12700">
            <a:solidFill>
              <a:srgbClr val="6E45B8"/>
            </a:solidFill>
            <a:prstDash val="solid"/>
          </a:ln>
        </p:spPr>
      </p:sp>
      <p:sp>
        <p:nvSpPr>
          <p:cNvPr id="17" name="Text 15"/>
          <p:cNvSpPr/>
          <p:nvPr/>
        </p:nvSpPr>
        <p:spPr>
          <a:xfrm>
            <a:off x="329184" y="2286000"/>
            <a:ext cx="4133088" cy="274320"/>
          </a:xfrm>
          <a:prstGeom prst="rect">
            <a:avLst/>
          </a:prstGeom>
          <a:noFill/>
          <a:ln/>
        </p:spPr>
        <p:txBody>
          <a:bodyPr wrap="square" lIns="0" tIns="76200" rIns="0" bIns="0" rtlCol="0" anchor="ctr"/>
          <a:lstStyle/>
          <a:p>
            <a:pPr algn="l" indent="0" marL="0">
              <a:buNone/>
            </a:pPr>
            <a:r>
              <a:rPr lang="en-US" sz="900" b="1" spc="50" kern="0" dirty="0">
                <a:solidFill>
                  <a:srgbClr val="FFFFFF"/>
                </a:solidFill>
                <a:latin typeface="Arial" pitchFamily="34" charset="0"/>
                <a:ea typeface="Arial" pitchFamily="34" charset="-122"/>
                <a:cs typeface="Arial" pitchFamily="34" charset="-120"/>
              </a:rPr>
              <a:t>FREQUENTLY ASKED CONCEPTS</a:t>
            </a:r>
            <a:endParaRPr lang="en-US" sz="900" dirty="0"/>
          </a:p>
        </p:txBody>
      </p:sp>
      <p:sp>
        <p:nvSpPr>
          <p:cNvPr id="18" name="Text 16"/>
          <p:cNvSpPr/>
          <p:nvPr/>
        </p:nvSpPr>
        <p:spPr>
          <a:xfrm>
            <a:off x="420624" y="2615184"/>
            <a:ext cx="3950208" cy="1097280"/>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Age from activity ratio</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Decay-chain Z/A bookkeeping</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Binding energy and mass defect</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Secular equilibrium</a:t>
            </a:r>
            <a:endParaRPr lang="en-US" sz="950" dirty="0"/>
          </a:p>
        </p:txBody>
      </p:sp>
      <p:sp>
        <p:nvSpPr>
          <p:cNvPr id="19" name="Shape 17"/>
          <p:cNvSpPr/>
          <p:nvPr/>
        </p:nvSpPr>
        <p:spPr>
          <a:xfrm>
            <a:off x="4645152" y="2286000"/>
            <a:ext cx="4206240" cy="1481328"/>
          </a:xfrm>
          <a:prstGeom prst="roundRect">
            <a:avLst>
              <a:gd name="adj" fmla="val 3086"/>
            </a:avLst>
          </a:prstGeom>
          <a:solidFill>
            <a:srgbClr val="FBEDEC"/>
          </a:solidFill>
          <a:ln w="12700">
            <a:solidFill>
              <a:srgbClr val="E7B4B1"/>
            </a:solidFill>
            <a:prstDash val="solid"/>
          </a:ln>
        </p:spPr>
      </p:sp>
      <p:sp>
        <p:nvSpPr>
          <p:cNvPr id="20" name="Shape 18"/>
          <p:cNvSpPr/>
          <p:nvPr/>
        </p:nvSpPr>
        <p:spPr>
          <a:xfrm>
            <a:off x="4645152" y="2286000"/>
            <a:ext cx="4206240" cy="274320"/>
          </a:xfrm>
          <a:prstGeom prst="rect">
            <a:avLst/>
          </a:prstGeom>
          <a:solidFill>
            <a:srgbClr val="B83A36"/>
          </a:solidFill>
          <a:ln w="12700">
            <a:solidFill>
              <a:srgbClr val="B83A36"/>
            </a:solidFill>
            <a:prstDash val="solid"/>
          </a:ln>
        </p:spPr>
      </p:sp>
      <p:sp>
        <p:nvSpPr>
          <p:cNvPr id="21" name="Text 19"/>
          <p:cNvSpPr/>
          <p:nvPr/>
        </p:nvSpPr>
        <p:spPr>
          <a:xfrm>
            <a:off x="4681728" y="2286000"/>
            <a:ext cx="4133088" cy="274320"/>
          </a:xfrm>
          <a:prstGeom prst="rect">
            <a:avLst/>
          </a:prstGeom>
          <a:noFill/>
          <a:ln/>
        </p:spPr>
        <p:txBody>
          <a:bodyPr wrap="square" lIns="0" tIns="76200" rIns="0" bIns="0" rtlCol="0" anchor="ctr"/>
          <a:lstStyle/>
          <a:p>
            <a:pPr algn="l" indent="0" marL="0">
              <a:buNone/>
            </a:pPr>
            <a:r>
              <a:rPr lang="en-US" sz="900" b="1" spc="50" kern="0" dirty="0">
                <a:solidFill>
                  <a:srgbClr val="FFFFFF"/>
                </a:solidFill>
                <a:latin typeface="Arial" pitchFamily="34" charset="0"/>
                <a:ea typeface="Arial" pitchFamily="34" charset="-122"/>
                <a:cs typeface="Arial" pitchFamily="34" charset="-120"/>
              </a:rPr>
              <a:t>COMMON MISTAKES &amp; QUICK NOTES</a:t>
            </a:r>
            <a:endParaRPr lang="en-US" sz="900" dirty="0"/>
          </a:p>
        </p:txBody>
      </p:sp>
      <p:sp>
        <p:nvSpPr>
          <p:cNvPr id="22" name="Text 20"/>
          <p:cNvSpPr/>
          <p:nvPr/>
        </p:nvSpPr>
        <p:spPr>
          <a:xfrm>
            <a:off x="4773168" y="2615184"/>
            <a:ext cx="3950208" cy="1097280"/>
          </a:xfrm>
          <a:prstGeom prst="rect">
            <a:avLst/>
          </a:prstGeom>
          <a:noFill/>
          <a:ln/>
        </p:spPr>
        <p:txBody>
          <a:bodyPr wrap="square" lIns="0" tIns="0" rIns="0" bIns="0" rtlCol="0" anchor="t"/>
          <a:lstStyle/>
          <a:p>
            <a:pPr algn="l" indent="0" marL="0">
              <a:lnSpc>
                <a:spcPct val="100000"/>
              </a:lnSpc>
              <a:buNone/>
            </a:pPr>
            <a:r>
              <a:rPr lang="en-US" sz="900" b="1" dirty="0">
                <a:solidFill>
                  <a:srgbClr val="B83A36"/>
                </a:solidFill>
                <a:latin typeface="Arial" pitchFamily="34" charset="0"/>
                <a:ea typeface="Arial" pitchFamily="34" charset="-122"/>
                <a:cs typeface="Arial" pitchFamily="34" charset="-120"/>
              </a:rPr>
              <a:t>Watch out:</a:t>
            </a:r>
            <a:endParaRPr lang="en-US" sz="900" dirty="0"/>
          </a:p>
          <a:p>
            <a:pPr algn="l" indent="0" marL="0">
              <a:lnSpc>
                <a:spcPct val="100000"/>
              </a:lnSpc>
              <a:buNone/>
            </a:pPr>
            <a:r>
              <a:rPr lang="en-US" sz="900" b="1" dirty="0">
                <a:solidFill>
                  <a:srgbClr val="B83A36"/>
                </a:solidFill>
                <a:latin typeface="Arial" pitchFamily="34" charset="0"/>
                <a:ea typeface="Arial" pitchFamily="34" charset="-122"/>
                <a:cs typeface="Arial" pitchFamily="34" charset="-120"/>
              </a:rPr>
              <a:t>Using log₁₀ with 0.693 (ln 2) — keep ln throughout or use 2.303 with log₁₀.</a:t>
            </a:r>
            <a:endParaRPr lang="en-US" sz="900" dirty="0"/>
          </a:p>
          <a:p>
            <a:pPr algn="l" indent="0" marL="0">
              <a:lnSpc>
                <a:spcPct val="100000"/>
              </a:lnSpc>
              <a:buNone/>
            </a:pPr>
            <a:r>
              <a:rPr lang="en-US" sz="900" b="1" dirty="0">
                <a:solidFill>
                  <a:srgbClr val="B83A36"/>
                </a:solidFill>
                <a:latin typeface="Arial" pitchFamily="34" charset="0"/>
                <a:ea typeface="Arial" pitchFamily="34" charset="-122"/>
                <a:cs typeface="Arial" pitchFamily="34" charset="-120"/>
              </a:rPr>
              <a:t>α: Z−2, A−4; β⁻: Z+1; β⁺/EC: Z−1; γ: no change.</a:t>
            </a:r>
            <a:endParaRPr lang="en-US" sz="900" dirty="0"/>
          </a:p>
        </p:txBody>
      </p:sp>
      <p:sp>
        <p:nvSpPr>
          <p:cNvPr id="23" name="Shape 21"/>
          <p:cNvSpPr/>
          <p:nvPr/>
        </p:nvSpPr>
        <p:spPr>
          <a:xfrm>
            <a:off x="292608" y="3840480"/>
            <a:ext cx="8558784" cy="1152144"/>
          </a:xfrm>
          <a:prstGeom prst="roundRect">
            <a:avLst>
              <a:gd name="adj" fmla="val 3968"/>
            </a:avLst>
          </a:prstGeom>
          <a:solidFill>
            <a:srgbClr val="FBF2D8"/>
          </a:solidFill>
          <a:ln w="12700">
            <a:solidFill>
              <a:srgbClr val="E8D8A8"/>
            </a:solidFill>
            <a:prstDash val="solid"/>
          </a:ln>
        </p:spPr>
      </p:sp>
      <p:sp>
        <p:nvSpPr>
          <p:cNvPr id="24" name="Shape 22"/>
          <p:cNvSpPr/>
          <p:nvPr/>
        </p:nvSpPr>
        <p:spPr>
          <a:xfrm>
            <a:off x="292608" y="3840480"/>
            <a:ext cx="8558784" cy="274320"/>
          </a:xfrm>
          <a:prstGeom prst="rect">
            <a:avLst/>
          </a:prstGeom>
          <a:solidFill>
            <a:srgbClr val="D4A017"/>
          </a:solidFill>
          <a:ln w="12700">
            <a:solidFill>
              <a:srgbClr val="D4A017"/>
            </a:solidFill>
            <a:prstDash val="solid"/>
          </a:ln>
        </p:spPr>
      </p:sp>
      <p:sp>
        <p:nvSpPr>
          <p:cNvPr id="25" name="Text 23"/>
          <p:cNvSpPr/>
          <p:nvPr/>
        </p:nvSpPr>
        <p:spPr>
          <a:xfrm>
            <a:off x="365760" y="3840480"/>
            <a:ext cx="8412480" cy="274320"/>
          </a:xfrm>
          <a:prstGeom prst="rect">
            <a:avLst/>
          </a:prstGeom>
          <a:noFill/>
          <a:ln/>
        </p:spPr>
        <p:txBody>
          <a:bodyPr wrap="square" lIns="0" tIns="0" rIns="0" bIns="0" rtlCol="0" anchor="ctr"/>
          <a:lstStyle/>
          <a:p>
            <a:pPr algn="l" indent="0" marL="0">
              <a:buNone/>
            </a:pPr>
            <a:r>
              <a:rPr lang="en-US" sz="900" b="1" spc="50" kern="0" dirty="0">
                <a:solidFill>
                  <a:srgbClr val="15293F"/>
                </a:solidFill>
                <a:latin typeface="Arial" pitchFamily="34" charset="0"/>
                <a:ea typeface="Arial" pitchFamily="34" charset="-122"/>
                <a:cs typeface="Arial" pitchFamily="34" charset="-120"/>
              </a:rPr>
              <a:t>MOST-REPEATED PYQs  &amp;  EXPECTED IN EXAM</a:t>
            </a:r>
            <a:endParaRPr lang="en-US" sz="900" dirty="0"/>
          </a:p>
        </p:txBody>
      </p:sp>
      <p:sp>
        <p:nvSpPr>
          <p:cNvPr id="26" name="Text 24"/>
          <p:cNvSpPr/>
          <p:nvPr/>
        </p:nvSpPr>
        <p:spPr>
          <a:xfrm>
            <a:off x="420624" y="4151376"/>
            <a:ext cx="8321040" cy="365760"/>
          </a:xfrm>
          <a:prstGeom prst="rect">
            <a:avLst/>
          </a:prstGeom>
          <a:noFill/>
          <a:ln/>
        </p:spPr>
        <p:txBody>
          <a:bodyPr wrap="square" lIns="0" tIns="0" rIns="0" bIns="0" rtlCol="0" anchor="t"/>
          <a:lstStyle/>
          <a:p>
            <a:pPr algn="l" indent="0" marL="0">
              <a:buNone/>
            </a:pPr>
            <a:r>
              <a:rPr lang="en-US" sz="900" b="1" dirty="0">
                <a:solidFill>
                  <a:srgbClr val="1E3A5F"/>
                </a:solidFill>
                <a:latin typeface="Arial" pitchFamily="34" charset="0"/>
                <a:ea typeface="Arial" pitchFamily="34" charset="-122"/>
                <a:cs typeface="Arial" pitchFamily="34" charset="-120"/>
              </a:rPr>
              <a:t>PYQs in this topic:  Q7   Q8   Q9   Q10   Q11   Q12</a:t>
            </a:r>
            <a:endParaRPr lang="en-US" sz="900" dirty="0"/>
          </a:p>
        </p:txBody>
      </p:sp>
      <p:sp>
        <p:nvSpPr>
          <p:cNvPr id="27" name="Text 25"/>
          <p:cNvSpPr/>
          <p:nvPr/>
        </p:nvSpPr>
        <p:spPr>
          <a:xfrm>
            <a:off x="420624" y="4590288"/>
            <a:ext cx="8321040" cy="365760"/>
          </a:xfrm>
          <a:prstGeom prst="rect">
            <a:avLst/>
          </a:prstGeom>
          <a:noFill/>
          <a:ln/>
        </p:spPr>
        <p:txBody>
          <a:bodyPr wrap="square" lIns="0" tIns="0" rIns="0" bIns="0" rtlCol="0" anchor="t"/>
          <a:lstStyle/>
          <a:p>
            <a:pPr algn="l" indent="0" marL="0">
              <a:buNone/>
            </a:pPr>
            <a:r>
              <a:rPr lang="en-US" sz="950" dirty="0">
                <a:solidFill>
                  <a:srgbClr val="5A6B82"/>
                </a:solidFill>
                <a:latin typeface="Arial" pitchFamily="34" charset="0"/>
                <a:ea typeface="Arial" pitchFamily="34" charset="-122"/>
                <a:cs typeface="Arial" pitchFamily="34" charset="-120"/>
              </a:rPr>
              <a:t>Expect 6 question(s) next session on Radioactive Decay Kinetics.</a:t>
            </a:r>
            <a:endParaRPr lang="en-US" sz="950" dirty="0"/>
          </a:p>
        </p:txBody>
      </p:sp>
      <p:sp>
        <p:nvSpPr>
          <p:cNvPr id="28" name="Shape 26"/>
          <p:cNvSpPr/>
          <p:nvPr/>
        </p:nvSpPr>
        <p:spPr>
          <a:xfrm>
            <a:off x="274320" y="4992624"/>
            <a:ext cx="8595360" cy="0"/>
          </a:xfrm>
          <a:prstGeom prst="line">
            <a:avLst/>
          </a:prstGeom>
          <a:noFill/>
          <a:ln w="12700">
            <a:solidFill>
              <a:srgbClr val="E3E9F2"/>
            </a:solidFill>
            <a:prstDash val="solid"/>
          </a:ln>
        </p:spPr>
      </p:sp>
      <p:sp>
        <p:nvSpPr>
          <p:cNvPr id="29" name="Text 27"/>
          <p:cNvSpPr/>
          <p:nvPr/>
        </p:nvSpPr>
        <p:spPr>
          <a:xfrm>
            <a:off x="274320" y="5010912"/>
            <a:ext cx="8595360" cy="128016"/>
          </a:xfrm>
          <a:prstGeom prst="rect">
            <a:avLst/>
          </a:prstGeom>
          <a:noFill/>
          <a:ln/>
        </p:spPr>
        <p:txBody>
          <a:bodyPr wrap="square" lIns="0" tIns="0" rIns="0" bIns="0" rtlCol="0" anchor="ctr"/>
          <a:lstStyle/>
          <a:p>
            <a:pPr algn="ctr" indent="0" marL="0">
              <a:buNone/>
            </a:pPr>
            <a:r>
              <a:rPr lang="en-US" sz="80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00"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
    <p:bg>
      <p:bgPr>
        <a:solidFill>
          <a:srgbClr val="1E3A5F"/>
        </a:solidFill>
      </p:bgPr>
    </p:bg>
    <p:spTree>
      <p:nvGrpSpPr>
        <p:cNvPr id="1" name=""/>
        <p:cNvGrpSpPr/>
        <p:nvPr/>
      </p:nvGrpSpPr>
      <p:grpSpPr>
        <a:xfrm>
          <a:off x="0" y="0"/>
          <a:ext cx="0" cy="0"/>
          <a:chOff x="0" y="0"/>
          <a:chExt cx="0" cy="0"/>
        </a:xfrm>
      </p:grpSpPr>
      <p:sp>
        <p:nvSpPr>
          <p:cNvPr id="2" name="Shape 0"/>
          <p:cNvSpPr/>
          <p:nvPr/>
        </p:nvSpPr>
        <p:spPr>
          <a:xfrm>
            <a:off x="7269480" y="182880"/>
            <a:ext cx="1737360" cy="1737360"/>
          </a:xfrm>
          <a:prstGeom prst="ellipse">
            <a:avLst/>
          </a:prstGeom>
          <a:solidFill>
            <a:srgbClr val="2C5A80"/>
          </a:solidFill>
          <a:ln w="12700">
            <a:solidFill>
              <a:srgbClr val="2C5A80"/>
            </a:solidFill>
            <a:prstDash val="solid"/>
          </a:ln>
        </p:spPr>
      </p:sp>
      <p:sp>
        <p:nvSpPr>
          <p:cNvPr id="4" name="Text 2"/>
          <p:cNvSpPr/>
          <p:nvPr/>
        </p:nvSpPr>
        <p:spPr>
          <a:xfrm>
            <a:off x="548640" y="1371600"/>
            <a:ext cx="5486400" cy="365760"/>
          </a:xfrm>
          <a:prstGeom prst="rect">
            <a:avLst/>
          </a:prstGeom>
          <a:noFill/>
          <a:ln/>
        </p:spPr>
        <p:txBody>
          <a:bodyPr wrap="square" lIns="0" tIns="0" rIns="0" bIns="0" rtlCol="0" anchor="ctr"/>
          <a:lstStyle/>
          <a:p>
            <a:pPr algn="l" indent="0" marL="0">
              <a:buNone/>
            </a:pPr>
            <a:r>
              <a:rPr lang="en-US" sz="1400" b="1" spc="400" kern="0" dirty="0">
                <a:solidFill>
                  <a:srgbClr val="D4A017"/>
                </a:solidFill>
                <a:latin typeface="Arial" pitchFamily="34" charset="0"/>
                <a:ea typeface="Arial" pitchFamily="34" charset="-122"/>
                <a:cs typeface="Arial" pitchFamily="34" charset="-120"/>
              </a:rPr>
              <a:t>TOPIC 3</a:t>
            </a:r>
            <a:endParaRPr lang="en-US" sz="1400" dirty="0"/>
          </a:p>
        </p:txBody>
      </p:sp>
      <p:sp>
        <p:nvSpPr>
          <p:cNvPr id="5" name="Shape 3"/>
          <p:cNvSpPr/>
          <p:nvPr/>
        </p:nvSpPr>
        <p:spPr>
          <a:xfrm>
            <a:off x="566928" y="1792224"/>
            <a:ext cx="1463040" cy="45720"/>
          </a:xfrm>
          <a:prstGeom prst="rect">
            <a:avLst/>
          </a:prstGeom>
          <a:solidFill>
            <a:srgbClr val="D4A017"/>
          </a:solidFill>
          <a:ln w="12700">
            <a:solidFill>
              <a:srgbClr val="D4A017"/>
            </a:solidFill>
            <a:prstDash val="solid"/>
          </a:ln>
        </p:spPr>
      </p:sp>
      <p:sp>
        <p:nvSpPr>
          <p:cNvPr id="6" name="Text 4"/>
          <p:cNvSpPr/>
          <p:nvPr/>
        </p:nvSpPr>
        <p:spPr>
          <a:xfrm>
            <a:off x="548640" y="1938528"/>
            <a:ext cx="7772400" cy="1097280"/>
          </a:xfrm>
          <a:prstGeom prst="rect">
            <a:avLst/>
          </a:prstGeom>
          <a:noFill/>
          <a:ln/>
        </p:spPr>
        <p:txBody>
          <a:bodyPr wrap="square" rtlCol="0" anchor="t"/>
          <a:lstStyle/>
          <a:p>
            <a:pPr algn="l" indent="0" marL="0">
              <a:buNone/>
            </a:pPr>
            <a:r>
              <a:rPr lang="en-US" sz="3000" b="1" dirty="0">
                <a:solidFill>
                  <a:srgbClr val="FFFFFF"/>
                </a:solidFill>
                <a:latin typeface="Georgia" pitchFamily="34" charset="0"/>
                <a:ea typeface="Georgia" pitchFamily="34" charset="-122"/>
                <a:cs typeface="Georgia" pitchFamily="34" charset="-120"/>
              </a:rPr>
              <a:t>Isotope Applications</a:t>
            </a:r>
            <a:endParaRPr lang="en-US" sz="3000" dirty="0"/>
          </a:p>
        </p:txBody>
      </p:sp>
      <p:sp>
        <p:nvSpPr>
          <p:cNvPr id="7" name="Text 5"/>
          <p:cNvSpPr/>
          <p:nvPr/>
        </p:nvSpPr>
        <p:spPr>
          <a:xfrm>
            <a:off x="566928" y="3246120"/>
            <a:ext cx="7863840" cy="365760"/>
          </a:xfrm>
          <a:prstGeom prst="rect">
            <a:avLst/>
          </a:prstGeom>
          <a:noFill/>
          <a:ln/>
        </p:spPr>
        <p:txBody>
          <a:bodyPr wrap="square" lIns="0" tIns="0" rIns="0" bIns="0" rtlCol="0" anchor="ctr"/>
          <a:lstStyle/>
          <a:p>
            <a:pPr algn="l" indent="0" marL="0">
              <a:buNone/>
            </a:pPr>
            <a:r>
              <a:rPr lang="en-US" sz="1300" dirty="0">
                <a:solidFill>
                  <a:srgbClr val="D7E4EE"/>
                </a:solidFill>
                <a:latin typeface="Arial" pitchFamily="34" charset="0"/>
                <a:ea typeface="Arial" pitchFamily="34" charset="-122"/>
                <a:cs typeface="Arial" pitchFamily="34" charset="-120"/>
              </a:rPr>
              <a:t>3 questions   ·   Easy 1  |  Medium 2  |  Hard 0   ·   PYQ frequency: Rare</a:t>
            </a:r>
            <a:endParaRPr lang="en-US" sz="1300" dirty="0"/>
          </a:p>
        </p:txBody>
      </p:sp>
      <p:sp>
        <p:nvSpPr>
          <p:cNvPr id="8" name="Shape 6"/>
          <p:cNvSpPr/>
          <p:nvPr/>
        </p:nvSpPr>
        <p:spPr>
          <a:xfrm>
            <a:off x="0" y="4572000"/>
            <a:ext cx="9144000" cy="571500"/>
          </a:xfrm>
          <a:prstGeom prst="rect">
            <a:avLst/>
          </a:prstGeom>
          <a:solidFill>
            <a:srgbClr val="D4A017"/>
          </a:solidFill>
          <a:ln w="12700">
            <a:solidFill>
              <a:srgbClr val="D4A017"/>
            </a:solidFill>
            <a:prstDash val="solid"/>
          </a:ln>
        </p:spPr>
      </p:sp>
      <p:sp>
        <p:nvSpPr>
          <p:cNvPr id="9" name="Text 7"/>
          <p:cNvSpPr/>
          <p:nvPr/>
        </p:nvSpPr>
        <p:spPr>
          <a:xfrm>
            <a:off x="182880" y="4572000"/>
            <a:ext cx="8778240" cy="571500"/>
          </a:xfrm>
          <a:prstGeom prst="rect">
            <a:avLst/>
          </a:prstGeom>
          <a:noFill/>
          <a:ln/>
        </p:spPr>
        <p:txBody>
          <a:bodyPr wrap="square" lIns="0" tIns="0" rIns="0" bIns="0" rtlCol="0" anchor="ctr"/>
          <a:lstStyle/>
          <a:p>
            <a:pPr algn="ctr" indent="0" marL="0">
              <a:buNone/>
            </a:pPr>
            <a:r>
              <a:rPr lang="en-US" sz="1100" b="1" dirty="0">
                <a:solidFill>
                  <a:srgbClr val="15293F"/>
                </a:solidFill>
                <a:latin typeface="Arial" pitchFamily="34" charset="0"/>
                <a:ea typeface="Arial" pitchFamily="34" charset="-122"/>
                <a:cs typeface="Arial" pitchFamily="34" charset="-120"/>
              </a:rPr>
              <a:t>( Mr. Aniket Bhardwaj By ABC Chemistry )  ·  www.abcchemistry.com  ·  9212142427</a:t>
            </a:r>
            <a:endParaRPr lang="en-US" sz="1100" dirty="0"/>
          </a:p>
        </p:txBody>
      </p:sp>
      <p:pic>
        <p:nvPicPr>
          <p:cNvPr id="11" name="ABC Chemistry logo" descr="ABC Chemistry logo"/>
          <p:cNvPicPr>
            <a:picLocks noChangeAspect="1"/>
          </p:cNvPicPr>
          <p:nvPr/>
        </p:nvPicPr>
        <p:blipFill>
          <a:blip r:embed="rId2"/>
          <a:stretch>
            <a:fillRect/>
          </a:stretch>
        </p:blipFill>
        <p:spPr>
          <a:xfrm>
            <a:off x="7612379" y="525780"/>
            <a:ext cx="1051560" cy="1051560"/>
          </a:xfrm>
          <a:prstGeom prst="rect">
            <a:avLst/>
          </a:prstGeom>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2012</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Isotope Applications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13 of 26</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Q13</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In 'carbon-dating' application of radioisotopes, ¹⁴C emits</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β-particle</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α-particle</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γ-radiation</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Positron</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1–1.5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Easy</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Isotope Applications</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Rare · 2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'Tracer: same chemistry, different signal'.</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Q13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2012</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Isotope Applications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13 of 26</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A    β-particle</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Tracers (³²P, ¹⁴C, ³H), radiocarbon dating (5730 y), K–Ar and U–Pb geochronology, isotope dilution analysis, neutron activation analysis, medical isotopes (⁹⁹ᵐTc, ¹³¹I, ¹⁸F PET), kinetic isotope effects.</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¹⁴C decays by β⁻ emission to ¹⁴N (t₁/₂ 5730 y), the basis of radiocarbon dating.</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(A).</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(A)  β-particle</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¹⁴C dating works to ~50 000 years (≈ 9 half-lives).</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Using the parent's half-life for a daughter-based dating method (K–Ar uses ⁴⁰K's branching).</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⁹⁹ᵐTc (6 h, 140 keV γ) is generated from ⁹⁹Mo on an alumina column.</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'Tracer: same chemistry, different signal'.</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Q13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2012</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Isotope Applications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13 of 26</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α-particle</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(A) is the key — ¹⁴C decays by β⁻ emission to ¹⁴N (t₁/₂ 5730 y), the basis of radiocarbon dating.</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γ-radiation</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Using the parent's half-life for a daughter-based dating method (K–Ar uses ⁴⁰K's branching).</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Positron</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⁹⁹ᵐTc (6 h, 140 keV γ) is generated from ⁹⁹Mo on an alumina column.</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Q13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IIT-JAM</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Isotope Applications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14 of 26</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Q14</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In boron neutron capture therapy, the initial boron isotope used and the particle generated after neutron capture respectively are:</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¹¹ B and α particle</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¹⁰ B and α particle</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¹¹ B and β particle</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¹⁰ B and β particle</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Isotope Applications</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Rare · 2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'Tracer: same chemistry, different signal'.</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Q14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IIT-JAM</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Isotope Applications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14 of 26</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B    ¹⁰ B and α particle</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Tracers (³²P, ¹⁴C, ³H), radiocarbon dating (5730 y), K–Ar and U–Pb geochronology, isotope dilution analysis, neutron activation analysis, medical isotopes (⁹⁹ᵐTc, ¹³¹I, ¹⁸F PET), kinetic isotope effects.</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¹⁰B captures a thermal neutron and splits: ¹⁰B + n → ⁷Li + α; the short-range α particle kills the tumour cell.</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(B).</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(B)  ¹⁰ B and α particle</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¹⁴C dating works to ~50 000 years (≈ 9 half-lives).</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Using the parent's half-life for a daughter-based dating method (K–Ar uses ⁴⁰K's branching).</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⁹⁹ᵐTc (6 h, 140 keV γ) is generated from ⁹⁹Mo on an alumina column.</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'Tracer: same chemistry, different signal'.</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Q14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IIT-JAM</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Isotope Applications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14 of 26</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B</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¹¹ B and α particle</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(B) is the key — ¹⁰B captures a thermal neutron and splits: ¹⁰B + n → ⁷Li + α; the short-range α particle kills the tumour cell.</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¹¹ B and β particle</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Using the parent's half-life for a daughter-based dating method (K–Ar uses ⁴⁰K's branching).</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¹⁰ B and β particle</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⁹⁹ᵐTc (6 h, 140 keV γ) is generated from ⁹⁹Mo on an alumina column.</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Q14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10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IIT-JAM</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Isotope Applications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15 of 26</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Q15</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100" b="1" dirty="0">
                <a:solidFill>
                  <a:srgbClr val="1B2A41"/>
                </a:solidFill>
                <a:latin typeface="Georgia" pitchFamily="34" charset="0"/>
                <a:ea typeface="Georgia" pitchFamily="34" charset="-122"/>
                <a:cs typeface="Georgia" pitchFamily="34" charset="-120"/>
              </a:rPr>
              <a:t>The isotope ₈₄²¹⁴ Po undergoes one alpha and one beta particle emission sequentially to form an isotope " X ". The number of neutrons in " X " is ____ .</a:t>
            </a:r>
            <a:endParaRPr lang="en-US" sz="1100" dirty="0"/>
          </a:p>
          <a:p>
            <a:pPr algn="l" indent="0" marL="0">
              <a:buNone/>
            </a:pPr>
            <a:r>
              <a:rPr lang="en-US" sz="1100" b="1" dirty="0">
                <a:solidFill>
                  <a:srgbClr val="1B2A41"/>
                </a:solidFill>
                <a:latin typeface="Georgia" pitchFamily="34" charset="0"/>
                <a:ea typeface="Georgia" pitchFamily="34" charset="-122"/>
                <a:cs typeface="Georgia" pitchFamily="34" charset="-120"/>
              </a:rPr>
              <a:t>(Numerical answer type — write the value.)</a:t>
            </a:r>
            <a:endParaRPr lang="en-US" sz="110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Isotope Applications</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Rare · 2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²¹⁴Po → α → ²¹⁰Pb (Z = 82) → β⁻ → ²¹⁰Bi (Z = 83). Neutrons = 210 − 83 = 127.</a:t>
            </a:r>
            <a:endParaRPr lang="en-US" sz="850" dirty="0"/>
          </a:p>
        </p:txBody>
      </p:sp>
      <p:sp>
        <p:nvSpPr>
          <p:cNvPr id="54" name="Shape 52"/>
          <p:cNvSpPr/>
          <p:nvPr/>
        </p:nvSpPr>
        <p:spPr>
          <a:xfrm>
            <a:off x="292608" y="4590288"/>
            <a:ext cx="5486400" cy="292608"/>
          </a:xfrm>
          <a:prstGeom prst="roundRect">
            <a:avLst>
              <a:gd name="adj" fmla="val 12500"/>
            </a:avLst>
          </a:prstGeom>
          <a:solidFill>
            <a:srgbClr val="FBF1DE"/>
          </a:solidFill>
          <a:ln w="12700">
            <a:solidFill>
              <a:srgbClr val="EAD0A0"/>
            </a:solidFill>
            <a:prstDash val="solid"/>
          </a:ln>
        </p:spPr>
      </p:sp>
      <p:sp>
        <p:nvSpPr>
          <p:cNvPr id="55" name="Shape 53"/>
          <p:cNvSpPr/>
          <p:nvPr/>
        </p:nvSpPr>
        <p:spPr>
          <a:xfrm>
            <a:off x="292608" y="4590288"/>
            <a:ext cx="64008" cy="292608"/>
          </a:xfrm>
          <a:prstGeom prst="rect">
            <a:avLst/>
          </a:prstGeom>
          <a:solidFill>
            <a:srgbClr val="C9821B"/>
          </a:solidFill>
          <a:ln w="12700">
            <a:solidFill>
              <a:srgbClr val="C9821B"/>
            </a:solidFill>
            <a:prstDash val="solid"/>
          </a:ln>
        </p:spPr>
      </p:sp>
      <p:sp>
        <p:nvSpPr>
          <p:cNvPr id="56" name="Text 54"/>
          <p:cNvSpPr/>
          <p:nvPr/>
        </p:nvSpPr>
        <p:spPr>
          <a:xfrm>
            <a:off x="438912" y="4590288"/>
            <a:ext cx="5248656" cy="292608"/>
          </a:xfrm>
          <a:prstGeom prst="rect">
            <a:avLst/>
          </a:prstGeom>
          <a:noFill/>
          <a:ln/>
        </p:spPr>
        <p:txBody>
          <a:bodyPr wrap="square" lIns="0" tIns="0" rIns="0" bIns="0" rtlCol="0" anchor="ctr"/>
          <a:lstStyle/>
          <a:p>
            <a:pPr algn="l" indent="0" marL="0">
              <a:buNone/>
            </a:pPr>
            <a:r>
              <a:rPr lang="en-US" sz="800" b="1" dirty="0">
                <a:solidFill>
                  <a:srgbClr val="C9821B"/>
                </a:solidFill>
                <a:latin typeface="Arial" pitchFamily="34" charset="0"/>
                <a:ea typeface="Arial" pitchFamily="34" charset="-122"/>
                <a:cs typeface="Arial" pitchFamily="34" charset="-120"/>
              </a:rPr>
              <a:t>ANSWER: 127</a:t>
            </a:r>
            <a:endParaRPr lang="en-US" sz="800" dirty="0"/>
          </a:p>
        </p:txBody>
      </p:sp>
      <p:sp>
        <p:nvSpPr>
          <p:cNvPr id="57" name="Shape 55"/>
          <p:cNvSpPr/>
          <p:nvPr/>
        </p:nvSpPr>
        <p:spPr>
          <a:xfrm>
            <a:off x="274320" y="4846320"/>
            <a:ext cx="8595360" cy="0"/>
          </a:xfrm>
          <a:prstGeom prst="line">
            <a:avLst/>
          </a:prstGeom>
          <a:noFill/>
          <a:ln w="12700">
            <a:solidFill>
              <a:srgbClr val="E3E9F2"/>
            </a:solidFill>
            <a:prstDash val="solid"/>
          </a:ln>
        </p:spPr>
      </p:sp>
      <p:sp>
        <p:nvSpPr>
          <p:cNvPr id="58" name="Text 56"/>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9" name="Text 57"/>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Q15  ·  Practice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105</a:t>
            </a:fld>
            <a:endParaRPr 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54864"/>
            <a:ext cx="3657600" cy="274320"/>
          </a:xfrm>
          <a:prstGeom prst="rect">
            <a:avLst/>
          </a:prstGeom>
          <a:noFill/>
          <a:ln/>
        </p:spPr>
        <p:txBody>
          <a:bodyPr wrap="square" lIns="0" tIns="0" rIns="0" bIns="0" rtlCol="0" anchor="ctr"/>
          <a:lstStyle/>
          <a:p>
            <a:pPr algn="l" indent="0" marL="0">
              <a:buNone/>
            </a:pPr>
            <a:r>
              <a:rPr lang="en-US" sz="1200" b="1" spc="200" kern="0" dirty="0">
                <a:solidFill>
                  <a:srgbClr val="D4A017"/>
                </a:solidFill>
                <a:latin typeface="Arial" pitchFamily="34" charset="0"/>
                <a:ea typeface="Arial" pitchFamily="34" charset="-122"/>
                <a:cs typeface="Arial" pitchFamily="34" charset="-120"/>
              </a:rPr>
              <a:t>TOPIC REVISION</a:t>
            </a:r>
            <a:endParaRPr lang="en-US" sz="1200" dirty="0"/>
          </a:p>
        </p:txBody>
      </p:sp>
      <p:sp>
        <p:nvSpPr>
          <p:cNvPr id="5" name="Text 3"/>
          <p:cNvSpPr/>
          <p:nvPr/>
        </p:nvSpPr>
        <p:spPr>
          <a:xfrm>
            <a:off x="274320" y="301752"/>
            <a:ext cx="6400800" cy="274320"/>
          </a:xfrm>
          <a:prstGeom prst="rect">
            <a:avLst/>
          </a:prstGeom>
          <a:noFill/>
          <a:ln/>
        </p:spPr>
        <p:txBody>
          <a:bodyPr wrap="square" lIns="0" tIns="0" rIns="0" bIns="0" rtlCol="0" anchor="ctr"/>
          <a:lstStyle/>
          <a:p>
            <a:pPr algn="l" indent="0" marL="0">
              <a:buNone/>
            </a:pPr>
            <a:r>
              <a:rPr lang="en-US" sz="1400" b="1" dirty="0">
                <a:solidFill>
                  <a:srgbClr val="FFFFFF"/>
                </a:solidFill>
                <a:latin typeface="Georgia" pitchFamily="34" charset="0"/>
                <a:ea typeface="Georgia" pitchFamily="34" charset="-122"/>
                <a:cs typeface="Georgia" pitchFamily="34" charset="-120"/>
              </a:rPr>
              <a:t>Isotope Applications</a:t>
            </a:r>
            <a:endParaRPr lang="en-US" sz="1400" dirty="0"/>
          </a:p>
        </p:txBody>
      </p:sp>
      <p:sp>
        <p:nvSpPr>
          <p:cNvPr id="6" name="Text 4"/>
          <p:cNvSpPr/>
          <p:nvPr/>
        </p:nvSpPr>
        <p:spPr>
          <a:xfrm>
            <a:off x="5486400" y="0"/>
            <a:ext cx="3383280" cy="603504"/>
          </a:xfrm>
          <a:prstGeom prst="rect">
            <a:avLst/>
          </a:prstGeom>
          <a:noFill/>
          <a:ln/>
        </p:spPr>
        <p:txBody>
          <a:bodyPr wrap="square" lIns="0" tIns="0" rIns="0" bIns="0" rtlCol="0" anchor="ctr"/>
          <a:lstStyle/>
          <a:p>
            <a:pPr algn="r" indent="0" marL="0">
              <a:buNone/>
            </a:pPr>
            <a:r>
              <a:rPr lang="en-US" sz="1000" dirty="0">
                <a:solidFill>
                  <a:srgbClr val="C9D7E6"/>
                </a:solidFill>
                <a:latin typeface="Arial" pitchFamily="34" charset="0"/>
                <a:ea typeface="Arial" pitchFamily="34" charset="-122"/>
                <a:cs typeface="Arial" pitchFamily="34" charset="-120"/>
              </a:rPr>
              <a:t>3 PYQs  ·  Last-minute revision</a:t>
            </a:r>
            <a:endParaRPr lang="en-US" sz="1000" dirty="0"/>
          </a:p>
        </p:txBody>
      </p:sp>
      <p:sp>
        <p:nvSpPr>
          <p:cNvPr id="7" name="Shape 5"/>
          <p:cNvSpPr/>
          <p:nvPr/>
        </p:nvSpPr>
        <p:spPr>
          <a:xfrm>
            <a:off x="292608" y="713232"/>
            <a:ext cx="4206240" cy="1481328"/>
          </a:xfrm>
          <a:prstGeom prst="roundRect">
            <a:avLst>
              <a:gd name="adj" fmla="val 3086"/>
            </a:avLst>
          </a:prstGeom>
          <a:solidFill>
            <a:srgbClr val="E8F0F8"/>
          </a:solidFill>
          <a:ln w="12700">
            <a:solidFill>
              <a:srgbClr val="E3E9F2"/>
            </a:solidFill>
            <a:prstDash val="solid"/>
          </a:ln>
        </p:spPr>
      </p:sp>
      <p:sp>
        <p:nvSpPr>
          <p:cNvPr id="8" name="Shape 6"/>
          <p:cNvSpPr/>
          <p:nvPr/>
        </p:nvSpPr>
        <p:spPr>
          <a:xfrm>
            <a:off x="292608" y="713232"/>
            <a:ext cx="4206240" cy="274320"/>
          </a:xfrm>
          <a:prstGeom prst="rect">
            <a:avLst/>
          </a:prstGeom>
          <a:solidFill>
            <a:srgbClr val="1E3A5F"/>
          </a:solidFill>
          <a:ln w="12700">
            <a:solidFill>
              <a:srgbClr val="1E3A5F"/>
            </a:solidFill>
            <a:prstDash val="solid"/>
          </a:ln>
        </p:spPr>
      </p:sp>
      <p:sp>
        <p:nvSpPr>
          <p:cNvPr id="9" name="Text 7"/>
          <p:cNvSpPr/>
          <p:nvPr/>
        </p:nvSpPr>
        <p:spPr>
          <a:xfrm>
            <a:off x="329184" y="713232"/>
            <a:ext cx="4133088" cy="274320"/>
          </a:xfrm>
          <a:prstGeom prst="rect">
            <a:avLst/>
          </a:prstGeom>
          <a:noFill/>
          <a:ln/>
        </p:spPr>
        <p:txBody>
          <a:bodyPr wrap="square" lIns="0" tIns="76200" rIns="0" bIns="0" rtlCol="0" anchor="ctr"/>
          <a:lstStyle/>
          <a:p>
            <a:pPr algn="l" indent="0" marL="0">
              <a:buNone/>
            </a:pPr>
            <a:r>
              <a:rPr lang="en-US" sz="900" b="1" spc="50" kern="0" dirty="0">
                <a:solidFill>
                  <a:srgbClr val="FFFFFF"/>
                </a:solidFill>
                <a:latin typeface="Arial" pitchFamily="34" charset="0"/>
                <a:ea typeface="Arial" pitchFamily="34" charset="-122"/>
                <a:cs typeface="Arial" pitchFamily="34" charset="-120"/>
              </a:rPr>
              <a:t>TOPIC SUMMARY</a:t>
            </a:r>
            <a:endParaRPr lang="en-US" sz="900" dirty="0"/>
          </a:p>
        </p:txBody>
      </p:sp>
      <p:sp>
        <p:nvSpPr>
          <p:cNvPr id="10" name="Text 8"/>
          <p:cNvSpPr/>
          <p:nvPr/>
        </p:nvSpPr>
        <p:spPr>
          <a:xfrm>
            <a:off x="420624" y="1042416"/>
            <a:ext cx="3950208" cy="1097280"/>
          </a:xfrm>
          <a:prstGeom prst="rect">
            <a:avLst/>
          </a:prstGeom>
          <a:noFill/>
          <a:ln/>
        </p:spPr>
        <p:txBody>
          <a:bodyPr wrap="square" lIns="0" tIns="0" rIns="0" bIns="0" rtlCol="0" anchor="t"/>
          <a:lstStyle/>
          <a:p>
            <a:pPr algn="l" indent="0" marL="0">
              <a:lnSpc>
                <a:spcPct val="100000"/>
              </a:lnSpc>
              <a:buNone/>
            </a:pPr>
            <a:r>
              <a:rPr lang="en-US" sz="1000" dirty="0">
                <a:solidFill>
                  <a:srgbClr val="1B2A41"/>
                </a:solidFill>
                <a:latin typeface="Arial" pitchFamily="34" charset="0"/>
                <a:ea typeface="Arial" pitchFamily="34" charset="-122"/>
                <a:cs typeface="Arial" pitchFamily="34" charset="-120"/>
              </a:rPr>
              <a:t>Tracers (³²P, ¹⁴C, ³H), radiocarbon dating (5730 y), K–Ar and U–Pb geochronology, isotope dilution analysis, neutron activation analysis, medical isotopes (⁹⁹ᵐTc, ¹³¹I, ¹⁸F PET), kinetic isotope effects.</a:t>
            </a:r>
            <a:endParaRPr lang="en-US" sz="1000" dirty="0"/>
          </a:p>
        </p:txBody>
      </p:sp>
      <p:sp>
        <p:nvSpPr>
          <p:cNvPr id="11" name="Shape 9"/>
          <p:cNvSpPr/>
          <p:nvPr/>
        </p:nvSpPr>
        <p:spPr>
          <a:xfrm>
            <a:off x="4645152" y="713232"/>
            <a:ext cx="4206240" cy="1481328"/>
          </a:xfrm>
          <a:prstGeom prst="roundRect">
            <a:avLst>
              <a:gd name="adj" fmla="val 3086"/>
            </a:avLst>
          </a:prstGeom>
          <a:solidFill>
            <a:srgbClr val="E5F4F1"/>
          </a:solidFill>
          <a:ln w="12700">
            <a:solidFill>
              <a:srgbClr val="BFE2DC"/>
            </a:solidFill>
            <a:prstDash val="solid"/>
          </a:ln>
        </p:spPr>
      </p:sp>
      <p:sp>
        <p:nvSpPr>
          <p:cNvPr id="12" name="Shape 10"/>
          <p:cNvSpPr/>
          <p:nvPr/>
        </p:nvSpPr>
        <p:spPr>
          <a:xfrm>
            <a:off x="4645152" y="713232"/>
            <a:ext cx="4206240" cy="274320"/>
          </a:xfrm>
          <a:prstGeom prst="rect">
            <a:avLst/>
          </a:prstGeom>
          <a:solidFill>
            <a:srgbClr val="1C8A7C"/>
          </a:solidFill>
          <a:ln w="12700">
            <a:solidFill>
              <a:srgbClr val="1C8A7C"/>
            </a:solidFill>
            <a:prstDash val="solid"/>
          </a:ln>
        </p:spPr>
      </p:sp>
      <p:sp>
        <p:nvSpPr>
          <p:cNvPr id="13" name="Text 11"/>
          <p:cNvSpPr/>
          <p:nvPr/>
        </p:nvSpPr>
        <p:spPr>
          <a:xfrm>
            <a:off x="4681728" y="713232"/>
            <a:ext cx="4133088" cy="274320"/>
          </a:xfrm>
          <a:prstGeom prst="rect">
            <a:avLst/>
          </a:prstGeom>
          <a:noFill/>
          <a:ln/>
        </p:spPr>
        <p:txBody>
          <a:bodyPr wrap="square" lIns="0" tIns="76200" rIns="0" bIns="0" rtlCol="0" anchor="ctr"/>
          <a:lstStyle/>
          <a:p>
            <a:pPr algn="l" indent="0" marL="0">
              <a:buNone/>
            </a:pPr>
            <a:r>
              <a:rPr lang="en-US" sz="900" b="1" spc="50" kern="0" dirty="0">
                <a:solidFill>
                  <a:srgbClr val="FFFFFF"/>
                </a:solidFill>
                <a:latin typeface="Arial" pitchFamily="34" charset="0"/>
                <a:ea typeface="Arial" pitchFamily="34" charset="-122"/>
                <a:cs typeface="Arial" pitchFamily="34" charset="-120"/>
              </a:rPr>
              <a:t>IMPORTANT FORMULA SHEET</a:t>
            </a:r>
            <a:endParaRPr lang="en-US" sz="900" dirty="0"/>
          </a:p>
        </p:txBody>
      </p:sp>
      <p:sp>
        <p:nvSpPr>
          <p:cNvPr id="14" name="Text 12"/>
          <p:cNvSpPr/>
          <p:nvPr/>
        </p:nvSpPr>
        <p:spPr>
          <a:xfrm>
            <a:off x="4773168" y="1042416"/>
            <a:ext cx="3950208" cy="1097280"/>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 = (t½/0.693) ln(A₀/A)</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Isotope dilution: m_x = m_s (A_s/A_mix − 1)</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k_H/k_D ≈ 6–8 for primary KIE at 25 °C</a:t>
            </a:r>
            <a:endParaRPr lang="en-US" sz="950" dirty="0"/>
          </a:p>
        </p:txBody>
      </p:sp>
      <p:sp>
        <p:nvSpPr>
          <p:cNvPr id="15" name="Shape 13"/>
          <p:cNvSpPr/>
          <p:nvPr/>
        </p:nvSpPr>
        <p:spPr>
          <a:xfrm>
            <a:off x="292608" y="2286000"/>
            <a:ext cx="4206240" cy="1481328"/>
          </a:xfrm>
          <a:prstGeom prst="roundRect">
            <a:avLst>
              <a:gd name="adj" fmla="val 3086"/>
            </a:avLst>
          </a:prstGeom>
          <a:solidFill>
            <a:srgbClr val="F0EAFA"/>
          </a:solidFill>
          <a:ln w="12700">
            <a:solidFill>
              <a:srgbClr val="CDBCEC"/>
            </a:solidFill>
            <a:prstDash val="solid"/>
          </a:ln>
        </p:spPr>
      </p:sp>
      <p:sp>
        <p:nvSpPr>
          <p:cNvPr id="16" name="Shape 14"/>
          <p:cNvSpPr/>
          <p:nvPr/>
        </p:nvSpPr>
        <p:spPr>
          <a:xfrm>
            <a:off x="292608" y="2286000"/>
            <a:ext cx="4206240" cy="274320"/>
          </a:xfrm>
          <a:prstGeom prst="rect">
            <a:avLst/>
          </a:prstGeom>
          <a:solidFill>
            <a:srgbClr val="6E45B8"/>
          </a:solidFill>
          <a:ln w="12700">
            <a:solidFill>
              <a:srgbClr val="6E45B8"/>
            </a:solidFill>
            <a:prstDash val="solid"/>
          </a:ln>
        </p:spPr>
      </p:sp>
      <p:sp>
        <p:nvSpPr>
          <p:cNvPr id="17" name="Text 15"/>
          <p:cNvSpPr/>
          <p:nvPr/>
        </p:nvSpPr>
        <p:spPr>
          <a:xfrm>
            <a:off x="329184" y="2286000"/>
            <a:ext cx="4133088" cy="274320"/>
          </a:xfrm>
          <a:prstGeom prst="rect">
            <a:avLst/>
          </a:prstGeom>
          <a:noFill/>
          <a:ln/>
        </p:spPr>
        <p:txBody>
          <a:bodyPr wrap="square" lIns="0" tIns="76200" rIns="0" bIns="0" rtlCol="0" anchor="ctr"/>
          <a:lstStyle/>
          <a:p>
            <a:pPr algn="l" indent="0" marL="0">
              <a:buNone/>
            </a:pPr>
            <a:r>
              <a:rPr lang="en-US" sz="900" b="1" spc="50" kern="0" dirty="0">
                <a:solidFill>
                  <a:srgbClr val="FFFFFF"/>
                </a:solidFill>
                <a:latin typeface="Arial" pitchFamily="34" charset="0"/>
                <a:ea typeface="Arial" pitchFamily="34" charset="-122"/>
                <a:cs typeface="Arial" pitchFamily="34" charset="-120"/>
              </a:rPr>
              <a:t>FREQUENTLY ASKED CONCEPTS</a:t>
            </a:r>
            <a:endParaRPr lang="en-US" sz="900" dirty="0"/>
          </a:p>
        </p:txBody>
      </p:sp>
      <p:sp>
        <p:nvSpPr>
          <p:cNvPr id="18" name="Text 16"/>
          <p:cNvSpPr/>
          <p:nvPr/>
        </p:nvSpPr>
        <p:spPr>
          <a:xfrm>
            <a:off x="420624" y="2615184"/>
            <a:ext cx="3950208" cy="1097280"/>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Age from ¹⁴C activity</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Which isotope for which organ/imaging</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Neutron activation sensitivity</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Primary vs secondary KIE</a:t>
            </a:r>
            <a:endParaRPr lang="en-US" sz="950" dirty="0"/>
          </a:p>
        </p:txBody>
      </p:sp>
      <p:sp>
        <p:nvSpPr>
          <p:cNvPr id="19" name="Shape 17"/>
          <p:cNvSpPr/>
          <p:nvPr/>
        </p:nvSpPr>
        <p:spPr>
          <a:xfrm>
            <a:off x="4645152" y="2286000"/>
            <a:ext cx="4206240" cy="1481328"/>
          </a:xfrm>
          <a:prstGeom prst="roundRect">
            <a:avLst>
              <a:gd name="adj" fmla="val 3086"/>
            </a:avLst>
          </a:prstGeom>
          <a:solidFill>
            <a:srgbClr val="FBEDEC"/>
          </a:solidFill>
          <a:ln w="12700">
            <a:solidFill>
              <a:srgbClr val="E7B4B1"/>
            </a:solidFill>
            <a:prstDash val="solid"/>
          </a:ln>
        </p:spPr>
      </p:sp>
      <p:sp>
        <p:nvSpPr>
          <p:cNvPr id="20" name="Shape 18"/>
          <p:cNvSpPr/>
          <p:nvPr/>
        </p:nvSpPr>
        <p:spPr>
          <a:xfrm>
            <a:off x="4645152" y="2286000"/>
            <a:ext cx="4206240" cy="274320"/>
          </a:xfrm>
          <a:prstGeom prst="rect">
            <a:avLst/>
          </a:prstGeom>
          <a:solidFill>
            <a:srgbClr val="B83A36"/>
          </a:solidFill>
          <a:ln w="12700">
            <a:solidFill>
              <a:srgbClr val="B83A36"/>
            </a:solidFill>
            <a:prstDash val="solid"/>
          </a:ln>
        </p:spPr>
      </p:sp>
      <p:sp>
        <p:nvSpPr>
          <p:cNvPr id="21" name="Text 19"/>
          <p:cNvSpPr/>
          <p:nvPr/>
        </p:nvSpPr>
        <p:spPr>
          <a:xfrm>
            <a:off x="4681728" y="2286000"/>
            <a:ext cx="4133088" cy="274320"/>
          </a:xfrm>
          <a:prstGeom prst="rect">
            <a:avLst/>
          </a:prstGeom>
          <a:noFill/>
          <a:ln/>
        </p:spPr>
        <p:txBody>
          <a:bodyPr wrap="square" lIns="0" tIns="76200" rIns="0" bIns="0" rtlCol="0" anchor="ctr"/>
          <a:lstStyle/>
          <a:p>
            <a:pPr algn="l" indent="0" marL="0">
              <a:buNone/>
            </a:pPr>
            <a:r>
              <a:rPr lang="en-US" sz="900" b="1" spc="50" kern="0" dirty="0">
                <a:solidFill>
                  <a:srgbClr val="FFFFFF"/>
                </a:solidFill>
                <a:latin typeface="Arial" pitchFamily="34" charset="0"/>
                <a:ea typeface="Arial" pitchFamily="34" charset="-122"/>
                <a:cs typeface="Arial" pitchFamily="34" charset="-120"/>
              </a:rPr>
              <a:t>COMMON MISTAKES &amp; QUICK NOTES</a:t>
            </a:r>
            <a:endParaRPr lang="en-US" sz="900" dirty="0"/>
          </a:p>
        </p:txBody>
      </p:sp>
      <p:sp>
        <p:nvSpPr>
          <p:cNvPr id="22" name="Text 20"/>
          <p:cNvSpPr/>
          <p:nvPr/>
        </p:nvSpPr>
        <p:spPr>
          <a:xfrm>
            <a:off x="4773168" y="2615184"/>
            <a:ext cx="3950208" cy="1097280"/>
          </a:xfrm>
          <a:prstGeom prst="rect">
            <a:avLst/>
          </a:prstGeom>
          <a:noFill/>
          <a:ln/>
        </p:spPr>
        <p:txBody>
          <a:bodyPr wrap="square" lIns="0" tIns="0" rIns="0" bIns="0" rtlCol="0" anchor="t"/>
          <a:lstStyle/>
          <a:p>
            <a:pPr algn="l" indent="0" marL="0">
              <a:lnSpc>
                <a:spcPct val="100000"/>
              </a:lnSpc>
              <a:buNone/>
            </a:pPr>
            <a:r>
              <a:rPr lang="en-US" sz="900" b="1" dirty="0">
                <a:solidFill>
                  <a:srgbClr val="B83A36"/>
                </a:solidFill>
                <a:latin typeface="Arial" pitchFamily="34" charset="0"/>
                <a:ea typeface="Arial" pitchFamily="34" charset="-122"/>
                <a:cs typeface="Arial" pitchFamily="34" charset="-120"/>
              </a:rPr>
              <a:t>Watch out:</a:t>
            </a:r>
            <a:endParaRPr lang="en-US" sz="900" dirty="0"/>
          </a:p>
          <a:p>
            <a:pPr algn="l" indent="0" marL="0">
              <a:lnSpc>
                <a:spcPct val="100000"/>
              </a:lnSpc>
              <a:buNone/>
            </a:pPr>
            <a:r>
              <a:rPr lang="en-US" sz="900" b="1" dirty="0">
                <a:solidFill>
                  <a:srgbClr val="B83A36"/>
                </a:solidFill>
                <a:latin typeface="Arial" pitchFamily="34" charset="0"/>
                <a:ea typeface="Arial" pitchFamily="34" charset="-122"/>
                <a:cs typeface="Arial" pitchFamily="34" charset="-120"/>
              </a:rPr>
              <a:t>Using the parent's half-life for a daughter-based dating method (K–Ar uses ⁴⁰K's branching).</a:t>
            </a:r>
            <a:endParaRPr lang="en-US" sz="900" dirty="0"/>
          </a:p>
          <a:p>
            <a:pPr algn="l" indent="0" marL="0">
              <a:lnSpc>
                <a:spcPct val="100000"/>
              </a:lnSpc>
              <a:buNone/>
            </a:pPr>
            <a:r>
              <a:rPr lang="en-US" sz="900" b="1" dirty="0">
                <a:solidFill>
                  <a:srgbClr val="B83A36"/>
                </a:solidFill>
                <a:latin typeface="Arial" pitchFamily="34" charset="0"/>
                <a:ea typeface="Arial" pitchFamily="34" charset="-122"/>
                <a:cs typeface="Arial" pitchFamily="34" charset="-120"/>
              </a:rPr>
              <a:t>⁹⁹ᵐTc (6 h, 140 keV γ) is generated from ⁹⁹Mo on an alumina column.</a:t>
            </a:r>
            <a:endParaRPr lang="en-US" sz="900" dirty="0"/>
          </a:p>
        </p:txBody>
      </p:sp>
      <p:sp>
        <p:nvSpPr>
          <p:cNvPr id="23" name="Shape 21"/>
          <p:cNvSpPr/>
          <p:nvPr/>
        </p:nvSpPr>
        <p:spPr>
          <a:xfrm>
            <a:off x="292608" y="3840480"/>
            <a:ext cx="8558784" cy="1152144"/>
          </a:xfrm>
          <a:prstGeom prst="roundRect">
            <a:avLst>
              <a:gd name="adj" fmla="val 3968"/>
            </a:avLst>
          </a:prstGeom>
          <a:solidFill>
            <a:srgbClr val="FBF2D8"/>
          </a:solidFill>
          <a:ln w="12700">
            <a:solidFill>
              <a:srgbClr val="E8D8A8"/>
            </a:solidFill>
            <a:prstDash val="solid"/>
          </a:ln>
        </p:spPr>
      </p:sp>
      <p:sp>
        <p:nvSpPr>
          <p:cNvPr id="24" name="Shape 22"/>
          <p:cNvSpPr/>
          <p:nvPr/>
        </p:nvSpPr>
        <p:spPr>
          <a:xfrm>
            <a:off x="292608" y="3840480"/>
            <a:ext cx="8558784" cy="274320"/>
          </a:xfrm>
          <a:prstGeom prst="rect">
            <a:avLst/>
          </a:prstGeom>
          <a:solidFill>
            <a:srgbClr val="D4A017"/>
          </a:solidFill>
          <a:ln w="12700">
            <a:solidFill>
              <a:srgbClr val="D4A017"/>
            </a:solidFill>
            <a:prstDash val="solid"/>
          </a:ln>
        </p:spPr>
      </p:sp>
      <p:sp>
        <p:nvSpPr>
          <p:cNvPr id="25" name="Text 23"/>
          <p:cNvSpPr/>
          <p:nvPr/>
        </p:nvSpPr>
        <p:spPr>
          <a:xfrm>
            <a:off x="365760" y="3840480"/>
            <a:ext cx="8412480" cy="274320"/>
          </a:xfrm>
          <a:prstGeom prst="rect">
            <a:avLst/>
          </a:prstGeom>
          <a:noFill/>
          <a:ln/>
        </p:spPr>
        <p:txBody>
          <a:bodyPr wrap="square" lIns="0" tIns="0" rIns="0" bIns="0" rtlCol="0" anchor="ctr"/>
          <a:lstStyle/>
          <a:p>
            <a:pPr algn="l" indent="0" marL="0">
              <a:buNone/>
            </a:pPr>
            <a:r>
              <a:rPr lang="en-US" sz="900" b="1" spc="50" kern="0" dirty="0">
                <a:solidFill>
                  <a:srgbClr val="15293F"/>
                </a:solidFill>
                <a:latin typeface="Arial" pitchFamily="34" charset="0"/>
                <a:ea typeface="Arial" pitchFamily="34" charset="-122"/>
                <a:cs typeface="Arial" pitchFamily="34" charset="-120"/>
              </a:rPr>
              <a:t>MOST-REPEATED PYQs  &amp;  EXPECTED IN EXAM</a:t>
            </a:r>
            <a:endParaRPr lang="en-US" sz="900" dirty="0"/>
          </a:p>
        </p:txBody>
      </p:sp>
      <p:sp>
        <p:nvSpPr>
          <p:cNvPr id="26" name="Text 24"/>
          <p:cNvSpPr/>
          <p:nvPr/>
        </p:nvSpPr>
        <p:spPr>
          <a:xfrm>
            <a:off x="420624" y="4151376"/>
            <a:ext cx="8321040" cy="365760"/>
          </a:xfrm>
          <a:prstGeom prst="rect">
            <a:avLst/>
          </a:prstGeom>
          <a:noFill/>
          <a:ln/>
        </p:spPr>
        <p:txBody>
          <a:bodyPr wrap="square" lIns="0" tIns="0" rIns="0" bIns="0" rtlCol="0" anchor="t"/>
          <a:lstStyle/>
          <a:p>
            <a:pPr algn="l" indent="0" marL="0">
              <a:buNone/>
            </a:pPr>
            <a:r>
              <a:rPr lang="en-US" sz="900" b="1" dirty="0">
                <a:solidFill>
                  <a:srgbClr val="1E3A5F"/>
                </a:solidFill>
                <a:latin typeface="Arial" pitchFamily="34" charset="0"/>
                <a:ea typeface="Arial" pitchFamily="34" charset="-122"/>
                <a:cs typeface="Arial" pitchFamily="34" charset="-120"/>
              </a:rPr>
              <a:t>PYQs in this topic:  Q13   Q14   Q15</a:t>
            </a:r>
            <a:endParaRPr lang="en-US" sz="900" dirty="0"/>
          </a:p>
        </p:txBody>
      </p:sp>
      <p:sp>
        <p:nvSpPr>
          <p:cNvPr id="27" name="Text 25"/>
          <p:cNvSpPr/>
          <p:nvPr/>
        </p:nvSpPr>
        <p:spPr>
          <a:xfrm>
            <a:off x="420624" y="4590288"/>
            <a:ext cx="8321040" cy="365760"/>
          </a:xfrm>
          <a:prstGeom prst="rect">
            <a:avLst/>
          </a:prstGeom>
          <a:noFill/>
          <a:ln/>
        </p:spPr>
        <p:txBody>
          <a:bodyPr wrap="square" lIns="0" tIns="0" rIns="0" bIns="0" rtlCol="0" anchor="t"/>
          <a:lstStyle/>
          <a:p>
            <a:pPr algn="l" indent="0" marL="0">
              <a:buNone/>
            </a:pPr>
            <a:r>
              <a:rPr lang="en-US" sz="950" dirty="0">
                <a:solidFill>
                  <a:srgbClr val="5A6B82"/>
                </a:solidFill>
                <a:latin typeface="Arial" pitchFamily="34" charset="0"/>
                <a:ea typeface="Arial" pitchFamily="34" charset="-122"/>
                <a:cs typeface="Arial" pitchFamily="34" charset="-120"/>
              </a:rPr>
              <a:t>Expect 2 question(s) next session on Isotope Applications.</a:t>
            </a:r>
            <a:endParaRPr lang="en-US" sz="950" dirty="0"/>
          </a:p>
        </p:txBody>
      </p:sp>
      <p:sp>
        <p:nvSpPr>
          <p:cNvPr id="28" name="Shape 26"/>
          <p:cNvSpPr/>
          <p:nvPr/>
        </p:nvSpPr>
        <p:spPr>
          <a:xfrm>
            <a:off x="274320" y="4992624"/>
            <a:ext cx="8595360" cy="0"/>
          </a:xfrm>
          <a:prstGeom prst="line">
            <a:avLst/>
          </a:prstGeom>
          <a:noFill/>
          <a:ln w="12700">
            <a:solidFill>
              <a:srgbClr val="E3E9F2"/>
            </a:solidFill>
            <a:prstDash val="solid"/>
          </a:ln>
        </p:spPr>
      </p:sp>
      <p:sp>
        <p:nvSpPr>
          <p:cNvPr id="29" name="Text 27"/>
          <p:cNvSpPr/>
          <p:nvPr/>
        </p:nvSpPr>
        <p:spPr>
          <a:xfrm>
            <a:off x="274320" y="5010912"/>
            <a:ext cx="8595360" cy="128016"/>
          </a:xfrm>
          <a:prstGeom prst="rect">
            <a:avLst/>
          </a:prstGeom>
          <a:noFill/>
          <a:ln/>
        </p:spPr>
        <p:txBody>
          <a:bodyPr wrap="square" lIns="0" tIns="0" rIns="0" bIns="0" rtlCol="0" anchor="ctr"/>
          <a:lstStyle/>
          <a:p>
            <a:pPr algn="ctr" indent="0" marL="0">
              <a:buNone/>
            </a:pPr>
            <a:r>
              <a:rPr lang="en-US" sz="80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00"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3">
    <p:bg>
      <p:bgPr>
        <a:solidFill>
          <a:srgbClr val="1E3A5F"/>
        </a:solidFill>
      </p:bgPr>
    </p:bg>
    <p:spTree>
      <p:nvGrpSpPr>
        <p:cNvPr id="1" name=""/>
        <p:cNvGrpSpPr/>
        <p:nvPr/>
      </p:nvGrpSpPr>
      <p:grpSpPr>
        <a:xfrm>
          <a:off x="0" y="0"/>
          <a:ext cx="0" cy="0"/>
          <a:chOff x="0" y="0"/>
          <a:chExt cx="0" cy="0"/>
        </a:xfrm>
      </p:grpSpPr>
      <p:sp>
        <p:nvSpPr>
          <p:cNvPr id="2" name="Shape 0"/>
          <p:cNvSpPr/>
          <p:nvPr/>
        </p:nvSpPr>
        <p:spPr>
          <a:xfrm>
            <a:off x="7269480" y="182880"/>
            <a:ext cx="1737360" cy="1737360"/>
          </a:xfrm>
          <a:prstGeom prst="ellipse">
            <a:avLst/>
          </a:prstGeom>
          <a:solidFill>
            <a:srgbClr val="2C5A80"/>
          </a:solidFill>
          <a:ln w="12700">
            <a:solidFill>
              <a:srgbClr val="2C5A80"/>
            </a:solidFill>
            <a:prstDash val="solid"/>
          </a:ln>
        </p:spPr>
      </p:sp>
      <p:sp>
        <p:nvSpPr>
          <p:cNvPr id="4" name="Text 2"/>
          <p:cNvSpPr/>
          <p:nvPr/>
        </p:nvSpPr>
        <p:spPr>
          <a:xfrm>
            <a:off x="548640" y="1371600"/>
            <a:ext cx="5486400" cy="365760"/>
          </a:xfrm>
          <a:prstGeom prst="rect">
            <a:avLst/>
          </a:prstGeom>
          <a:noFill/>
          <a:ln/>
        </p:spPr>
        <p:txBody>
          <a:bodyPr wrap="square" lIns="0" tIns="0" rIns="0" bIns="0" rtlCol="0" anchor="ctr"/>
          <a:lstStyle/>
          <a:p>
            <a:pPr algn="l" indent="0" marL="0">
              <a:buNone/>
            </a:pPr>
            <a:r>
              <a:rPr lang="en-US" sz="1400" b="1" spc="400" kern="0" dirty="0">
                <a:solidFill>
                  <a:srgbClr val="D4A017"/>
                </a:solidFill>
                <a:latin typeface="Arial" pitchFamily="34" charset="0"/>
                <a:ea typeface="Arial" pitchFamily="34" charset="-122"/>
                <a:cs typeface="Arial" pitchFamily="34" charset="-120"/>
              </a:rPr>
              <a:t>TOPIC 4</a:t>
            </a:r>
            <a:endParaRPr lang="en-US" sz="1400" dirty="0"/>
          </a:p>
        </p:txBody>
      </p:sp>
      <p:sp>
        <p:nvSpPr>
          <p:cNvPr id="5" name="Shape 3"/>
          <p:cNvSpPr/>
          <p:nvPr/>
        </p:nvSpPr>
        <p:spPr>
          <a:xfrm>
            <a:off x="566928" y="1792224"/>
            <a:ext cx="1463040" cy="45720"/>
          </a:xfrm>
          <a:prstGeom prst="rect">
            <a:avLst/>
          </a:prstGeom>
          <a:solidFill>
            <a:srgbClr val="D4A017"/>
          </a:solidFill>
          <a:ln w="12700">
            <a:solidFill>
              <a:srgbClr val="D4A017"/>
            </a:solidFill>
            <a:prstDash val="solid"/>
          </a:ln>
        </p:spPr>
      </p:sp>
      <p:sp>
        <p:nvSpPr>
          <p:cNvPr id="6" name="Text 4"/>
          <p:cNvSpPr/>
          <p:nvPr/>
        </p:nvSpPr>
        <p:spPr>
          <a:xfrm>
            <a:off x="548640" y="1938528"/>
            <a:ext cx="7772400" cy="1097280"/>
          </a:xfrm>
          <a:prstGeom prst="rect">
            <a:avLst/>
          </a:prstGeom>
          <a:noFill/>
          <a:ln/>
        </p:spPr>
        <p:txBody>
          <a:bodyPr wrap="square" rtlCol="0" anchor="t"/>
          <a:lstStyle/>
          <a:p>
            <a:pPr algn="l" indent="0" marL="0">
              <a:buNone/>
            </a:pPr>
            <a:r>
              <a:rPr lang="en-US" sz="3000" b="1" dirty="0">
                <a:solidFill>
                  <a:srgbClr val="FFFFFF"/>
                </a:solidFill>
                <a:latin typeface="Georgia" pitchFamily="34" charset="0"/>
                <a:ea typeface="Georgia" pitchFamily="34" charset="-122"/>
                <a:cs typeface="Georgia" pitchFamily="34" charset="-120"/>
              </a:rPr>
              <a:t>Fission Fusion</a:t>
            </a:r>
            <a:endParaRPr lang="en-US" sz="3000" dirty="0"/>
          </a:p>
        </p:txBody>
      </p:sp>
      <p:sp>
        <p:nvSpPr>
          <p:cNvPr id="7" name="Text 5"/>
          <p:cNvSpPr/>
          <p:nvPr/>
        </p:nvSpPr>
        <p:spPr>
          <a:xfrm>
            <a:off x="566928" y="3246120"/>
            <a:ext cx="7863840" cy="365760"/>
          </a:xfrm>
          <a:prstGeom prst="rect">
            <a:avLst/>
          </a:prstGeom>
          <a:noFill/>
          <a:ln/>
        </p:spPr>
        <p:txBody>
          <a:bodyPr wrap="square" lIns="0" tIns="0" rIns="0" bIns="0" rtlCol="0" anchor="ctr"/>
          <a:lstStyle/>
          <a:p>
            <a:pPr algn="l" indent="0" marL="0">
              <a:buNone/>
            </a:pPr>
            <a:r>
              <a:rPr lang="en-US" sz="1300" dirty="0">
                <a:solidFill>
                  <a:srgbClr val="D7E4EE"/>
                </a:solidFill>
                <a:latin typeface="Arial" pitchFamily="34" charset="0"/>
                <a:ea typeface="Arial" pitchFamily="34" charset="-122"/>
                <a:cs typeface="Arial" pitchFamily="34" charset="-120"/>
              </a:rPr>
              <a:t>3 questions   ·   Easy 2  |  Medium 1  |  Hard 0   ·   PYQ frequency: Occasional</a:t>
            </a:r>
            <a:endParaRPr lang="en-US" sz="1300" dirty="0"/>
          </a:p>
        </p:txBody>
      </p:sp>
      <p:sp>
        <p:nvSpPr>
          <p:cNvPr id="8" name="Shape 6"/>
          <p:cNvSpPr/>
          <p:nvPr/>
        </p:nvSpPr>
        <p:spPr>
          <a:xfrm>
            <a:off x="0" y="4572000"/>
            <a:ext cx="9144000" cy="571500"/>
          </a:xfrm>
          <a:prstGeom prst="rect">
            <a:avLst/>
          </a:prstGeom>
          <a:solidFill>
            <a:srgbClr val="D4A017"/>
          </a:solidFill>
          <a:ln w="12700">
            <a:solidFill>
              <a:srgbClr val="D4A017"/>
            </a:solidFill>
            <a:prstDash val="solid"/>
          </a:ln>
        </p:spPr>
      </p:sp>
      <p:sp>
        <p:nvSpPr>
          <p:cNvPr id="9" name="Text 7"/>
          <p:cNvSpPr/>
          <p:nvPr/>
        </p:nvSpPr>
        <p:spPr>
          <a:xfrm>
            <a:off x="182880" y="4572000"/>
            <a:ext cx="8778240" cy="571500"/>
          </a:xfrm>
          <a:prstGeom prst="rect">
            <a:avLst/>
          </a:prstGeom>
          <a:noFill/>
          <a:ln/>
        </p:spPr>
        <p:txBody>
          <a:bodyPr wrap="square" lIns="0" tIns="0" rIns="0" bIns="0" rtlCol="0" anchor="ctr"/>
          <a:lstStyle/>
          <a:p>
            <a:pPr algn="ctr" indent="0" marL="0">
              <a:buNone/>
            </a:pPr>
            <a:r>
              <a:rPr lang="en-US" sz="1100" b="1" dirty="0">
                <a:solidFill>
                  <a:srgbClr val="15293F"/>
                </a:solidFill>
                <a:latin typeface="Arial" pitchFamily="34" charset="0"/>
                <a:ea typeface="Arial" pitchFamily="34" charset="-122"/>
                <a:cs typeface="Arial" pitchFamily="34" charset="-120"/>
              </a:rPr>
              <a:t>( Mr. Aniket Bhardwaj By ABC Chemistry )  ·  www.abcchemistry.com  ·  9212142427</a:t>
            </a:r>
            <a:endParaRPr lang="en-US" sz="1100" dirty="0"/>
          </a:p>
        </p:txBody>
      </p:sp>
      <p:pic>
        <p:nvPicPr>
          <p:cNvPr id="11" name="ABC Chemistry logo" descr="ABC Chemistry logo"/>
          <p:cNvPicPr>
            <a:picLocks noChangeAspect="1"/>
          </p:cNvPicPr>
          <p:nvPr/>
        </p:nvPicPr>
        <p:blipFill>
          <a:blip r:embed="rId2"/>
          <a:stretch>
            <a:fillRect/>
          </a:stretch>
        </p:blipFill>
        <p:spPr>
          <a:xfrm>
            <a:off x="7612379" y="525780"/>
            <a:ext cx="1051560" cy="1051560"/>
          </a:xfrm>
          <a:prstGeom prst="rect">
            <a:avLst/>
          </a:prstGeom>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2014</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Fission Fusion</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16 of 26</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Q16</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The nuclides among the following, capable of undergoing fission by thermal neutrons, are (A) ²³³U (B) ²³⁵U (C) ²³⁹Pu (D) ²³²Th</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A, B and D</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A, C and D</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B, C and D</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A, B and C</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1–1.5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Easy</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Fission Fusion</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Occasional · 3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'Odd N fissile'.</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Q16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2014</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Fission Fusion</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16 of 26</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D    A, B and C</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Fission of ²³⁵U/²³⁹Pu by thermal neutrons releases ~200 MeV and 2–3 neutrons (chain reaction, critical mass, moderators, control rods); fusion (D + T → ⁴He + n, 17.6 MeV) needs ~10⁸ K; breeder reactors convert ²³⁸U → ²³⁹Pu.</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²³³U, ²³⁵U and ²³⁹Pu are fissile with thermal neutrons; ²³²Th is fertile (needs neutron capture to ²³³U) and fissions only with fast neutrons.</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(D).</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(D)  A, B and C</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Odd-N nuclides (²³³U, ²³⁵U, ²³⁹Pu) are fissile with slow neutrons; even–even ²³⁸U is only fissionable with fast neutrons.</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Treating fission fragments as symmetric (mass distribution is asymmetric, ~95 and ~140).</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Cd and B have huge neutron-capture cross-sections → control rods.</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'Odd N fissile'.</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Q16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2014</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Fission Fusion</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16 of 26</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D</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A, B and D</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(D) is the key — ²³³U, ²³⁵U and ²³⁹Pu are fissile with thermal neutrons; ²³²Th is fertile (needs neutron capture to ²³³U) and fissions only with fast neutrons.</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A, C and D</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Treating fission fragments as symmetric (mass distribution is asymmetric, ~95 and ~140).</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B, C and D</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Cd and B have huge neutron-capture cross-sections → control rods.</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Q16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2017</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Fission Fusion</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17 of 26</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Q17</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950" b="1" dirty="0">
                <a:solidFill>
                  <a:srgbClr val="1B2A41"/>
                </a:solidFill>
                <a:latin typeface="Georgia" pitchFamily="34" charset="0"/>
                <a:ea typeface="Georgia" pitchFamily="34" charset="-122"/>
                <a:cs typeface="Georgia" pitchFamily="34" charset="-120"/>
              </a:rPr>
              <a:t>Consider following statements for fission of U²³⁵ with thermal neutrons. A. The % of nuclei undergoing unsymmetrical fission is maximum. B. In each fission, one thermal neutron is produced. C. Magnitude of energy released per fission is of the order 200 MeV Correct statement(s) is/are:</a:t>
            </a:r>
            <a:endParaRPr lang="en-US" sz="95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A and B</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B and C</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A and C</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C only</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1–1.5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Easy</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Fission Fusion</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Occasional · 3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'Odd N fissile'.</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Q17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2017</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Fission Fusion</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17 of 26</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C    A and C</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Fission of ²³⁵U/²³⁹Pu by thermal neutrons releases ~200 MeV and 2–3 neutrons (chain reaction, critical mass, moderators, control rods); fusion (D + T → ⁴He + n, 17.6 MeV) needs ~10⁸ K; breeder reactors convert ²³⁸U → ²³⁹Pu.</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Thermal fission of ²³⁵U is predominantly asymmetric (mass peaks ~95 and ~140) — A true. About 2.4–2.5 neutrons are released per fission, not one — B false. Energy ≈ 200 MeV per fission — C true. (Bank key (b) was wrong — corrected.)</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(C).</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(C)  A and C</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Odd-N nuclides (²³³U, ²³⁵U, ²³⁹Pu) are fissile with slow neutrons; even–even ²³⁸U is only fissionable with fast neutrons.</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Treating fission fragments as symmetric (mass distribution is asymmetric, ~95 and ~140).</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Cd and B have huge neutron-capture cross-sections → control rods.</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'Odd N fissile'.</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Q17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2017</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Fission Fusion</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17 of 26</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C</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A and B</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(C) is the key — Thermal fission of ²³⁵U is predominantly asymmetric (mass peaks ~95 and ~140) — A true. About 2.4–2.5 neutrons are released per fission, not one — B false. Energy ≈ 200 MeV per fission — C true. (Bank key (b) was wrong — corrected.)</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B and C</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Treating fission fragments as symmetric (mass distribution is asymmetric, ~95 and ~140).</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C only</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Cd and B have huge neutron-capture cross-sections → control rods.</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Q17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name="Slide 10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IIT-JAM</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Fission Fusion</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18 of 26</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Q18</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100" b="1" dirty="0">
                <a:solidFill>
                  <a:srgbClr val="1B2A41"/>
                </a:solidFill>
                <a:latin typeface="Georgia" pitchFamily="34" charset="0"/>
                <a:ea typeface="Georgia" pitchFamily="34" charset="-122"/>
                <a:cs typeface="Georgia" pitchFamily="34" charset="-120"/>
              </a:rPr>
              <a:t>For the following fusion reaction, 4 ¹ H → ⁴ He+2 β⁺+2 ν+γ the Q-value (energy of the reaction) in MeV (rounded off to one decimal place) is ____ . (Given: Mass of ¹ H nucleus is 1.007825 u and mass of ⁴ He nucleus is 4.002604 u )</a:t>
            </a:r>
            <a:endParaRPr lang="en-US" sz="1100" dirty="0"/>
          </a:p>
          <a:p>
            <a:pPr algn="l" indent="0" marL="0">
              <a:buNone/>
            </a:pPr>
            <a:r>
              <a:rPr lang="en-US" sz="1100" b="1" dirty="0">
                <a:solidFill>
                  <a:srgbClr val="1B2A41"/>
                </a:solidFill>
                <a:latin typeface="Georgia" pitchFamily="34" charset="0"/>
                <a:ea typeface="Georgia" pitchFamily="34" charset="-122"/>
                <a:cs typeface="Georgia" pitchFamily="34" charset="-120"/>
              </a:rPr>
              <a:t>(Numerical answer type — write the value.)</a:t>
            </a:r>
            <a:endParaRPr lang="en-US" sz="110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Fission Fusion</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Occasional · 3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Δm = 4 × 1.007825 − 4.002604 − 2 × 0.000549 (two e⁺ created) = 0.027598 u → Q = 0.027598 × 931.5 = 25.7 MeV. Using atomic masses with no positron correction gives 26.7 MeV.</a:t>
            </a:r>
            <a:endParaRPr lang="en-US" sz="850" dirty="0"/>
          </a:p>
        </p:txBody>
      </p:sp>
      <p:sp>
        <p:nvSpPr>
          <p:cNvPr id="54" name="Shape 52"/>
          <p:cNvSpPr/>
          <p:nvPr/>
        </p:nvSpPr>
        <p:spPr>
          <a:xfrm>
            <a:off x="292608" y="4590288"/>
            <a:ext cx="5486400" cy="292608"/>
          </a:xfrm>
          <a:prstGeom prst="roundRect">
            <a:avLst>
              <a:gd name="adj" fmla="val 12500"/>
            </a:avLst>
          </a:prstGeom>
          <a:solidFill>
            <a:srgbClr val="FBF1DE"/>
          </a:solidFill>
          <a:ln w="12700">
            <a:solidFill>
              <a:srgbClr val="EAD0A0"/>
            </a:solidFill>
            <a:prstDash val="solid"/>
          </a:ln>
        </p:spPr>
      </p:sp>
      <p:sp>
        <p:nvSpPr>
          <p:cNvPr id="55" name="Shape 53"/>
          <p:cNvSpPr/>
          <p:nvPr/>
        </p:nvSpPr>
        <p:spPr>
          <a:xfrm>
            <a:off x="292608" y="4590288"/>
            <a:ext cx="64008" cy="292608"/>
          </a:xfrm>
          <a:prstGeom prst="rect">
            <a:avLst/>
          </a:prstGeom>
          <a:solidFill>
            <a:srgbClr val="C9821B"/>
          </a:solidFill>
          <a:ln w="12700">
            <a:solidFill>
              <a:srgbClr val="C9821B"/>
            </a:solidFill>
            <a:prstDash val="solid"/>
          </a:ln>
        </p:spPr>
      </p:sp>
      <p:sp>
        <p:nvSpPr>
          <p:cNvPr id="56" name="Text 54"/>
          <p:cNvSpPr/>
          <p:nvPr/>
        </p:nvSpPr>
        <p:spPr>
          <a:xfrm>
            <a:off x="438912" y="4590288"/>
            <a:ext cx="5248656" cy="292608"/>
          </a:xfrm>
          <a:prstGeom prst="rect">
            <a:avLst/>
          </a:prstGeom>
          <a:noFill/>
          <a:ln/>
        </p:spPr>
        <p:txBody>
          <a:bodyPr wrap="square" lIns="0" tIns="0" rIns="0" bIns="0" rtlCol="0" anchor="ctr"/>
          <a:lstStyle/>
          <a:p>
            <a:pPr algn="l" indent="0" marL="0">
              <a:buNone/>
            </a:pPr>
            <a:r>
              <a:rPr lang="en-US" sz="800" b="1" dirty="0">
                <a:solidFill>
                  <a:srgbClr val="C9821B"/>
                </a:solidFill>
                <a:latin typeface="Arial" pitchFamily="34" charset="0"/>
                <a:ea typeface="Arial" pitchFamily="34" charset="-122"/>
                <a:cs typeface="Arial" pitchFamily="34" charset="-120"/>
              </a:rPr>
              <a:t>ANSWER: ≈ 25.7 MeV (26.7 MeV if positron masses are ignored)</a:t>
            </a:r>
            <a:endParaRPr lang="en-US" sz="800" dirty="0"/>
          </a:p>
        </p:txBody>
      </p:sp>
      <p:sp>
        <p:nvSpPr>
          <p:cNvPr id="57" name="Shape 55"/>
          <p:cNvSpPr/>
          <p:nvPr/>
        </p:nvSpPr>
        <p:spPr>
          <a:xfrm>
            <a:off x="274320" y="4846320"/>
            <a:ext cx="8595360" cy="0"/>
          </a:xfrm>
          <a:prstGeom prst="line">
            <a:avLst/>
          </a:prstGeom>
          <a:noFill/>
          <a:ln w="12700">
            <a:solidFill>
              <a:srgbClr val="E3E9F2"/>
            </a:solidFill>
            <a:prstDash val="solid"/>
          </a:ln>
        </p:spPr>
      </p:sp>
      <p:sp>
        <p:nvSpPr>
          <p:cNvPr id="58" name="Text 56"/>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9" name="Text 57"/>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Q18  ·  Practice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105</a:t>
            </a:fld>
            <a:endParaRPr lang="en-US"/>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54864"/>
            <a:ext cx="3657600" cy="274320"/>
          </a:xfrm>
          <a:prstGeom prst="rect">
            <a:avLst/>
          </a:prstGeom>
          <a:noFill/>
          <a:ln/>
        </p:spPr>
        <p:txBody>
          <a:bodyPr wrap="square" lIns="0" tIns="0" rIns="0" bIns="0" rtlCol="0" anchor="ctr"/>
          <a:lstStyle/>
          <a:p>
            <a:pPr algn="l" indent="0" marL="0">
              <a:buNone/>
            </a:pPr>
            <a:r>
              <a:rPr lang="en-US" sz="1200" b="1" spc="200" kern="0" dirty="0">
                <a:solidFill>
                  <a:srgbClr val="D4A017"/>
                </a:solidFill>
                <a:latin typeface="Arial" pitchFamily="34" charset="0"/>
                <a:ea typeface="Arial" pitchFamily="34" charset="-122"/>
                <a:cs typeface="Arial" pitchFamily="34" charset="-120"/>
              </a:rPr>
              <a:t>TOPIC REVISION</a:t>
            </a:r>
            <a:endParaRPr lang="en-US" sz="1200" dirty="0"/>
          </a:p>
        </p:txBody>
      </p:sp>
      <p:sp>
        <p:nvSpPr>
          <p:cNvPr id="5" name="Text 3"/>
          <p:cNvSpPr/>
          <p:nvPr/>
        </p:nvSpPr>
        <p:spPr>
          <a:xfrm>
            <a:off x="274320" y="301752"/>
            <a:ext cx="6400800" cy="274320"/>
          </a:xfrm>
          <a:prstGeom prst="rect">
            <a:avLst/>
          </a:prstGeom>
          <a:noFill/>
          <a:ln/>
        </p:spPr>
        <p:txBody>
          <a:bodyPr wrap="square" lIns="0" tIns="0" rIns="0" bIns="0" rtlCol="0" anchor="ctr"/>
          <a:lstStyle/>
          <a:p>
            <a:pPr algn="l" indent="0" marL="0">
              <a:buNone/>
            </a:pPr>
            <a:r>
              <a:rPr lang="en-US" sz="1400" b="1" dirty="0">
                <a:solidFill>
                  <a:srgbClr val="FFFFFF"/>
                </a:solidFill>
                <a:latin typeface="Georgia" pitchFamily="34" charset="0"/>
                <a:ea typeface="Georgia" pitchFamily="34" charset="-122"/>
                <a:cs typeface="Georgia" pitchFamily="34" charset="-120"/>
              </a:rPr>
              <a:t>Fission Fusion</a:t>
            </a:r>
            <a:endParaRPr lang="en-US" sz="1400" dirty="0"/>
          </a:p>
        </p:txBody>
      </p:sp>
      <p:sp>
        <p:nvSpPr>
          <p:cNvPr id="6" name="Text 4"/>
          <p:cNvSpPr/>
          <p:nvPr/>
        </p:nvSpPr>
        <p:spPr>
          <a:xfrm>
            <a:off x="5486400" y="0"/>
            <a:ext cx="3383280" cy="603504"/>
          </a:xfrm>
          <a:prstGeom prst="rect">
            <a:avLst/>
          </a:prstGeom>
          <a:noFill/>
          <a:ln/>
        </p:spPr>
        <p:txBody>
          <a:bodyPr wrap="square" lIns="0" tIns="0" rIns="0" bIns="0" rtlCol="0" anchor="ctr"/>
          <a:lstStyle/>
          <a:p>
            <a:pPr algn="r" indent="0" marL="0">
              <a:buNone/>
            </a:pPr>
            <a:r>
              <a:rPr lang="en-US" sz="1000" dirty="0">
                <a:solidFill>
                  <a:srgbClr val="C9D7E6"/>
                </a:solidFill>
                <a:latin typeface="Arial" pitchFamily="34" charset="0"/>
                <a:ea typeface="Arial" pitchFamily="34" charset="-122"/>
                <a:cs typeface="Arial" pitchFamily="34" charset="-120"/>
              </a:rPr>
              <a:t>3 PYQs  ·  Last-minute revision</a:t>
            </a:r>
            <a:endParaRPr lang="en-US" sz="1000" dirty="0"/>
          </a:p>
        </p:txBody>
      </p:sp>
      <p:sp>
        <p:nvSpPr>
          <p:cNvPr id="7" name="Shape 5"/>
          <p:cNvSpPr/>
          <p:nvPr/>
        </p:nvSpPr>
        <p:spPr>
          <a:xfrm>
            <a:off x="292608" y="713232"/>
            <a:ext cx="4206240" cy="1481328"/>
          </a:xfrm>
          <a:prstGeom prst="roundRect">
            <a:avLst>
              <a:gd name="adj" fmla="val 3086"/>
            </a:avLst>
          </a:prstGeom>
          <a:solidFill>
            <a:srgbClr val="E8F0F8"/>
          </a:solidFill>
          <a:ln w="12700">
            <a:solidFill>
              <a:srgbClr val="E3E9F2"/>
            </a:solidFill>
            <a:prstDash val="solid"/>
          </a:ln>
        </p:spPr>
      </p:sp>
      <p:sp>
        <p:nvSpPr>
          <p:cNvPr id="8" name="Shape 6"/>
          <p:cNvSpPr/>
          <p:nvPr/>
        </p:nvSpPr>
        <p:spPr>
          <a:xfrm>
            <a:off x="292608" y="713232"/>
            <a:ext cx="4206240" cy="274320"/>
          </a:xfrm>
          <a:prstGeom prst="rect">
            <a:avLst/>
          </a:prstGeom>
          <a:solidFill>
            <a:srgbClr val="1E3A5F"/>
          </a:solidFill>
          <a:ln w="12700">
            <a:solidFill>
              <a:srgbClr val="1E3A5F"/>
            </a:solidFill>
            <a:prstDash val="solid"/>
          </a:ln>
        </p:spPr>
      </p:sp>
      <p:sp>
        <p:nvSpPr>
          <p:cNvPr id="9" name="Text 7"/>
          <p:cNvSpPr/>
          <p:nvPr/>
        </p:nvSpPr>
        <p:spPr>
          <a:xfrm>
            <a:off x="329184" y="713232"/>
            <a:ext cx="4133088" cy="274320"/>
          </a:xfrm>
          <a:prstGeom prst="rect">
            <a:avLst/>
          </a:prstGeom>
          <a:noFill/>
          <a:ln/>
        </p:spPr>
        <p:txBody>
          <a:bodyPr wrap="square" lIns="0" tIns="76200" rIns="0" bIns="0" rtlCol="0" anchor="ctr"/>
          <a:lstStyle/>
          <a:p>
            <a:pPr algn="l" indent="0" marL="0">
              <a:buNone/>
            </a:pPr>
            <a:r>
              <a:rPr lang="en-US" sz="900" b="1" spc="50" kern="0" dirty="0">
                <a:solidFill>
                  <a:srgbClr val="FFFFFF"/>
                </a:solidFill>
                <a:latin typeface="Arial" pitchFamily="34" charset="0"/>
                <a:ea typeface="Arial" pitchFamily="34" charset="-122"/>
                <a:cs typeface="Arial" pitchFamily="34" charset="-120"/>
              </a:rPr>
              <a:t>TOPIC SUMMARY</a:t>
            </a:r>
            <a:endParaRPr lang="en-US" sz="900" dirty="0"/>
          </a:p>
        </p:txBody>
      </p:sp>
      <p:sp>
        <p:nvSpPr>
          <p:cNvPr id="10" name="Text 8"/>
          <p:cNvSpPr/>
          <p:nvPr/>
        </p:nvSpPr>
        <p:spPr>
          <a:xfrm>
            <a:off x="420624" y="1042416"/>
            <a:ext cx="3950208" cy="1097280"/>
          </a:xfrm>
          <a:prstGeom prst="rect">
            <a:avLst/>
          </a:prstGeom>
          <a:noFill/>
          <a:ln/>
        </p:spPr>
        <p:txBody>
          <a:bodyPr wrap="square" lIns="0" tIns="0" rIns="0" bIns="0" rtlCol="0" anchor="t"/>
          <a:lstStyle/>
          <a:p>
            <a:pPr algn="l" indent="0" marL="0">
              <a:lnSpc>
                <a:spcPct val="100000"/>
              </a:lnSpc>
              <a:buNone/>
            </a:pPr>
            <a:r>
              <a:rPr lang="en-US" sz="1000" dirty="0">
                <a:solidFill>
                  <a:srgbClr val="1B2A41"/>
                </a:solidFill>
                <a:latin typeface="Arial" pitchFamily="34" charset="0"/>
                <a:ea typeface="Arial" pitchFamily="34" charset="-122"/>
                <a:cs typeface="Arial" pitchFamily="34" charset="-120"/>
              </a:rPr>
              <a:t>Fission of ²³⁵U/²³⁹Pu by thermal neutrons releases ~200 MeV and 2–3 neutrons (chain reaction, critical mass, moderators, control rods); fusion (D + T → ⁴He + n, 17.6 MeV) needs ~10⁸ K; breeder reactors convert ²³⁸U → ²³⁹Pu.</a:t>
            </a:r>
            <a:endParaRPr lang="en-US" sz="1000" dirty="0"/>
          </a:p>
        </p:txBody>
      </p:sp>
      <p:sp>
        <p:nvSpPr>
          <p:cNvPr id="11" name="Shape 9"/>
          <p:cNvSpPr/>
          <p:nvPr/>
        </p:nvSpPr>
        <p:spPr>
          <a:xfrm>
            <a:off x="4645152" y="713232"/>
            <a:ext cx="4206240" cy="1481328"/>
          </a:xfrm>
          <a:prstGeom prst="roundRect">
            <a:avLst>
              <a:gd name="adj" fmla="val 3086"/>
            </a:avLst>
          </a:prstGeom>
          <a:solidFill>
            <a:srgbClr val="E5F4F1"/>
          </a:solidFill>
          <a:ln w="12700">
            <a:solidFill>
              <a:srgbClr val="BFE2DC"/>
            </a:solidFill>
            <a:prstDash val="solid"/>
          </a:ln>
        </p:spPr>
      </p:sp>
      <p:sp>
        <p:nvSpPr>
          <p:cNvPr id="12" name="Shape 10"/>
          <p:cNvSpPr/>
          <p:nvPr/>
        </p:nvSpPr>
        <p:spPr>
          <a:xfrm>
            <a:off x="4645152" y="713232"/>
            <a:ext cx="4206240" cy="274320"/>
          </a:xfrm>
          <a:prstGeom prst="rect">
            <a:avLst/>
          </a:prstGeom>
          <a:solidFill>
            <a:srgbClr val="1C8A7C"/>
          </a:solidFill>
          <a:ln w="12700">
            <a:solidFill>
              <a:srgbClr val="1C8A7C"/>
            </a:solidFill>
            <a:prstDash val="solid"/>
          </a:ln>
        </p:spPr>
      </p:sp>
      <p:sp>
        <p:nvSpPr>
          <p:cNvPr id="13" name="Text 11"/>
          <p:cNvSpPr/>
          <p:nvPr/>
        </p:nvSpPr>
        <p:spPr>
          <a:xfrm>
            <a:off x="4681728" y="713232"/>
            <a:ext cx="4133088" cy="274320"/>
          </a:xfrm>
          <a:prstGeom prst="rect">
            <a:avLst/>
          </a:prstGeom>
          <a:noFill/>
          <a:ln/>
        </p:spPr>
        <p:txBody>
          <a:bodyPr wrap="square" lIns="0" tIns="76200" rIns="0" bIns="0" rtlCol="0" anchor="ctr"/>
          <a:lstStyle/>
          <a:p>
            <a:pPr algn="l" indent="0" marL="0">
              <a:buNone/>
            </a:pPr>
            <a:r>
              <a:rPr lang="en-US" sz="900" b="1" spc="50" kern="0" dirty="0">
                <a:solidFill>
                  <a:srgbClr val="FFFFFF"/>
                </a:solidFill>
                <a:latin typeface="Arial" pitchFamily="34" charset="0"/>
                <a:ea typeface="Arial" pitchFamily="34" charset="-122"/>
                <a:cs typeface="Arial" pitchFamily="34" charset="-120"/>
              </a:rPr>
              <a:t>IMPORTANT FORMULA SHEET</a:t>
            </a:r>
            <a:endParaRPr lang="en-US" sz="900" dirty="0"/>
          </a:p>
        </p:txBody>
      </p:sp>
      <p:sp>
        <p:nvSpPr>
          <p:cNvPr id="14" name="Text 12"/>
          <p:cNvSpPr/>
          <p:nvPr/>
        </p:nvSpPr>
        <p:spPr>
          <a:xfrm>
            <a:off x="4773168" y="1042416"/>
            <a:ext cx="3950208" cy="1097280"/>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²³⁵U + n → fragments + 2–3 n + ~200 MeV</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D + T → ⁴He + n + 17.6 MeV</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k_eff = 1 critical; moderators: D₂O, graphite, H₂O</a:t>
            </a:r>
            <a:endParaRPr lang="en-US" sz="950" dirty="0"/>
          </a:p>
        </p:txBody>
      </p:sp>
      <p:sp>
        <p:nvSpPr>
          <p:cNvPr id="15" name="Shape 13"/>
          <p:cNvSpPr/>
          <p:nvPr/>
        </p:nvSpPr>
        <p:spPr>
          <a:xfrm>
            <a:off x="292608" y="2286000"/>
            <a:ext cx="4206240" cy="1481328"/>
          </a:xfrm>
          <a:prstGeom prst="roundRect">
            <a:avLst>
              <a:gd name="adj" fmla="val 3086"/>
            </a:avLst>
          </a:prstGeom>
          <a:solidFill>
            <a:srgbClr val="F0EAFA"/>
          </a:solidFill>
          <a:ln w="12700">
            <a:solidFill>
              <a:srgbClr val="CDBCEC"/>
            </a:solidFill>
            <a:prstDash val="solid"/>
          </a:ln>
        </p:spPr>
      </p:sp>
      <p:sp>
        <p:nvSpPr>
          <p:cNvPr id="16" name="Shape 14"/>
          <p:cNvSpPr/>
          <p:nvPr/>
        </p:nvSpPr>
        <p:spPr>
          <a:xfrm>
            <a:off x="292608" y="2286000"/>
            <a:ext cx="4206240" cy="274320"/>
          </a:xfrm>
          <a:prstGeom prst="rect">
            <a:avLst/>
          </a:prstGeom>
          <a:solidFill>
            <a:srgbClr val="6E45B8"/>
          </a:solidFill>
          <a:ln w="12700">
            <a:solidFill>
              <a:srgbClr val="6E45B8"/>
            </a:solidFill>
            <a:prstDash val="solid"/>
          </a:ln>
        </p:spPr>
      </p:sp>
      <p:sp>
        <p:nvSpPr>
          <p:cNvPr id="17" name="Text 15"/>
          <p:cNvSpPr/>
          <p:nvPr/>
        </p:nvSpPr>
        <p:spPr>
          <a:xfrm>
            <a:off x="329184" y="2286000"/>
            <a:ext cx="4133088" cy="274320"/>
          </a:xfrm>
          <a:prstGeom prst="rect">
            <a:avLst/>
          </a:prstGeom>
          <a:noFill/>
          <a:ln/>
        </p:spPr>
        <p:txBody>
          <a:bodyPr wrap="square" lIns="0" tIns="76200" rIns="0" bIns="0" rtlCol="0" anchor="ctr"/>
          <a:lstStyle/>
          <a:p>
            <a:pPr algn="l" indent="0" marL="0">
              <a:buNone/>
            </a:pPr>
            <a:r>
              <a:rPr lang="en-US" sz="900" b="1" spc="50" kern="0" dirty="0">
                <a:solidFill>
                  <a:srgbClr val="FFFFFF"/>
                </a:solidFill>
                <a:latin typeface="Arial" pitchFamily="34" charset="0"/>
                <a:ea typeface="Arial" pitchFamily="34" charset="-122"/>
                <a:cs typeface="Arial" pitchFamily="34" charset="-120"/>
              </a:rPr>
              <a:t>FREQUENTLY ASKED CONCEPTS</a:t>
            </a:r>
            <a:endParaRPr lang="en-US" sz="900" dirty="0"/>
          </a:p>
        </p:txBody>
      </p:sp>
      <p:sp>
        <p:nvSpPr>
          <p:cNvPr id="18" name="Text 16"/>
          <p:cNvSpPr/>
          <p:nvPr/>
        </p:nvSpPr>
        <p:spPr>
          <a:xfrm>
            <a:off x="420624" y="2615184"/>
            <a:ext cx="3950208" cy="1097280"/>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Why ²³⁵U fissions with thermal neutrons but ²³⁸U does not (pairing energy)</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Role of moderator and control rods</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Breeder reaction</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Fusion conditions (Lawson criterion)</a:t>
            </a:r>
            <a:endParaRPr lang="en-US" sz="950" dirty="0"/>
          </a:p>
        </p:txBody>
      </p:sp>
      <p:sp>
        <p:nvSpPr>
          <p:cNvPr id="19" name="Shape 17"/>
          <p:cNvSpPr/>
          <p:nvPr/>
        </p:nvSpPr>
        <p:spPr>
          <a:xfrm>
            <a:off x="4645152" y="2286000"/>
            <a:ext cx="4206240" cy="1481328"/>
          </a:xfrm>
          <a:prstGeom prst="roundRect">
            <a:avLst>
              <a:gd name="adj" fmla="val 3086"/>
            </a:avLst>
          </a:prstGeom>
          <a:solidFill>
            <a:srgbClr val="FBEDEC"/>
          </a:solidFill>
          <a:ln w="12700">
            <a:solidFill>
              <a:srgbClr val="E7B4B1"/>
            </a:solidFill>
            <a:prstDash val="solid"/>
          </a:ln>
        </p:spPr>
      </p:sp>
      <p:sp>
        <p:nvSpPr>
          <p:cNvPr id="20" name="Shape 18"/>
          <p:cNvSpPr/>
          <p:nvPr/>
        </p:nvSpPr>
        <p:spPr>
          <a:xfrm>
            <a:off x="4645152" y="2286000"/>
            <a:ext cx="4206240" cy="274320"/>
          </a:xfrm>
          <a:prstGeom prst="rect">
            <a:avLst/>
          </a:prstGeom>
          <a:solidFill>
            <a:srgbClr val="B83A36"/>
          </a:solidFill>
          <a:ln w="12700">
            <a:solidFill>
              <a:srgbClr val="B83A36"/>
            </a:solidFill>
            <a:prstDash val="solid"/>
          </a:ln>
        </p:spPr>
      </p:sp>
      <p:sp>
        <p:nvSpPr>
          <p:cNvPr id="21" name="Text 19"/>
          <p:cNvSpPr/>
          <p:nvPr/>
        </p:nvSpPr>
        <p:spPr>
          <a:xfrm>
            <a:off x="4681728" y="2286000"/>
            <a:ext cx="4133088" cy="274320"/>
          </a:xfrm>
          <a:prstGeom prst="rect">
            <a:avLst/>
          </a:prstGeom>
          <a:noFill/>
          <a:ln/>
        </p:spPr>
        <p:txBody>
          <a:bodyPr wrap="square" lIns="0" tIns="76200" rIns="0" bIns="0" rtlCol="0" anchor="ctr"/>
          <a:lstStyle/>
          <a:p>
            <a:pPr algn="l" indent="0" marL="0">
              <a:buNone/>
            </a:pPr>
            <a:r>
              <a:rPr lang="en-US" sz="900" b="1" spc="50" kern="0" dirty="0">
                <a:solidFill>
                  <a:srgbClr val="FFFFFF"/>
                </a:solidFill>
                <a:latin typeface="Arial" pitchFamily="34" charset="0"/>
                <a:ea typeface="Arial" pitchFamily="34" charset="-122"/>
                <a:cs typeface="Arial" pitchFamily="34" charset="-120"/>
              </a:rPr>
              <a:t>COMMON MISTAKES &amp; QUICK NOTES</a:t>
            </a:r>
            <a:endParaRPr lang="en-US" sz="900" dirty="0"/>
          </a:p>
        </p:txBody>
      </p:sp>
      <p:sp>
        <p:nvSpPr>
          <p:cNvPr id="22" name="Text 20"/>
          <p:cNvSpPr/>
          <p:nvPr/>
        </p:nvSpPr>
        <p:spPr>
          <a:xfrm>
            <a:off x="4773168" y="2615184"/>
            <a:ext cx="3950208" cy="1097280"/>
          </a:xfrm>
          <a:prstGeom prst="rect">
            <a:avLst/>
          </a:prstGeom>
          <a:noFill/>
          <a:ln/>
        </p:spPr>
        <p:txBody>
          <a:bodyPr wrap="square" lIns="0" tIns="0" rIns="0" bIns="0" rtlCol="0" anchor="t"/>
          <a:lstStyle/>
          <a:p>
            <a:pPr algn="l" indent="0" marL="0">
              <a:lnSpc>
                <a:spcPct val="100000"/>
              </a:lnSpc>
              <a:buNone/>
            </a:pPr>
            <a:r>
              <a:rPr lang="en-US" sz="900" b="1" dirty="0">
                <a:solidFill>
                  <a:srgbClr val="B83A36"/>
                </a:solidFill>
                <a:latin typeface="Arial" pitchFamily="34" charset="0"/>
                <a:ea typeface="Arial" pitchFamily="34" charset="-122"/>
                <a:cs typeface="Arial" pitchFamily="34" charset="-120"/>
              </a:rPr>
              <a:t>Watch out:</a:t>
            </a:r>
            <a:endParaRPr lang="en-US" sz="900" dirty="0"/>
          </a:p>
          <a:p>
            <a:pPr algn="l" indent="0" marL="0">
              <a:lnSpc>
                <a:spcPct val="100000"/>
              </a:lnSpc>
              <a:buNone/>
            </a:pPr>
            <a:r>
              <a:rPr lang="en-US" sz="900" b="1" dirty="0">
                <a:solidFill>
                  <a:srgbClr val="B83A36"/>
                </a:solidFill>
                <a:latin typeface="Arial" pitchFamily="34" charset="0"/>
                <a:ea typeface="Arial" pitchFamily="34" charset="-122"/>
                <a:cs typeface="Arial" pitchFamily="34" charset="-120"/>
              </a:rPr>
              <a:t>Treating fission fragments as symmetric (mass distribution is asymmetric, ~95 and ~140).</a:t>
            </a:r>
            <a:endParaRPr lang="en-US" sz="900" dirty="0"/>
          </a:p>
          <a:p>
            <a:pPr algn="l" indent="0" marL="0">
              <a:lnSpc>
                <a:spcPct val="100000"/>
              </a:lnSpc>
              <a:buNone/>
            </a:pPr>
            <a:r>
              <a:rPr lang="en-US" sz="900" b="1" dirty="0">
                <a:solidFill>
                  <a:srgbClr val="B83A36"/>
                </a:solidFill>
                <a:latin typeface="Arial" pitchFamily="34" charset="0"/>
                <a:ea typeface="Arial" pitchFamily="34" charset="-122"/>
                <a:cs typeface="Arial" pitchFamily="34" charset="-120"/>
              </a:rPr>
              <a:t>Cd and B have huge neutron-capture cross-sections → control rods.</a:t>
            </a:r>
            <a:endParaRPr lang="en-US" sz="900" dirty="0"/>
          </a:p>
        </p:txBody>
      </p:sp>
      <p:sp>
        <p:nvSpPr>
          <p:cNvPr id="23" name="Shape 21"/>
          <p:cNvSpPr/>
          <p:nvPr/>
        </p:nvSpPr>
        <p:spPr>
          <a:xfrm>
            <a:off x="292608" y="3840480"/>
            <a:ext cx="8558784" cy="1152144"/>
          </a:xfrm>
          <a:prstGeom prst="roundRect">
            <a:avLst>
              <a:gd name="adj" fmla="val 3968"/>
            </a:avLst>
          </a:prstGeom>
          <a:solidFill>
            <a:srgbClr val="FBF2D8"/>
          </a:solidFill>
          <a:ln w="12700">
            <a:solidFill>
              <a:srgbClr val="E8D8A8"/>
            </a:solidFill>
            <a:prstDash val="solid"/>
          </a:ln>
        </p:spPr>
      </p:sp>
      <p:sp>
        <p:nvSpPr>
          <p:cNvPr id="24" name="Shape 22"/>
          <p:cNvSpPr/>
          <p:nvPr/>
        </p:nvSpPr>
        <p:spPr>
          <a:xfrm>
            <a:off x="292608" y="3840480"/>
            <a:ext cx="8558784" cy="274320"/>
          </a:xfrm>
          <a:prstGeom prst="rect">
            <a:avLst/>
          </a:prstGeom>
          <a:solidFill>
            <a:srgbClr val="D4A017"/>
          </a:solidFill>
          <a:ln w="12700">
            <a:solidFill>
              <a:srgbClr val="D4A017"/>
            </a:solidFill>
            <a:prstDash val="solid"/>
          </a:ln>
        </p:spPr>
      </p:sp>
      <p:sp>
        <p:nvSpPr>
          <p:cNvPr id="25" name="Text 23"/>
          <p:cNvSpPr/>
          <p:nvPr/>
        </p:nvSpPr>
        <p:spPr>
          <a:xfrm>
            <a:off x="365760" y="3840480"/>
            <a:ext cx="8412480" cy="274320"/>
          </a:xfrm>
          <a:prstGeom prst="rect">
            <a:avLst/>
          </a:prstGeom>
          <a:noFill/>
          <a:ln/>
        </p:spPr>
        <p:txBody>
          <a:bodyPr wrap="square" lIns="0" tIns="0" rIns="0" bIns="0" rtlCol="0" anchor="ctr"/>
          <a:lstStyle/>
          <a:p>
            <a:pPr algn="l" indent="0" marL="0">
              <a:buNone/>
            </a:pPr>
            <a:r>
              <a:rPr lang="en-US" sz="900" b="1" spc="50" kern="0" dirty="0">
                <a:solidFill>
                  <a:srgbClr val="15293F"/>
                </a:solidFill>
                <a:latin typeface="Arial" pitchFamily="34" charset="0"/>
                <a:ea typeface="Arial" pitchFamily="34" charset="-122"/>
                <a:cs typeface="Arial" pitchFamily="34" charset="-120"/>
              </a:rPr>
              <a:t>MOST-REPEATED PYQs  &amp;  EXPECTED IN EXAM</a:t>
            </a:r>
            <a:endParaRPr lang="en-US" sz="900" dirty="0"/>
          </a:p>
        </p:txBody>
      </p:sp>
      <p:sp>
        <p:nvSpPr>
          <p:cNvPr id="26" name="Text 24"/>
          <p:cNvSpPr/>
          <p:nvPr/>
        </p:nvSpPr>
        <p:spPr>
          <a:xfrm>
            <a:off x="420624" y="4151376"/>
            <a:ext cx="8321040" cy="365760"/>
          </a:xfrm>
          <a:prstGeom prst="rect">
            <a:avLst/>
          </a:prstGeom>
          <a:noFill/>
          <a:ln/>
        </p:spPr>
        <p:txBody>
          <a:bodyPr wrap="square" lIns="0" tIns="0" rIns="0" bIns="0" rtlCol="0" anchor="t"/>
          <a:lstStyle/>
          <a:p>
            <a:pPr algn="l" indent="0" marL="0">
              <a:buNone/>
            </a:pPr>
            <a:r>
              <a:rPr lang="en-US" sz="900" b="1" dirty="0">
                <a:solidFill>
                  <a:srgbClr val="1E3A5F"/>
                </a:solidFill>
                <a:latin typeface="Arial" pitchFamily="34" charset="0"/>
                <a:ea typeface="Arial" pitchFamily="34" charset="-122"/>
                <a:cs typeface="Arial" pitchFamily="34" charset="-120"/>
              </a:rPr>
              <a:t>PYQs in this topic:  Q16   Q17   Q18</a:t>
            </a:r>
            <a:endParaRPr lang="en-US" sz="900" dirty="0"/>
          </a:p>
        </p:txBody>
      </p:sp>
      <p:sp>
        <p:nvSpPr>
          <p:cNvPr id="27" name="Text 25"/>
          <p:cNvSpPr/>
          <p:nvPr/>
        </p:nvSpPr>
        <p:spPr>
          <a:xfrm>
            <a:off x="420624" y="4590288"/>
            <a:ext cx="8321040" cy="365760"/>
          </a:xfrm>
          <a:prstGeom prst="rect">
            <a:avLst/>
          </a:prstGeom>
          <a:noFill/>
          <a:ln/>
        </p:spPr>
        <p:txBody>
          <a:bodyPr wrap="square" lIns="0" tIns="0" rIns="0" bIns="0" rtlCol="0" anchor="t"/>
          <a:lstStyle/>
          <a:p>
            <a:pPr algn="l" indent="0" marL="0">
              <a:buNone/>
            </a:pPr>
            <a:r>
              <a:rPr lang="en-US" sz="950" dirty="0">
                <a:solidFill>
                  <a:srgbClr val="5A6B82"/>
                </a:solidFill>
                <a:latin typeface="Arial" pitchFamily="34" charset="0"/>
                <a:ea typeface="Arial" pitchFamily="34" charset="-122"/>
                <a:cs typeface="Arial" pitchFamily="34" charset="-120"/>
              </a:rPr>
              <a:t>Expect 1 question(s) next session on Fission Fusion.</a:t>
            </a:r>
            <a:endParaRPr lang="en-US" sz="950" dirty="0"/>
          </a:p>
        </p:txBody>
      </p:sp>
      <p:sp>
        <p:nvSpPr>
          <p:cNvPr id="28" name="Shape 26"/>
          <p:cNvSpPr/>
          <p:nvPr/>
        </p:nvSpPr>
        <p:spPr>
          <a:xfrm>
            <a:off x="274320" y="4992624"/>
            <a:ext cx="8595360" cy="0"/>
          </a:xfrm>
          <a:prstGeom prst="line">
            <a:avLst/>
          </a:prstGeom>
          <a:noFill/>
          <a:ln w="12700">
            <a:solidFill>
              <a:srgbClr val="E3E9F2"/>
            </a:solidFill>
            <a:prstDash val="solid"/>
          </a:ln>
        </p:spPr>
      </p:sp>
      <p:sp>
        <p:nvSpPr>
          <p:cNvPr id="29" name="Text 27"/>
          <p:cNvSpPr/>
          <p:nvPr/>
        </p:nvSpPr>
        <p:spPr>
          <a:xfrm>
            <a:off x="274320" y="5010912"/>
            <a:ext cx="8595360" cy="128016"/>
          </a:xfrm>
          <a:prstGeom prst="rect">
            <a:avLst/>
          </a:prstGeom>
          <a:noFill/>
          <a:ln/>
        </p:spPr>
        <p:txBody>
          <a:bodyPr wrap="square" lIns="0" tIns="0" rIns="0" bIns="0" rtlCol="0" anchor="ctr"/>
          <a:lstStyle/>
          <a:p>
            <a:pPr algn="ctr" indent="0" marL="0">
              <a:buNone/>
            </a:pPr>
            <a:r>
              <a:rPr lang="en-US" sz="80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00" dirty="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name="Slide 3">
    <p:bg>
      <p:bgPr>
        <a:solidFill>
          <a:srgbClr val="1E3A5F"/>
        </a:solidFill>
      </p:bgPr>
    </p:bg>
    <p:spTree>
      <p:nvGrpSpPr>
        <p:cNvPr id="1" name=""/>
        <p:cNvGrpSpPr/>
        <p:nvPr/>
      </p:nvGrpSpPr>
      <p:grpSpPr>
        <a:xfrm>
          <a:off x="0" y="0"/>
          <a:ext cx="0" cy="0"/>
          <a:chOff x="0" y="0"/>
          <a:chExt cx="0" cy="0"/>
        </a:xfrm>
      </p:grpSpPr>
      <p:sp>
        <p:nvSpPr>
          <p:cNvPr id="2" name="Shape 0"/>
          <p:cNvSpPr/>
          <p:nvPr/>
        </p:nvSpPr>
        <p:spPr>
          <a:xfrm>
            <a:off x="7269480" y="182880"/>
            <a:ext cx="1737360" cy="1737360"/>
          </a:xfrm>
          <a:prstGeom prst="ellipse">
            <a:avLst/>
          </a:prstGeom>
          <a:solidFill>
            <a:srgbClr val="2C5A80"/>
          </a:solidFill>
          <a:ln w="12700">
            <a:solidFill>
              <a:srgbClr val="2C5A80"/>
            </a:solidFill>
            <a:prstDash val="solid"/>
          </a:ln>
        </p:spPr>
      </p:sp>
      <p:sp>
        <p:nvSpPr>
          <p:cNvPr id="4" name="Text 2"/>
          <p:cNvSpPr/>
          <p:nvPr/>
        </p:nvSpPr>
        <p:spPr>
          <a:xfrm>
            <a:off x="548640" y="1371600"/>
            <a:ext cx="5486400" cy="365760"/>
          </a:xfrm>
          <a:prstGeom prst="rect">
            <a:avLst/>
          </a:prstGeom>
          <a:noFill/>
          <a:ln/>
        </p:spPr>
        <p:txBody>
          <a:bodyPr wrap="square" lIns="0" tIns="0" rIns="0" bIns="0" rtlCol="0" anchor="ctr"/>
          <a:lstStyle/>
          <a:p>
            <a:pPr algn="l" indent="0" marL="0">
              <a:buNone/>
            </a:pPr>
            <a:r>
              <a:rPr lang="en-US" sz="1400" b="1" spc="400" kern="0" dirty="0">
                <a:solidFill>
                  <a:srgbClr val="D4A017"/>
                </a:solidFill>
                <a:latin typeface="Arial" pitchFamily="34" charset="0"/>
                <a:ea typeface="Arial" pitchFamily="34" charset="-122"/>
                <a:cs typeface="Arial" pitchFamily="34" charset="-120"/>
              </a:rPr>
              <a:t>TOPIC 5</a:t>
            </a:r>
            <a:endParaRPr lang="en-US" sz="1400" dirty="0"/>
          </a:p>
        </p:txBody>
      </p:sp>
      <p:sp>
        <p:nvSpPr>
          <p:cNvPr id="5" name="Shape 3"/>
          <p:cNvSpPr/>
          <p:nvPr/>
        </p:nvSpPr>
        <p:spPr>
          <a:xfrm>
            <a:off x="566928" y="1792224"/>
            <a:ext cx="1463040" cy="45720"/>
          </a:xfrm>
          <a:prstGeom prst="rect">
            <a:avLst/>
          </a:prstGeom>
          <a:solidFill>
            <a:srgbClr val="D4A017"/>
          </a:solidFill>
          <a:ln w="12700">
            <a:solidFill>
              <a:srgbClr val="D4A017"/>
            </a:solidFill>
            <a:prstDash val="solid"/>
          </a:ln>
        </p:spPr>
      </p:sp>
      <p:sp>
        <p:nvSpPr>
          <p:cNvPr id="6" name="Text 4"/>
          <p:cNvSpPr/>
          <p:nvPr/>
        </p:nvSpPr>
        <p:spPr>
          <a:xfrm>
            <a:off x="548640" y="1938528"/>
            <a:ext cx="7772400" cy="1097280"/>
          </a:xfrm>
          <a:prstGeom prst="rect">
            <a:avLst/>
          </a:prstGeom>
          <a:noFill/>
          <a:ln/>
        </p:spPr>
        <p:txBody>
          <a:bodyPr wrap="square" rtlCol="0" anchor="t"/>
          <a:lstStyle/>
          <a:p>
            <a:pPr algn="l" indent="0" marL="0">
              <a:buNone/>
            </a:pPr>
            <a:r>
              <a:rPr lang="en-US" sz="3000" b="1" dirty="0">
                <a:solidFill>
                  <a:srgbClr val="FFFFFF"/>
                </a:solidFill>
                <a:latin typeface="Georgia" pitchFamily="34" charset="0"/>
                <a:ea typeface="Georgia" pitchFamily="34" charset="-122"/>
                <a:cs typeface="Georgia" pitchFamily="34" charset="-120"/>
              </a:rPr>
              <a:t>Nuclear Chemistry – General</a:t>
            </a:r>
            <a:endParaRPr lang="en-US" sz="3000" dirty="0"/>
          </a:p>
        </p:txBody>
      </p:sp>
      <p:sp>
        <p:nvSpPr>
          <p:cNvPr id="7" name="Text 5"/>
          <p:cNvSpPr/>
          <p:nvPr/>
        </p:nvSpPr>
        <p:spPr>
          <a:xfrm>
            <a:off x="566928" y="3246120"/>
            <a:ext cx="7863840" cy="365760"/>
          </a:xfrm>
          <a:prstGeom prst="rect">
            <a:avLst/>
          </a:prstGeom>
          <a:noFill/>
          <a:ln/>
        </p:spPr>
        <p:txBody>
          <a:bodyPr wrap="square" lIns="0" tIns="0" rIns="0" bIns="0" rtlCol="0" anchor="ctr"/>
          <a:lstStyle/>
          <a:p>
            <a:pPr algn="l" indent="0" marL="0">
              <a:buNone/>
            </a:pPr>
            <a:r>
              <a:rPr lang="en-US" sz="1300" dirty="0">
                <a:solidFill>
                  <a:srgbClr val="D7E4EE"/>
                </a:solidFill>
                <a:latin typeface="Arial" pitchFamily="34" charset="0"/>
                <a:ea typeface="Arial" pitchFamily="34" charset="-122"/>
                <a:cs typeface="Arial" pitchFamily="34" charset="-120"/>
              </a:rPr>
              <a:t>8 questions   ·   Easy 5  |  Medium 2  |  Hard 1   ·   PYQ frequency: Occasional</a:t>
            </a:r>
            <a:endParaRPr lang="en-US" sz="1300" dirty="0"/>
          </a:p>
        </p:txBody>
      </p:sp>
      <p:sp>
        <p:nvSpPr>
          <p:cNvPr id="8" name="Shape 6"/>
          <p:cNvSpPr/>
          <p:nvPr/>
        </p:nvSpPr>
        <p:spPr>
          <a:xfrm>
            <a:off x="0" y="4572000"/>
            <a:ext cx="9144000" cy="571500"/>
          </a:xfrm>
          <a:prstGeom prst="rect">
            <a:avLst/>
          </a:prstGeom>
          <a:solidFill>
            <a:srgbClr val="D4A017"/>
          </a:solidFill>
          <a:ln w="12700">
            <a:solidFill>
              <a:srgbClr val="D4A017"/>
            </a:solidFill>
            <a:prstDash val="solid"/>
          </a:ln>
        </p:spPr>
      </p:sp>
      <p:sp>
        <p:nvSpPr>
          <p:cNvPr id="9" name="Text 7"/>
          <p:cNvSpPr/>
          <p:nvPr/>
        </p:nvSpPr>
        <p:spPr>
          <a:xfrm>
            <a:off x="182880" y="4572000"/>
            <a:ext cx="8778240" cy="571500"/>
          </a:xfrm>
          <a:prstGeom prst="rect">
            <a:avLst/>
          </a:prstGeom>
          <a:noFill/>
          <a:ln/>
        </p:spPr>
        <p:txBody>
          <a:bodyPr wrap="square" lIns="0" tIns="0" rIns="0" bIns="0" rtlCol="0" anchor="ctr"/>
          <a:lstStyle/>
          <a:p>
            <a:pPr algn="ctr" indent="0" marL="0">
              <a:buNone/>
            </a:pPr>
            <a:r>
              <a:rPr lang="en-US" sz="1100" b="1" dirty="0">
                <a:solidFill>
                  <a:srgbClr val="15293F"/>
                </a:solidFill>
                <a:latin typeface="Arial" pitchFamily="34" charset="0"/>
                <a:ea typeface="Arial" pitchFamily="34" charset="-122"/>
                <a:cs typeface="Arial" pitchFamily="34" charset="-120"/>
              </a:rPr>
              <a:t>( Mr. Aniket Bhardwaj By ABC Chemistry )  ·  www.abcchemistry.com  ·  9212142427</a:t>
            </a:r>
            <a:endParaRPr lang="en-US" sz="1100" dirty="0"/>
          </a:p>
        </p:txBody>
      </p:sp>
      <p:pic>
        <p:nvPicPr>
          <p:cNvPr id="11" name="ABC Chemistry logo" descr="ABC Chemistry logo"/>
          <p:cNvPicPr>
            <a:picLocks noChangeAspect="1"/>
          </p:cNvPicPr>
          <p:nvPr/>
        </p:nvPicPr>
        <p:blipFill>
          <a:blip r:embed="rId2"/>
          <a:stretch>
            <a:fillRect/>
          </a:stretch>
        </p:blipFill>
        <p:spPr>
          <a:xfrm>
            <a:off x="7612379" y="525780"/>
            <a:ext cx="1051560" cy="1051560"/>
          </a:xfrm>
          <a:prstGeom prst="rect">
            <a:avLst/>
          </a:prstGeom>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2014</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Nuclear 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19 of 26</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Q19</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The particles postulated to always accompany the positron emission among are: (A) neutrino, (B) anti-neutrino, (C) electron,</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A, B and C</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A and B</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A and C</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B and C</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1–1.5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Easy</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Nuclear Chemistry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Occasional · 4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'Alpha drops 2 and 4; beta minus adds one proton'.</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Q19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2014</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Nuclear 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19 of 26</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C    A and C</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Radioactive decay is first order: N = N₀e^(−λt), t½ = 0.693/λ; activity A = λN. α, β⁻, β⁺, EC and γ change Z and A predictably; binding energy per nucleon peaks near Fe-56; radiocarbon and U–Pb dating use the decay law.</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p → n + e⁺ + νₑ: a neutrino always accompanies positron emission (lepton-number conservation). The emitted positron then annihilates with an electron (two 511 keV γ).</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(C).</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(C)  A and C</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Number of half-lives n = log₂(N₀/N); after n half-lives the fraction left is 1/2ⁿ.</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Using log₁₀ with 0.693 (ln 2) — keep ln throughout or use 2.303 with log₁₀.</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α: Z−2, A−4; β⁻: Z+1; β⁺/EC: Z−1; γ: no change.</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'Alpha drops 2 and 4; beta minus adds one proton'.</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Q19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2014</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Nuclear 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19 of 26</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C</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A, B and C</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(C) is the key — p → n + e⁺ + νₑ: a neutrino always accompanies positron emission (lepton-number conservation). The emitted positron then annihilates with an electron (two 511 keV γ).</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A and B</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Using log₁₀ with 0.693 (ln 2) — keep ln throughout or use 2.303 with log₁₀.</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B and C</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α: Z−2, A−4; β⁻: Z+1; β⁺/EC: Z−1; γ: no change.</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Q19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2019</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Nuclear 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20 of 26</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Q20</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In neutron activation analysis the radiation commonly detected is</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α-rays</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β-rays</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γ-rays</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X-rays</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1–1.5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Easy</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Nuclear Chemistry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Occasional · 4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'Alpha drops 2 and 4; beta minus adds one proton'.</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Q20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2019</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Nuclear 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20 of 26</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C    γ-rays</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Radioactive decay is first order: N = N₀e^(−λt), t½ = 0.693/λ; activity A = λN. α, β⁻, β⁺, EC and γ change Z and A predictably; binding energy per nucleon peaks near Fe-56; radiocarbon and U–Pb dating use the decay law.</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NAA detects Î³-rays (c).</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(C).</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(C)  γ-rays</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Number of half-lives n = log₂(N₀/N); after n half-lives the fraction left is 1/2ⁿ.</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Using log₁₀ with 0.693 (ln 2) — keep ln throughout or use 2.303 with log₁₀.</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α: Z−2, A−4; β⁻: Z+1; β⁺/EC: Z−1; γ: no change.</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'Alpha drops 2 and 4; beta minus adds one proton'.</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Q20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2019</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Nuclear 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20 of 26</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C</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α-rays</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(C) is the key — NAA detects Î³-rays (c).</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β-rays</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Using log₁₀ with 0.693 (ln 2) — keep ln throughout or use 2.303 with log₁₀.</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X-rays</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α: Z−2, A−4; β⁻: Z+1; β⁺/EC: Z−1; γ: no change.</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Q20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Nuclear 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21 of 26</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Q21</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Among the following, the most stable isotope to radioactive decay is</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₈₂²⁰⁶ Pb</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₈₂²¹⁰ Pb</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₈₂²¹² Pb</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₈₂²¹⁴ Pb</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1–1.5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Easy</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Nuclear Chemistry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Occasional · 4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'Alpha drops 2 and 4; beta minus adds one proton'.</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Q21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Nuclear 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21 of 26</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A    ₈₂²⁰⁶ Pb</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Radioactive decay is first order: N = N₀e^(−λt), t½ = 0.693/λ; activity A = λN. α, β⁻, β⁺, EC and γ change Z and A predictably; binding energy per nucleon peaks near Fe-56; radiocarbon and U–Pb dating use the decay law.</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²⁰⁶Pb (Z = 82, N = 124) is stable, the end of the U-238 series; ²¹⁰,²¹²,²¹⁴Pb are radioactive (a).</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(A).</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(A)  ₈₂²⁰⁶ Pb</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Number of half-lives n = log₂(N₀/N); after n half-lives the fraction left is 1/2ⁿ.</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Using log₁₀ with 0.693 (ln 2) — keep ln throughout or use 2.303 with log₁₀.</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α: Z−2, A−4; β⁻: Z+1; β⁺/EC: Z−1; γ: no change.</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'Alpha drops 2 and 4; beta minus adds one proton'.</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Q21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Nuclear 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21 of 26</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₈₂²¹⁰ Pb</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(A) is the key — ²⁰⁶Pb (Z = 82, N = 124) is stable, the end of the U-238 series; ²¹⁰,²¹²,²¹⁴Pb are radioactive (a).</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₈₂²¹² Pb</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Using log₁₀ with 0.693 (ln 2) — keep ln throughout or use 2.303 with log₁₀.</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₈₂²¹⁴ Pb</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α: Z−2, A−4; β⁻: Z+1; β⁺/EC: Z−1; γ: no change.</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Q21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name="Slide 10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Nuclear 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22 of 26</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Q22</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The total number of α and β particles emitted in the following radioactive decay is ____ ₉₂²³⁸ U → ₈₂²¹⁰ Pb</a:t>
            </a:r>
            <a:endParaRPr lang="en-US" sz="1300" dirty="0"/>
          </a:p>
          <a:p>
            <a:pPr algn="l" indent="0" marL="0">
              <a:buNone/>
            </a:pPr>
            <a:r>
              <a:rPr lang="en-US" sz="1300" b="1" dirty="0">
                <a:solidFill>
                  <a:srgbClr val="1B2A41"/>
                </a:solidFill>
                <a:latin typeface="Georgia" pitchFamily="34" charset="0"/>
                <a:ea typeface="Georgia" pitchFamily="34" charset="-122"/>
                <a:cs typeface="Georgia" pitchFamily="34" charset="-120"/>
              </a:rPr>
              <a:t>(Numerical answer type — write the value.)</a:t>
            </a:r>
            <a:endParaRPr lang="en-US" sz="130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Nuclear Chemistry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Occasional · 4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ΔA = 238 − 210 = 28 → 7 α. 7 α lower Z by 14 (92 → 78); reaching Z = 82 needs 4 β⁻. Total 11 particles.</a:t>
            </a:r>
            <a:endParaRPr lang="en-US" sz="850" dirty="0"/>
          </a:p>
        </p:txBody>
      </p:sp>
      <p:sp>
        <p:nvSpPr>
          <p:cNvPr id="54" name="Shape 52"/>
          <p:cNvSpPr/>
          <p:nvPr/>
        </p:nvSpPr>
        <p:spPr>
          <a:xfrm>
            <a:off x="292608" y="4590288"/>
            <a:ext cx="5486400" cy="292608"/>
          </a:xfrm>
          <a:prstGeom prst="roundRect">
            <a:avLst>
              <a:gd name="adj" fmla="val 12500"/>
            </a:avLst>
          </a:prstGeom>
          <a:solidFill>
            <a:srgbClr val="FBF1DE"/>
          </a:solidFill>
          <a:ln w="12700">
            <a:solidFill>
              <a:srgbClr val="EAD0A0"/>
            </a:solidFill>
            <a:prstDash val="solid"/>
          </a:ln>
        </p:spPr>
      </p:sp>
      <p:sp>
        <p:nvSpPr>
          <p:cNvPr id="55" name="Shape 53"/>
          <p:cNvSpPr/>
          <p:nvPr/>
        </p:nvSpPr>
        <p:spPr>
          <a:xfrm>
            <a:off x="292608" y="4590288"/>
            <a:ext cx="64008" cy="292608"/>
          </a:xfrm>
          <a:prstGeom prst="rect">
            <a:avLst/>
          </a:prstGeom>
          <a:solidFill>
            <a:srgbClr val="C9821B"/>
          </a:solidFill>
          <a:ln w="12700">
            <a:solidFill>
              <a:srgbClr val="C9821B"/>
            </a:solidFill>
            <a:prstDash val="solid"/>
          </a:ln>
        </p:spPr>
      </p:sp>
      <p:sp>
        <p:nvSpPr>
          <p:cNvPr id="56" name="Text 54"/>
          <p:cNvSpPr/>
          <p:nvPr/>
        </p:nvSpPr>
        <p:spPr>
          <a:xfrm>
            <a:off x="438912" y="4590288"/>
            <a:ext cx="5248656" cy="292608"/>
          </a:xfrm>
          <a:prstGeom prst="rect">
            <a:avLst/>
          </a:prstGeom>
          <a:noFill/>
          <a:ln/>
        </p:spPr>
        <p:txBody>
          <a:bodyPr wrap="square" lIns="0" tIns="0" rIns="0" bIns="0" rtlCol="0" anchor="ctr"/>
          <a:lstStyle/>
          <a:p>
            <a:pPr algn="l" indent="0" marL="0">
              <a:buNone/>
            </a:pPr>
            <a:r>
              <a:rPr lang="en-US" sz="800" b="1" dirty="0">
                <a:solidFill>
                  <a:srgbClr val="C9821B"/>
                </a:solidFill>
                <a:latin typeface="Arial" pitchFamily="34" charset="0"/>
                <a:ea typeface="Arial" pitchFamily="34" charset="-122"/>
                <a:cs typeface="Arial" pitchFamily="34" charset="-120"/>
              </a:rPr>
              <a:t>ANSWER: 11 (7 α + 4 β⁻)</a:t>
            </a:r>
            <a:endParaRPr lang="en-US" sz="800" dirty="0"/>
          </a:p>
        </p:txBody>
      </p:sp>
      <p:sp>
        <p:nvSpPr>
          <p:cNvPr id="57" name="Shape 55"/>
          <p:cNvSpPr/>
          <p:nvPr/>
        </p:nvSpPr>
        <p:spPr>
          <a:xfrm>
            <a:off x="274320" y="4846320"/>
            <a:ext cx="8595360" cy="0"/>
          </a:xfrm>
          <a:prstGeom prst="line">
            <a:avLst/>
          </a:prstGeom>
          <a:noFill/>
          <a:ln w="12700">
            <a:solidFill>
              <a:srgbClr val="E3E9F2"/>
            </a:solidFill>
            <a:prstDash val="solid"/>
          </a:ln>
        </p:spPr>
      </p:sp>
      <p:sp>
        <p:nvSpPr>
          <p:cNvPr id="58" name="Text 56"/>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9" name="Text 57"/>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Q22  ·  Practice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105</a:t>
            </a:fld>
            <a:endParaRPr lang="en-US"/>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Nuclear 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23 of 26</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Q23</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950" b="1" dirty="0">
                <a:solidFill>
                  <a:srgbClr val="1B2A41"/>
                </a:solidFill>
                <a:latin typeface="Georgia" pitchFamily="34" charset="0"/>
                <a:ea typeface="Georgia" pitchFamily="34" charset="-122"/>
                <a:cs typeface="Georgia" pitchFamily="34" charset="-120"/>
              </a:rPr>
              <a:t>The fission reaction of ²³⁵₉₂U with thermal neutron is represented below. ⁹⁹₄₁Nb and ¹³³₅₁Sb are the primary fission fragment pair, which undergo series of radioactive decay to form stable nuclei X₃ and Y₄ (chain enders). The X₃ and Y₄, respectively are:</a:t>
            </a:r>
            <a:endParaRPr lang="en-US" sz="95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⁹⁹₄₄Ru and ¹³³₅₅Cs</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⁹⁶₄₁Nb and ¹³⁰₅₁Sb</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⁹³₃₈Sr and ¹²⁷₃₅Ag</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⁸⁷₃₅Br and ¹²⁴₄₃Tc</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Nuclear Chemistry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Occasional · 4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'Alpha drops 2 and 4; beta minus adds one proton'.</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Q23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Nuclear 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23 of 26</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A    ⁹⁹₄₄Ru and ¹³³₅₅Cs</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Radioactive decay is first order: N = N₀e^(−λt), t½ = 0.693/λ; activity A = λN. α, β⁻, β⁺, EC and γ change Z and A predictably; binding energy per nucleon peaks near Fe-56; radiocarbon and U–Pb dating use the decay law.</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Neutron-rich fragments β⁻-decay (A constant, Z rises) until stable: ⁹⁹Nb → ⁹⁹Mo → ⁹⁹Tc → ⁹⁹Ru (stable); ¹³³Sb → ¹³³Te → ¹³³I → ¹³³Xe → ¹³³Cs (stable). (Bank key (b) was wrong — corrected.)</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(A).</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(A)  ⁹⁹₄₄Ru and ¹³³₅₅Cs</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Number of half-lives n = log₂(N₀/N); after n half-lives the fraction left is 1/2ⁿ.</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Using log₁₀ with 0.693 (ln 2) — keep ln throughout or use 2.303 with log₁₀.</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α: Z−2, A−4; β⁻: Z+1; β⁺/EC: Z−1; γ: no change.</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'Alpha drops 2 and 4; beta minus adds one proton'.</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Q23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Nuclear 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23 of 26</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⁹⁶₄₁Nb and ¹³⁰₅₁Sb</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(A) is the key — Neutron-rich fragments β⁻-decay (A constant, Z rises) until stable: ⁹⁹Nb → ⁹⁹Mo → ⁹⁹Tc → ⁹⁹Ru (stable); ¹³³Sb → ¹³³Te → ¹³³I → ¹³³Xe → ¹³³Cs (stable). (Bank key (b) was wrong — corrected.)</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⁹³₃₈Sr and ¹²⁷₃₅Ag</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Using log₁₀ with 0.693 (ln 2) — keep ln throughout or use 2.303 with log₁₀.</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⁸⁷₃₅Br and ¹²⁴₄₃Tc</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α: Z−2, A−4; β⁻: Z+1; β⁺/EC: Z−1; γ: no change.</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Q23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name="Slide 10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Nuclear 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24 of 26</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Q24</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100" b="1" dirty="0">
                <a:solidFill>
                  <a:srgbClr val="1B2A41"/>
                </a:solidFill>
                <a:latin typeface="Georgia" pitchFamily="34" charset="0"/>
                <a:ea typeface="Georgia" pitchFamily="34" charset="-122"/>
                <a:cs typeface="Georgia" pitchFamily="34" charset="-120"/>
              </a:rPr>
              <a:t>Given the initial weight of 1 mg of radioactive ₂₇⁶⁰ Co (half-life =5.27 years), the amount disintegrated in 1 year (rounded off to two decimal places) is ____ mg.</a:t>
            </a:r>
            <a:endParaRPr lang="en-US" sz="1100" dirty="0"/>
          </a:p>
          <a:p>
            <a:pPr algn="l" indent="0" marL="0">
              <a:buNone/>
            </a:pPr>
            <a:r>
              <a:rPr lang="en-US" sz="1100" b="1" dirty="0">
                <a:solidFill>
                  <a:srgbClr val="1B2A41"/>
                </a:solidFill>
                <a:latin typeface="Georgia" pitchFamily="34" charset="0"/>
                <a:ea typeface="Georgia" pitchFamily="34" charset="-122"/>
                <a:cs typeface="Georgia" pitchFamily="34" charset="-120"/>
              </a:rPr>
              <a:t>(Numerical answer type — write the value.)</a:t>
            </a:r>
            <a:endParaRPr lang="en-US" sz="110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3–5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Hard</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Nuclear Chemistry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Occasional · 4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C (high merit)</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λ = 0.693/5.27 = 0.1315 y⁻¹. Remaining after 1 y = e^{−0.1315} = 0.877 mg → disintegrated = 1 − 0.877 = 0.12 mg.</a:t>
            </a:r>
            <a:endParaRPr lang="en-US" sz="850" dirty="0"/>
          </a:p>
        </p:txBody>
      </p:sp>
      <p:sp>
        <p:nvSpPr>
          <p:cNvPr id="54" name="Shape 52"/>
          <p:cNvSpPr/>
          <p:nvPr/>
        </p:nvSpPr>
        <p:spPr>
          <a:xfrm>
            <a:off x="292608" y="4590288"/>
            <a:ext cx="5486400" cy="292608"/>
          </a:xfrm>
          <a:prstGeom prst="roundRect">
            <a:avLst>
              <a:gd name="adj" fmla="val 12500"/>
            </a:avLst>
          </a:prstGeom>
          <a:solidFill>
            <a:srgbClr val="FBF1DE"/>
          </a:solidFill>
          <a:ln w="12700">
            <a:solidFill>
              <a:srgbClr val="EAD0A0"/>
            </a:solidFill>
            <a:prstDash val="solid"/>
          </a:ln>
        </p:spPr>
      </p:sp>
      <p:sp>
        <p:nvSpPr>
          <p:cNvPr id="55" name="Shape 53"/>
          <p:cNvSpPr/>
          <p:nvPr/>
        </p:nvSpPr>
        <p:spPr>
          <a:xfrm>
            <a:off x="292608" y="4590288"/>
            <a:ext cx="64008" cy="292608"/>
          </a:xfrm>
          <a:prstGeom prst="rect">
            <a:avLst/>
          </a:prstGeom>
          <a:solidFill>
            <a:srgbClr val="C9821B"/>
          </a:solidFill>
          <a:ln w="12700">
            <a:solidFill>
              <a:srgbClr val="C9821B"/>
            </a:solidFill>
            <a:prstDash val="solid"/>
          </a:ln>
        </p:spPr>
      </p:sp>
      <p:sp>
        <p:nvSpPr>
          <p:cNvPr id="56" name="Text 54"/>
          <p:cNvSpPr/>
          <p:nvPr/>
        </p:nvSpPr>
        <p:spPr>
          <a:xfrm>
            <a:off x="438912" y="4590288"/>
            <a:ext cx="5248656" cy="292608"/>
          </a:xfrm>
          <a:prstGeom prst="rect">
            <a:avLst/>
          </a:prstGeom>
          <a:noFill/>
          <a:ln/>
        </p:spPr>
        <p:txBody>
          <a:bodyPr wrap="square" lIns="0" tIns="0" rIns="0" bIns="0" rtlCol="0" anchor="ctr"/>
          <a:lstStyle/>
          <a:p>
            <a:pPr algn="l" indent="0" marL="0">
              <a:buNone/>
            </a:pPr>
            <a:r>
              <a:rPr lang="en-US" sz="800" b="1" dirty="0">
                <a:solidFill>
                  <a:srgbClr val="C9821B"/>
                </a:solidFill>
                <a:latin typeface="Arial" pitchFamily="34" charset="0"/>
                <a:ea typeface="Arial" pitchFamily="34" charset="-122"/>
                <a:cs typeface="Arial" pitchFamily="34" charset="-120"/>
              </a:rPr>
              <a:t>ANSWER: 0.12 mg</a:t>
            </a:r>
            <a:endParaRPr lang="en-US" sz="800" dirty="0"/>
          </a:p>
        </p:txBody>
      </p:sp>
      <p:sp>
        <p:nvSpPr>
          <p:cNvPr id="57" name="Shape 55"/>
          <p:cNvSpPr/>
          <p:nvPr/>
        </p:nvSpPr>
        <p:spPr>
          <a:xfrm>
            <a:off x="274320" y="4846320"/>
            <a:ext cx="8595360" cy="0"/>
          </a:xfrm>
          <a:prstGeom prst="line">
            <a:avLst/>
          </a:prstGeom>
          <a:noFill/>
          <a:ln w="12700">
            <a:solidFill>
              <a:srgbClr val="E3E9F2"/>
            </a:solidFill>
            <a:prstDash val="solid"/>
          </a:ln>
        </p:spPr>
      </p:sp>
      <p:sp>
        <p:nvSpPr>
          <p:cNvPr id="58" name="Text 56"/>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9" name="Text 57"/>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Q24  ·  Practice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105</a:t>
            </a:fld>
            <a:endParaRPr lang="en-US"/>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IIT-JAM</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Nuclear 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25 of 26</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Q25</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In the process ₉₂²³⁴ U longrightarrow ₉₀²³⁰ Th+X X is:</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α particle</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β-particle</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β⁺-emission</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γ-emission</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1–1.5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Easy</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Nuclear Chemistry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Occasional · 4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'Alpha drops 2 and 4; beta minus adds one proton'.</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Q25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IIT-JAM</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Nuclear 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25 of 26</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A    α particle</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Radioactive decay is first order: N = N₀e^(−λt), t½ = 0.693/λ; activity A = λN. α, β⁻, β⁺, EC and γ change Z and A predictably; binding energy per nucleon peaks near Fe-56; radiocarbon and U–Pb dating use the decay law.</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²³⁴U → ²³⁰Th loses 4 mass units and 2 charge units: an α particle.</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(A).</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(A)  α particle</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Number of half-lives n = log₂(N₀/N); after n half-lives the fraction left is 1/2ⁿ.</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Using log₁₀ with 0.693 (ln 2) — keep ln throughout or use 2.303 with log₁₀.</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α: Z−2, A−4; β⁻: Z+1; β⁺/EC: Z−1; γ: no change.</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'Alpha drops 2 and 4; beta minus adds one proton'.</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Q25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IIT-JAM</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Nuclear 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25 of 26</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β-particle</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(A) is the key — ²³⁴U → ²³⁰Th loses 4 mass units and 2 charge units: an α particle.</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β⁺-emission</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Using log₁₀ with 0.693 (ln 2) — keep ln throughout or use 2.303 with log₁₀.</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γ-emission</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α: Z−2, A−4; β⁻: Z+1; β⁺/EC: Z−1; γ: no change.</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Q25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IIT-JAM</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Nuclear 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26 of 26</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Q26</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In the following equation X is: ₉₅²⁴¹ Am+α longrightarrow ₉₇²⁴³ Bk+X</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2 ₀¹ n</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₀¹ n</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2 ₁¹ n</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₂⁴ He</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1–1.5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Easy</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Nuclear Chemistry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Occasional · 4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'Alpha drops 2 and 4; beta minus adds one proton'.</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Q26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IIT-JAM</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Nuclear 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26 of 26</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A    2 ₀¹ n</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Radioactive decay is first order: N = N₀e^(−λt), t½ = 0.693/λ; activity A = λN. α, β⁻, β⁺, EC and γ change Z and A predictably; binding energy per nucleon peaks near Fe-56; radiocarbon and U–Pb dating use the decay law.</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²⁴¹Am + ⁴He → ²⁴³Bk + 2 ¹n: the bombarding α raises Z by 2 and the mass by 4, and two neutrons are released to leave A = 243.</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(A).</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(A)  2 ₀¹ n</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Number of half-lives n = log₂(N₀/N); after n half-lives the fraction left is 1/2ⁿ.</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Using log₁₀ with 0.693 (ln 2) — keep ln throughout or use 2.303 with log₁₀.</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α: Z−2, A−4; β⁻: Z+1; β⁺/EC: Z−1; γ: no change.</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'Alpha drops 2 and 4; beta minus adds one proton'.</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Q26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IIT-JAM</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Nuclear 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26 of 26</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₀¹ n</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(A) is the key — ²⁴¹Am + ⁴He → ²⁴³Bk + 2 ¹n: the bombarding α raises Z by 2 and the mass by 4, and two neutrons are released to leave A = 243.</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2 ₁¹ n</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Using log₁₀ with 0.693 (ln 2) — keep ln throughout or use 2.303 with log₁₀.</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₂⁴ He</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α: Z−2, A−4; β⁻: Z+1; β⁺/EC: Z−1; γ: no change.</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Q26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54864"/>
            <a:ext cx="3657600" cy="274320"/>
          </a:xfrm>
          <a:prstGeom prst="rect">
            <a:avLst/>
          </a:prstGeom>
          <a:noFill/>
          <a:ln/>
        </p:spPr>
        <p:txBody>
          <a:bodyPr wrap="square" lIns="0" tIns="0" rIns="0" bIns="0" rtlCol="0" anchor="ctr"/>
          <a:lstStyle/>
          <a:p>
            <a:pPr algn="l" indent="0" marL="0">
              <a:buNone/>
            </a:pPr>
            <a:r>
              <a:rPr lang="en-US" sz="1200" b="1" spc="200" kern="0" dirty="0">
                <a:solidFill>
                  <a:srgbClr val="D4A017"/>
                </a:solidFill>
                <a:latin typeface="Arial" pitchFamily="34" charset="0"/>
                <a:ea typeface="Arial" pitchFamily="34" charset="-122"/>
                <a:cs typeface="Arial" pitchFamily="34" charset="-120"/>
              </a:rPr>
              <a:t>TOPIC REVISION</a:t>
            </a:r>
            <a:endParaRPr lang="en-US" sz="1200" dirty="0"/>
          </a:p>
        </p:txBody>
      </p:sp>
      <p:sp>
        <p:nvSpPr>
          <p:cNvPr id="5" name="Text 3"/>
          <p:cNvSpPr/>
          <p:nvPr/>
        </p:nvSpPr>
        <p:spPr>
          <a:xfrm>
            <a:off x="274320" y="301752"/>
            <a:ext cx="6400800" cy="274320"/>
          </a:xfrm>
          <a:prstGeom prst="rect">
            <a:avLst/>
          </a:prstGeom>
          <a:noFill/>
          <a:ln/>
        </p:spPr>
        <p:txBody>
          <a:bodyPr wrap="square" lIns="0" tIns="0" rIns="0" bIns="0" rtlCol="0" anchor="ctr"/>
          <a:lstStyle/>
          <a:p>
            <a:pPr algn="l" indent="0" marL="0">
              <a:buNone/>
            </a:pPr>
            <a:r>
              <a:rPr lang="en-US" sz="1400" b="1" dirty="0">
                <a:solidFill>
                  <a:srgbClr val="FFFFFF"/>
                </a:solidFill>
                <a:latin typeface="Georgia" pitchFamily="34" charset="0"/>
                <a:ea typeface="Georgia" pitchFamily="34" charset="-122"/>
                <a:cs typeface="Georgia" pitchFamily="34" charset="-120"/>
              </a:rPr>
              <a:t>Nuclear Chemistry – General</a:t>
            </a:r>
            <a:endParaRPr lang="en-US" sz="1400" dirty="0"/>
          </a:p>
        </p:txBody>
      </p:sp>
      <p:sp>
        <p:nvSpPr>
          <p:cNvPr id="6" name="Text 4"/>
          <p:cNvSpPr/>
          <p:nvPr/>
        </p:nvSpPr>
        <p:spPr>
          <a:xfrm>
            <a:off x="5486400" y="0"/>
            <a:ext cx="3383280" cy="603504"/>
          </a:xfrm>
          <a:prstGeom prst="rect">
            <a:avLst/>
          </a:prstGeom>
          <a:noFill/>
          <a:ln/>
        </p:spPr>
        <p:txBody>
          <a:bodyPr wrap="square" lIns="0" tIns="0" rIns="0" bIns="0" rtlCol="0" anchor="ctr"/>
          <a:lstStyle/>
          <a:p>
            <a:pPr algn="r" indent="0" marL="0">
              <a:buNone/>
            </a:pPr>
            <a:r>
              <a:rPr lang="en-US" sz="1000" dirty="0">
                <a:solidFill>
                  <a:srgbClr val="C9D7E6"/>
                </a:solidFill>
                <a:latin typeface="Arial" pitchFamily="34" charset="0"/>
                <a:ea typeface="Arial" pitchFamily="34" charset="-122"/>
                <a:cs typeface="Arial" pitchFamily="34" charset="-120"/>
              </a:rPr>
              <a:t>8 PYQs  ·  Last-minute revision</a:t>
            </a:r>
            <a:endParaRPr lang="en-US" sz="1000" dirty="0"/>
          </a:p>
        </p:txBody>
      </p:sp>
      <p:sp>
        <p:nvSpPr>
          <p:cNvPr id="7" name="Shape 5"/>
          <p:cNvSpPr/>
          <p:nvPr/>
        </p:nvSpPr>
        <p:spPr>
          <a:xfrm>
            <a:off x="292608" y="713232"/>
            <a:ext cx="4206240" cy="1481328"/>
          </a:xfrm>
          <a:prstGeom prst="roundRect">
            <a:avLst>
              <a:gd name="adj" fmla="val 3086"/>
            </a:avLst>
          </a:prstGeom>
          <a:solidFill>
            <a:srgbClr val="E8F0F8"/>
          </a:solidFill>
          <a:ln w="12700">
            <a:solidFill>
              <a:srgbClr val="E3E9F2"/>
            </a:solidFill>
            <a:prstDash val="solid"/>
          </a:ln>
        </p:spPr>
      </p:sp>
      <p:sp>
        <p:nvSpPr>
          <p:cNvPr id="8" name="Shape 6"/>
          <p:cNvSpPr/>
          <p:nvPr/>
        </p:nvSpPr>
        <p:spPr>
          <a:xfrm>
            <a:off x="292608" y="713232"/>
            <a:ext cx="4206240" cy="274320"/>
          </a:xfrm>
          <a:prstGeom prst="rect">
            <a:avLst/>
          </a:prstGeom>
          <a:solidFill>
            <a:srgbClr val="1E3A5F"/>
          </a:solidFill>
          <a:ln w="12700">
            <a:solidFill>
              <a:srgbClr val="1E3A5F"/>
            </a:solidFill>
            <a:prstDash val="solid"/>
          </a:ln>
        </p:spPr>
      </p:sp>
      <p:sp>
        <p:nvSpPr>
          <p:cNvPr id="9" name="Text 7"/>
          <p:cNvSpPr/>
          <p:nvPr/>
        </p:nvSpPr>
        <p:spPr>
          <a:xfrm>
            <a:off x="329184" y="713232"/>
            <a:ext cx="4133088" cy="274320"/>
          </a:xfrm>
          <a:prstGeom prst="rect">
            <a:avLst/>
          </a:prstGeom>
          <a:noFill/>
          <a:ln/>
        </p:spPr>
        <p:txBody>
          <a:bodyPr wrap="square" lIns="0" tIns="76200" rIns="0" bIns="0" rtlCol="0" anchor="ctr"/>
          <a:lstStyle/>
          <a:p>
            <a:pPr algn="l" indent="0" marL="0">
              <a:buNone/>
            </a:pPr>
            <a:r>
              <a:rPr lang="en-US" sz="900" b="1" spc="50" kern="0" dirty="0">
                <a:solidFill>
                  <a:srgbClr val="FFFFFF"/>
                </a:solidFill>
                <a:latin typeface="Arial" pitchFamily="34" charset="0"/>
                <a:ea typeface="Arial" pitchFamily="34" charset="-122"/>
                <a:cs typeface="Arial" pitchFamily="34" charset="-120"/>
              </a:rPr>
              <a:t>TOPIC SUMMARY</a:t>
            </a:r>
            <a:endParaRPr lang="en-US" sz="900" dirty="0"/>
          </a:p>
        </p:txBody>
      </p:sp>
      <p:sp>
        <p:nvSpPr>
          <p:cNvPr id="10" name="Text 8"/>
          <p:cNvSpPr/>
          <p:nvPr/>
        </p:nvSpPr>
        <p:spPr>
          <a:xfrm>
            <a:off x="420624" y="1042416"/>
            <a:ext cx="3950208" cy="1097280"/>
          </a:xfrm>
          <a:prstGeom prst="rect">
            <a:avLst/>
          </a:prstGeom>
          <a:noFill/>
          <a:ln/>
        </p:spPr>
        <p:txBody>
          <a:bodyPr wrap="square" lIns="0" tIns="0" rIns="0" bIns="0" rtlCol="0" anchor="t"/>
          <a:lstStyle/>
          <a:p>
            <a:pPr algn="l" indent="0" marL="0">
              <a:lnSpc>
                <a:spcPct val="100000"/>
              </a:lnSpc>
              <a:buNone/>
            </a:pPr>
            <a:r>
              <a:rPr lang="en-US" sz="1000" dirty="0">
                <a:solidFill>
                  <a:srgbClr val="1B2A41"/>
                </a:solidFill>
                <a:latin typeface="Arial" pitchFamily="34" charset="0"/>
                <a:ea typeface="Arial" pitchFamily="34" charset="-122"/>
                <a:cs typeface="Arial" pitchFamily="34" charset="-120"/>
              </a:rPr>
              <a:t>Radioactive decay is first order: N = N₀e^(−λt), t½ = 0.693/λ; activity A = λN. α, β⁻, β⁺, EC and γ change Z and A predictably; binding energy per nucleon peaks near Fe-56; radiocarbon and U–Pb dating use the decay law.</a:t>
            </a:r>
            <a:endParaRPr lang="en-US" sz="1000" dirty="0"/>
          </a:p>
        </p:txBody>
      </p:sp>
      <p:sp>
        <p:nvSpPr>
          <p:cNvPr id="11" name="Shape 9"/>
          <p:cNvSpPr/>
          <p:nvPr/>
        </p:nvSpPr>
        <p:spPr>
          <a:xfrm>
            <a:off x="4645152" y="713232"/>
            <a:ext cx="4206240" cy="1481328"/>
          </a:xfrm>
          <a:prstGeom prst="roundRect">
            <a:avLst>
              <a:gd name="adj" fmla="val 3086"/>
            </a:avLst>
          </a:prstGeom>
          <a:solidFill>
            <a:srgbClr val="E5F4F1"/>
          </a:solidFill>
          <a:ln w="12700">
            <a:solidFill>
              <a:srgbClr val="BFE2DC"/>
            </a:solidFill>
            <a:prstDash val="solid"/>
          </a:ln>
        </p:spPr>
      </p:sp>
      <p:sp>
        <p:nvSpPr>
          <p:cNvPr id="12" name="Shape 10"/>
          <p:cNvSpPr/>
          <p:nvPr/>
        </p:nvSpPr>
        <p:spPr>
          <a:xfrm>
            <a:off x="4645152" y="713232"/>
            <a:ext cx="4206240" cy="274320"/>
          </a:xfrm>
          <a:prstGeom prst="rect">
            <a:avLst/>
          </a:prstGeom>
          <a:solidFill>
            <a:srgbClr val="1C8A7C"/>
          </a:solidFill>
          <a:ln w="12700">
            <a:solidFill>
              <a:srgbClr val="1C8A7C"/>
            </a:solidFill>
            <a:prstDash val="solid"/>
          </a:ln>
        </p:spPr>
      </p:sp>
      <p:sp>
        <p:nvSpPr>
          <p:cNvPr id="13" name="Text 11"/>
          <p:cNvSpPr/>
          <p:nvPr/>
        </p:nvSpPr>
        <p:spPr>
          <a:xfrm>
            <a:off x="4681728" y="713232"/>
            <a:ext cx="4133088" cy="274320"/>
          </a:xfrm>
          <a:prstGeom prst="rect">
            <a:avLst/>
          </a:prstGeom>
          <a:noFill/>
          <a:ln/>
        </p:spPr>
        <p:txBody>
          <a:bodyPr wrap="square" lIns="0" tIns="76200" rIns="0" bIns="0" rtlCol="0" anchor="ctr"/>
          <a:lstStyle/>
          <a:p>
            <a:pPr algn="l" indent="0" marL="0">
              <a:buNone/>
            </a:pPr>
            <a:r>
              <a:rPr lang="en-US" sz="900" b="1" spc="50" kern="0" dirty="0">
                <a:solidFill>
                  <a:srgbClr val="FFFFFF"/>
                </a:solidFill>
                <a:latin typeface="Arial" pitchFamily="34" charset="0"/>
                <a:ea typeface="Arial" pitchFamily="34" charset="-122"/>
                <a:cs typeface="Arial" pitchFamily="34" charset="-120"/>
              </a:rPr>
              <a:t>IMPORTANT FORMULA SHEET</a:t>
            </a:r>
            <a:endParaRPr lang="en-US" sz="900" dirty="0"/>
          </a:p>
        </p:txBody>
      </p:sp>
      <p:sp>
        <p:nvSpPr>
          <p:cNvPr id="14" name="Text 12"/>
          <p:cNvSpPr/>
          <p:nvPr/>
        </p:nvSpPr>
        <p:spPr>
          <a:xfrm>
            <a:off x="4773168" y="1042416"/>
            <a:ext cx="3950208" cy="1097280"/>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t½ = 0.693/λ</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 = (t½/0.693) ln(N₀/N)</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A = λN (Bq, Ci = 3.7×10¹⁰ Bq)</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ΔE = Δm c² (931.5 MeV per u)</a:t>
            </a:r>
            <a:endParaRPr lang="en-US" sz="950" dirty="0"/>
          </a:p>
        </p:txBody>
      </p:sp>
      <p:sp>
        <p:nvSpPr>
          <p:cNvPr id="15" name="Shape 13"/>
          <p:cNvSpPr/>
          <p:nvPr/>
        </p:nvSpPr>
        <p:spPr>
          <a:xfrm>
            <a:off x="292608" y="2286000"/>
            <a:ext cx="4206240" cy="1481328"/>
          </a:xfrm>
          <a:prstGeom prst="roundRect">
            <a:avLst>
              <a:gd name="adj" fmla="val 3086"/>
            </a:avLst>
          </a:prstGeom>
          <a:solidFill>
            <a:srgbClr val="F0EAFA"/>
          </a:solidFill>
          <a:ln w="12700">
            <a:solidFill>
              <a:srgbClr val="CDBCEC"/>
            </a:solidFill>
            <a:prstDash val="solid"/>
          </a:ln>
        </p:spPr>
      </p:sp>
      <p:sp>
        <p:nvSpPr>
          <p:cNvPr id="16" name="Shape 14"/>
          <p:cNvSpPr/>
          <p:nvPr/>
        </p:nvSpPr>
        <p:spPr>
          <a:xfrm>
            <a:off x="292608" y="2286000"/>
            <a:ext cx="4206240" cy="274320"/>
          </a:xfrm>
          <a:prstGeom prst="rect">
            <a:avLst/>
          </a:prstGeom>
          <a:solidFill>
            <a:srgbClr val="6E45B8"/>
          </a:solidFill>
          <a:ln w="12700">
            <a:solidFill>
              <a:srgbClr val="6E45B8"/>
            </a:solidFill>
            <a:prstDash val="solid"/>
          </a:ln>
        </p:spPr>
      </p:sp>
      <p:sp>
        <p:nvSpPr>
          <p:cNvPr id="17" name="Text 15"/>
          <p:cNvSpPr/>
          <p:nvPr/>
        </p:nvSpPr>
        <p:spPr>
          <a:xfrm>
            <a:off x="329184" y="2286000"/>
            <a:ext cx="4133088" cy="274320"/>
          </a:xfrm>
          <a:prstGeom prst="rect">
            <a:avLst/>
          </a:prstGeom>
          <a:noFill/>
          <a:ln/>
        </p:spPr>
        <p:txBody>
          <a:bodyPr wrap="square" lIns="0" tIns="76200" rIns="0" bIns="0" rtlCol="0" anchor="ctr"/>
          <a:lstStyle/>
          <a:p>
            <a:pPr algn="l" indent="0" marL="0">
              <a:buNone/>
            </a:pPr>
            <a:r>
              <a:rPr lang="en-US" sz="900" b="1" spc="50" kern="0" dirty="0">
                <a:solidFill>
                  <a:srgbClr val="FFFFFF"/>
                </a:solidFill>
                <a:latin typeface="Arial" pitchFamily="34" charset="0"/>
                <a:ea typeface="Arial" pitchFamily="34" charset="-122"/>
                <a:cs typeface="Arial" pitchFamily="34" charset="-120"/>
              </a:rPr>
              <a:t>FREQUENTLY ASKED CONCEPTS</a:t>
            </a:r>
            <a:endParaRPr lang="en-US" sz="900" dirty="0"/>
          </a:p>
        </p:txBody>
      </p:sp>
      <p:sp>
        <p:nvSpPr>
          <p:cNvPr id="18" name="Text 16"/>
          <p:cNvSpPr/>
          <p:nvPr/>
        </p:nvSpPr>
        <p:spPr>
          <a:xfrm>
            <a:off x="420624" y="2615184"/>
            <a:ext cx="3950208" cy="1097280"/>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Age from activity ratio</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Decay-chain Z/A bookkeeping</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Binding energy and mass defect</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Secular equilibrium</a:t>
            </a:r>
            <a:endParaRPr lang="en-US" sz="950" dirty="0"/>
          </a:p>
        </p:txBody>
      </p:sp>
      <p:sp>
        <p:nvSpPr>
          <p:cNvPr id="19" name="Shape 17"/>
          <p:cNvSpPr/>
          <p:nvPr/>
        </p:nvSpPr>
        <p:spPr>
          <a:xfrm>
            <a:off x="4645152" y="2286000"/>
            <a:ext cx="4206240" cy="1481328"/>
          </a:xfrm>
          <a:prstGeom prst="roundRect">
            <a:avLst>
              <a:gd name="adj" fmla="val 3086"/>
            </a:avLst>
          </a:prstGeom>
          <a:solidFill>
            <a:srgbClr val="FBEDEC"/>
          </a:solidFill>
          <a:ln w="12700">
            <a:solidFill>
              <a:srgbClr val="E7B4B1"/>
            </a:solidFill>
            <a:prstDash val="solid"/>
          </a:ln>
        </p:spPr>
      </p:sp>
      <p:sp>
        <p:nvSpPr>
          <p:cNvPr id="20" name="Shape 18"/>
          <p:cNvSpPr/>
          <p:nvPr/>
        </p:nvSpPr>
        <p:spPr>
          <a:xfrm>
            <a:off x="4645152" y="2286000"/>
            <a:ext cx="4206240" cy="274320"/>
          </a:xfrm>
          <a:prstGeom prst="rect">
            <a:avLst/>
          </a:prstGeom>
          <a:solidFill>
            <a:srgbClr val="B83A36"/>
          </a:solidFill>
          <a:ln w="12700">
            <a:solidFill>
              <a:srgbClr val="B83A36"/>
            </a:solidFill>
            <a:prstDash val="solid"/>
          </a:ln>
        </p:spPr>
      </p:sp>
      <p:sp>
        <p:nvSpPr>
          <p:cNvPr id="21" name="Text 19"/>
          <p:cNvSpPr/>
          <p:nvPr/>
        </p:nvSpPr>
        <p:spPr>
          <a:xfrm>
            <a:off x="4681728" y="2286000"/>
            <a:ext cx="4133088" cy="274320"/>
          </a:xfrm>
          <a:prstGeom prst="rect">
            <a:avLst/>
          </a:prstGeom>
          <a:noFill/>
          <a:ln/>
        </p:spPr>
        <p:txBody>
          <a:bodyPr wrap="square" lIns="0" tIns="76200" rIns="0" bIns="0" rtlCol="0" anchor="ctr"/>
          <a:lstStyle/>
          <a:p>
            <a:pPr algn="l" indent="0" marL="0">
              <a:buNone/>
            </a:pPr>
            <a:r>
              <a:rPr lang="en-US" sz="900" b="1" spc="50" kern="0" dirty="0">
                <a:solidFill>
                  <a:srgbClr val="FFFFFF"/>
                </a:solidFill>
                <a:latin typeface="Arial" pitchFamily="34" charset="0"/>
                <a:ea typeface="Arial" pitchFamily="34" charset="-122"/>
                <a:cs typeface="Arial" pitchFamily="34" charset="-120"/>
              </a:rPr>
              <a:t>COMMON MISTAKES &amp; QUICK NOTES</a:t>
            </a:r>
            <a:endParaRPr lang="en-US" sz="900" dirty="0"/>
          </a:p>
        </p:txBody>
      </p:sp>
      <p:sp>
        <p:nvSpPr>
          <p:cNvPr id="22" name="Text 20"/>
          <p:cNvSpPr/>
          <p:nvPr/>
        </p:nvSpPr>
        <p:spPr>
          <a:xfrm>
            <a:off x="4773168" y="2615184"/>
            <a:ext cx="3950208" cy="1097280"/>
          </a:xfrm>
          <a:prstGeom prst="rect">
            <a:avLst/>
          </a:prstGeom>
          <a:noFill/>
          <a:ln/>
        </p:spPr>
        <p:txBody>
          <a:bodyPr wrap="square" lIns="0" tIns="0" rIns="0" bIns="0" rtlCol="0" anchor="t"/>
          <a:lstStyle/>
          <a:p>
            <a:pPr algn="l" indent="0" marL="0">
              <a:lnSpc>
                <a:spcPct val="100000"/>
              </a:lnSpc>
              <a:buNone/>
            </a:pPr>
            <a:r>
              <a:rPr lang="en-US" sz="900" b="1" dirty="0">
                <a:solidFill>
                  <a:srgbClr val="B83A36"/>
                </a:solidFill>
                <a:latin typeface="Arial" pitchFamily="34" charset="0"/>
                <a:ea typeface="Arial" pitchFamily="34" charset="-122"/>
                <a:cs typeface="Arial" pitchFamily="34" charset="-120"/>
              </a:rPr>
              <a:t>Watch out:</a:t>
            </a:r>
            <a:endParaRPr lang="en-US" sz="900" dirty="0"/>
          </a:p>
          <a:p>
            <a:pPr algn="l" indent="0" marL="0">
              <a:lnSpc>
                <a:spcPct val="100000"/>
              </a:lnSpc>
              <a:buNone/>
            </a:pPr>
            <a:r>
              <a:rPr lang="en-US" sz="900" b="1" dirty="0">
                <a:solidFill>
                  <a:srgbClr val="B83A36"/>
                </a:solidFill>
                <a:latin typeface="Arial" pitchFamily="34" charset="0"/>
                <a:ea typeface="Arial" pitchFamily="34" charset="-122"/>
                <a:cs typeface="Arial" pitchFamily="34" charset="-120"/>
              </a:rPr>
              <a:t>Using log₁₀ with 0.693 (ln 2) — keep ln throughout or use 2.303 with log₁₀.</a:t>
            </a:r>
            <a:endParaRPr lang="en-US" sz="900" dirty="0"/>
          </a:p>
          <a:p>
            <a:pPr algn="l" indent="0" marL="0">
              <a:lnSpc>
                <a:spcPct val="100000"/>
              </a:lnSpc>
              <a:buNone/>
            </a:pPr>
            <a:r>
              <a:rPr lang="en-US" sz="900" b="1" dirty="0">
                <a:solidFill>
                  <a:srgbClr val="B83A36"/>
                </a:solidFill>
                <a:latin typeface="Arial" pitchFamily="34" charset="0"/>
                <a:ea typeface="Arial" pitchFamily="34" charset="-122"/>
                <a:cs typeface="Arial" pitchFamily="34" charset="-120"/>
              </a:rPr>
              <a:t>α: Z−2, A−4; β⁻: Z+1; β⁺/EC: Z−1; γ: no change.</a:t>
            </a:r>
            <a:endParaRPr lang="en-US" sz="900" dirty="0"/>
          </a:p>
        </p:txBody>
      </p:sp>
      <p:sp>
        <p:nvSpPr>
          <p:cNvPr id="23" name="Shape 21"/>
          <p:cNvSpPr/>
          <p:nvPr/>
        </p:nvSpPr>
        <p:spPr>
          <a:xfrm>
            <a:off x="292608" y="3840480"/>
            <a:ext cx="8558784" cy="1152144"/>
          </a:xfrm>
          <a:prstGeom prst="roundRect">
            <a:avLst>
              <a:gd name="adj" fmla="val 3968"/>
            </a:avLst>
          </a:prstGeom>
          <a:solidFill>
            <a:srgbClr val="FBF2D8"/>
          </a:solidFill>
          <a:ln w="12700">
            <a:solidFill>
              <a:srgbClr val="E8D8A8"/>
            </a:solidFill>
            <a:prstDash val="solid"/>
          </a:ln>
        </p:spPr>
      </p:sp>
      <p:sp>
        <p:nvSpPr>
          <p:cNvPr id="24" name="Shape 22"/>
          <p:cNvSpPr/>
          <p:nvPr/>
        </p:nvSpPr>
        <p:spPr>
          <a:xfrm>
            <a:off x="292608" y="3840480"/>
            <a:ext cx="8558784" cy="274320"/>
          </a:xfrm>
          <a:prstGeom prst="rect">
            <a:avLst/>
          </a:prstGeom>
          <a:solidFill>
            <a:srgbClr val="D4A017"/>
          </a:solidFill>
          <a:ln w="12700">
            <a:solidFill>
              <a:srgbClr val="D4A017"/>
            </a:solidFill>
            <a:prstDash val="solid"/>
          </a:ln>
        </p:spPr>
      </p:sp>
      <p:sp>
        <p:nvSpPr>
          <p:cNvPr id="25" name="Text 23"/>
          <p:cNvSpPr/>
          <p:nvPr/>
        </p:nvSpPr>
        <p:spPr>
          <a:xfrm>
            <a:off x="365760" y="3840480"/>
            <a:ext cx="8412480" cy="274320"/>
          </a:xfrm>
          <a:prstGeom prst="rect">
            <a:avLst/>
          </a:prstGeom>
          <a:noFill/>
          <a:ln/>
        </p:spPr>
        <p:txBody>
          <a:bodyPr wrap="square" lIns="0" tIns="0" rIns="0" bIns="0" rtlCol="0" anchor="ctr"/>
          <a:lstStyle/>
          <a:p>
            <a:pPr algn="l" indent="0" marL="0">
              <a:buNone/>
            </a:pPr>
            <a:r>
              <a:rPr lang="en-US" sz="900" b="1" spc="50" kern="0" dirty="0">
                <a:solidFill>
                  <a:srgbClr val="15293F"/>
                </a:solidFill>
                <a:latin typeface="Arial" pitchFamily="34" charset="0"/>
                <a:ea typeface="Arial" pitchFamily="34" charset="-122"/>
                <a:cs typeface="Arial" pitchFamily="34" charset="-120"/>
              </a:rPr>
              <a:t>MOST-REPEATED PYQs  &amp;  EXPECTED IN EXAM</a:t>
            </a:r>
            <a:endParaRPr lang="en-US" sz="900" dirty="0"/>
          </a:p>
        </p:txBody>
      </p:sp>
      <p:sp>
        <p:nvSpPr>
          <p:cNvPr id="26" name="Text 24"/>
          <p:cNvSpPr/>
          <p:nvPr/>
        </p:nvSpPr>
        <p:spPr>
          <a:xfrm>
            <a:off x="420624" y="4151376"/>
            <a:ext cx="8321040" cy="365760"/>
          </a:xfrm>
          <a:prstGeom prst="rect">
            <a:avLst/>
          </a:prstGeom>
          <a:noFill/>
          <a:ln/>
        </p:spPr>
        <p:txBody>
          <a:bodyPr wrap="square" lIns="0" tIns="0" rIns="0" bIns="0" rtlCol="0" anchor="t"/>
          <a:lstStyle/>
          <a:p>
            <a:pPr algn="l" indent="0" marL="0">
              <a:buNone/>
            </a:pPr>
            <a:r>
              <a:rPr lang="en-US" sz="900" b="1" dirty="0">
                <a:solidFill>
                  <a:srgbClr val="1E3A5F"/>
                </a:solidFill>
                <a:latin typeface="Arial" pitchFamily="34" charset="0"/>
                <a:ea typeface="Arial" pitchFamily="34" charset="-122"/>
                <a:cs typeface="Arial" pitchFamily="34" charset="-120"/>
              </a:rPr>
              <a:t>PYQs in this topic:  Q19   Q20   Q21   Q22   Q23   Q24   Q25   Q26</a:t>
            </a:r>
            <a:endParaRPr lang="en-US" sz="900" dirty="0"/>
          </a:p>
        </p:txBody>
      </p:sp>
      <p:sp>
        <p:nvSpPr>
          <p:cNvPr id="27" name="Text 25"/>
          <p:cNvSpPr/>
          <p:nvPr/>
        </p:nvSpPr>
        <p:spPr>
          <a:xfrm>
            <a:off x="420624" y="4590288"/>
            <a:ext cx="8321040" cy="365760"/>
          </a:xfrm>
          <a:prstGeom prst="rect">
            <a:avLst/>
          </a:prstGeom>
          <a:noFill/>
          <a:ln/>
        </p:spPr>
        <p:txBody>
          <a:bodyPr wrap="square" lIns="0" tIns="0" rIns="0" bIns="0" rtlCol="0" anchor="t"/>
          <a:lstStyle/>
          <a:p>
            <a:pPr algn="l" indent="0" marL="0">
              <a:buNone/>
            </a:pPr>
            <a:r>
              <a:rPr lang="en-US" sz="950" dirty="0">
                <a:solidFill>
                  <a:srgbClr val="5A6B82"/>
                </a:solidFill>
                <a:latin typeface="Arial" pitchFamily="34" charset="0"/>
                <a:ea typeface="Arial" pitchFamily="34" charset="-122"/>
                <a:cs typeface="Arial" pitchFamily="34" charset="-120"/>
              </a:rPr>
              <a:t>Expect 2 question(s) next session on Nuclear Chemistry – General.</a:t>
            </a:r>
            <a:endParaRPr lang="en-US" sz="950" dirty="0"/>
          </a:p>
        </p:txBody>
      </p:sp>
      <p:sp>
        <p:nvSpPr>
          <p:cNvPr id="28" name="Shape 26"/>
          <p:cNvSpPr/>
          <p:nvPr/>
        </p:nvSpPr>
        <p:spPr>
          <a:xfrm>
            <a:off x="274320" y="4992624"/>
            <a:ext cx="8595360" cy="0"/>
          </a:xfrm>
          <a:prstGeom prst="line">
            <a:avLst/>
          </a:prstGeom>
          <a:noFill/>
          <a:ln w="12700">
            <a:solidFill>
              <a:srgbClr val="E3E9F2"/>
            </a:solidFill>
            <a:prstDash val="solid"/>
          </a:ln>
        </p:spPr>
      </p:sp>
      <p:sp>
        <p:nvSpPr>
          <p:cNvPr id="29" name="Text 27"/>
          <p:cNvSpPr/>
          <p:nvPr/>
        </p:nvSpPr>
        <p:spPr>
          <a:xfrm>
            <a:off x="274320" y="5010912"/>
            <a:ext cx="8595360" cy="128016"/>
          </a:xfrm>
          <a:prstGeom prst="rect">
            <a:avLst/>
          </a:prstGeom>
          <a:noFill/>
          <a:ln/>
        </p:spPr>
        <p:txBody>
          <a:bodyPr wrap="square" lIns="0" tIns="0" rIns="0" bIns="0" rtlCol="0" anchor="ctr"/>
          <a:lstStyle/>
          <a:p>
            <a:pPr algn="ctr" indent="0" marL="0">
              <a:buNone/>
            </a:pPr>
            <a:r>
              <a:rPr lang="en-US" sz="80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00" dirty="0"/>
          </a:p>
        </p:txBody>
      </p:sp>
      <p:pic>
        <p:nvPicPr>
          <p:cNvPr id="31" name="ABC Chemistry logo" descr="ABC Chemistry logo"/>
          <p:cNvPicPr>
            <a:picLocks noChangeAspect="1"/>
          </p:cNvPicPr>
          <p:nvPr/>
        </p:nvPicPr>
        <p:blipFill>
          <a:blip r:embed="rId3"/>
          <a:stretch>
            <a:fillRect/>
          </a:stretch>
        </p:blipFill>
        <p:spPr>
          <a:xfrm>
            <a:off x="8092440" y="4114800"/>
            <a:ext cx="640080" cy="640080"/>
          </a:xfrm>
          <a:prstGeom prst="rect">
            <a:avLst/>
          </a:prstGeom>
        </p:spPr>
      </p:pic>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1714" cy="891540"/>
          </a:xfrm>
          <a:prstGeom prst="rect">
            <a:avLst/>
          </a:prstGeom>
          <a:solidFill>
            <a:srgbClr val="14204F"/>
          </a:solidFill>
          <a:ln/>
        </p:spPr>
      </p:sp>
      <p:sp>
        <p:nvSpPr>
          <p:cNvPr id="3" name="Shape 1"/>
          <p:cNvSpPr/>
          <p:nvPr/>
        </p:nvSpPr>
        <p:spPr>
          <a:xfrm>
            <a:off x="0" y="891540"/>
            <a:ext cx="9141714" cy="27432"/>
          </a:xfrm>
          <a:prstGeom prst="rect">
            <a:avLst/>
          </a:prstGeom>
          <a:solidFill>
            <a:srgbClr val="D4A017"/>
          </a:solidFill>
          <a:ln/>
        </p:spPr>
      </p:sp>
      <p:pic>
        <p:nvPicPr>
          <p:cNvPr id="4" name="Image 0" descr="abc-logo.png">    </p:cNvPr>
          <p:cNvPicPr>
            <a:picLocks noChangeAspect="1"/>
          </p:cNvPicPr>
          <p:nvPr/>
        </p:nvPicPr>
        <p:blipFill>
          <a:blip r:embed="rId2"/>
          <a:stretch>
            <a:fillRect/>
          </a:stretch>
        </p:blipFill>
        <p:spPr>
          <a:xfrm>
            <a:off x="8318754" y="171450"/>
            <a:ext cx="548640" cy="548640"/>
          </a:xfrm>
          <a:prstGeom prst="rect">
            <a:avLst/>
          </a:prstGeom>
        </p:spPr>
      </p:pic>
      <p:sp>
        <p:nvSpPr>
          <p:cNvPr id="5" name="Shape 2"/>
          <p:cNvSpPr/>
          <p:nvPr/>
        </p:nvSpPr>
        <p:spPr>
          <a:xfrm>
            <a:off x="342900" y="4752594"/>
            <a:ext cx="8455914" cy="8229"/>
          </a:xfrm>
          <a:prstGeom prst="rect">
            <a:avLst/>
          </a:prstGeom>
          <a:solidFill>
            <a:srgbClr val="DDE3EE"/>
          </a:solidFill>
          <a:ln/>
        </p:spPr>
      </p:sp>
      <p:sp>
        <p:nvSpPr>
          <p:cNvPr id="6" name="Text 2"/>
          <p:cNvSpPr/>
          <p:nvPr/>
        </p:nvSpPr>
        <p:spPr>
          <a:xfrm>
            <a:off x="342900" y="82296"/>
            <a:ext cx="6858000" cy="205740"/>
          </a:xfrm>
          <a:prstGeom prst="rect">
            <a:avLst/>
          </a:prstGeom>
          <a:noFill/>
          <a:ln/>
        </p:spPr>
        <p:txBody>
          <a:bodyPr wrap="square" lIns="0" tIns="0" rIns="0" bIns="0" rtlCol="0"/>
          <a:lstStyle/>
          <a:p>
            <a:pPr algn="l" indent="0" marL="0">
              <a:buNone/>
            </a:pPr>
            <a:r>
              <a:rPr lang="en-US" sz="975" b="1" spc="200" kern="0" dirty="0">
                <a:solidFill>
                  <a:srgbClr val="D4A017"/>
                </a:solidFill>
                <a:latin typeface="Calibri" pitchFamily="34" charset="0"/>
                <a:ea typeface="Calibri" pitchFamily="34" charset="-122"/>
                <a:cs typeface="Calibri" pitchFamily="34" charset="-120"/>
              </a:rPr>
              <a:t>FOR STUDENTS AND EDUCATORS</a:t>
            </a:r>
            <a:endParaRPr lang="en-US" sz="975" dirty="0"/>
          </a:p>
        </p:txBody>
      </p:sp>
      <p:sp>
        <p:nvSpPr>
          <p:cNvPr id="7" name="Text 2"/>
          <p:cNvSpPr/>
          <p:nvPr/>
        </p:nvSpPr>
        <p:spPr>
          <a:xfrm>
            <a:off x="342900" y="260604"/>
            <a:ext cx="7749540" cy="370332"/>
          </a:xfrm>
          <a:prstGeom prst="rect">
            <a:avLst/>
          </a:prstGeom>
          <a:noFill/>
          <a:ln/>
        </p:spPr>
        <p:txBody>
          <a:bodyPr wrap="square" lIns="0" tIns="0" rIns="0" bIns="0" rtlCol="0"/>
          <a:lstStyle/>
          <a:p>
            <a:pPr algn="l" indent="0" marL="0">
              <a:buNone/>
            </a:pPr>
            <a:r>
              <a:rPr lang="en-US" sz="2250" b="1" dirty="0">
                <a:solidFill>
                  <a:srgbClr val="FFFFFF"/>
                </a:solidFill>
                <a:latin typeface="Calibri" pitchFamily="34" charset="0"/>
                <a:ea typeface="Calibri" pitchFamily="34" charset="-122"/>
                <a:cs typeface="Calibri" pitchFamily="34" charset="-120"/>
              </a:rPr>
              <a:t>Government Jobs and Examination News</a:t>
            </a:r>
            <a:endParaRPr lang="en-US" sz="2250" dirty="0"/>
          </a:p>
        </p:txBody>
      </p:sp>
      <p:sp>
        <p:nvSpPr>
          <p:cNvPr id="8" name="Text 2"/>
          <p:cNvSpPr/>
          <p:nvPr/>
        </p:nvSpPr>
        <p:spPr>
          <a:xfrm>
            <a:off x="342900" y="617220"/>
            <a:ext cx="7749540" cy="219456"/>
          </a:xfrm>
          <a:prstGeom prst="rect">
            <a:avLst/>
          </a:prstGeom>
          <a:noFill/>
          <a:ln/>
        </p:spPr>
        <p:txBody>
          <a:bodyPr wrap="square" lIns="0" tIns="0" rIns="0" bIns="0" rtlCol="0"/>
          <a:lstStyle/>
          <a:p>
            <a:pPr algn="l" indent="0" marL="0">
              <a:buNone/>
            </a:pPr>
            <a:r>
              <a:rPr lang="en-US" sz="1125" dirty="0">
                <a:solidFill>
                  <a:srgbClr val="DDE4F5"/>
                </a:solidFill>
                <a:latin typeface="Calibri" pitchFamily="34" charset="0"/>
                <a:ea typeface="Calibri" pitchFamily="34" charset="-122"/>
                <a:cs typeface="Calibri" pitchFamily="34" charset="-120"/>
              </a:rPr>
              <a:t>Keep track of every notification in one place.</a:t>
            </a:r>
            <a:endParaRPr lang="en-US" sz="1125" dirty="0"/>
          </a:p>
        </p:txBody>
      </p:sp>
      <p:sp>
        <p:nvSpPr>
          <p:cNvPr id="9" name="Shape 3"/>
          <p:cNvSpPr/>
          <p:nvPr/>
        </p:nvSpPr>
        <p:spPr>
          <a:xfrm>
            <a:off x="342900" y="1014984"/>
            <a:ext cx="3497580" cy="3278124"/>
          </a:xfrm>
          <a:prstGeom prst="roundRect">
            <a:avLst>
              <a:gd name="adj" fmla="val 1464"/>
            </a:avLst>
          </a:prstGeom>
          <a:solidFill>
            <a:srgbClr val="F5F7FB"/>
          </a:solidFill>
          <a:ln w="9525">
            <a:solidFill>
              <a:srgbClr val="DDE3EE"/>
            </a:solidFill>
            <a:prstDash val="solid"/>
          </a:ln>
        </p:spPr>
      </p:sp>
      <p:pic>
        <p:nvPicPr>
          <p:cNvPr id="10" name="Image 0" descr="ic/landmark-14204F.png">    </p:cNvPr>
          <p:cNvPicPr>
            <a:picLocks noChangeAspect="1"/>
          </p:cNvPicPr>
          <p:nvPr/>
        </p:nvPicPr>
        <p:blipFill>
          <a:blip r:embed="rId23"/>
          <a:stretch>
            <a:fillRect/>
          </a:stretch>
        </p:blipFill>
        <p:spPr>
          <a:xfrm>
            <a:off x="480060" y="1104138"/>
            <a:ext cx="288036" cy="288036"/>
          </a:xfrm>
          <a:prstGeom prst="rect">
            <a:avLst/>
          </a:prstGeom>
        </p:spPr>
      </p:pic>
      <p:sp>
        <p:nvSpPr>
          <p:cNvPr id="11" name="Text 4"/>
          <p:cNvSpPr/>
          <p:nvPr/>
        </p:nvSpPr>
        <p:spPr>
          <a:xfrm>
            <a:off x="836676" y="1069848"/>
            <a:ext cx="2880360" cy="356616"/>
          </a:xfrm>
          <a:prstGeom prst="rect">
            <a:avLst/>
          </a:prstGeom>
          <a:noFill/>
          <a:ln/>
        </p:spPr>
        <p:txBody>
          <a:bodyPr wrap="square" lIns="0" tIns="0" rIns="0" bIns="0" rtlCol="0" anchor="ctr"/>
          <a:lstStyle/>
          <a:p>
            <a:pPr indent="0" marL="0">
              <a:buNone/>
            </a:pPr>
            <a:r>
              <a:rPr lang="en-US" sz="1725" b="1" dirty="0">
                <a:solidFill>
                  <a:srgbClr val="14204F"/>
                </a:solidFill>
                <a:latin typeface="Calibri" pitchFamily="34" charset="0"/>
                <a:ea typeface="Calibri" pitchFamily="34" charset="-122"/>
                <a:cs typeface="Calibri" pitchFamily="34" charset="-120"/>
              </a:rPr>
              <a:t>Government Jobs</a:t>
            </a:r>
            <a:endParaRPr lang="en-US" sz="1725" dirty="0"/>
          </a:p>
        </p:txBody>
      </p:sp>
      <p:sp>
        <p:nvSpPr>
          <p:cNvPr id="12" name="Text 5"/>
          <p:cNvSpPr/>
          <p:nvPr/>
        </p:nvSpPr>
        <p:spPr>
          <a:xfrm>
            <a:off x="480060" y="1467612"/>
            <a:ext cx="1577340" cy="404622"/>
          </a:xfrm>
          <a:prstGeom prst="roundRect">
            <a:avLst>
              <a:gd name="adj" fmla="val 11864"/>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Latest vacancies</a:t>
            </a:r>
            <a:endParaRPr lang="en-US" sz="1125" dirty="0"/>
          </a:p>
        </p:txBody>
      </p:sp>
      <p:pic>
        <p:nvPicPr>
          <p:cNvPr id="13" name="Image 1" descr="clear.png">
            <a:hlinkClick r:id="rId3" tooltip="https://4ab.in/government-jobs/"/>
          </p:cNvPr>
          <p:cNvPicPr>
            <a:picLocks noChangeAspect="1"/>
          </p:cNvPicPr>
          <p:nvPr/>
        </p:nvPicPr>
        <p:blipFill>
          <a:blip r:embed="rId24"/>
          <a:stretch>
            <a:fillRect/>
          </a:stretch>
        </p:blipFill>
        <p:spPr>
          <a:xfrm>
            <a:off x="480060" y="1467612"/>
            <a:ext cx="1577340" cy="404622"/>
          </a:xfrm>
          <a:prstGeom prst="rect">
            <a:avLst/>
          </a:prstGeom>
        </p:spPr>
      </p:pic>
      <p:sp>
        <p:nvSpPr>
          <p:cNvPr id="14" name="Text 6"/>
          <p:cNvSpPr/>
          <p:nvPr/>
        </p:nvSpPr>
        <p:spPr>
          <a:xfrm>
            <a:off x="2125980" y="1467612"/>
            <a:ext cx="1577340" cy="404622"/>
          </a:xfrm>
          <a:prstGeom prst="roundRect">
            <a:avLst>
              <a:gd name="adj" fmla="val 11864"/>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By category</a:t>
            </a:r>
            <a:endParaRPr lang="en-US" sz="1125" dirty="0"/>
          </a:p>
        </p:txBody>
      </p:sp>
      <p:pic>
        <p:nvPicPr>
          <p:cNvPr id="15" name="Image 2" descr="clear.png">
            <a:hlinkClick r:id="rId4" tooltip="https://4ab.in/government-jobs/"/>
          </p:cNvPr>
          <p:cNvPicPr>
            <a:picLocks noChangeAspect="1"/>
          </p:cNvPicPr>
          <p:nvPr/>
        </p:nvPicPr>
        <p:blipFill>
          <a:blip r:embed="rId25"/>
          <a:stretch>
            <a:fillRect/>
          </a:stretch>
        </p:blipFill>
        <p:spPr>
          <a:xfrm>
            <a:off x="2125980" y="1467612"/>
            <a:ext cx="1577340" cy="404622"/>
          </a:xfrm>
          <a:prstGeom prst="rect">
            <a:avLst/>
          </a:prstGeom>
        </p:spPr>
      </p:pic>
      <p:sp>
        <p:nvSpPr>
          <p:cNvPr id="16" name="Text 7"/>
          <p:cNvSpPr/>
          <p:nvPr/>
        </p:nvSpPr>
        <p:spPr>
          <a:xfrm>
            <a:off x="480060" y="1927098"/>
            <a:ext cx="1577340" cy="404622"/>
          </a:xfrm>
          <a:prstGeom prst="roundRect">
            <a:avLst>
              <a:gd name="adj" fmla="val 11864"/>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By state</a:t>
            </a:r>
            <a:endParaRPr lang="en-US" sz="1125" dirty="0"/>
          </a:p>
        </p:txBody>
      </p:sp>
      <p:pic>
        <p:nvPicPr>
          <p:cNvPr id="17" name="Image 3" descr="clear.png">
            <a:hlinkClick r:id="rId5" tooltip="https://4ab.in/government-jobs/"/>
          </p:cNvPr>
          <p:cNvPicPr>
            <a:picLocks noChangeAspect="1"/>
          </p:cNvPicPr>
          <p:nvPr/>
        </p:nvPicPr>
        <p:blipFill>
          <a:blip r:embed="rId26"/>
          <a:stretch>
            <a:fillRect/>
          </a:stretch>
        </p:blipFill>
        <p:spPr>
          <a:xfrm>
            <a:off x="480060" y="1927098"/>
            <a:ext cx="1577340" cy="404622"/>
          </a:xfrm>
          <a:prstGeom prst="rect">
            <a:avLst/>
          </a:prstGeom>
        </p:spPr>
      </p:pic>
      <p:sp>
        <p:nvSpPr>
          <p:cNvPr id="18" name="Text 8"/>
          <p:cNvSpPr/>
          <p:nvPr/>
        </p:nvSpPr>
        <p:spPr>
          <a:xfrm>
            <a:off x="2125980" y="1927098"/>
            <a:ext cx="1577340" cy="404622"/>
          </a:xfrm>
          <a:prstGeom prst="roundRect">
            <a:avLst>
              <a:gd name="adj" fmla="val 11864"/>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Exams</a:t>
            </a:r>
            <a:endParaRPr lang="en-US" sz="1125" dirty="0"/>
          </a:p>
        </p:txBody>
      </p:sp>
      <p:pic>
        <p:nvPicPr>
          <p:cNvPr id="19" name="Image 4" descr="clear.png">
            <a:hlinkClick r:id="rId6" tooltip="https://4ab.in/government-jobs/exams/"/>
          </p:cNvPr>
          <p:cNvPicPr>
            <a:picLocks noChangeAspect="1"/>
          </p:cNvPicPr>
          <p:nvPr/>
        </p:nvPicPr>
        <p:blipFill>
          <a:blip r:embed="rId27"/>
          <a:stretch>
            <a:fillRect/>
          </a:stretch>
        </p:blipFill>
        <p:spPr>
          <a:xfrm>
            <a:off x="2125980" y="1927098"/>
            <a:ext cx="1577340" cy="404622"/>
          </a:xfrm>
          <a:prstGeom prst="rect">
            <a:avLst/>
          </a:prstGeom>
        </p:spPr>
      </p:pic>
      <p:sp>
        <p:nvSpPr>
          <p:cNvPr id="20" name="Text 9"/>
          <p:cNvSpPr/>
          <p:nvPr/>
        </p:nvSpPr>
        <p:spPr>
          <a:xfrm>
            <a:off x="480060" y="2386584"/>
            <a:ext cx="1577340" cy="404622"/>
          </a:xfrm>
          <a:prstGeom prst="roundRect">
            <a:avLst>
              <a:gd name="adj" fmla="val 11864"/>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Chemistry jobs</a:t>
            </a:r>
            <a:endParaRPr lang="en-US" sz="1125" dirty="0"/>
          </a:p>
        </p:txBody>
      </p:sp>
      <p:pic>
        <p:nvPicPr>
          <p:cNvPr id="21" name="Image 5" descr="clear.png">
            <a:hlinkClick r:id="rId7" tooltip="https://4ab.in/government-jobs/chemistry/"/>
          </p:cNvPr>
          <p:cNvPicPr>
            <a:picLocks noChangeAspect="1"/>
          </p:cNvPicPr>
          <p:nvPr/>
        </p:nvPicPr>
        <p:blipFill>
          <a:blip r:embed="rId28"/>
          <a:stretch>
            <a:fillRect/>
          </a:stretch>
        </p:blipFill>
        <p:spPr>
          <a:xfrm>
            <a:off x="480060" y="2386584"/>
            <a:ext cx="1577340" cy="404622"/>
          </a:xfrm>
          <a:prstGeom prst="rect">
            <a:avLst/>
          </a:prstGeom>
        </p:spPr>
      </p:pic>
      <p:sp>
        <p:nvSpPr>
          <p:cNvPr id="22" name="Text 10"/>
          <p:cNvSpPr/>
          <p:nvPr/>
        </p:nvSpPr>
        <p:spPr>
          <a:xfrm>
            <a:off x="2125980" y="2386584"/>
            <a:ext cx="1577340" cy="404622"/>
          </a:xfrm>
          <a:prstGeom prst="roundRect">
            <a:avLst>
              <a:gd name="adj" fmla="val 11864"/>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Government Jobs Blog</a:t>
            </a:r>
            <a:endParaRPr lang="en-US" sz="1125" dirty="0"/>
          </a:p>
        </p:txBody>
      </p:sp>
      <p:pic>
        <p:nvPicPr>
          <p:cNvPr id="23" name="Image 6" descr="clear.png">
            <a:hlinkClick r:id="rId8" tooltip="https://4ab.in/government-jobs/blog/"/>
          </p:cNvPr>
          <p:cNvPicPr>
            <a:picLocks noChangeAspect="1"/>
          </p:cNvPicPr>
          <p:nvPr/>
        </p:nvPicPr>
        <p:blipFill>
          <a:blip r:embed="rId29"/>
          <a:stretch>
            <a:fillRect/>
          </a:stretch>
        </p:blipFill>
        <p:spPr>
          <a:xfrm>
            <a:off x="2125980" y="2386584"/>
            <a:ext cx="1577340" cy="404622"/>
          </a:xfrm>
          <a:prstGeom prst="rect">
            <a:avLst/>
          </a:prstGeom>
        </p:spPr>
      </p:pic>
      <p:sp>
        <p:nvSpPr>
          <p:cNvPr id="24" name="Shape 11"/>
          <p:cNvSpPr/>
          <p:nvPr/>
        </p:nvSpPr>
        <p:spPr>
          <a:xfrm>
            <a:off x="480060" y="2880360"/>
            <a:ext cx="3223260" cy="1316736"/>
          </a:xfrm>
          <a:prstGeom prst="roundRect">
            <a:avLst>
              <a:gd name="adj" fmla="val 3646"/>
            </a:avLst>
          </a:prstGeom>
          <a:solidFill>
            <a:srgbClr val="FFFFFF"/>
          </a:solidFill>
          <a:ln w="9525">
            <a:solidFill>
              <a:srgbClr val="DDE3EE"/>
            </a:solidFill>
            <a:prstDash val="solid"/>
          </a:ln>
        </p:spPr>
      </p:sp>
      <p:pic>
        <p:nvPicPr>
          <p:cNvPr id="25" name="Image 7" descr="QR code for https://4ab.in/government-jobs/">
            <a:hlinkClick r:id="rId9" tooltip="https://4ab.in/government-jobs/"/>
          </p:cNvPr>
          <p:cNvPicPr>
            <a:picLocks noChangeAspect="1"/>
          </p:cNvPicPr>
          <p:nvPr/>
        </p:nvPicPr>
        <p:blipFill>
          <a:blip r:embed="rId30"/>
          <a:stretch>
            <a:fillRect/>
          </a:stretch>
        </p:blipFill>
        <p:spPr>
          <a:xfrm>
            <a:off x="562356" y="2948940"/>
            <a:ext cx="1179576" cy="1179576"/>
          </a:xfrm>
          <a:prstGeom prst="rect">
            <a:avLst/>
          </a:prstGeom>
        </p:spPr>
      </p:pic>
      <p:sp>
        <p:nvSpPr>
          <p:cNvPr id="26" name="Text 12"/>
          <p:cNvSpPr/>
          <p:nvPr/>
        </p:nvSpPr>
        <p:spPr>
          <a:xfrm>
            <a:off x="1851660" y="3223260"/>
            <a:ext cx="1783080" cy="274320"/>
          </a:xfrm>
          <a:prstGeom prst="rect">
            <a:avLst/>
          </a:prstGeom>
          <a:noFill/>
          <a:ln/>
        </p:spPr>
        <p:txBody>
          <a:bodyPr wrap="square" lIns="0" tIns="0" rIns="0" bIns="0" rtlCol="0" anchor="ctr"/>
          <a:lstStyle/>
          <a:p>
            <a:pPr indent="0" marL="0">
              <a:buNone/>
            </a:pPr>
            <a:r>
              <a:rPr lang="en-US" sz="1350" b="1" dirty="0">
                <a:solidFill>
                  <a:srgbClr val="14204F"/>
                </a:solidFill>
                <a:latin typeface="Calibri" pitchFamily="34" charset="0"/>
                <a:ea typeface="Calibri" pitchFamily="34" charset="-122"/>
                <a:cs typeface="Calibri" pitchFamily="34" charset="-120"/>
              </a:rPr>
              <a:t>Scan to Explore</a:t>
            </a:r>
            <a:endParaRPr lang="en-US" sz="1350" dirty="0"/>
          </a:p>
        </p:txBody>
      </p:sp>
      <p:sp>
        <p:nvSpPr>
          <p:cNvPr id="27" name="Text 13"/>
          <p:cNvSpPr/>
          <p:nvPr/>
        </p:nvSpPr>
        <p:spPr>
          <a:xfrm>
            <a:off x="1851660" y="3497580"/>
            <a:ext cx="1783080" cy="246888"/>
          </a:xfrm>
          <a:prstGeom prst="rect">
            <a:avLst/>
          </a:prstGeom>
          <a:noFill/>
          <a:ln/>
        </p:spPr>
        <p:txBody>
          <a:bodyPr wrap="square" lIns="0" tIns="0" rIns="0" bIns="0" rtlCol="0" anchor="ctr"/>
          <a:lstStyle/>
          <a:p>
            <a:pPr indent="0" marL="0">
              <a:buNone/>
            </a:pPr>
            <a:r>
              <a:rPr lang="en-US" sz="1125" dirty="0">
                <a:solidFill>
                  <a:srgbClr val="52617A"/>
                </a:solidFill>
                <a:latin typeface="Calibri" pitchFamily="34" charset="0"/>
                <a:ea typeface="Calibri" pitchFamily="34" charset="-122"/>
                <a:cs typeface="Calibri" pitchFamily="34" charset="-120"/>
              </a:rPr>
              <a:t>4ab.in/government-jobs</a:t>
            </a:r>
            <a:endParaRPr lang="en-US" sz="1125" dirty="0"/>
          </a:p>
        </p:txBody>
      </p:sp>
      <p:pic>
        <p:nvPicPr>
          <p:cNvPr id="28" name="Image 8" descr="clear.png">
            <a:hlinkClick r:id="rId10" tooltip="https://4ab.in/government-jobs/"/>
          </p:cNvPr>
          <p:cNvPicPr>
            <a:picLocks noChangeAspect="1"/>
          </p:cNvPicPr>
          <p:nvPr/>
        </p:nvPicPr>
        <p:blipFill>
          <a:blip r:embed="rId31"/>
          <a:stretch>
            <a:fillRect/>
          </a:stretch>
        </p:blipFill>
        <p:spPr>
          <a:xfrm>
            <a:off x="1851660" y="3497580"/>
            <a:ext cx="1783080" cy="246888"/>
          </a:xfrm>
          <a:prstGeom prst="rect">
            <a:avLst/>
          </a:prstGeom>
        </p:spPr>
      </p:pic>
      <p:sp>
        <p:nvSpPr>
          <p:cNvPr id="29" name="Shape 14"/>
          <p:cNvSpPr/>
          <p:nvPr/>
        </p:nvSpPr>
        <p:spPr>
          <a:xfrm>
            <a:off x="3943350" y="1014984"/>
            <a:ext cx="4855464" cy="3278124"/>
          </a:xfrm>
          <a:prstGeom prst="roundRect">
            <a:avLst>
              <a:gd name="adj" fmla="val 1464"/>
            </a:avLst>
          </a:prstGeom>
          <a:solidFill>
            <a:srgbClr val="F5F7FB"/>
          </a:solidFill>
          <a:ln w="9525">
            <a:solidFill>
              <a:srgbClr val="DDE3EE"/>
            </a:solidFill>
            <a:prstDash val="solid"/>
          </a:ln>
        </p:spPr>
      </p:sp>
      <p:pic>
        <p:nvPicPr>
          <p:cNvPr id="30" name="Image 9" descr="ic/newspaper-14204F.png">    </p:cNvPr>
          <p:cNvPicPr>
            <a:picLocks noChangeAspect="1"/>
          </p:cNvPicPr>
          <p:nvPr/>
        </p:nvPicPr>
        <p:blipFill>
          <a:blip r:embed="rId32"/>
          <a:stretch>
            <a:fillRect/>
          </a:stretch>
        </p:blipFill>
        <p:spPr>
          <a:xfrm>
            <a:off x="4080510" y="1104138"/>
            <a:ext cx="288036" cy="288036"/>
          </a:xfrm>
          <a:prstGeom prst="rect">
            <a:avLst/>
          </a:prstGeom>
        </p:spPr>
      </p:pic>
      <p:sp>
        <p:nvSpPr>
          <p:cNvPr id="31" name="Text 15"/>
          <p:cNvSpPr/>
          <p:nvPr/>
        </p:nvSpPr>
        <p:spPr>
          <a:xfrm>
            <a:off x="4437126" y="1069848"/>
            <a:ext cx="4238244" cy="356616"/>
          </a:xfrm>
          <a:prstGeom prst="rect">
            <a:avLst/>
          </a:prstGeom>
          <a:noFill/>
          <a:ln/>
        </p:spPr>
        <p:txBody>
          <a:bodyPr wrap="square" lIns="0" tIns="0" rIns="0" bIns="0" rtlCol="0" anchor="ctr"/>
          <a:lstStyle/>
          <a:p>
            <a:pPr indent="0" marL="0">
              <a:buNone/>
            </a:pPr>
            <a:r>
              <a:rPr lang="en-US" sz="1725" b="1" dirty="0">
                <a:solidFill>
                  <a:srgbClr val="14204F"/>
                </a:solidFill>
                <a:latin typeface="Calibri" pitchFamily="34" charset="0"/>
                <a:ea typeface="Calibri" pitchFamily="34" charset="-122"/>
                <a:cs typeface="Calibri" pitchFamily="34" charset="-120"/>
              </a:rPr>
              <a:t>Examination News</a:t>
            </a:r>
            <a:endParaRPr lang="en-US" sz="1725" dirty="0"/>
          </a:p>
        </p:txBody>
      </p:sp>
      <p:sp>
        <p:nvSpPr>
          <p:cNvPr id="32" name="Text 16"/>
          <p:cNvSpPr/>
          <p:nvPr/>
        </p:nvSpPr>
        <p:spPr>
          <a:xfrm>
            <a:off x="4080510" y="1467612"/>
            <a:ext cx="1481328" cy="404622"/>
          </a:xfrm>
          <a:prstGeom prst="roundRect">
            <a:avLst>
              <a:gd name="adj" fmla="val 11864"/>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Latest updates</a:t>
            </a:r>
            <a:endParaRPr lang="en-US" sz="1125" dirty="0"/>
          </a:p>
        </p:txBody>
      </p:sp>
      <p:pic>
        <p:nvPicPr>
          <p:cNvPr id="33" name="Image 10" descr="clear.png">
            <a:hlinkClick r:id="rId11" tooltip="https://4ab.in/examination-news/latest/"/>
          </p:cNvPr>
          <p:cNvPicPr>
            <a:picLocks noChangeAspect="1"/>
          </p:cNvPicPr>
          <p:nvPr/>
        </p:nvPicPr>
        <p:blipFill>
          <a:blip r:embed="rId33"/>
          <a:stretch>
            <a:fillRect/>
          </a:stretch>
        </p:blipFill>
        <p:spPr>
          <a:xfrm>
            <a:off x="4080510" y="1467612"/>
            <a:ext cx="1481328" cy="404622"/>
          </a:xfrm>
          <a:prstGeom prst="rect">
            <a:avLst/>
          </a:prstGeom>
        </p:spPr>
      </p:pic>
      <p:sp>
        <p:nvSpPr>
          <p:cNvPr id="34" name="Text 17"/>
          <p:cNvSpPr/>
          <p:nvPr/>
        </p:nvSpPr>
        <p:spPr>
          <a:xfrm>
            <a:off x="5630418" y="1467612"/>
            <a:ext cx="1481328" cy="404622"/>
          </a:xfrm>
          <a:prstGeom prst="roundRect">
            <a:avLst>
              <a:gd name="adj" fmla="val 11864"/>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Exam calendar</a:t>
            </a:r>
            <a:endParaRPr lang="en-US" sz="1125" dirty="0"/>
          </a:p>
        </p:txBody>
      </p:sp>
      <p:pic>
        <p:nvPicPr>
          <p:cNvPr id="35" name="Image 11" descr="clear.png">
            <a:hlinkClick r:id="rId12" tooltip="https://4ab.in/examination-news/calendar/"/>
          </p:cNvPr>
          <p:cNvPicPr>
            <a:picLocks noChangeAspect="1"/>
          </p:cNvPicPr>
          <p:nvPr/>
        </p:nvPicPr>
        <p:blipFill>
          <a:blip r:embed="rId34"/>
          <a:stretch>
            <a:fillRect/>
          </a:stretch>
        </p:blipFill>
        <p:spPr>
          <a:xfrm>
            <a:off x="5630418" y="1467612"/>
            <a:ext cx="1481328" cy="404622"/>
          </a:xfrm>
          <a:prstGeom prst="rect">
            <a:avLst/>
          </a:prstGeom>
        </p:spPr>
      </p:pic>
      <p:sp>
        <p:nvSpPr>
          <p:cNvPr id="36" name="Text 18"/>
          <p:cNvSpPr/>
          <p:nvPr/>
        </p:nvSpPr>
        <p:spPr>
          <a:xfrm>
            <a:off x="7180326" y="1467612"/>
            <a:ext cx="1481328" cy="404622"/>
          </a:xfrm>
          <a:prstGeom prst="roundRect">
            <a:avLst>
              <a:gd name="adj" fmla="val 11864"/>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Admit cards</a:t>
            </a:r>
            <a:endParaRPr lang="en-US" sz="1125" dirty="0"/>
          </a:p>
        </p:txBody>
      </p:sp>
      <p:pic>
        <p:nvPicPr>
          <p:cNvPr id="37" name="Image 12" descr="clear.png">
            <a:hlinkClick r:id="rId13" tooltip="https://4ab.in/examination-news/latest/?e=admit-card"/>
          </p:cNvPr>
          <p:cNvPicPr>
            <a:picLocks noChangeAspect="1"/>
          </p:cNvPicPr>
          <p:nvPr/>
        </p:nvPicPr>
        <p:blipFill>
          <a:blip r:embed="rId35"/>
          <a:stretch>
            <a:fillRect/>
          </a:stretch>
        </p:blipFill>
        <p:spPr>
          <a:xfrm>
            <a:off x="7180326" y="1467612"/>
            <a:ext cx="1481328" cy="404622"/>
          </a:xfrm>
          <a:prstGeom prst="rect">
            <a:avLst/>
          </a:prstGeom>
        </p:spPr>
      </p:pic>
      <p:sp>
        <p:nvSpPr>
          <p:cNvPr id="38" name="Text 19"/>
          <p:cNvSpPr/>
          <p:nvPr/>
        </p:nvSpPr>
        <p:spPr>
          <a:xfrm>
            <a:off x="4080510" y="1927098"/>
            <a:ext cx="1481328" cy="404622"/>
          </a:xfrm>
          <a:prstGeom prst="roundRect">
            <a:avLst>
              <a:gd name="adj" fmla="val 11864"/>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Results</a:t>
            </a:r>
            <a:endParaRPr lang="en-US" sz="1125" dirty="0"/>
          </a:p>
        </p:txBody>
      </p:sp>
      <p:pic>
        <p:nvPicPr>
          <p:cNvPr id="39" name="Image 13" descr="clear.png">
            <a:hlinkClick r:id="rId14" tooltip="https://4ab.in/examination-news/latest/?e=result"/>
          </p:cNvPr>
          <p:cNvPicPr>
            <a:picLocks noChangeAspect="1"/>
          </p:cNvPicPr>
          <p:nvPr/>
        </p:nvPicPr>
        <p:blipFill>
          <a:blip r:embed="rId36"/>
          <a:stretch>
            <a:fillRect/>
          </a:stretch>
        </p:blipFill>
        <p:spPr>
          <a:xfrm>
            <a:off x="4080510" y="1927098"/>
            <a:ext cx="1481328" cy="404622"/>
          </a:xfrm>
          <a:prstGeom prst="rect">
            <a:avLst/>
          </a:prstGeom>
        </p:spPr>
      </p:pic>
      <p:sp>
        <p:nvSpPr>
          <p:cNvPr id="40" name="Text 20"/>
          <p:cNvSpPr/>
          <p:nvPr/>
        </p:nvSpPr>
        <p:spPr>
          <a:xfrm>
            <a:off x="5630418" y="1927098"/>
            <a:ext cx="1481328" cy="404622"/>
          </a:xfrm>
          <a:prstGeom prst="roundRect">
            <a:avLst>
              <a:gd name="adj" fmla="val 11864"/>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UG entrance exams</a:t>
            </a:r>
            <a:endParaRPr lang="en-US" sz="1125" dirty="0"/>
          </a:p>
        </p:txBody>
      </p:sp>
      <p:pic>
        <p:nvPicPr>
          <p:cNvPr id="41" name="Image 14" descr="clear.png">
            <a:hlinkClick r:id="rId15" tooltip="https://4ab.in/examination-news/tier/ug/"/>
          </p:cNvPr>
          <p:cNvPicPr>
            <a:picLocks noChangeAspect="1"/>
          </p:cNvPicPr>
          <p:nvPr/>
        </p:nvPicPr>
        <p:blipFill>
          <a:blip r:embed="rId37"/>
          <a:stretch>
            <a:fillRect/>
          </a:stretch>
        </p:blipFill>
        <p:spPr>
          <a:xfrm>
            <a:off x="5630418" y="1927098"/>
            <a:ext cx="1481328" cy="404622"/>
          </a:xfrm>
          <a:prstGeom prst="rect">
            <a:avLst/>
          </a:prstGeom>
        </p:spPr>
      </p:pic>
      <p:sp>
        <p:nvSpPr>
          <p:cNvPr id="42" name="Text 21"/>
          <p:cNvSpPr/>
          <p:nvPr/>
        </p:nvSpPr>
        <p:spPr>
          <a:xfrm>
            <a:off x="7180326" y="1927098"/>
            <a:ext cx="1481328" cy="404622"/>
          </a:xfrm>
          <a:prstGeom prst="roundRect">
            <a:avLst>
              <a:gd name="adj" fmla="val 11864"/>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PG entrance exams</a:t>
            </a:r>
            <a:endParaRPr lang="en-US" sz="1125" dirty="0"/>
          </a:p>
        </p:txBody>
      </p:sp>
      <p:pic>
        <p:nvPicPr>
          <p:cNvPr id="43" name="Image 15" descr="clear.png">
            <a:hlinkClick r:id="rId16" tooltip="https://4ab.in/examination-news/tier/pg/"/>
          </p:cNvPr>
          <p:cNvPicPr>
            <a:picLocks noChangeAspect="1"/>
          </p:cNvPicPr>
          <p:nvPr/>
        </p:nvPicPr>
        <p:blipFill>
          <a:blip r:embed="rId38"/>
          <a:stretch>
            <a:fillRect/>
          </a:stretch>
        </p:blipFill>
        <p:spPr>
          <a:xfrm>
            <a:off x="7180326" y="1927098"/>
            <a:ext cx="1481328" cy="404622"/>
          </a:xfrm>
          <a:prstGeom prst="rect">
            <a:avLst/>
          </a:prstGeom>
        </p:spPr>
      </p:pic>
      <p:sp>
        <p:nvSpPr>
          <p:cNvPr id="44" name="Text 22"/>
          <p:cNvSpPr/>
          <p:nvPr/>
        </p:nvSpPr>
        <p:spPr>
          <a:xfrm>
            <a:off x="4080510" y="2386584"/>
            <a:ext cx="1481328" cy="404622"/>
          </a:xfrm>
          <a:prstGeom prst="roundRect">
            <a:avLst>
              <a:gd name="adj" fmla="val 11864"/>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NET, SET &amp; PhD exams</a:t>
            </a:r>
            <a:endParaRPr lang="en-US" sz="1125" dirty="0"/>
          </a:p>
        </p:txBody>
      </p:sp>
      <p:pic>
        <p:nvPicPr>
          <p:cNvPr id="45" name="Image 16" descr="clear.png">
            <a:hlinkClick r:id="rId17" tooltip="https://4ab.in/examination-news/tier/research/"/>
          </p:cNvPr>
          <p:cNvPicPr>
            <a:picLocks noChangeAspect="1"/>
          </p:cNvPicPr>
          <p:nvPr/>
        </p:nvPicPr>
        <p:blipFill>
          <a:blip r:embed="rId39"/>
          <a:stretch>
            <a:fillRect/>
          </a:stretch>
        </p:blipFill>
        <p:spPr>
          <a:xfrm>
            <a:off x="4080510" y="2386584"/>
            <a:ext cx="1481328" cy="404622"/>
          </a:xfrm>
          <a:prstGeom prst="rect">
            <a:avLst/>
          </a:prstGeom>
        </p:spPr>
      </p:pic>
      <p:sp>
        <p:nvSpPr>
          <p:cNvPr id="46" name="Text 23"/>
          <p:cNvSpPr/>
          <p:nvPr/>
        </p:nvSpPr>
        <p:spPr>
          <a:xfrm>
            <a:off x="5630418" y="2386584"/>
            <a:ext cx="1481328" cy="404622"/>
          </a:xfrm>
          <a:prstGeom prst="roundRect">
            <a:avLst>
              <a:gd name="adj" fmla="val 11864"/>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School board exams</a:t>
            </a:r>
            <a:endParaRPr lang="en-US" sz="1125" dirty="0"/>
          </a:p>
        </p:txBody>
      </p:sp>
      <p:pic>
        <p:nvPicPr>
          <p:cNvPr id="47" name="Image 17" descr="clear.png">
            <a:hlinkClick r:id="rId18" tooltip="https://4ab.in/examination-news/tier/school/"/>
          </p:cNvPr>
          <p:cNvPicPr>
            <a:picLocks noChangeAspect="1"/>
          </p:cNvPicPr>
          <p:nvPr/>
        </p:nvPicPr>
        <p:blipFill>
          <a:blip r:embed="rId40"/>
          <a:stretch>
            <a:fillRect/>
          </a:stretch>
        </p:blipFill>
        <p:spPr>
          <a:xfrm>
            <a:off x="5630418" y="2386584"/>
            <a:ext cx="1481328" cy="404622"/>
          </a:xfrm>
          <a:prstGeom prst="rect">
            <a:avLst/>
          </a:prstGeom>
        </p:spPr>
      </p:pic>
      <p:sp>
        <p:nvSpPr>
          <p:cNvPr id="48" name="Text 24"/>
          <p:cNvSpPr/>
          <p:nvPr/>
        </p:nvSpPr>
        <p:spPr>
          <a:xfrm>
            <a:off x="7180326" y="2386584"/>
            <a:ext cx="1481328" cy="404622"/>
          </a:xfrm>
          <a:prstGeom prst="roundRect">
            <a:avLst>
              <a:gd name="adj" fmla="val 11864"/>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Examination News Blog</a:t>
            </a:r>
            <a:endParaRPr lang="en-US" sz="1125" dirty="0"/>
          </a:p>
        </p:txBody>
      </p:sp>
      <p:pic>
        <p:nvPicPr>
          <p:cNvPr id="49" name="Image 18" descr="clear.png">
            <a:hlinkClick r:id="rId19" tooltip="https://4ab.in/examination-news/blog/"/>
          </p:cNvPr>
          <p:cNvPicPr>
            <a:picLocks noChangeAspect="1"/>
          </p:cNvPicPr>
          <p:nvPr/>
        </p:nvPicPr>
        <p:blipFill>
          <a:blip r:embed="rId41"/>
          <a:stretch>
            <a:fillRect/>
          </a:stretch>
        </p:blipFill>
        <p:spPr>
          <a:xfrm>
            <a:off x="7180326" y="2386584"/>
            <a:ext cx="1481328" cy="404622"/>
          </a:xfrm>
          <a:prstGeom prst="rect">
            <a:avLst/>
          </a:prstGeom>
        </p:spPr>
      </p:pic>
      <p:sp>
        <p:nvSpPr>
          <p:cNvPr id="50" name="Shape 25"/>
          <p:cNvSpPr/>
          <p:nvPr/>
        </p:nvSpPr>
        <p:spPr>
          <a:xfrm>
            <a:off x="4080510" y="2880360"/>
            <a:ext cx="4581144" cy="1316736"/>
          </a:xfrm>
          <a:prstGeom prst="roundRect">
            <a:avLst>
              <a:gd name="adj" fmla="val 3646"/>
            </a:avLst>
          </a:prstGeom>
          <a:solidFill>
            <a:srgbClr val="FFFFFF"/>
          </a:solidFill>
          <a:ln w="9525">
            <a:solidFill>
              <a:srgbClr val="DDE3EE"/>
            </a:solidFill>
            <a:prstDash val="solid"/>
          </a:ln>
        </p:spPr>
      </p:sp>
      <p:pic>
        <p:nvPicPr>
          <p:cNvPr id="51" name="Image 19" descr="QR code for https://4ab.in/examination-news/">
            <a:hlinkClick r:id="rId20" tooltip="https://4ab.in/examination-news/"/>
          </p:cNvPr>
          <p:cNvPicPr>
            <a:picLocks noChangeAspect="1"/>
          </p:cNvPicPr>
          <p:nvPr/>
        </p:nvPicPr>
        <p:blipFill>
          <a:blip r:embed="rId42"/>
          <a:stretch>
            <a:fillRect/>
          </a:stretch>
        </p:blipFill>
        <p:spPr>
          <a:xfrm>
            <a:off x="4162806" y="2948940"/>
            <a:ext cx="1179576" cy="1179576"/>
          </a:xfrm>
          <a:prstGeom prst="rect">
            <a:avLst/>
          </a:prstGeom>
        </p:spPr>
      </p:pic>
      <p:sp>
        <p:nvSpPr>
          <p:cNvPr id="52" name="Text 26"/>
          <p:cNvSpPr/>
          <p:nvPr/>
        </p:nvSpPr>
        <p:spPr>
          <a:xfrm>
            <a:off x="5452110" y="3223260"/>
            <a:ext cx="3140964" cy="274320"/>
          </a:xfrm>
          <a:prstGeom prst="rect">
            <a:avLst/>
          </a:prstGeom>
          <a:noFill/>
          <a:ln/>
        </p:spPr>
        <p:txBody>
          <a:bodyPr wrap="square" lIns="0" tIns="0" rIns="0" bIns="0" rtlCol="0" anchor="ctr"/>
          <a:lstStyle/>
          <a:p>
            <a:pPr indent="0" marL="0">
              <a:buNone/>
            </a:pPr>
            <a:r>
              <a:rPr lang="en-US" sz="1350" b="1" dirty="0">
                <a:solidFill>
                  <a:srgbClr val="14204F"/>
                </a:solidFill>
                <a:latin typeface="Calibri" pitchFamily="34" charset="0"/>
                <a:ea typeface="Calibri" pitchFamily="34" charset="-122"/>
                <a:cs typeface="Calibri" pitchFamily="34" charset="-120"/>
              </a:rPr>
              <a:t>Scan to Explore</a:t>
            </a:r>
            <a:endParaRPr lang="en-US" sz="1350" dirty="0"/>
          </a:p>
        </p:txBody>
      </p:sp>
      <p:sp>
        <p:nvSpPr>
          <p:cNvPr id="53" name="Text 27"/>
          <p:cNvSpPr/>
          <p:nvPr/>
        </p:nvSpPr>
        <p:spPr>
          <a:xfrm>
            <a:off x="5452110" y="3497580"/>
            <a:ext cx="3140964" cy="246888"/>
          </a:xfrm>
          <a:prstGeom prst="rect">
            <a:avLst/>
          </a:prstGeom>
          <a:noFill/>
          <a:ln/>
        </p:spPr>
        <p:txBody>
          <a:bodyPr wrap="square" lIns="0" tIns="0" rIns="0" bIns="0" rtlCol="0" anchor="ctr"/>
          <a:lstStyle/>
          <a:p>
            <a:pPr indent="0" marL="0">
              <a:buNone/>
            </a:pPr>
            <a:r>
              <a:rPr lang="en-US" sz="1125" dirty="0">
                <a:solidFill>
                  <a:srgbClr val="52617A"/>
                </a:solidFill>
                <a:latin typeface="Calibri" pitchFamily="34" charset="0"/>
                <a:ea typeface="Calibri" pitchFamily="34" charset="-122"/>
                <a:cs typeface="Calibri" pitchFamily="34" charset="-120"/>
              </a:rPr>
              <a:t>4ab.in/examination-news</a:t>
            </a:r>
            <a:endParaRPr lang="en-US" sz="1125" dirty="0"/>
          </a:p>
        </p:txBody>
      </p:sp>
      <p:pic>
        <p:nvPicPr>
          <p:cNvPr id="54" name="Image 20" descr="clear.png">
            <a:hlinkClick r:id="rId21" tooltip="https://4ab.in/examination-news/"/>
          </p:cNvPr>
          <p:cNvPicPr>
            <a:picLocks noChangeAspect="1"/>
          </p:cNvPicPr>
          <p:nvPr/>
        </p:nvPicPr>
        <p:blipFill>
          <a:blip r:embed="rId43"/>
          <a:stretch>
            <a:fillRect/>
          </a:stretch>
        </p:blipFill>
        <p:spPr>
          <a:xfrm>
            <a:off x="5452110" y="3497580"/>
            <a:ext cx="3140964" cy="246888"/>
          </a:xfrm>
          <a:prstGeom prst="rect">
            <a:avLst/>
          </a:prstGeom>
        </p:spPr>
      </p:pic>
      <p:sp>
        <p:nvSpPr>
          <p:cNvPr id="55" name="Shape 28"/>
          <p:cNvSpPr/>
          <p:nvPr/>
        </p:nvSpPr>
        <p:spPr>
          <a:xfrm>
            <a:off x="342900" y="4361688"/>
            <a:ext cx="8455914" cy="315468"/>
          </a:xfrm>
          <a:prstGeom prst="rect">
            <a:avLst/>
          </a:prstGeom>
          <a:solidFill>
            <a:srgbClr val="FBF3DA"/>
          </a:solidFill>
          <a:ln/>
        </p:spPr>
      </p:sp>
      <p:sp>
        <p:nvSpPr>
          <p:cNvPr id="56" name="Shape 29"/>
          <p:cNvSpPr/>
          <p:nvPr/>
        </p:nvSpPr>
        <p:spPr>
          <a:xfrm>
            <a:off x="342900" y="4361688"/>
            <a:ext cx="54864" cy="315468"/>
          </a:xfrm>
          <a:prstGeom prst="rect">
            <a:avLst/>
          </a:prstGeom>
          <a:solidFill>
            <a:srgbClr val="D4A017"/>
          </a:solidFill>
          <a:ln/>
        </p:spPr>
      </p:sp>
      <p:sp>
        <p:nvSpPr>
          <p:cNvPr id="57" name="Text 30"/>
          <p:cNvSpPr/>
          <p:nvPr/>
        </p:nvSpPr>
        <p:spPr>
          <a:xfrm>
            <a:off x="514350" y="4361688"/>
            <a:ext cx="8161020" cy="315468"/>
          </a:xfrm>
          <a:prstGeom prst="rect">
            <a:avLst/>
          </a:prstGeom>
          <a:noFill/>
          <a:ln/>
        </p:spPr>
        <p:txBody>
          <a:bodyPr wrap="square" lIns="0" tIns="0" rIns="0" bIns="0" rtlCol="0" anchor="ctr"/>
          <a:lstStyle/>
          <a:p>
            <a:pPr indent="0" marL="0">
              <a:buNone/>
            </a:pPr>
            <a:r>
              <a:rPr lang="en-US" sz="1275" b="1" dirty="0">
                <a:solidFill>
                  <a:srgbClr val="14204F"/>
                </a:solidFill>
                <a:latin typeface="Calibri" pitchFamily="34" charset="0"/>
                <a:ea typeface="Calibri" pitchFamily="34" charset="-122"/>
                <a:cs typeface="Calibri" pitchFamily="34" charset="-120"/>
              </a:rPr>
              <a:t>Vacancies, admit cards, results and exam dates: all in one place</a:t>
            </a:r>
            <a:endParaRPr lang="en-US" sz="1275" dirty="0"/>
          </a:p>
        </p:txBody>
      </p:sp>
      <p:sp>
        <p:nvSpPr>
          <p:cNvPr id="58" name="Text 31"/>
          <p:cNvSpPr/>
          <p:nvPr/>
        </p:nvSpPr>
        <p:spPr>
          <a:xfrm>
            <a:off x="342900" y="4786884"/>
            <a:ext cx="8455914" cy="219456"/>
          </a:xfrm>
          <a:prstGeom prst="rect">
            <a:avLst/>
          </a:prstGeom>
          <a:noFill/>
          <a:ln/>
        </p:spPr>
        <p:txBody>
          <a:bodyPr wrap="square" lIns="0" tIns="0" rIns="0" bIns="0" rtlCol="0" anchor="ctr"/>
          <a:lstStyle/>
          <a:p>
            <a:pPr algn="ctr" indent="0" marL="0">
              <a:buNone/>
            </a:pPr>
            <a:r>
              <a:rPr lang="en-US" sz="975" dirty="0">
                <a:solidFill>
                  <a:srgbClr val="52617A"/>
                </a:solidFill>
                <a:latin typeface="Calibri" pitchFamily="34" charset="0"/>
                <a:ea typeface="Calibri" pitchFamily="34" charset="-122"/>
                <a:cs typeface="Calibri" pitchFamily="34" charset="-120"/>
              </a:rPr>
              <a:t>( Mr. Aniket Bhardwaj By ABC Chemistry )   |   4ab.in/educators   |   @abcchemistry24   |   9212142427</a:t>
            </a:r>
            <a:endParaRPr lang="en-US" sz="975" dirty="0"/>
          </a:p>
        </p:txBody>
      </p:sp>
      <p:pic>
        <p:nvPicPr>
          <p:cNvPr id="59" name="Image 21" descr="clear.png">
            <a:hlinkClick r:id="rId22" tooltip="https://4ab.in/educators/"/>
          </p:cNvPr>
          <p:cNvPicPr>
            <a:picLocks noChangeAspect="1"/>
          </p:cNvPicPr>
          <p:nvPr/>
        </p:nvPicPr>
        <p:blipFill>
          <a:blip r:embed="rId44"/>
          <a:stretch>
            <a:fillRect/>
          </a:stretch>
        </p:blipFill>
        <p:spPr>
          <a:xfrm>
            <a:off x="3566160" y="4786884"/>
            <a:ext cx="1988820" cy="219456"/>
          </a:xfrm>
          <a:prstGeom prst="rect">
            <a:avLst/>
          </a:prstGeom>
        </p:spPr>
      </p:pic>
    </p:spTree>
  </p:cSld>
</p:sld>
</file>

<file path=ppt/slides/slide78.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1714" cy="891540"/>
          </a:xfrm>
          <a:prstGeom prst="rect">
            <a:avLst/>
          </a:prstGeom>
          <a:solidFill>
            <a:srgbClr val="14204F"/>
          </a:solidFill>
          <a:ln/>
        </p:spPr>
      </p:sp>
      <p:sp>
        <p:nvSpPr>
          <p:cNvPr id="3" name="Shape 1"/>
          <p:cNvSpPr/>
          <p:nvPr/>
        </p:nvSpPr>
        <p:spPr>
          <a:xfrm>
            <a:off x="0" y="891540"/>
            <a:ext cx="9141714" cy="27432"/>
          </a:xfrm>
          <a:prstGeom prst="rect">
            <a:avLst/>
          </a:prstGeom>
          <a:solidFill>
            <a:srgbClr val="D4A017"/>
          </a:solidFill>
          <a:ln/>
        </p:spPr>
      </p:sp>
      <p:pic>
        <p:nvPicPr>
          <p:cNvPr id="4" name="Image 0" descr="abc-logo.png">    </p:cNvPr>
          <p:cNvPicPr>
            <a:picLocks noChangeAspect="1"/>
          </p:cNvPicPr>
          <p:nvPr/>
        </p:nvPicPr>
        <p:blipFill>
          <a:blip r:embed="rId2"/>
          <a:stretch>
            <a:fillRect/>
          </a:stretch>
        </p:blipFill>
        <p:spPr>
          <a:xfrm>
            <a:off x="8318754" y="171450"/>
            <a:ext cx="548640" cy="548640"/>
          </a:xfrm>
          <a:prstGeom prst="rect">
            <a:avLst/>
          </a:prstGeom>
        </p:spPr>
      </p:pic>
      <p:sp>
        <p:nvSpPr>
          <p:cNvPr id="5" name="Shape 2"/>
          <p:cNvSpPr/>
          <p:nvPr/>
        </p:nvSpPr>
        <p:spPr>
          <a:xfrm>
            <a:off x="342900" y="4752594"/>
            <a:ext cx="8455914" cy="8229"/>
          </a:xfrm>
          <a:prstGeom prst="rect">
            <a:avLst/>
          </a:prstGeom>
          <a:solidFill>
            <a:srgbClr val="DDE3EE"/>
          </a:solidFill>
          <a:ln/>
        </p:spPr>
      </p:sp>
      <p:sp>
        <p:nvSpPr>
          <p:cNvPr id="6" name="Text 2"/>
          <p:cNvSpPr/>
          <p:nvPr/>
        </p:nvSpPr>
        <p:spPr>
          <a:xfrm>
            <a:off x="342900" y="82296"/>
            <a:ext cx="6858000" cy="205740"/>
          </a:xfrm>
          <a:prstGeom prst="rect">
            <a:avLst/>
          </a:prstGeom>
          <a:noFill/>
          <a:ln/>
        </p:spPr>
        <p:txBody>
          <a:bodyPr wrap="square" lIns="0" tIns="0" rIns="0" bIns="0" rtlCol="0"/>
          <a:lstStyle/>
          <a:p>
            <a:pPr algn="l" indent="0" marL="0">
              <a:buNone/>
            </a:pPr>
            <a:r>
              <a:rPr lang="en-US" sz="975" b="1" spc="200" kern="0" dirty="0">
                <a:solidFill>
                  <a:srgbClr val="D4A017"/>
                </a:solidFill>
                <a:latin typeface="Calibri" pitchFamily="34" charset="0"/>
                <a:ea typeface="Calibri" pitchFamily="34" charset="-122"/>
                <a:cs typeface="Calibri" pitchFamily="34" charset="-120"/>
              </a:rPr>
              <a:t>FOR EDUCATORS</a:t>
            </a:r>
            <a:endParaRPr lang="en-US" sz="975" dirty="0"/>
          </a:p>
        </p:txBody>
      </p:sp>
      <p:sp>
        <p:nvSpPr>
          <p:cNvPr id="7" name="Text 2"/>
          <p:cNvSpPr/>
          <p:nvPr/>
        </p:nvSpPr>
        <p:spPr>
          <a:xfrm>
            <a:off x="342900" y="260604"/>
            <a:ext cx="7749540" cy="370332"/>
          </a:xfrm>
          <a:prstGeom prst="rect">
            <a:avLst/>
          </a:prstGeom>
          <a:noFill/>
          <a:ln/>
        </p:spPr>
        <p:txBody>
          <a:bodyPr wrap="square" lIns="0" tIns="0" rIns="0" bIns="0" rtlCol="0"/>
          <a:lstStyle/>
          <a:p>
            <a:pPr algn="l" indent="0" marL="0">
              <a:buNone/>
            </a:pPr>
            <a:r>
              <a:rPr lang="en-US" sz="2250" b="1" dirty="0">
                <a:solidFill>
                  <a:srgbClr val="FFFFFF"/>
                </a:solidFill>
                <a:latin typeface="Calibri" pitchFamily="34" charset="0"/>
                <a:ea typeface="Calibri" pitchFamily="34" charset="-122"/>
                <a:cs typeface="Calibri" pitchFamily="34" charset="-120"/>
              </a:rPr>
              <a:t>Teach from the Question Bank, one question at a time</a:t>
            </a:r>
            <a:endParaRPr lang="en-US" sz="2250" dirty="0"/>
          </a:p>
        </p:txBody>
      </p:sp>
      <p:sp>
        <p:nvSpPr>
          <p:cNvPr id="8" name="Text 2"/>
          <p:cNvSpPr/>
          <p:nvPr/>
        </p:nvSpPr>
        <p:spPr>
          <a:xfrm>
            <a:off x="342900" y="617220"/>
            <a:ext cx="7749540" cy="219456"/>
          </a:xfrm>
          <a:prstGeom prst="rect">
            <a:avLst/>
          </a:prstGeom>
          <a:noFill/>
          <a:ln/>
        </p:spPr>
        <p:txBody>
          <a:bodyPr wrap="square" lIns="0" tIns="0" rIns="0" bIns="0" rtlCol="0"/>
          <a:lstStyle/>
          <a:p>
            <a:pPr algn="l" indent="0" marL="0">
              <a:buNone/>
            </a:pPr>
            <a:r>
              <a:rPr lang="en-US" sz="1125" dirty="0">
                <a:solidFill>
                  <a:srgbClr val="DDE4F5"/>
                </a:solidFill>
                <a:latin typeface="Calibri" pitchFamily="34" charset="0"/>
                <a:ea typeface="Calibri" pitchFamily="34" charset="-122"/>
                <a:cs typeface="Calibri" pitchFamily="34" charset="-120"/>
              </a:rPr>
              <a:t>Find the right questions, teach them in class, then take them with you.</a:t>
            </a:r>
            <a:endParaRPr lang="en-US" sz="1125" dirty="0"/>
          </a:p>
        </p:txBody>
      </p:sp>
      <p:sp>
        <p:nvSpPr>
          <p:cNvPr id="9" name="Shape 3"/>
          <p:cNvSpPr/>
          <p:nvPr/>
        </p:nvSpPr>
        <p:spPr>
          <a:xfrm>
            <a:off x="342900" y="1062990"/>
            <a:ext cx="1988820" cy="1885950"/>
          </a:xfrm>
          <a:prstGeom prst="roundRect">
            <a:avLst>
              <a:gd name="adj" fmla="val 2545"/>
            </a:avLst>
          </a:prstGeom>
          <a:solidFill>
            <a:srgbClr val="F5F7FB"/>
          </a:solidFill>
          <a:ln w="9525">
            <a:solidFill>
              <a:srgbClr val="DDE3EE"/>
            </a:solidFill>
            <a:prstDash val="solid"/>
          </a:ln>
        </p:spPr>
      </p:sp>
      <p:pic>
        <p:nvPicPr>
          <p:cNvPr id="10" name="Image 0" descr="ic/search-14204F.png">    </p:cNvPr>
          <p:cNvPicPr>
            <a:picLocks noChangeAspect="1"/>
          </p:cNvPicPr>
          <p:nvPr/>
        </p:nvPicPr>
        <p:blipFill>
          <a:blip r:embed="rId12"/>
          <a:stretch>
            <a:fillRect/>
          </a:stretch>
        </p:blipFill>
        <p:spPr>
          <a:xfrm>
            <a:off x="445770" y="1165860"/>
            <a:ext cx="260604" cy="260604"/>
          </a:xfrm>
          <a:prstGeom prst="rect">
            <a:avLst/>
          </a:prstGeom>
        </p:spPr>
      </p:pic>
      <p:sp>
        <p:nvSpPr>
          <p:cNvPr id="11" name="Text 4"/>
          <p:cNvSpPr/>
          <p:nvPr/>
        </p:nvSpPr>
        <p:spPr>
          <a:xfrm>
            <a:off x="754380" y="1131570"/>
            <a:ext cx="1543050" cy="329184"/>
          </a:xfrm>
          <a:prstGeom prst="rect">
            <a:avLst/>
          </a:prstGeom>
          <a:noFill/>
          <a:ln/>
        </p:spPr>
        <p:txBody>
          <a:bodyPr wrap="square" lIns="0" tIns="0" rIns="0" bIns="0" rtlCol="0" anchor="ctr"/>
          <a:lstStyle/>
          <a:p>
            <a:pPr indent="0" marL="0">
              <a:buNone/>
            </a:pPr>
            <a:r>
              <a:rPr lang="en-US" sz="1350" b="1" dirty="0">
                <a:solidFill>
                  <a:srgbClr val="14204F"/>
                </a:solidFill>
                <a:latin typeface="Calibri" pitchFamily="34" charset="0"/>
                <a:ea typeface="Calibri" pitchFamily="34" charset="-122"/>
                <a:cs typeface="Calibri" pitchFamily="34" charset="-120"/>
              </a:rPr>
              <a:t>1  Find questions</a:t>
            </a:r>
            <a:endParaRPr lang="en-US" sz="1350" dirty="0"/>
          </a:p>
        </p:txBody>
      </p:sp>
      <p:sp>
        <p:nvSpPr>
          <p:cNvPr id="12" name="Text 5"/>
          <p:cNvSpPr/>
          <p:nvPr/>
        </p:nvSpPr>
        <p:spPr>
          <a:xfrm>
            <a:off x="445770" y="1556766"/>
            <a:ext cx="1783080" cy="363474"/>
          </a:xfrm>
          <a:prstGeom prst="roundRect">
            <a:avLst>
              <a:gd name="adj" fmla="val 13208"/>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Browse</a:t>
            </a:r>
            <a:endParaRPr lang="en-US" sz="1125" dirty="0"/>
          </a:p>
        </p:txBody>
      </p:sp>
      <p:pic>
        <p:nvPicPr>
          <p:cNvPr id="13" name="Image 1" descr="clear.png">
            <a:hlinkClick r:id="rId3" tooltip="https://4ab.in/educators/chemistry-question-bank/"/>
          </p:cNvPr>
          <p:cNvPicPr>
            <a:picLocks noChangeAspect="1"/>
          </p:cNvPicPr>
          <p:nvPr/>
        </p:nvPicPr>
        <p:blipFill>
          <a:blip r:embed="rId13"/>
          <a:stretch>
            <a:fillRect/>
          </a:stretch>
        </p:blipFill>
        <p:spPr>
          <a:xfrm>
            <a:off x="445770" y="1556766"/>
            <a:ext cx="1783080" cy="363474"/>
          </a:xfrm>
          <a:prstGeom prst="rect">
            <a:avLst/>
          </a:prstGeom>
        </p:spPr>
      </p:pic>
      <p:sp>
        <p:nvSpPr>
          <p:cNvPr id="14" name="Text 6"/>
          <p:cNvSpPr/>
          <p:nvPr/>
        </p:nvSpPr>
        <p:spPr>
          <a:xfrm>
            <a:off x="445770" y="1981962"/>
            <a:ext cx="1783080" cy="363474"/>
          </a:xfrm>
          <a:prstGeom prst="roundRect">
            <a:avLst>
              <a:gd name="adj" fmla="val 13208"/>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Question search</a:t>
            </a:r>
            <a:endParaRPr lang="en-US" sz="1125" dirty="0"/>
          </a:p>
        </p:txBody>
      </p:sp>
      <p:pic>
        <p:nvPicPr>
          <p:cNvPr id="15" name="Image 2" descr="clear.png">
            <a:hlinkClick r:id="rId4" tooltip="https://4ab.in/educators/search/"/>
          </p:cNvPr>
          <p:cNvPicPr>
            <a:picLocks noChangeAspect="1"/>
          </p:cNvPicPr>
          <p:nvPr/>
        </p:nvPicPr>
        <p:blipFill>
          <a:blip r:embed="rId14"/>
          <a:stretch>
            <a:fillRect/>
          </a:stretch>
        </p:blipFill>
        <p:spPr>
          <a:xfrm>
            <a:off x="445770" y="1981962"/>
            <a:ext cx="1783080" cy="363474"/>
          </a:xfrm>
          <a:prstGeom prst="rect">
            <a:avLst/>
          </a:prstGeom>
        </p:spPr>
      </p:pic>
      <p:sp>
        <p:nvSpPr>
          <p:cNvPr id="16" name="Text 7"/>
          <p:cNvSpPr/>
          <p:nvPr/>
        </p:nvSpPr>
        <p:spPr>
          <a:xfrm>
            <a:off x="445770" y="2407158"/>
            <a:ext cx="1783080" cy="363474"/>
          </a:xfrm>
          <a:prstGeom prst="roundRect">
            <a:avLst>
              <a:gd name="adj" fmla="val 13208"/>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Topic packs</a:t>
            </a:r>
            <a:endParaRPr lang="en-US" sz="1125" dirty="0"/>
          </a:p>
        </p:txBody>
      </p:sp>
      <p:pic>
        <p:nvPicPr>
          <p:cNvPr id="17" name="Image 3" descr="clear.png">
            <a:hlinkClick r:id="rId5" tooltip="https://4ab.in/educators/topic/"/>
          </p:cNvPr>
          <p:cNvPicPr>
            <a:picLocks noChangeAspect="1"/>
          </p:cNvPicPr>
          <p:nvPr/>
        </p:nvPicPr>
        <p:blipFill>
          <a:blip r:embed="rId15"/>
          <a:stretch>
            <a:fillRect/>
          </a:stretch>
        </p:blipFill>
        <p:spPr>
          <a:xfrm>
            <a:off x="445770" y="2407158"/>
            <a:ext cx="1783080" cy="363474"/>
          </a:xfrm>
          <a:prstGeom prst="rect">
            <a:avLst/>
          </a:prstGeom>
        </p:spPr>
      </p:pic>
      <p:sp>
        <p:nvSpPr>
          <p:cNvPr id="18" name="Shape 8"/>
          <p:cNvSpPr/>
          <p:nvPr/>
        </p:nvSpPr>
        <p:spPr>
          <a:xfrm>
            <a:off x="2414016" y="1062990"/>
            <a:ext cx="1988820" cy="1885950"/>
          </a:xfrm>
          <a:prstGeom prst="roundRect">
            <a:avLst>
              <a:gd name="adj" fmla="val 2545"/>
            </a:avLst>
          </a:prstGeom>
          <a:solidFill>
            <a:srgbClr val="F5F7FB"/>
          </a:solidFill>
          <a:ln w="9525">
            <a:solidFill>
              <a:srgbClr val="DDE3EE"/>
            </a:solidFill>
            <a:prstDash val="solid"/>
          </a:ln>
        </p:spPr>
      </p:sp>
      <p:pic>
        <p:nvPicPr>
          <p:cNvPr id="19" name="Image 4" descr="ic/presentation-14204F.png">    </p:cNvPr>
          <p:cNvPicPr>
            <a:picLocks noChangeAspect="1"/>
          </p:cNvPicPr>
          <p:nvPr/>
        </p:nvPicPr>
        <p:blipFill>
          <a:blip r:embed="rId16"/>
          <a:stretch>
            <a:fillRect/>
          </a:stretch>
        </p:blipFill>
        <p:spPr>
          <a:xfrm>
            <a:off x="2516886" y="1165860"/>
            <a:ext cx="260604" cy="260604"/>
          </a:xfrm>
          <a:prstGeom prst="rect">
            <a:avLst/>
          </a:prstGeom>
        </p:spPr>
      </p:pic>
      <p:sp>
        <p:nvSpPr>
          <p:cNvPr id="20" name="Text 9"/>
          <p:cNvSpPr/>
          <p:nvPr/>
        </p:nvSpPr>
        <p:spPr>
          <a:xfrm>
            <a:off x="2825496" y="1131570"/>
            <a:ext cx="1543050" cy="329184"/>
          </a:xfrm>
          <a:prstGeom prst="rect">
            <a:avLst/>
          </a:prstGeom>
          <a:noFill/>
          <a:ln/>
        </p:spPr>
        <p:txBody>
          <a:bodyPr wrap="square" lIns="0" tIns="0" rIns="0" bIns="0" rtlCol="0" anchor="ctr"/>
          <a:lstStyle/>
          <a:p>
            <a:pPr indent="0" marL="0">
              <a:buNone/>
            </a:pPr>
            <a:r>
              <a:rPr lang="en-US" sz="1350" b="1" dirty="0">
                <a:solidFill>
                  <a:srgbClr val="14204F"/>
                </a:solidFill>
                <a:latin typeface="Calibri" pitchFamily="34" charset="0"/>
                <a:ea typeface="Calibri" pitchFamily="34" charset="-122"/>
                <a:cs typeface="Calibri" pitchFamily="34" charset="-120"/>
              </a:rPr>
              <a:t>2  Teach one by one</a:t>
            </a:r>
            <a:endParaRPr lang="en-US" sz="1350" dirty="0"/>
          </a:p>
        </p:txBody>
      </p:sp>
      <p:sp>
        <p:nvSpPr>
          <p:cNvPr id="21" name="Text 10"/>
          <p:cNvSpPr/>
          <p:nvPr/>
        </p:nvSpPr>
        <p:spPr>
          <a:xfrm>
            <a:off x="2516886" y="1556766"/>
            <a:ext cx="1783080" cy="363474"/>
          </a:xfrm>
          <a:prstGeom prst="roundRect">
            <a:avLst>
              <a:gd name="adj" fmla="val 13208"/>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Question Bank</a:t>
            </a:r>
            <a:endParaRPr lang="en-US" sz="1125" dirty="0"/>
          </a:p>
        </p:txBody>
      </p:sp>
      <p:pic>
        <p:nvPicPr>
          <p:cNvPr id="22" name="Image 5" descr="clear.png">
            <a:hlinkClick r:id="rId6" tooltip="https://4ab.in/educators/?m=qb"/>
          </p:cNvPr>
          <p:cNvPicPr>
            <a:picLocks noChangeAspect="1"/>
          </p:cNvPicPr>
          <p:nvPr/>
        </p:nvPicPr>
        <p:blipFill>
          <a:blip r:embed="rId17"/>
          <a:stretch>
            <a:fillRect/>
          </a:stretch>
        </p:blipFill>
        <p:spPr>
          <a:xfrm>
            <a:off x="2516886" y="1556766"/>
            <a:ext cx="1783080" cy="363474"/>
          </a:xfrm>
          <a:prstGeom prst="rect">
            <a:avLst/>
          </a:prstGeom>
        </p:spPr>
      </p:pic>
      <p:sp>
        <p:nvSpPr>
          <p:cNvPr id="23" name="Text 11"/>
          <p:cNvSpPr/>
          <p:nvPr/>
        </p:nvSpPr>
        <p:spPr>
          <a:xfrm>
            <a:off x="2516886" y="1988820"/>
            <a:ext cx="1783080" cy="651510"/>
          </a:xfrm>
          <a:prstGeom prst="rect">
            <a:avLst/>
          </a:prstGeom>
          <a:noFill/>
          <a:ln/>
        </p:spPr>
        <p:txBody>
          <a:bodyPr wrap="square" lIns="0" tIns="0" rIns="0" bIns="0" rtlCol="0" anchor="t"/>
          <a:lstStyle/>
          <a:p>
            <a:pPr indent="0" marL="0">
              <a:buNone/>
            </a:pPr>
            <a:r>
              <a:rPr lang="en-US" sz="1125" dirty="0">
                <a:solidFill>
                  <a:srgbClr val="52617A"/>
                </a:solidFill>
                <a:latin typeface="Calibri" pitchFamily="34" charset="0"/>
                <a:ea typeface="Calibri" pitchFamily="34" charset="-122"/>
                <a:cs typeface="Calibri" pitchFamily="34" charset="-120"/>
              </a:rPr>
              <a:t>Show each question to students on the board, in your own order.</a:t>
            </a:r>
            <a:endParaRPr lang="en-US" sz="1125" dirty="0"/>
          </a:p>
        </p:txBody>
      </p:sp>
      <p:sp>
        <p:nvSpPr>
          <p:cNvPr id="24" name="Shape 12"/>
          <p:cNvSpPr/>
          <p:nvPr/>
        </p:nvSpPr>
        <p:spPr>
          <a:xfrm>
            <a:off x="4485132" y="1062990"/>
            <a:ext cx="1988820" cy="1885950"/>
          </a:xfrm>
          <a:prstGeom prst="roundRect">
            <a:avLst>
              <a:gd name="adj" fmla="val 2545"/>
            </a:avLst>
          </a:prstGeom>
          <a:solidFill>
            <a:srgbClr val="F5F7FB"/>
          </a:solidFill>
          <a:ln w="9525">
            <a:solidFill>
              <a:srgbClr val="DDE3EE"/>
            </a:solidFill>
            <a:prstDash val="solid"/>
          </a:ln>
        </p:spPr>
      </p:sp>
      <p:pic>
        <p:nvPicPr>
          <p:cNvPr id="25" name="Image 6" descr="ic/download-14204F.png">    </p:cNvPr>
          <p:cNvPicPr>
            <a:picLocks noChangeAspect="1"/>
          </p:cNvPicPr>
          <p:nvPr/>
        </p:nvPicPr>
        <p:blipFill>
          <a:blip r:embed="rId18"/>
          <a:stretch>
            <a:fillRect/>
          </a:stretch>
        </p:blipFill>
        <p:spPr>
          <a:xfrm>
            <a:off x="4588002" y="1165860"/>
            <a:ext cx="260604" cy="260604"/>
          </a:xfrm>
          <a:prstGeom prst="rect">
            <a:avLst/>
          </a:prstGeom>
        </p:spPr>
      </p:pic>
      <p:sp>
        <p:nvSpPr>
          <p:cNvPr id="26" name="Text 13"/>
          <p:cNvSpPr/>
          <p:nvPr/>
        </p:nvSpPr>
        <p:spPr>
          <a:xfrm>
            <a:off x="4896612" y="1131570"/>
            <a:ext cx="1543050" cy="329184"/>
          </a:xfrm>
          <a:prstGeom prst="rect">
            <a:avLst/>
          </a:prstGeom>
          <a:noFill/>
          <a:ln/>
        </p:spPr>
        <p:txBody>
          <a:bodyPr wrap="square" lIns="0" tIns="0" rIns="0" bIns="0" rtlCol="0" anchor="ctr"/>
          <a:lstStyle/>
          <a:p>
            <a:pPr indent="0" marL="0">
              <a:buNone/>
            </a:pPr>
            <a:r>
              <a:rPr lang="en-US" sz="1350" b="1" dirty="0">
                <a:solidFill>
                  <a:srgbClr val="14204F"/>
                </a:solidFill>
                <a:latin typeface="Calibri" pitchFamily="34" charset="0"/>
                <a:ea typeface="Calibri" pitchFamily="34" charset="-122"/>
                <a:cs typeface="Calibri" pitchFamily="34" charset="-120"/>
              </a:rPr>
              <a:t>3  Export</a:t>
            </a:r>
            <a:endParaRPr lang="en-US" sz="1350" dirty="0"/>
          </a:p>
        </p:txBody>
      </p:sp>
      <p:sp>
        <p:nvSpPr>
          <p:cNvPr id="27" name="Text 14"/>
          <p:cNvSpPr/>
          <p:nvPr/>
        </p:nvSpPr>
        <p:spPr>
          <a:xfrm>
            <a:off x="4588002" y="1556766"/>
            <a:ext cx="1783080" cy="1097280"/>
          </a:xfrm>
          <a:prstGeom prst="rect">
            <a:avLst/>
          </a:prstGeom>
          <a:noFill/>
          <a:ln/>
        </p:spPr>
        <p:txBody>
          <a:bodyPr wrap="square" lIns="0" tIns="0" rIns="0" bIns="0" rtlCol="0" anchor="t"/>
          <a:lstStyle/>
          <a:p>
            <a:pPr indent="0" marL="0">
              <a:spcAft>
                <a:spcPts val="600"/>
              </a:spcAft>
              <a:buNone/>
            </a:pPr>
            <a:r>
              <a:rPr lang="en-US" sz="1125" b="1" dirty="0">
                <a:solidFill>
                  <a:srgbClr val="1B2A41"/>
                </a:solidFill>
                <a:latin typeface="Calibri" pitchFamily="34" charset="0"/>
                <a:ea typeface="Calibri" pitchFamily="34" charset="-122"/>
                <a:cs typeface="Calibri" pitchFamily="34" charset="-120"/>
              </a:rPr>
              <a:t>PPTX, DOCX, PNG (zip), HTML, Markdown</a:t>
            </a:r>
            <a:endParaRPr lang="en-US" sz="1125" dirty="0"/>
          </a:p>
          <a:p>
            <a:pPr indent="0" marL="0">
              <a:spcAft>
                <a:spcPts val="600"/>
              </a:spcAft>
              <a:buNone/>
            </a:pPr>
            <a:r>
              <a:rPr lang="en-US" sz="1125" dirty="0">
                <a:solidFill>
                  <a:srgbClr val="A0522D"/>
                </a:solidFill>
                <a:latin typeface="Calibri" pitchFamily="34" charset="0"/>
                <a:ea typeface="Calibri" pitchFamily="34" charset="-122"/>
                <a:cs typeface="Calibri" pitchFamily="34" charset="-120"/>
              </a:rPr>
              <a:t>Take the paper home after class.</a:t>
            </a:r>
            <a:endParaRPr lang="en-US" sz="1125" dirty="0"/>
          </a:p>
        </p:txBody>
      </p:sp>
      <p:sp>
        <p:nvSpPr>
          <p:cNvPr id="28" name="Shape 15"/>
          <p:cNvSpPr/>
          <p:nvPr/>
        </p:nvSpPr>
        <p:spPr>
          <a:xfrm>
            <a:off x="342900" y="3031236"/>
            <a:ext cx="3038094" cy="569214"/>
          </a:xfrm>
          <a:prstGeom prst="roundRect">
            <a:avLst>
              <a:gd name="adj" fmla="val 8434"/>
            </a:avLst>
          </a:prstGeom>
          <a:solidFill>
            <a:srgbClr val="FFFFFF"/>
          </a:solidFill>
          <a:ln w="9525">
            <a:solidFill>
              <a:srgbClr val="DDE3EE"/>
            </a:solidFill>
            <a:prstDash val="solid"/>
          </a:ln>
        </p:spPr>
      </p:sp>
      <p:pic>
        <p:nvPicPr>
          <p:cNvPr id="29" name="Image 7" descr="ic/file-text-14204F.png">    </p:cNvPr>
          <p:cNvPicPr>
            <a:picLocks noChangeAspect="1"/>
          </p:cNvPicPr>
          <p:nvPr/>
        </p:nvPicPr>
        <p:blipFill>
          <a:blip r:embed="rId19"/>
          <a:stretch>
            <a:fillRect/>
          </a:stretch>
        </p:blipFill>
        <p:spPr>
          <a:xfrm>
            <a:off x="445770" y="3188970"/>
            <a:ext cx="246888" cy="246888"/>
          </a:xfrm>
          <a:prstGeom prst="rect">
            <a:avLst/>
          </a:prstGeom>
        </p:spPr>
      </p:pic>
      <p:sp>
        <p:nvSpPr>
          <p:cNvPr id="30" name="Text 16"/>
          <p:cNvSpPr/>
          <p:nvPr/>
        </p:nvSpPr>
        <p:spPr>
          <a:xfrm>
            <a:off x="768096" y="3031236"/>
            <a:ext cx="2537460" cy="569214"/>
          </a:xfrm>
          <a:prstGeom prst="rect">
            <a:avLst/>
          </a:prstGeom>
          <a:noFill/>
          <a:ln/>
        </p:spPr>
        <p:txBody>
          <a:bodyPr wrap="square" lIns="0" tIns="0" rIns="0" bIns="0" rtlCol="0" anchor="ctr"/>
          <a:lstStyle/>
          <a:p>
            <a:pPr indent="0" marL="0">
              <a:buNone/>
            </a:pPr>
            <a:r>
              <a:rPr lang="en-US" sz="1200" b="1" dirty="0">
                <a:solidFill>
                  <a:srgbClr val="14204F"/>
                </a:solidFill>
                <a:latin typeface="Calibri" pitchFamily="34" charset="0"/>
                <a:ea typeface="Calibri" pitchFamily="34" charset="-122"/>
                <a:cs typeface="Calibri" pitchFamily="34" charset="-120"/>
              </a:rPr>
              <a:t>My papers</a:t>
            </a:r>
            <a:endParaRPr lang="en-US" sz="1200" dirty="0"/>
          </a:p>
        </p:txBody>
      </p:sp>
      <p:pic>
        <p:nvPicPr>
          <p:cNvPr id="31" name="Image 8" descr="clear.png">
            <a:hlinkClick r:id="rId7" tooltip="https://4ab.in/educators/chemistry-question-bank/#docs"/>
          </p:cNvPr>
          <p:cNvPicPr>
            <a:picLocks noChangeAspect="1"/>
          </p:cNvPicPr>
          <p:nvPr/>
        </p:nvPicPr>
        <p:blipFill>
          <a:blip r:embed="rId20"/>
          <a:stretch>
            <a:fillRect/>
          </a:stretch>
        </p:blipFill>
        <p:spPr>
          <a:xfrm>
            <a:off x="342900" y="3031236"/>
            <a:ext cx="3038094" cy="569214"/>
          </a:xfrm>
          <a:prstGeom prst="rect">
            <a:avLst/>
          </a:prstGeom>
        </p:spPr>
      </p:pic>
      <p:sp>
        <p:nvSpPr>
          <p:cNvPr id="32" name="Shape 17"/>
          <p:cNvSpPr/>
          <p:nvPr/>
        </p:nvSpPr>
        <p:spPr>
          <a:xfrm>
            <a:off x="3449574" y="3031236"/>
            <a:ext cx="3038094" cy="569214"/>
          </a:xfrm>
          <a:prstGeom prst="roundRect">
            <a:avLst>
              <a:gd name="adj" fmla="val 8434"/>
            </a:avLst>
          </a:prstGeom>
          <a:solidFill>
            <a:srgbClr val="FFFFFF"/>
          </a:solidFill>
          <a:ln w="9525">
            <a:solidFill>
              <a:srgbClr val="DDE3EE"/>
            </a:solidFill>
            <a:prstDash val="solid"/>
          </a:ln>
        </p:spPr>
      </p:sp>
      <p:pic>
        <p:nvPicPr>
          <p:cNvPr id="33" name="Image 9" descr="ic/users-14204F.png">    </p:cNvPr>
          <p:cNvPicPr>
            <a:picLocks noChangeAspect="1"/>
          </p:cNvPicPr>
          <p:nvPr/>
        </p:nvPicPr>
        <p:blipFill>
          <a:blip r:embed="rId21"/>
          <a:stretch>
            <a:fillRect/>
          </a:stretch>
        </p:blipFill>
        <p:spPr>
          <a:xfrm>
            <a:off x="3552444" y="3188970"/>
            <a:ext cx="246888" cy="246888"/>
          </a:xfrm>
          <a:prstGeom prst="rect">
            <a:avLst/>
          </a:prstGeom>
        </p:spPr>
      </p:pic>
      <p:sp>
        <p:nvSpPr>
          <p:cNvPr id="34" name="Text 18"/>
          <p:cNvSpPr/>
          <p:nvPr/>
        </p:nvSpPr>
        <p:spPr>
          <a:xfrm>
            <a:off x="3874770" y="3031236"/>
            <a:ext cx="2537460" cy="569214"/>
          </a:xfrm>
          <a:prstGeom prst="rect">
            <a:avLst/>
          </a:prstGeom>
          <a:noFill/>
          <a:ln/>
        </p:spPr>
        <p:txBody>
          <a:bodyPr wrap="square" lIns="0" tIns="0" rIns="0" bIns="0" rtlCol="0" anchor="ctr"/>
          <a:lstStyle/>
          <a:p>
            <a:pPr indent="0" marL="0">
              <a:buNone/>
            </a:pPr>
            <a:r>
              <a:rPr lang="en-US" sz="1200" b="1" dirty="0">
                <a:solidFill>
                  <a:srgbClr val="14204F"/>
                </a:solidFill>
                <a:latin typeface="Calibri" pitchFamily="34" charset="0"/>
                <a:ea typeface="Calibri" pitchFamily="34" charset="-122"/>
                <a:cs typeface="Calibri" pitchFamily="34" charset="-120"/>
              </a:rPr>
              <a:t>Social groups</a:t>
            </a:r>
            <a:endParaRPr lang="en-US" sz="1200" dirty="0"/>
          </a:p>
        </p:txBody>
      </p:sp>
      <p:pic>
        <p:nvPicPr>
          <p:cNvPr id="35" name="Image 10" descr="clear.png">
            <a:hlinkClick r:id="rId8" tooltip="https://4ab.in/educators/chemistry-community/"/>
          </p:cNvPr>
          <p:cNvPicPr>
            <a:picLocks noChangeAspect="1"/>
          </p:cNvPicPr>
          <p:nvPr/>
        </p:nvPicPr>
        <p:blipFill>
          <a:blip r:embed="rId22"/>
          <a:stretch>
            <a:fillRect/>
          </a:stretch>
        </p:blipFill>
        <p:spPr>
          <a:xfrm>
            <a:off x="3449574" y="3031236"/>
            <a:ext cx="3038094" cy="569214"/>
          </a:xfrm>
          <a:prstGeom prst="rect">
            <a:avLst/>
          </a:prstGeom>
        </p:spPr>
      </p:pic>
      <p:sp>
        <p:nvSpPr>
          <p:cNvPr id="36" name="Shape 19"/>
          <p:cNvSpPr/>
          <p:nvPr/>
        </p:nvSpPr>
        <p:spPr>
          <a:xfrm>
            <a:off x="342900" y="3669030"/>
            <a:ext cx="3038094" cy="569214"/>
          </a:xfrm>
          <a:prstGeom prst="roundRect">
            <a:avLst>
              <a:gd name="adj" fmla="val 8434"/>
            </a:avLst>
          </a:prstGeom>
          <a:solidFill>
            <a:srgbClr val="FFFFFF"/>
          </a:solidFill>
          <a:ln w="9525">
            <a:solidFill>
              <a:srgbClr val="DDE3EE"/>
            </a:solidFill>
            <a:prstDash val="solid"/>
          </a:ln>
        </p:spPr>
      </p:sp>
      <p:pic>
        <p:nvPicPr>
          <p:cNvPr id="37" name="Image 11" descr="ic/chart-column-14204F.png">    </p:cNvPr>
          <p:cNvPicPr>
            <a:picLocks noChangeAspect="1"/>
          </p:cNvPicPr>
          <p:nvPr/>
        </p:nvPicPr>
        <p:blipFill>
          <a:blip r:embed="rId23"/>
          <a:stretch>
            <a:fillRect/>
          </a:stretch>
        </p:blipFill>
        <p:spPr>
          <a:xfrm>
            <a:off x="445770" y="3826764"/>
            <a:ext cx="246888" cy="246888"/>
          </a:xfrm>
          <a:prstGeom prst="rect">
            <a:avLst/>
          </a:prstGeom>
        </p:spPr>
      </p:pic>
      <p:sp>
        <p:nvSpPr>
          <p:cNvPr id="38" name="Text 20"/>
          <p:cNvSpPr/>
          <p:nvPr/>
        </p:nvSpPr>
        <p:spPr>
          <a:xfrm>
            <a:off x="768096" y="3669030"/>
            <a:ext cx="2537460" cy="569214"/>
          </a:xfrm>
          <a:prstGeom prst="rect">
            <a:avLst/>
          </a:prstGeom>
          <a:noFill/>
          <a:ln/>
        </p:spPr>
        <p:txBody>
          <a:bodyPr wrap="square" lIns="0" tIns="0" rIns="0" bIns="0" rtlCol="0" anchor="ctr"/>
          <a:lstStyle/>
          <a:p>
            <a:pPr indent="0" marL="0">
              <a:buNone/>
            </a:pPr>
            <a:r>
              <a:rPr lang="en-US" sz="1200" b="1" dirty="0">
                <a:solidFill>
                  <a:srgbClr val="14204F"/>
                </a:solidFill>
                <a:latin typeface="Calibri" pitchFamily="34" charset="0"/>
                <a:ea typeface="Calibri" pitchFamily="34" charset="-122"/>
                <a:cs typeface="Calibri" pitchFamily="34" charset="-120"/>
              </a:rPr>
              <a:t>Question Paper Analyser</a:t>
            </a:r>
            <a:endParaRPr lang="en-US" sz="1200" dirty="0"/>
          </a:p>
        </p:txBody>
      </p:sp>
      <p:pic>
        <p:nvPicPr>
          <p:cNvPr id="39" name="Image 12" descr="clear.png">
            <a:hlinkClick r:id="rId9" tooltip="https://4ab.in/educators/analyse/"/>
          </p:cNvPr>
          <p:cNvPicPr>
            <a:picLocks noChangeAspect="1"/>
          </p:cNvPicPr>
          <p:nvPr/>
        </p:nvPicPr>
        <p:blipFill>
          <a:blip r:embed="rId24"/>
          <a:stretch>
            <a:fillRect/>
          </a:stretch>
        </p:blipFill>
        <p:spPr>
          <a:xfrm>
            <a:off x="342900" y="3669030"/>
            <a:ext cx="3038094" cy="569214"/>
          </a:xfrm>
          <a:prstGeom prst="rect">
            <a:avLst/>
          </a:prstGeom>
        </p:spPr>
      </p:pic>
      <p:sp>
        <p:nvSpPr>
          <p:cNvPr id="40" name="Shape 21"/>
          <p:cNvSpPr/>
          <p:nvPr/>
        </p:nvSpPr>
        <p:spPr>
          <a:xfrm>
            <a:off x="3449574" y="3669030"/>
            <a:ext cx="3038094" cy="569214"/>
          </a:xfrm>
          <a:prstGeom prst="roundRect">
            <a:avLst>
              <a:gd name="adj" fmla="val 8434"/>
            </a:avLst>
          </a:prstGeom>
          <a:solidFill>
            <a:srgbClr val="FFFFFF"/>
          </a:solidFill>
          <a:ln w="9525">
            <a:solidFill>
              <a:srgbClr val="DDE3EE"/>
            </a:solidFill>
            <a:prstDash val="solid"/>
          </a:ln>
        </p:spPr>
      </p:sp>
      <p:pic>
        <p:nvPicPr>
          <p:cNvPr id="41" name="Image 13" descr="ic/sparkles-14204F.png">    </p:cNvPr>
          <p:cNvPicPr>
            <a:picLocks noChangeAspect="1"/>
          </p:cNvPicPr>
          <p:nvPr/>
        </p:nvPicPr>
        <p:blipFill>
          <a:blip r:embed="rId25"/>
          <a:stretch>
            <a:fillRect/>
          </a:stretch>
        </p:blipFill>
        <p:spPr>
          <a:xfrm>
            <a:off x="3552444" y="3826764"/>
            <a:ext cx="246888" cy="246888"/>
          </a:xfrm>
          <a:prstGeom prst="rect">
            <a:avLst/>
          </a:prstGeom>
        </p:spPr>
      </p:pic>
      <p:sp>
        <p:nvSpPr>
          <p:cNvPr id="42" name="Text 22"/>
          <p:cNvSpPr/>
          <p:nvPr/>
        </p:nvSpPr>
        <p:spPr>
          <a:xfrm>
            <a:off x="3874770" y="3669030"/>
            <a:ext cx="1988820" cy="569214"/>
          </a:xfrm>
          <a:prstGeom prst="rect">
            <a:avLst/>
          </a:prstGeom>
          <a:noFill/>
          <a:ln/>
        </p:spPr>
        <p:txBody>
          <a:bodyPr wrap="square" lIns="0" tIns="0" rIns="0" bIns="0" rtlCol="0" anchor="ctr"/>
          <a:lstStyle/>
          <a:p>
            <a:pPr indent="0" marL="0">
              <a:buNone/>
            </a:pPr>
            <a:r>
              <a:rPr lang="en-US" sz="1200" b="1" dirty="0">
                <a:solidFill>
                  <a:srgbClr val="14204F"/>
                </a:solidFill>
                <a:latin typeface="Calibri" pitchFamily="34" charset="0"/>
                <a:ea typeface="Calibri" pitchFamily="34" charset="-122"/>
                <a:cs typeface="Calibri" pitchFamily="34" charset="-120"/>
              </a:rPr>
              <a:t>AI question paper generator</a:t>
            </a:r>
            <a:endParaRPr lang="en-US" sz="1200" dirty="0"/>
          </a:p>
        </p:txBody>
      </p:sp>
      <p:sp>
        <p:nvSpPr>
          <p:cNvPr id="43" name="Text 23"/>
          <p:cNvSpPr/>
          <p:nvPr/>
        </p:nvSpPr>
        <p:spPr>
          <a:xfrm>
            <a:off x="5918454" y="3840480"/>
            <a:ext cx="452628" cy="226314"/>
          </a:xfrm>
          <a:prstGeom prst="roundRect">
            <a:avLst>
              <a:gd name="adj" fmla="val 15152"/>
            </a:avLst>
          </a:prstGeom>
          <a:solidFill>
            <a:srgbClr val="FBF3DA"/>
          </a:solidFill>
          <a:ln/>
        </p:spPr>
        <p:txBody>
          <a:bodyPr wrap="square" lIns="0" tIns="0" rIns="0" bIns="0" rtlCol="0" anchor="ctr"/>
          <a:lstStyle/>
          <a:p>
            <a:pPr algn="ctr" indent="0" marL="0">
              <a:buNone/>
            </a:pPr>
            <a:r>
              <a:rPr lang="en-US" sz="975" b="1" dirty="0">
                <a:solidFill>
                  <a:srgbClr val="14204F"/>
                </a:solidFill>
                <a:latin typeface="Calibri" pitchFamily="34" charset="0"/>
                <a:ea typeface="Calibri" pitchFamily="34" charset="-122"/>
                <a:cs typeface="Calibri" pitchFamily="34" charset="-120"/>
              </a:rPr>
              <a:t>Paid</a:t>
            </a:r>
            <a:endParaRPr lang="en-US" sz="975" dirty="0"/>
          </a:p>
        </p:txBody>
      </p:sp>
      <p:sp>
        <p:nvSpPr>
          <p:cNvPr id="44" name="Shape 24"/>
          <p:cNvSpPr/>
          <p:nvPr/>
        </p:nvSpPr>
        <p:spPr>
          <a:xfrm>
            <a:off x="6617970" y="1062990"/>
            <a:ext cx="2180844" cy="3202686"/>
          </a:xfrm>
          <a:prstGeom prst="roundRect">
            <a:avLst>
              <a:gd name="adj" fmla="val 2201"/>
            </a:avLst>
          </a:prstGeom>
          <a:solidFill>
            <a:srgbClr val="FFFFFF"/>
          </a:solidFill>
          <a:ln w="9525">
            <a:solidFill>
              <a:srgbClr val="DDE3EE"/>
            </a:solidFill>
            <a:prstDash val="solid"/>
          </a:ln>
        </p:spPr>
      </p:sp>
      <p:sp>
        <p:nvSpPr>
          <p:cNvPr id="45" name="Text 25"/>
          <p:cNvSpPr/>
          <p:nvPr/>
        </p:nvSpPr>
        <p:spPr>
          <a:xfrm>
            <a:off x="6720840" y="1152144"/>
            <a:ext cx="1975104" cy="514350"/>
          </a:xfrm>
          <a:prstGeom prst="rect">
            <a:avLst/>
          </a:prstGeom>
          <a:noFill/>
          <a:ln/>
        </p:spPr>
        <p:txBody>
          <a:bodyPr wrap="square" lIns="0" tIns="0" rIns="0" bIns="0" rtlCol="0" anchor="ctr"/>
          <a:lstStyle/>
          <a:p>
            <a:pPr algn="ctr" indent="0" marL="0">
              <a:buNone/>
            </a:pPr>
            <a:r>
              <a:rPr lang="en-US" sz="1350" b="1" dirty="0">
                <a:solidFill>
                  <a:srgbClr val="14204F"/>
                </a:solidFill>
                <a:latin typeface="Calibri" pitchFamily="34" charset="0"/>
                <a:ea typeface="Calibri" pitchFamily="34" charset="-122"/>
                <a:cs typeface="Calibri" pitchFamily="34" charset="-120"/>
              </a:rPr>
              <a:t>Scan to open Question Bank</a:t>
            </a:r>
            <a:endParaRPr lang="en-US" sz="1350" dirty="0"/>
          </a:p>
        </p:txBody>
      </p:sp>
      <p:pic>
        <p:nvPicPr>
          <p:cNvPr id="46" name="Image 14" descr="QR code for https://4ab.in/educators/?m=qb">
            <a:hlinkClick r:id="rId10" tooltip="https://4ab.in/educators/?m=qb"/>
          </p:cNvPr>
          <p:cNvPicPr>
            <a:picLocks noChangeAspect="1"/>
          </p:cNvPicPr>
          <p:nvPr/>
        </p:nvPicPr>
        <p:blipFill>
          <a:blip r:embed="rId26"/>
          <a:stretch>
            <a:fillRect/>
          </a:stretch>
        </p:blipFill>
        <p:spPr>
          <a:xfrm>
            <a:off x="6885432" y="1748790"/>
            <a:ext cx="1645920" cy="1645920"/>
          </a:xfrm>
          <a:prstGeom prst="rect">
            <a:avLst/>
          </a:prstGeom>
        </p:spPr>
      </p:pic>
      <p:sp>
        <p:nvSpPr>
          <p:cNvPr id="47" name="Text 26"/>
          <p:cNvSpPr/>
          <p:nvPr/>
        </p:nvSpPr>
        <p:spPr>
          <a:xfrm>
            <a:off x="6686550" y="3463290"/>
            <a:ext cx="2043684" cy="246888"/>
          </a:xfrm>
          <a:prstGeom prst="rect">
            <a:avLst/>
          </a:prstGeom>
          <a:noFill/>
          <a:ln/>
        </p:spPr>
        <p:txBody>
          <a:bodyPr wrap="square" lIns="0" tIns="0" rIns="0" bIns="0" rtlCol="0" anchor="ctr"/>
          <a:lstStyle/>
          <a:p>
            <a:pPr algn="ctr" indent="0" marL="0">
              <a:buNone/>
            </a:pPr>
            <a:r>
              <a:rPr lang="en-US" sz="1125" dirty="0">
                <a:solidFill>
                  <a:srgbClr val="52617A"/>
                </a:solidFill>
                <a:latin typeface="Calibri" pitchFamily="34" charset="0"/>
                <a:ea typeface="Calibri" pitchFamily="34" charset="-122"/>
                <a:cs typeface="Calibri" pitchFamily="34" charset="-120"/>
              </a:rPr>
              <a:t>4ab.in/educators/?m=qb</a:t>
            </a:r>
            <a:endParaRPr lang="en-US" sz="1125" dirty="0"/>
          </a:p>
        </p:txBody>
      </p:sp>
      <p:sp>
        <p:nvSpPr>
          <p:cNvPr id="48" name="Text 27"/>
          <p:cNvSpPr/>
          <p:nvPr/>
        </p:nvSpPr>
        <p:spPr>
          <a:xfrm>
            <a:off x="6686550" y="3771900"/>
            <a:ext cx="2043684" cy="274320"/>
          </a:xfrm>
          <a:prstGeom prst="rect">
            <a:avLst/>
          </a:prstGeom>
          <a:noFill/>
          <a:ln/>
        </p:spPr>
        <p:txBody>
          <a:bodyPr wrap="square" lIns="0" tIns="0" rIns="0" bIns="0" rtlCol="0" anchor="ctr"/>
          <a:lstStyle/>
          <a:p>
            <a:pPr algn="ctr" indent="0" marL="0">
              <a:buNone/>
            </a:pPr>
            <a:r>
              <a:rPr lang="en-US" sz="1125" b="1" dirty="0">
                <a:solidFill>
                  <a:srgbClr val="14204F"/>
                </a:solidFill>
                <a:latin typeface="Calibri" pitchFamily="34" charset="0"/>
                <a:ea typeface="Calibri" pitchFamily="34" charset="-122"/>
                <a:cs typeface="Calibri" pitchFamily="34" charset="-120"/>
              </a:rPr>
              <a:t>Many more coming soon</a:t>
            </a:r>
            <a:endParaRPr lang="en-US" sz="1125" dirty="0"/>
          </a:p>
        </p:txBody>
      </p:sp>
      <p:sp>
        <p:nvSpPr>
          <p:cNvPr id="49" name="Shape 28"/>
          <p:cNvSpPr/>
          <p:nvPr/>
        </p:nvSpPr>
        <p:spPr>
          <a:xfrm>
            <a:off x="342900" y="4361688"/>
            <a:ext cx="8455914" cy="315468"/>
          </a:xfrm>
          <a:prstGeom prst="rect">
            <a:avLst/>
          </a:prstGeom>
          <a:solidFill>
            <a:srgbClr val="FBF3DA"/>
          </a:solidFill>
          <a:ln/>
        </p:spPr>
      </p:sp>
      <p:sp>
        <p:nvSpPr>
          <p:cNvPr id="50" name="Shape 29"/>
          <p:cNvSpPr/>
          <p:nvPr/>
        </p:nvSpPr>
        <p:spPr>
          <a:xfrm>
            <a:off x="342900" y="4361688"/>
            <a:ext cx="54864" cy="315468"/>
          </a:xfrm>
          <a:prstGeom prst="rect">
            <a:avLst/>
          </a:prstGeom>
          <a:solidFill>
            <a:srgbClr val="D4A017"/>
          </a:solidFill>
          <a:ln/>
        </p:spPr>
      </p:sp>
      <p:sp>
        <p:nvSpPr>
          <p:cNvPr id="51" name="Text 30"/>
          <p:cNvSpPr/>
          <p:nvPr/>
        </p:nvSpPr>
        <p:spPr>
          <a:xfrm>
            <a:off x="514350" y="4361688"/>
            <a:ext cx="8161020" cy="315468"/>
          </a:xfrm>
          <a:prstGeom prst="rect">
            <a:avLst/>
          </a:prstGeom>
          <a:noFill/>
          <a:ln/>
        </p:spPr>
        <p:txBody>
          <a:bodyPr wrap="square" lIns="0" tIns="0" rIns="0" bIns="0" rtlCol="0" anchor="ctr"/>
          <a:lstStyle/>
          <a:p>
            <a:pPr indent="0" marL="0">
              <a:buNone/>
            </a:pPr>
            <a:r>
              <a:rPr lang="en-US" sz="1275" b="1" dirty="0">
                <a:solidFill>
                  <a:srgbClr val="14204F"/>
                </a:solidFill>
                <a:latin typeface="Calibri" pitchFamily="34" charset="0"/>
                <a:ea typeface="Calibri" pitchFamily="34" charset="-122"/>
                <a:cs typeface="Calibri" pitchFamily="34" charset="-120"/>
              </a:rPr>
              <a:t>Lifetime free for educators, except AI tools</a:t>
            </a:r>
            <a:endParaRPr lang="en-US" sz="1275" dirty="0"/>
          </a:p>
        </p:txBody>
      </p:sp>
      <p:sp>
        <p:nvSpPr>
          <p:cNvPr id="52" name="Text 31"/>
          <p:cNvSpPr/>
          <p:nvPr/>
        </p:nvSpPr>
        <p:spPr>
          <a:xfrm>
            <a:off x="342900" y="4786884"/>
            <a:ext cx="8455914" cy="219456"/>
          </a:xfrm>
          <a:prstGeom prst="rect">
            <a:avLst/>
          </a:prstGeom>
          <a:noFill/>
          <a:ln/>
        </p:spPr>
        <p:txBody>
          <a:bodyPr wrap="square" lIns="0" tIns="0" rIns="0" bIns="0" rtlCol="0" anchor="ctr"/>
          <a:lstStyle/>
          <a:p>
            <a:pPr algn="ctr" indent="0" marL="0">
              <a:buNone/>
            </a:pPr>
            <a:r>
              <a:rPr lang="en-US" sz="975" dirty="0">
                <a:solidFill>
                  <a:srgbClr val="52617A"/>
                </a:solidFill>
                <a:latin typeface="Calibri" pitchFamily="34" charset="0"/>
                <a:ea typeface="Calibri" pitchFamily="34" charset="-122"/>
                <a:cs typeface="Calibri" pitchFamily="34" charset="-120"/>
              </a:rPr>
              <a:t>( Mr. Aniket Bhardwaj By ABC Chemistry )   |   4ab.in/educators   |   @abcchemistry24   |   9212142427</a:t>
            </a:r>
            <a:endParaRPr lang="en-US" sz="975" dirty="0"/>
          </a:p>
        </p:txBody>
      </p:sp>
      <p:pic>
        <p:nvPicPr>
          <p:cNvPr id="53" name="Image 15" descr="clear.png">
            <a:hlinkClick r:id="rId11" tooltip="https://4ab.in/educators/"/>
          </p:cNvPr>
          <p:cNvPicPr>
            <a:picLocks noChangeAspect="1"/>
          </p:cNvPicPr>
          <p:nvPr/>
        </p:nvPicPr>
        <p:blipFill>
          <a:blip r:embed="rId27"/>
          <a:stretch>
            <a:fillRect/>
          </a:stretch>
        </p:blipFill>
        <p:spPr>
          <a:xfrm>
            <a:off x="3566160" y="4786884"/>
            <a:ext cx="1988820" cy="219456"/>
          </a:xfrm>
          <a:prstGeom prst="rect">
            <a:avLst/>
          </a:prstGeom>
        </p:spPr>
      </p:pic>
    </p:spTree>
  </p:cSld>
</p:sld>
</file>

<file path=ppt/slides/slide79.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1714" cy="891540"/>
          </a:xfrm>
          <a:prstGeom prst="rect">
            <a:avLst/>
          </a:prstGeom>
          <a:solidFill>
            <a:srgbClr val="14204F"/>
          </a:solidFill>
          <a:ln/>
        </p:spPr>
      </p:sp>
      <p:sp>
        <p:nvSpPr>
          <p:cNvPr id="3" name="Shape 1"/>
          <p:cNvSpPr/>
          <p:nvPr/>
        </p:nvSpPr>
        <p:spPr>
          <a:xfrm>
            <a:off x="0" y="891540"/>
            <a:ext cx="9141714" cy="27432"/>
          </a:xfrm>
          <a:prstGeom prst="rect">
            <a:avLst/>
          </a:prstGeom>
          <a:solidFill>
            <a:srgbClr val="D4A017"/>
          </a:solidFill>
          <a:ln/>
        </p:spPr>
      </p:sp>
      <p:pic>
        <p:nvPicPr>
          <p:cNvPr id="4" name="Image 0" descr="abc-logo.png">    </p:cNvPr>
          <p:cNvPicPr>
            <a:picLocks noChangeAspect="1"/>
          </p:cNvPicPr>
          <p:nvPr/>
        </p:nvPicPr>
        <p:blipFill>
          <a:blip r:embed="rId2"/>
          <a:stretch>
            <a:fillRect/>
          </a:stretch>
        </p:blipFill>
        <p:spPr>
          <a:xfrm>
            <a:off x="8318754" y="171450"/>
            <a:ext cx="548640" cy="548640"/>
          </a:xfrm>
          <a:prstGeom prst="rect">
            <a:avLst/>
          </a:prstGeom>
        </p:spPr>
      </p:pic>
      <p:sp>
        <p:nvSpPr>
          <p:cNvPr id="5" name="Shape 2"/>
          <p:cNvSpPr/>
          <p:nvPr/>
        </p:nvSpPr>
        <p:spPr>
          <a:xfrm>
            <a:off x="342900" y="4752594"/>
            <a:ext cx="8455914" cy="8229"/>
          </a:xfrm>
          <a:prstGeom prst="rect">
            <a:avLst/>
          </a:prstGeom>
          <a:solidFill>
            <a:srgbClr val="DDE3EE"/>
          </a:solidFill>
          <a:ln/>
        </p:spPr>
      </p:sp>
      <p:sp>
        <p:nvSpPr>
          <p:cNvPr id="6" name="Text 2"/>
          <p:cNvSpPr/>
          <p:nvPr/>
        </p:nvSpPr>
        <p:spPr>
          <a:xfrm>
            <a:off x="342900" y="82296"/>
            <a:ext cx="6858000" cy="205740"/>
          </a:xfrm>
          <a:prstGeom prst="rect">
            <a:avLst/>
          </a:prstGeom>
          <a:noFill/>
          <a:ln/>
        </p:spPr>
        <p:txBody>
          <a:bodyPr wrap="square" lIns="0" tIns="0" rIns="0" bIns="0" rtlCol="0"/>
          <a:lstStyle/>
          <a:p>
            <a:pPr algn="l" indent="0" marL="0">
              <a:buNone/>
            </a:pPr>
            <a:r>
              <a:rPr lang="en-US" sz="975" b="1" spc="200" kern="0" dirty="0">
                <a:solidFill>
                  <a:srgbClr val="D4A017"/>
                </a:solidFill>
                <a:latin typeface="Calibri" pitchFamily="34" charset="0"/>
                <a:ea typeface="Calibri" pitchFamily="34" charset="-122"/>
                <a:cs typeface="Calibri" pitchFamily="34" charset="-120"/>
              </a:rPr>
              <a:t>TUTOR-BRANDED TEACHING TOOLS</a:t>
            </a:r>
            <a:endParaRPr lang="en-US" sz="975" dirty="0"/>
          </a:p>
        </p:txBody>
      </p:sp>
      <p:sp>
        <p:nvSpPr>
          <p:cNvPr id="7" name="Text 2"/>
          <p:cNvSpPr/>
          <p:nvPr/>
        </p:nvSpPr>
        <p:spPr>
          <a:xfrm>
            <a:off x="342900" y="260604"/>
            <a:ext cx="7749540" cy="370332"/>
          </a:xfrm>
          <a:prstGeom prst="rect">
            <a:avLst/>
          </a:prstGeom>
          <a:noFill/>
          <a:ln/>
        </p:spPr>
        <p:txBody>
          <a:bodyPr wrap="square" lIns="0" tIns="0" rIns="0" bIns="0" rtlCol="0"/>
          <a:lstStyle/>
          <a:p>
            <a:pPr algn="l" indent="0" marL="0">
              <a:buNone/>
            </a:pPr>
            <a:r>
              <a:rPr lang="en-US" sz="2250" b="1" dirty="0">
                <a:solidFill>
                  <a:srgbClr val="FFFFFF"/>
                </a:solidFill>
                <a:latin typeface="Calibri" pitchFamily="34" charset="0"/>
                <a:ea typeface="Calibri" pitchFamily="34" charset="-122"/>
                <a:cs typeface="Calibri" pitchFamily="34" charset="-120"/>
              </a:rPr>
              <a:t>Free whiteboard for educators</a:t>
            </a:r>
            <a:endParaRPr lang="en-US" sz="2250" dirty="0"/>
          </a:p>
        </p:txBody>
      </p:sp>
      <p:sp>
        <p:nvSpPr>
          <p:cNvPr id="8" name="Text 2"/>
          <p:cNvSpPr/>
          <p:nvPr/>
        </p:nvSpPr>
        <p:spPr>
          <a:xfrm>
            <a:off x="342900" y="617220"/>
            <a:ext cx="7749540" cy="219456"/>
          </a:xfrm>
          <a:prstGeom prst="rect">
            <a:avLst/>
          </a:prstGeom>
          <a:noFill/>
          <a:ln/>
        </p:spPr>
        <p:txBody>
          <a:bodyPr wrap="square" lIns="0" tIns="0" rIns="0" bIns="0" rtlCol="0"/>
          <a:lstStyle/>
          <a:p>
            <a:pPr algn="l" indent="0" marL="0">
              <a:buNone/>
            </a:pPr>
            <a:r>
              <a:rPr lang="en-US" sz="1125" dirty="0">
                <a:solidFill>
                  <a:srgbClr val="DDE4F5"/>
                </a:solidFill>
                <a:latin typeface="Calibri" pitchFamily="34" charset="0"/>
                <a:ea typeface="Calibri" pitchFamily="34" charset="-122"/>
                <a:cs typeface="Calibri" pitchFamily="34" charset="-120"/>
              </a:rPr>
              <a:t>Teach on a long whiteboard, your own PDF or photo, or from the question bank.</a:t>
            </a:r>
            <a:endParaRPr lang="en-US" sz="1125" dirty="0"/>
          </a:p>
        </p:txBody>
      </p:sp>
      <p:pic>
        <p:nvPicPr>
          <p:cNvPr id="9" name="Image 0" descr="4AB Educators page with a PDF open beside a whiteboard with a drawn graph">    </p:cNvPr>
          <p:cNvPicPr>
            <a:picLocks noChangeAspect="1"/>
          </p:cNvPicPr>
          <p:nvPr/>
        </p:nvPicPr>
        <p:blipFill>
          <a:blip r:embed="rId5"/>
          <a:stretch>
            <a:fillRect/>
          </a:stretch>
        </p:blipFill>
        <p:spPr>
          <a:xfrm>
            <a:off x="342900" y="1028700"/>
            <a:ext cx="5589270" cy="2916141"/>
          </a:xfrm>
          <a:prstGeom prst="rect">
            <a:avLst/>
          </a:prstGeom>
        </p:spPr>
      </p:pic>
      <p:sp>
        <p:nvSpPr>
          <p:cNvPr id="10" name="Shape 3"/>
          <p:cNvSpPr/>
          <p:nvPr/>
        </p:nvSpPr>
        <p:spPr>
          <a:xfrm>
            <a:off x="342900" y="1028700"/>
            <a:ext cx="5589270" cy="2916141"/>
          </a:xfrm>
          <a:prstGeom prst="rect">
            <a:avLst/>
          </a:prstGeom>
          <a:ln w="9525">
            <a:solidFill>
              <a:srgbClr val="DDE3EE"/>
            </a:solidFill>
            <a:prstDash val="solid"/>
          </a:ln>
        </p:spPr>
      </p:sp>
      <p:sp>
        <p:nvSpPr>
          <p:cNvPr id="11" name="Shape 4"/>
          <p:cNvSpPr/>
          <p:nvPr/>
        </p:nvSpPr>
        <p:spPr>
          <a:xfrm>
            <a:off x="342900" y="4018788"/>
            <a:ext cx="1351026" cy="617220"/>
          </a:xfrm>
          <a:prstGeom prst="roundRect">
            <a:avLst>
              <a:gd name="adj" fmla="val 7778"/>
            </a:avLst>
          </a:prstGeom>
          <a:solidFill>
            <a:srgbClr val="F5F7FB"/>
          </a:solidFill>
          <a:ln w="9525">
            <a:solidFill>
              <a:srgbClr val="DDE3EE"/>
            </a:solidFill>
            <a:prstDash val="solid"/>
          </a:ln>
        </p:spPr>
      </p:sp>
      <p:pic>
        <p:nvPicPr>
          <p:cNvPr id="12" name="Image 1" descr="ic/pen-line-14204F.png">    </p:cNvPr>
          <p:cNvPicPr>
            <a:picLocks noChangeAspect="1"/>
          </p:cNvPicPr>
          <p:nvPr/>
        </p:nvPicPr>
        <p:blipFill>
          <a:blip r:embed="rId6"/>
          <a:stretch>
            <a:fillRect/>
          </a:stretch>
        </p:blipFill>
        <p:spPr>
          <a:xfrm>
            <a:off x="411480" y="4210812"/>
            <a:ext cx="233172" cy="233172"/>
          </a:xfrm>
          <a:prstGeom prst="rect">
            <a:avLst/>
          </a:prstGeom>
        </p:spPr>
      </p:pic>
      <p:sp>
        <p:nvSpPr>
          <p:cNvPr id="13" name="Text 5"/>
          <p:cNvSpPr/>
          <p:nvPr/>
        </p:nvSpPr>
        <p:spPr>
          <a:xfrm>
            <a:off x="685800" y="4018788"/>
            <a:ext cx="973836" cy="617220"/>
          </a:xfrm>
          <a:prstGeom prst="rect">
            <a:avLst/>
          </a:prstGeom>
          <a:noFill/>
          <a:ln/>
        </p:spPr>
        <p:txBody>
          <a:bodyPr wrap="square" lIns="0" tIns="0" rIns="0" bIns="0" rtlCol="0" anchor="ctr"/>
          <a:lstStyle/>
          <a:p>
            <a:pPr indent="0" marL="0">
              <a:buNone/>
            </a:pPr>
            <a:r>
              <a:rPr lang="en-US" sz="1125" b="1" dirty="0">
                <a:solidFill>
                  <a:srgbClr val="14204F"/>
                </a:solidFill>
                <a:latin typeface="Calibri" pitchFamily="34" charset="0"/>
                <a:ea typeface="Calibri" pitchFamily="34" charset="-122"/>
                <a:cs typeface="Calibri" pitchFamily="34" charset="-120"/>
              </a:rPr>
              <a:t>Whiteboard</a:t>
            </a:r>
            <a:endParaRPr lang="en-US" sz="1125" dirty="0"/>
          </a:p>
        </p:txBody>
      </p:sp>
      <p:sp>
        <p:nvSpPr>
          <p:cNvPr id="14" name="Shape 6"/>
          <p:cNvSpPr/>
          <p:nvPr/>
        </p:nvSpPr>
        <p:spPr>
          <a:xfrm>
            <a:off x="1755648" y="4018788"/>
            <a:ext cx="1351026" cy="617220"/>
          </a:xfrm>
          <a:prstGeom prst="roundRect">
            <a:avLst>
              <a:gd name="adj" fmla="val 7778"/>
            </a:avLst>
          </a:prstGeom>
          <a:solidFill>
            <a:srgbClr val="F5F7FB"/>
          </a:solidFill>
          <a:ln w="9525">
            <a:solidFill>
              <a:srgbClr val="DDE3EE"/>
            </a:solidFill>
            <a:prstDash val="solid"/>
          </a:ln>
        </p:spPr>
      </p:sp>
      <p:pic>
        <p:nvPicPr>
          <p:cNvPr id="15" name="Image 2" descr="ic/file-text-14204F.png">    </p:cNvPr>
          <p:cNvPicPr>
            <a:picLocks noChangeAspect="1"/>
          </p:cNvPicPr>
          <p:nvPr/>
        </p:nvPicPr>
        <p:blipFill>
          <a:blip r:embed="rId7"/>
          <a:stretch>
            <a:fillRect/>
          </a:stretch>
        </p:blipFill>
        <p:spPr>
          <a:xfrm>
            <a:off x="1824228" y="4210812"/>
            <a:ext cx="233172" cy="233172"/>
          </a:xfrm>
          <a:prstGeom prst="rect">
            <a:avLst/>
          </a:prstGeom>
        </p:spPr>
      </p:pic>
      <p:sp>
        <p:nvSpPr>
          <p:cNvPr id="16" name="Text 7"/>
          <p:cNvSpPr/>
          <p:nvPr/>
        </p:nvSpPr>
        <p:spPr>
          <a:xfrm>
            <a:off x="2098548" y="4018788"/>
            <a:ext cx="973836" cy="617220"/>
          </a:xfrm>
          <a:prstGeom prst="rect">
            <a:avLst/>
          </a:prstGeom>
          <a:noFill/>
          <a:ln/>
        </p:spPr>
        <p:txBody>
          <a:bodyPr wrap="square" lIns="0" tIns="0" rIns="0" bIns="0" rtlCol="0" anchor="ctr"/>
          <a:lstStyle/>
          <a:p>
            <a:pPr indent="0" marL="0">
              <a:buNone/>
            </a:pPr>
            <a:r>
              <a:rPr lang="en-US" sz="1125" b="1" dirty="0">
                <a:solidFill>
                  <a:srgbClr val="14204F"/>
                </a:solidFill>
                <a:latin typeface="Calibri" pitchFamily="34" charset="0"/>
                <a:ea typeface="Calibri" pitchFamily="34" charset="-122"/>
                <a:cs typeface="Calibri" pitchFamily="34" charset="-120"/>
              </a:rPr>
              <a:t>PDF</a:t>
            </a:r>
            <a:endParaRPr lang="en-US" sz="1125" dirty="0"/>
          </a:p>
        </p:txBody>
      </p:sp>
      <p:sp>
        <p:nvSpPr>
          <p:cNvPr id="17" name="Shape 8"/>
          <p:cNvSpPr/>
          <p:nvPr/>
        </p:nvSpPr>
        <p:spPr>
          <a:xfrm>
            <a:off x="3168396" y="4018788"/>
            <a:ext cx="1351026" cy="617220"/>
          </a:xfrm>
          <a:prstGeom prst="roundRect">
            <a:avLst>
              <a:gd name="adj" fmla="val 7778"/>
            </a:avLst>
          </a:prstGeom>
          <a:solidFill>
            <a:srgbClr val="F5F7FB"/>
          </a:solidFill>
          <a:ln w="9525">
            <a:solidFill>
              <a:srgbClr val="DDE3EE"/>
            </a:solidFill>
            <a:prstDash val="solid"/>
          </a:ln>
        </p:spPr>
      </p:sp>
      <p:pic>
        <p:nvPicPr>
          <p:cNvPr id="18" name="Image 3" descr="ic/image-14204F.png">    </p:cNvPr>
          <p:cNvPicPr>
            <a:picLocks noChangeAspect="1"/>
          </p:cNvPicPr>
          <p:nvPr/>
        </p:nvPicPr>
        <p:blipFill>
          <a:blip r:embed="rId8"/>
          <a:stretch>
            <a:fillRect/>
          </a:stretch>
        </p:blipFill>
        <p:spPr>
          <a:xfrm>
            <a:off x="3236976" y="4210812"/>
            <a:ext cx="233172" cy="233172"/>
          </a:xfrm>
          <a:prstGeom prst="rect">
            <a:avLst/>
          </a:prstGeom>
        </p:spPr>
      </p:pic>
      <p:sp>
        <p:nvSpPr>
          <p:cNvPr id="19" name="Text 9"/>
          <p:cNvSpPr/>
          <p:nvPr/>
        </p:nvSpPr>
        <p:spPr>
          <a:xfrm>
            <a:off x="3511296" y="4018788"/>
            <a:ext cx="973836" cy="617220"/>
          </a:xfrm>
          <a:prstGeom prst="rect">
            <a:avLst/>
          </a:prstGeom>
          <a:noFill/>
          <a:ln/>
        </p:spPr>
        <p:txBody>
          <a:bodyPr wrap="square" lIns="0" tIns="0" rIns="0" bIns="0" rtlCol="0" anchor="ctr"/>
          <a:lstStyle/>
          <a:p>
            <a:pPr indent="0" marL="0">
              <a:buNone/>
            </a:pPr>
            <a:r>
              <a:rPr lang="en-US" sz="1125" b="1" dirty="0">
                <a:solidFill>
                  <a:srgbClr val="14204F"/>
                </a:solidFill>
                <a:latin typeface="Calibri" pitchFamily="34" charset="0"/>
                <a:ea typeface="Calibri" pitchFamily="34" charset="-122"/>
                <a:cs typeface="Calibri" pitchFamily="34" charset="-120"/>
              </a:rPr>
              <a:t>Photo</a:t>
            </a:r>
            <a:endParaRPr lang="en-US" sz="1125" dirty="0"/>
          </a:p>
        </p:txBody>
      </p:sp>
      <p:sp>
        <p:nvSpPr>
          <p:cNvPr id="20" name="Shape 10"/>
          <p:cNvSpPr/>
          <p:nvPr/>
        </p:nvSpPr>
        <p:spPr>
          <a:xfrm>
            <a:off x="4581144" y="4018788"/>
            <a:ext cx="1351026" cy="617220"/>
          </a:xfrm>
          <a:prstGeom prst="roundRect">
            <a:avLst>
              <a:gd name="adj" fmla="val 7778"/>
            </a:avLst>
          </a:prstGeom>
          <a:solidFill>
            <a:srgbClr val="F5F7FB"/>
          </a:solidFill>
          <a:ln w="9525">
            <a:solidFill>
              <a:srgbClr val="DDE3EE"/>
            </a:solidFill>
            <a:prstDash val="solid"/>
          </a:ln>
        </p:spPr>
      </p:sp>
      <p:pic>
        <p:nvPicPr>
          <p:cNvPr id="21" name="Image 4" descr="ic/book-open-14204F.png">    </p:cNvPr>
          <p:cNvPicPr>
            <a:picLocks noChangeAspect="1"/>
          </p:cNvPicPr>
          <p:nvPr/>
        </p:nvPicPr>
        <p:blipFill>
          <a:blip r:embed="rId9"/>
          <a:stretch>
            <a:fillRect/>
          </a:stretch>
        </p:blipFill>
        <p:spPr>
          <a:xfrm>
            <a:off x="4649724" y="4210812"/>
            <a:ext cx="233172" cy="233172"/>
          </a:xfrm>
          <a:prstGeom prst="rect">
            <a:avLst/>
          </a:prstGeom>
        </p:spPr>
      </p:pic>
      <p:sp>
        <p:nvSpPr>
          <p:cNvPr id="22" name="Text 11"/>
          <p:cNvSpPr/>
          <p:nvPr/>
        </p:nvSpPr>
        <p:spPr>
          <a:xfrm>
            <a:off x="4924044" y="4018788"/>
            <a:ext cx="973836" cy="617220"/>
          </a:xfrm>
          <a:prstGeom prst="rect">
            <a:avLst/>
          </a:prstGeom>
          <a:noFill/>
          <a:ln/>
        </p:spPr>
        <p:txBody>
          <a:bodyPr wrap="square" lIns="0" tIns="0" rIns="0" bIns="0" rtlCol="0" anchor="ctr"/>
          <a:lstStyle/>
          <a:p>
            <a:pPr indent="0" marL="0">
              <a:buNone/>
            </a:pPr>
            <a:r>
              <a:rPr lang="en-US" sz="1125" b="1" dirty="0">
                <a:solidFill>
                  <a:srgbClr val="14204F"/>
                </a:solidFill>
                <a:latin typeface="Calibri" pitchFamily="34" charset="0"/>
                <a:ea typeface="Calibri" pitchFamily="34" charset="-122"/>
                <a:cs typeface="Calibri" pitchFamily="34" charset="-120"/>
              </a:rPr>
              <a:t>Question Bank</a:t>
            </a:r>
            <a:endParaRPr lang="en-US" sz="1125" dirty="0"/>
          </a:p>
        </p:txBody>
      </p:sp>
      <p:sp>
        <p:nvSpPr>
          <p:cNvPr id="23" name="Shape 12"/>
          <p:cNvSpPr/>
          <p:nvPr/>
        </p:nvSpPr>
        <p:spPr>
          <a:xfrm>
            <a:off x="6069330" y="1028700"/>
            <a:ext cx="2729484" cy="3607308"/>
          </a:xfrm>
          <a:prstGeom prst="roundRect">
            <a:avLst>
              <a:gd name="adj" fmla="val 1759"/>
            </a:avLst>
          </a:prstGeom>
          <a:solidFill>
            <a:srgbClr val="FFFFFF"/>
          </a:solidFill>
          <a:ln w="9525">
            <a:solidFill>
              <a:srgbClr val="DDE3EE"/>
            </a:solidFill>
            <a:prstDash val="solid"/>
          </a:ln>
        </p:spPr>
      </p:sp>
      <p:sp>
        <p:nvSpPr>
          <p:cNvPr id="24" name="Text 13"/>
          <p:cNvSpPr/>
          <p:nvPr/>
        </p:nvSpPr>
        <p:spPr>
          <a:xfrm>
            <a:off x="6172200" y="1097280"/>
            <a:ext cx="2523744" cy="342900"/>
          </a:xfrm>
          <a:prstGeom prst="rect">
            <a:avLst/>
          </a:prstGeom>
          <a:noFill/>
          <a:ln/>
        </p:spPr>
        <p:txBody>
          <a:bodyPr wrap="square" lIns="0" tIns="0" rIns="0" bIns="0" rtlCol="0" anchor="ctr"/>
          <a:lstStyle/>
          <a:p>
            <a:pPr algn="ctr" indent="0" marL="0">
              <a:buNone/>
            </a:pPr>
            <a:r>
              <a:rPr lang="en-US" sz="1800" b="1" dirty="0">
                <a:solidFill>
                  <a:srgbClr val="14204F"/>
                </a:solidFill>
                <a:latin typeface="Calibri" pitchFamily="34" charset="0"/>
                <a:ea typeface="Calibri" pitchFamily="34" charset="-122"/>
                <a:cs typeface="Calibri" pitchFamily="34" charset="-120"/>
              </a:rPr>
              <a:t>Start teaching</a:t>
            </a:r>
            <a:endParaRPr lang="en-US" sz="1800" dirty="0"/>
          </a:p>
        </p:txBody>
      </p:sp>
      <p:pic>
        <p:nvPicPr>
          <p:cNvPr id="25" name="Image 5" descr="QR code for https://4ab.in/educators/">
            <a:hlinkClick r:id="rId3" tooltip="https://4ab.in/educators/"/>
          </p:cNvPr>
          <p:cNvPicPr>
            <a:picLocks noChangeAspect="1"/>
          </p:cNvPicPr>
          <p:nvPr/>
        </p:nvPicPr>
        <p:blipFill>
          <a:blip r:embed="rId10"/>
          <a:stretch>
            <a:fillRect/>
          </a:stretch>
        </p:blipFill>
        <p:spPr>
          <a:xfrm>
            <a:off x="6645402" y="1474470"/>
            <a:ext cx="1577340" cy="1577340"/>
          </a:xfrm>
          <a:prstGeom prst="rect">
            <a:avLst/>
          </a:prstGeom>
        </p:spPr>
      </p:pic>
      <p:sp>
        <p:nvSpPr>
          <p:cNvPr id="26" name="Text 14"/>
          <p:cNvSpPr/>
          <p:nvPr/>
        </p:nvSpPr>
        <p:spPr>
          <a:xfrm>
            <a:off x="6172200" y="3072384"/>
            <a:ext cx="2523744" cy="246888"/>
          </a:xfrm>
          <a:prstGeom prst="rect">
            <a:avLst/>
          </a:prstGeom>
          <a:noFill/>
          <a:ln/>
        </p:spPr>
        <p:txBody>
          <a:bodyPr wrap="square" lIns="0" tIns="0" rIns="0" bIns="0" rtlCol="0" anchor="ctr"/>
          <a:lstStyle/>
          <a:p>
            <a:pPr algn="ctr" indent="0" marL="0">
              <a:buNone/>
            </a:pPr>
            <a:r>
              <a:rPr lang="en-US" sz="1200" dirty="0">
                <a:solidFill>
                  <a:srgbClr val="52617A"/>
                </a:solidFill>
                <a:latin typeface="Calibri" pitchFamily="34" charset="0"/>
                <a:ea typeface="Calibri" pitchFamily="34" charset="-122"/>
                <a:cs typeface="Calibri" pitchFamily="34" charset="-120"/>
              </a:rPr>
              <a:t>4ab.in/educators</a:t>
            </a:r>
            <a:endParaRPr lang="en-US" sz="1200" dirty="0"/>
          </a:p>
        </p:txBody>
      </p:sp>
      <p:sp>
        <p:nvSpPr>
          <p:cNvPr id="27" name="Text 15"/>
          <p:cNvSpPr/>
          <p:nvPr/>
        </p:nvSpPr>
        <p:spPr>
          <a:xfrm>
            <a:off x="6240780" y="3374136"/>
            <a:ext cx="2386584" cy="493776"/>
          </a:xfrm>
          <a:prstGeom prst="rect">
            <a:avLst/>
          </a:prstGeom>
          <a:noFill/>
          <a:ln/>
        </p:spPr>
        <p:txBody>
          <a:bodyPr wrap="square" lIns="0" tIns="0" rIns="0" bIns="0" rtlCol="0" anchor="t"/>
          <a:lstStyle/>
          <a:p>
            <a:pPr algn="ctr" indent="0" marL="0">
              <a:buNone/>
            </a:pPr>
            <a:r>
              <a:rPr lang="en-US" sz="1125" dirty="0">
                <a:solidFill>
                  <a:srgbClr val="1B2A41"/>
                </a:solidFill>
                <a:latin typeface="Calibri" pitchFamily="34" charset="0"/>
                <a:ea typeface="Calibri" pitchFamily="34" charset="-122"/>
                <a:cs typeface="Calibri" pitchFamily="34" charset="-120"/>
              </a:rPr>
              <a:t>Need more room? Add more space to the board as you teach.</a:t>
            </a:r>
            <a:endParaRPr lang="en-US" sz="1125" dirty="0"/>
          </a:p>
        </p:txBody>
      </p:sp>
      <p:sp>
        <p:nvSpPr>
          <p:cNvPr id="28" name="Text 16"/>
          <p:cNvSpPr/>
          <p:nvPr/>
        </p:nvSpPr>
        <p:spPr>
          <a:xfrm>
            <a:off x="6240780" y="3922776"/>
            <a:ext cx="2386584" cy="493776"/>
          </a:xfrm>
          <a:prstGeom prst="rect">
            <a:avLst/>
          </a:prstGeom>
          <a:noFill/>
          <a:ln/>
        </p:spPr>
        <p:txBody>
          <a:bodyPr wrap="square" lIns="0" tIns="0" rIns="0" bIns="0" rtlCol="0" anchor="t"/>
          <a:lstStyle/>
          <a:p>
            <a:pPr algn="ctr" indent="0" marL="0">
              <a:buNone/>
            </a:pPr>
            <a:r>
              <a:rPr lang="en-US" sz="1050" dirty="0">
                <a:solidFill>
                  <a:srgbClr val="52617A"/>
                </a:solidFill>
                <a:latin typeface="Calibri" pitchFamily="34" charset="0"/>
                <a:ea typeface="Calibri" pitchFamily="34" charset="-122"/>
                <a:cs typeface="Calibri" pitchFamily="34" charset="-120"/>
              </a:rPr>
              <a:t>Tutor pages show a small "Powered by 4AB" line. Premium removes it.</a:t>
            </a:r>
            <a:endParaRPr lang="en-US" sz="1050" dirty="0"/>
          </a:p>
        </p:txBody>
      </p:sp>
      <p:sp>
        <p:nvSpPr>
          <p:cNvPr id="29" name="Text 17"/>
          <p:cNvSpPr/>
          <p:nvPr/>
        </p:nvSpPr>
        <p:spPr>
          <a:xfrm>
            <a:off x="342900" y="4786884"/>
            <a:ext cx="8455914" cy="219456"/>
          </a:xfrm>
          <a:prstGeom prst="rect">
            <a:avLst/>
          </a:prstGeom>
          <a:noFill/>
          <a:ln/>
        </p:spPr>
        <p:txBody>
          <a:bodyPr wrap="square" lIns="0" tIns="0" rIns="0" bIns="0" rtlCol="0" anchor="ctr"/>
          <a:lstStyle/>
          <a:p>
            <a:pPr algn="ctr" indent="0" marL="0">
              <a:buNone/>
            </a:pPr>
            <a:r>
              <a:rPr lang="en-US" sz="975" dirty="0">
                <a:solidFill>
                  <a:srgbClr val="52617A"/>
                </a:solidFill>
                <a:latin typeface="Calibri" pitchFamily="34" charset="0"/>
                <a:ea typeface="Calibri" pitchFamily="34" charset="-122"/>
                <a:cs typeface="Calibri" pitchFamily="34" charset="-120"/>
              </a:rPr>
              <a:t>( Mr. Aniket Bhardwaj By ABC Chemistry )   |   4ab.in/educators   |   @abcchemistry24   |   9212142427</a:t>
            </a:r>
            <a:endParaRPr lang="en-US" sz="975" dirty="0"/>
          </a:p>
        </p:txBody>
      </p:sp>
      <p:pic>
        <p:nvPicPr>
          <p:cNvPr id="30" name="Image 6" descr="clear.png">
            <a:hlinkClick r:id="rId4" tooltip="https://4ab.in/educators/"/>
          </p:cNvPr>
          <p:cNvPicPr>
            <a:picLocks noChangeAspect="1"/>
          </p:cNvPicPr>
          <p:nvPr/>
        </p:nvPicPr>
        <p:blipFill>
          <a:blip r:embed="rId11"/>
          <a:stretch>
            <a:fillRect/>
          </a:stretch>
        </p:blipFill>
        <p:spPr>
          <a:xfrm>
            <a:off x="3566160" y="4786884"/>
            <a:ext cx="1988820" cy="219456"/>
          </a:xfrm>
          <a:prstGeom prst="rect">
            <a:avLst/>
          </a:prstGeom>
        </p:spPr>
      </p:pic>
    </p:spTree>
  </p:cSld>
</p:sld>
</file>

<file path=ppt/slides/slide80.xml><?xml version="1.0" encoding="utf-8"?>
<p:sld xmlns:a="http://schemas.openxmlformats.org/drawingml/2006/main" xmlns:r="http://schemas.openxmlformats.org/officeDocument/2006/relationships" xmlns:p="http://schemas.openxmlformats.org/presentationml/2006/main">
  <p:cSld name="Slide 6">
    <p:bg>
      <p:bgPr>
        <a:solidFill>
          <a:srgbClr val="F5F7FB"/>
        </a:solidFill>
      </p:bgPr>
    </p:bg>
    <p:spTree>
      <p:nvGrpSpPr>
        <p:cNvPr id="1" name=""/>
        <p:cNvGrpSpPr/>
        <p:nvPr/>
      </p:nvGrpSpPr>
      <p:grpSpPr>
        <a:xfrm>
          <a:off x="0" y="0"/>
          <a:ext cx="0" cy="0"/>
          <a:chOff x="0" y="0"/>
          <a:chExt cx="0" cy="0"/>
        </a:xfrm>
      </p:grpSpPr>
      <p:sp>
        <p:nvSpPr>
          <p:cNvPr id="2" name="Shape 0"/>
          <p:cNvSpPr/>
          <p:nvPr/>
        </p:nvSpPr>
        <p:spPr>
          <a:xfrm>
            <a:off x="0" y="0"/>
            <a:ext cx="9141714" cy="891540"/>
          </a:xfrm>
          <a:prstGeom prst="rect">
            <a:avLst/>
          </a:prstGeom>
          <a:solidFill>
            <a:srgbClr val="14204F"/>
          </a:solidFill>
          <a:ln/>
        </p:spPr>
      </p:sp>
      <p:sp>
        <p:nvSpPr>
          <p:cNvPr id="3" name="Shape 1"/>
          <p:cNvSpPr/>
          <p:nvPr/>
        </p:nvSpPr>
        <p:spPr>
          <a:xfrm>
            <a:off x="0" y="891540"/>
            <a:ext cx="9141714" cy="27432"/>
          </a:xfrm>
          <a:prstGeom prst="rect">
            <a:avLst/>
          </a:prstGeom>
          <a:solidFill>
            <a:srgbClr val="D4A017"/>
          </a:solidFill>
          <a:ln/>
        </p:spPr>
      </p:sp>
      <p:pic>
        <p:nvPicPr>
          <p:cNvPr id="4" name="Image 0" descr="abc-logo.png">    </p:cNvPr>
          <p:cNvPicPr>
            <a:picLocks noChangeAspect="1"/>
          </p:cNvPicPr>
          <p:nvPr/>
        </p:nvPicPr>
        <p:blipFill>
          <a:blip r:embed="rId2"/>
          <a:stretch>
            <a:fillRect/>
          </a:stretch>
        </p:blipFill>
        <p:spPr>
          <a:xfrm>
            <a:off x="8318754" y="171450"/>
            <a:ext cx="548640" cy="548640"/>
          </a:xfrm>
          <a:prstGeom prst="rect">
            <a:avLst/>
          </a:prstGeom>
        </p:spPr>
      </p:pic>
      <p:sp>
        <p:nvSpPr>
          <p:cNvPr id="5" name="Shape 2"/>
          <p:cNvSpPr/>
          <p:nvPr/>
        </p:nvSpPr>
        <p:spPr>
          <a:xfrm>
            <a:off x="342900" y="4752594"/>
            <a:ext cx="8455914" cy="8229"/>
          </a:xfrm>
          <a:prstGeom prst="rect">
            <a:avLst/>
          </a:prstGeom>
          <a:solidFill>
            <a:srgbClr val="DDE3EE"/>
          </a:solidFill>
          <a:ln/>
        </p:spPr>
      </p:sp>
      <p:sp>
        <p:nvSpPr>
          <p:cNvPr id="6" name="Text 2"/>
          <p:cNvSpPr/>
          <p:nvPr/>
        </p:nvSpPr>
        <p:spPr>
          <a:xfrm>
            <a:off x="342900" y="82296"/>
            <a:ext cx="6858000" cy="205740"/>
          </a:xfrm>
          <a:prstGeom prst="rect">
            <a:avLst/>
          </a:prstGeom>
          <a:noFill/>
          <a:ln/>
        </p:spPr>
        <p:txBody>
          <a:bodyPr wrap="square" lIns="0" tIns="0" rIns="0" bIns="0" rtlCol="0"/>
          <a:lstStyle/>
          <a:p>
            <a:pPr algn="l" indent="0" marL="0">
              <a:buNone/>
            </a:pPr>
            <a:r>
              <a:rPr lang="en-US" sz="975" b="1" spc="200" kern="0" dirty="0">
                <a:solidFill>
                  <a:srgbClr val="D4A017"/>
                </a:solidFill>
                <a:latin typeface="Calibri" pitchFamily="34" charset="0"/>
                <a:ea typeface="Calibri" pitchFamily="34" charset="-122"/>
                <a:cs typeface="Calibri" pitchFamily="34" charset="-120"/>
              </a:rPr>
              <a:t>EXPLORE AND USE</a:t>
            </a:r>
            <a:endParaRPr lang="en-US" sz="975" dirty="0"/>
          </a:p>
        </p:txBody>
      </p:sp>
      <p:sp>
        <p:nvSpPr>
          <p:cNvPr id="7" name="Text 2"/>
          <p:cNvSpPr/>
          <p:nvPr/>
        </p:nvSpPr>
        <p:spPr>
          <a:xfrm>
            <a:off x="342900" y="260604"/>
            <a:ext cx="7749540" cy="370332"/>
          </a:xfrm>
          <a:prstGeom prst="rect">
            <a:avLst/>
          </a:prstGeom>
          <a:noFill/>
          <a:ln/>
        </p:spPr>
        <p:txBody>
          <a:bodyPr wrap="square" lIns="0" tIns="0" rIns="0" bIns="0" rtlCol="0"/>
          <a:lstStyle/>
          <a:p>
            <a:pPr algn="l" indent="0" marL="0">
              <a:buNone/>
            </a:pPr>
            <a:r>
              <a:rPr lang="en-US" sz="2250" b="1" dirty="0">
                <a:solidFill>
                  <a:srgbClr val="FFFFFF"/>
                </a:solidFill>
                <a:latin typeface="Calibri" pitchFamily="34" charset="0"/>
                <a:ea typeface="Calibri" pitchFamily="34" charset="-122"/>
                <a:cs typeface="Calibri" pitchFamily="34" charset="-120"/>
              </a:rPr>
              <a:t>Chemistry Labs: symmetry and crystals</a:t>
            </a:r>
            <a:endParaRPr lang="en-US" sz="2250" dirty="0"/>
          </a:p>
        </p:txBody>
      </p:sp>
      <p:sp>
        <p:nvSpPr>
          <p:cNvPr id="8" name="Text 2"/>
          <p:cNvSpPr/>
          <p:nvPr/>
        </p:nvSpPr>
        <p:spPr>
          <a:xfrm>
            <a:off x="342900" y="617220"/>
            <a:ext cx="7749540" cy="219456"/>
          </a:xfrm>
          <a:prstGeom prst="rect">
            <a:avLst/>
          </a:prstGeom>
          <a:noFill/>
          <a:ln/>
        </p:spPr>
        <p:txBody>
          <a:bodyPr wrap="square" lIns="0" tIns="0" rIns="0" bIns="0" rtlCol="0"/>
          <a:lstStyle/>
          <a:p>
            <a:pPr algn="l" indent="0" marL="0">
              <a:buNone/>
            </a:pPr>
            <a:r>
              <a:rPr lang="en-US" sz="1125" dirty="0">
                <a:solidFill>
                  <a:srgbClr val="DDE4F5"/>
                </a:solidFill>
                <a:latin typeface="Calibri" pitchFamily="34" charset="0"/>
                <a:ea typeface="Calibri" pitchFamily="34" charset="-122"/>
                <a:cs typeface="Calibri" pitchFamily="34" charset="-120"/>
              </a:rPr>
              <a:t>Scan a code or click a card to open the tool.</a:t>
            </a:r>
            <a:endParaRPr lang="en-US" sz="1125" dirty="0"/>
          </a:p>
        </p:txBody>
      </p:sp>
      <p:sp>
        <p:nvSpPr>
          <p:cNvPr id="9" name="Shape 3"/>
          <p:cNvSpPr/>
          <p:nvPr/>
        </p:nvSpPr>
        <p:spPr>
          <a:xfrm>
            <a:off x="342900" y="1097280"/>
            <a:ext cx="2057400" cy="3497580"/>
          </a:xfrm>
          <a:prstGeom prst="roundRect">
            <a:avLst>
              <a:gd name="adj" fmla="val 2333"/>
            </a:avLst>
          </a:prstGeom>
          <a:solidFill>
            <a:srgbClr val="FFFFFF"/>
          </a:solidFill>
          <a:ln w="9525">
            <a:solidFill>
              <a:srgbClr val="DDE3EE"/>
            </a:solidFill>
            <a:prstDash val="solid"/>
          </a:ln>
        </p:spPr>
      </p:sp>
      <p:pic>
        <p:nvPicPr>
          <p:cNvPr id="10" name="Image 0" descr="ic/atom-14204F.png">    </p:cNvPr>
          <p:cNvPicPr>
            <a:picLocks noChangeAspect="1"/>
          </p:cNvPicPr>
          <p:nvPr/>
        </p:nvPicPr>
        <p:blipFill>
          <a:blip r:embed="rId12"/>
          <a:stretch>
            <a:fillRect/>
          </a:stretch>
        </p:blipFill>
        <p:spPr>
          <a:xfrm>
            <a:off x="480060" y="1234440"/>
            <a:ext cx="342900" cy="342900"/>
          </a:xfrm>
          <a:prstGeom prst="rect">
            <a:avLst/>
          </a:prstGeom>
        </p:spPr>
      </p:pic>
      <p:sp>
        <p:nvSpPr>
          <p:cNvPr id="11" name="Text 4"/>
          <p:cNvSpPr/>
          <p:nvPr/>
        </p:nvSpPr>
        <p:spPr>
          <a:xfrm>
            <a:off x="480060" y="1632204"/>
            <a:ext cx="1783080" cy="493776"/>
          </a:xfrm>
          <a:prstGeom prst="rect">
            <a:avLst/>
          </a:prstGeom>
          <a:noFill/>
          <a:ln/>
        </p:spPr>
        <p:txBody>
          <a:bodyPr wrap="square" lIns="0" tIns="0" rIns="0" bIns="0" rtlCol="0" anchor="t"/>
          <a:lstStyle/>
          <a:p>
            <a:pPr indent="0" marL="0">
              <a:buNone/>
            </a:pPr>
            <a:r>
              <a:rPr lang="en-US" sz="1500" b="1" dirty="0">
                <a:solidFill>
                  <a:srgbClr val="14204F"/>
                </a:solidFill>
                <a:latin typeface="Calibri" pitchFamily="34" charset="0"/>
                <a:ea typeface="Calibri" pitchFamily="34" charset="-122"/>
                <a:cs typeface="Calibri" pitchFamily="34" charset="-120"/>
              </a:rPr>
              <a:t>Molecular Symmetry</a:t>
            </a:r>
            <a:endParaRPr lang="en-US" sz="1500" dirty="0"/>
          </a:p>
        </p:txBody>
      </p:sp>
      <p:sp>
        <p:nvSpPr>
          <p:cNvPr id="12" name="Text 5"/>
          <p:cNvSpPr/>
          <p:nvPr/>
        </p:nvSpPr>
        <p:spPr>
          <a:xfrm>
            <a:off x="480060" y="2125980"/>
            <a:ext cx="1783080" cy="240030"/>
          </a:xfrm>
          <a:prstGeom prst="rect">
            <a:avLst/>
          </a:prstGeom>
          <a:noFill/>
          <a:ln/>
        </p:spPr>
        <p:txBody>
          <a:bodyPr wrap="square" lIns="0" tIns="0" rIns="0" bIns="0" rtlCol="0" anchor="ctr"/>
          <a:lstStyle/>
          <a:p>
            <a:pPr indent="0" marL="0">
              <a:buNone/>
            </a:pPr>
            <a:r>
              <a:rPr lang="en-US" sz="1125" dirty="0">
                <a:solidFill>
                  <a:srgbClr val="52617A"/>
                </a:solidFill>
                <a:latin typeface="Calibri" pitchFamily="34" charset="0"/>
                <a:ea typeface="Calibri" pitchFamily="34" charset="-122"/>
                <a:cs typeface="Calibri" pitchFamily="34" charset="-120"/>
              </a:rPr>
              <a:t>Explore molecular symmetry</a:t>
            </a:r>
            <a:endParaRPr lang="en-US" sz="1125" dirty="0"/>
          </a:p>
        </p:txBody>
      </p:sp>
      <p:pic>
        <p:nvPicPr>
          <p:cNvPr id="13" name="Image 1" descr="QR code for https://4ab.in/molecular-symmetry/">
            <a:hlinkClick r:id="rId3" tooltip="https://4ab.in/molecular-symmetry/"/>
          </p:cNvPr>
          <p:cNvPicPr>
            <a:picLocks noChangeAspect="1"/>
          </p:cNvPicPr>
          <p:nvPr/>
        </p:nvPicPr>
        <p:blipFill>
          <a:blip r:embed="rId13"/>
          <a:stretch>
            <a:fillRect/>
          </a:stretch>
        </p:blipFill>
        <p:spPr>
          <a:xfrm>
            <a:off x="617220" y="2434590"/>
            <a:ext cx="1508760" cy="1508760"/>
          </a:xfrm>
          <a:prstGeom prst="rect">
            <a:avLst/>
          </a:prstGeom>
        </p:spPr>
      </p:pic>
      <p:sp>
        <p:nvSpPr>
          <p:cNvPr id="14" name="Text 6"/>
          <p:cNvSpPr/>
          <p:nvPr/>
        </p:nvSpPr>
        <p:spPr>
          <a:xfrm>
            <a:off x="397764" y="4046220"/>
            <a:ext cx="1947672" cy="342900"/>
          </a:xfrm>
          <a:prstGeom prst="rect">
            <a:avLst/>
          </a:prstGeom>
          <a:noFill/>
          <a:ln/>
        </p:spPr>
        <p:txBody>
          <a:bodyPr wrap="square" lIns="0" tIns="0" rIns="0" bIns="0" rtlCol="0" anchor="ctr"/>
          <a:lstStyle/>
          <a:p>
            <a:pPr algn="ctr" indent="0" marL="0">
              <a:buNone/>
            </a:pPr>
            <a:r>
              <a:rPr lang="en-US" sz="975" dirty="0">
                <a:solidFill>
                  <a:srgbClr val="52617A"/>
                </a:solidFill>
                <a:latin typeface="Calibri" pitchFamily="34" charset="0"/>
                <a:ea typeface="Calibri" pitchFamily="34" charset="-122"/>
                <a:cs typeface="Calibri" pitchFamily="34" charset="-120"/>
              </a:rPr>
              <a:t>4ab.in/molecular-symmetry/</a:t>
            </a:r>
            <a:endParaRPr lang="en-US" sz="975" dirty="0"/>
          </a:p>
        </p:txBody>
      </p:sp>
      <p:pic>
        <p:nvPicPr>
          <p:cNvPr id="15" name="Image 2" descr="clear.png">
            <a:hlinkClick r:id="rId4" tooltip="https://4ab.in/molecular-symmetry/"/>
          </p:cNvPr>
          <p:cNvPicPr>
            <a:picLocks noChangeAspect="1"/>
          </p:cNvPicPr>
          <p:nvPr/>
        </p:nvPicPr>
        <p:blipFill>
          <a:blip r:embed="rId14"/>
          <a:stretch>
            <a:fillRect/>
          </a:stretch>
        </p:blipFill>
        <p:spPr>
          <a:xfrm>
            <a:off x="342900" y="4046220"/>
            <a:ext cx="2057400" cy="342900"/>
          </a:xfrm>
          <a:prstGeom prst="rect">
            <a:avLst/>
          </a:prstGeom>
        </p:spPr>
      </p:pic>
      <p:sp>
        <p:nvSpPr>
          <p:cNvPr id="16" name="Shape 7"/>
          <p:cNvSpPr/>
          <p:nvPr/>
        </p:nvSpPr>
        <p:spPr>
          <a:xfrm>
            <a:off x="2475738" y="1097280"/>
            <a:ext cx="2057400" cy="3497580"/>
          </a:xfrm>
          <a:prstGeom prst="roundRect">
            <a:avLst>
              <a:gd name="adj" fmla="val 2333"/>
            </a:avLst>
          </a:prstGeom>
          <a:solidFill>
            <a:srgbClr val="FFFFFF"/>
          </a:solidFill>
          <a:ln w="9525">
            <a:solidFill>
              <a:srgbClr val="DDE3EE"/>
            </a:solidFill>
            <a:prstDash val="solid"/>
          </a:ln>
        </p:spPr>
      </p:sp>
      <p:pic>
        <p:nvPicPr>
          <p:cNvPr id="17" name="Image 3" descr="ic/shapes-14204F.png">    </p:cNvPr>
          <p:cNvPicPr>
            <a:picLocks noChangeAspect="1"/>
          </p:cNvPicPr>
          <p:nvPr/>
        </p:nvPicPr>
        <p:blipFill>
          <a:blip r:embed="rId15"/>
          <a:stretch>
            <a:fillRect/>
          </a:stretch>
        </p:blipFill>
        <p:spPr>
          <a:xfrm>
            <a:off x="2612898" y="1234440"/>
            <a:ext cx="342900" cy="342900"/>
          </a:xfrm>
          <a:prstGeom prst="rect">
            <a:avLst/>
          </a:prstGeom>
        </p:spPr>
      </p:pic>
      <p:sp>
        <p:nvSpPr>
          <p:cNvPr id="18" name="Text 8"/>
          <p:cNvSpPr/>
          <p:nvPr/>
        </p:nvSpPr>
        <p:spPr>
          <a:xfrm>
            <a:off x="2612898" y="1632204"/>
            <a:ext cx="1783080" cy="493776"/>
          </a:xfrm>
          <a:prstGeom prst="rect">
            <a:avLst/>
          </a:prstGeom>
          <a:noFill/>
          <a:ln/>
        </p:spPr>
        <p:txBody>
          <a:bodyPr wrap="square" lIns="0" tIns="0" rIns="0" bIns="0" rtlCol="0" anchor="t"/>
          <a:lstStyle/>
          <a:p>
            <a:pPr indent="0" marL="0">
              <a:buNone/>
            </a:pPr>
            <a:r>
              <a:rPr lang="en-US" sz="1500" b="1" dirty="0">
                <a:solidFill>
                  <a:srgbClr val="14204F"/>
                </a:solidFill>
                <a:latin typeface="Calibri" pitchFamily="34" charset="0"/>
                <a:ea typeface="Calibri" pitchFamily="34" charset="-122"/>
                <a:cs typeface="Calibri" pitchFamily="34" charset="-120"/>
              </a:rPr>
              <a:t>Molecular Point Groups</a:t>
            </a:r>
            <a:endParaRPr lang="en-US" sz="1500" dirty="0"/>
          </a:p>
        </p:txBody>
      </p:sp>
      <p:sp>
        <p:nvSpPr>
          <p:cNvPr id="19" name="Text 9"/>
          <p:cNvSpPr/>
          <p:nvPr/>
        </p:nvSpPr>
        <p:spPr>
          <a:xfrm>
            <a:off x="2612898" y="2125980"/>
            <a:ext cx="1783080" cy="240030"/>
          </a:xfrm>
          <a:prstGeom prst="rect">
            <a:avLst/>
          </a:prstGeom>
          <a:noFill/>
          <a:ln/>
        </p:spPr>
        <p:txBody>
          <a:bodyPr wrap="square" lIns="0" tIns="0" rIns="0" bIns="0" rtlCol="0" anchor="ctr"/>
          <a:lstStyle/>
          <a:p>
            <a:pPr indent="0" marL="0">
              <a:buNone/>
            </a:pPr>
            <a:r>
              <a:rPr lang="en-US" sz="1125" dirty="0">
                <a:solidFill>
                  <a:srgbClr val="52617A"/>
                </a:solidFill>
                <a:latin typeface="Calibri" pitchFamily="34" charset="0"/>
                <a:ea typeface="Calibri" pitchFamily="34" charset="-122"/>
                <a:cs typeface="Calibri" pitchFamily="34" charset="-120"/>
              </a:rPr>
              <a:t>Learn molecular point groups</a:t>
            </a:r>
            <a:endParaRPr lang="en-US" sz="1125" dirty="0"/>
          </a:p>
        </p:txBody>
      </p:sp>
      <p:pic>
        <p:nvPicPr>
          <p:cNvPr id="20" name="Image 4" descr="QR code for https://4ab.in/molecular-point-groups/">
            <a:hlinkClick r:id="rId5" tooltip="https://4ab.in/molecular-point-groups/"/>
          </p:cNvPr>
          <p:cNvPicPr>
            <a:picLocks noChangeAspect="1"/>
          </p:cNvPicPr>
          <p:nvPr/>
        </p:nvPicPr>
        <p:blipFill>
          <a:blip r:embed="rId16"/>
          <a:stretch>
            <a:fillRect/>
          </a:stretch>
        </p:blipFill>
        <p:spPr>
          <a:xfrm>
            <a:off x="2750058" y="2434590"/>
            <a:ext cx="1508760" cy="1508760"/>
          </a:xfrm>
          <a:prstGeom prst="rect">
            <a:avLst/>
          </a:prstGeom>
        </p:spPr>
      </p:pic>
      <p:sp>
        <p:nvSpPr>
          <p:cNvPr id="21" name="Text 10"/>
          <p:cNvSpPr/>
          <p:nvPr/>
        </p:nvSpPr>
        <p:spPr>
          <a:xfrm>
            <a:off x="2530602" y="4046220"/>
            <a:ext cx="1947672" cy="342900"/>
          </a:xfrm>
          <a:prstGeom prst="rect">
            <a:avLst/>
          </a:prstGeom>
          <a:noFill/>
          <a:ln/>
        </p:spPr>
        <p:txBody>
          <a:bodyPr wrap="square" lIns="0" tIns="0" rIns="0" bIns="0" rtlCol="0" anchor="ctr"/>
          <a:lstStyle/>
          <a:p>
            <a:pPr algn="ctr" indent="0" marL="0">
              <a:buNone/>
            </a:pPr>
            <a:r>
              <a:rPr lang="en-US" sz="975" dirty="0">
                <a:solidFill>
                  <a:srgbClr val="52617A"/>
                </a:solidFill>
                <a:latin typeface="Calibri" pitchFamily="34" charset="0"/>
                <a:ea typeface="Calibri" pitchFamily="34" charset="-122"/>
                <a:cs typeface="Calibri" pitchFamily="34" charset="-120"/>
              </a:rPr>
              <a:t>4ab.in/molecular-point-groups/</a:t>
            </a:r>
            <a:endParaRPr lang="en-US" sz="975" dirty="0"/>
          </a:p>
        </p:txBody>
      </p:sp>
      <p:pic>
        <p:nvPicPr>
          <p:cNvPr id="22" name="Image 5" descr="clear.png">
            <a:hlinkClick r:id="rId6" tooltip="https://4ab.in/molecular-point-groups/"/>
          </p:cNvPr>
          <p:cNvPicPr>
            <a:picLocks noChangeAspect="1"/>
          </p:cNvPicPr>
          <p:nvPr/>
        </p:nvPicPr>
        <p:blipFill>
          <a:blip r:embed="rId17"/>
          <a:stretch>
            <a:fillRect/>
          </a:stretch>
        </p:blipFill>
        <p:spPr>
          <a:xfrm>
            <a:off x="2475738" y="4046220"/>
            <a:ext cx="2057400" cy="342900"/>
          </a:xfrm>
          <a:prstGeom prst="rect">
            <a:avLst/>
          </a:prstGeom>
        </p:spPr>
      </p:pic>
      <p:sp>
        <p:nvSpPr>
          <p:cNvPr id="23" name="Shape 11"/>
          <p:cNvSpPr/>
          <p:nvPr/>
        </p:nvSpPr>
        <p:spPr>
          <a:xfrm>
            <a:off x="4608576" y="1097280"/>
            <a:ext cx="2057400" cy="3497580"/>
          </a:xfrm>
          <a:prstGeom prst="roundRect">
            <a:avLst>
              <a:gd name="adj" fmla="val 2333"/>
            </a:avLst>
          </a:prstGeom>
          <a:solidFill>
            <a:srgbClr val="FFFFFF"/>
          </a:solidFill>
          <a:ln w="9525">
            <a:solidFill>
              <a:srgbClr val="DDE3EE"/>
            </a:solidFill>
            <a:prstDash val="solid"/>
          </a:ln>
        </p:spPr>
      </p:sp>
      <p:pic>
        <p:nvPicPr>
          <p:cNvPr id="24" name="Image 6" descr="ic/box-14204F.png">    </p:cNvPr>
          <p:cNvPicPr>
            <a:picLocks noChangeAspect="1"/>
          </p:cNvPicPr>
          <p:nvPr/>
        </p:nvPicPr>
        <p:blipFill>
          <a:blip r:embed="rId18"/>
          <a:stretch>
            <a:fillRect/>
          </a:stretch>
        </p:blipFill>
        <p:spPr>
          <a:xfrm>
            <a:off x="4745736" y="1234440"/>
            <a:ext cx="342900" cy="342900"/>
          </a:xfrm>
          <a:prstGeom prst="rect">
            <a:avLst/>
          </a:prstGeom>
        </p:spPr>
      </p:pic>
      <p:sp>
        <p:nvSpPr>
          <p:cNvPr id="25" name="Text 12"/>
          <p:cNvSpPr/>
          <p:nvPr/>
        </p:nvSpPr>
        <p:spPr>
          <a:xfrm>
            <a:off x="4745736" y="1632204"/>
            <a:ext cx="1783080" cy="493776"/>
          </a:xfrm>
          <a:prstGeom prst="rect">
            <a:avLst/>
          </a:prstGeom>
          <a:noFill/>
          <a:ln/>
        </p:spPr>
        <p:txBody>
          <a:bodyPr wrap="square" lIns="0" tIns="0" rIns="0" bIns="0" rtlCol="0" anchor="t"/>
          <a:lstStyle/>
          <a:p>
            <a:pPr indent="0" marL="0">
              <a:buNone/>
            </a:pPr>
            <a:r>
              <a:rPr lang="en-US" sz="1500" b="1" dirty="0">
                <a:solidFill>
                  <a:srgbClr val="14204F"/>
                </a:solidFill>
                <a:latin typeface="Calibri" pitchFamily="34" charset="0"/>
                <a:ea typeface="Calibri" pitchFamily="34" charset="-122"/>
                <a:cs typeface="Calibri" pitchFamily="34" charset="-120"/>
              </a:rPr>
              <a:t>Crystal Structure</a:t>
            </a:r>
            <a:endParaRPr lang="en-US" sz="1500" dirty="0"/>
          </a:p>
        </p:txBody>
      </p:sp>
      <p:sp>
        <p:nvSpPr>
          <p:cNvPr id="26" name="Text 13"/>
          <p:cNvSpPr/>
          <p:nvPr/>
        </p:nvSpPr>
        <p:spPr>
          <a:xfrm>
            <a:off x="4745736" y="2125980"/>
            <a:ext cx="1783080" cy="240030"/>
          </a:xfrm>
          <a:prstGeom prst="rect">
            <a:avLst/>
          </a:prstGeom>
          <a:noFill/>
          <a:ln/>
        </p:spPr>
        <p:txBody>
          <a:bodyPr wrap="square" lIns="0" tIns="0" rIns="0" bIns="0" rtlCol="0" anchor="ctr"/>
          <a:lstStyle/>
          <a:p>
            <a:pPr indent="0" marL="0">
              <a:buNone/>
            </a:pPr>
            <a:r>
              <a:rPr lang="en-US" sz="1125" dirty="0">
                <a:solidFill>
                  <a:srgbClr val="52617A"/>
                </a:solidFill>
                <a:latin typeface="Calibri" pitchFamily="34" charset="0"/>
                <a:ea typeface="Calibri" pitchFamily="34" charset="-122"/>
                <a:cs typeface="Calibri" pitchFamily="34" charset="-120"/>
              </a:rPr>
              <a:t>Explore crystal structures</a:t>
            </a:r>
            <a:endParaRPr lang="en-US" sz="1125" dirty="0"/>
          </a:p>
        </p:txBody>
      </p:sp>
      <p:pic>
        <p:nvPicPr>
          <p:cNvPr id="27" name="Image 7" descr="QR code for https://4ab.in/crystal-structure/">
            <a:hlinkClick r:id="rId7" tooltip="https://4ab.in/crystal-structure/"/>
          </p:cNvPr>
          <p:cNvPicPr>
            <a:picLocks noChangeAspect="1"/>
          </p:cNvPicPr>
          <p:nvPr/>
        </p:nvPicPr>
        <p:blipFill>
          <a:blip r:embed="rId19"/>
          <a:stretch>
            <a:fillRect/>
          </a:stretch>
        </p:blipFill>
        <p:spPr>
          <a:xfrm>
            <a:off x="4882896" y="2434590"/>
            <a:ext cx="1508760" cy="1508760"/>
          </a:xfrm>
          <a:prstGeom prst="rect">
            <a:avLst/>
          </a:prstGeom>
        </p:spPr>
      </p:pic>
      <p:sp>
        <p:nvSpPr>
          <p:cNvPr id="28" name="Text 14"/>
          <p:cNvSpPr/>
          <p:nvPr/>
        </p:nvSpPr>
        <p:spPr>
          <a:xfrm>
            <a:off x="4663440" y="4046220"/>
            <a:ext cx="1947672" cy="342900"/>
          </a:xfrm>
          <a:prstGeom prst="rect">
            <a:avLst/>
          </a:prstGeom>
          <a:noFill/>
          <a:ln/>
        </p:spPr>
        <p:txBody>
          <a:bodyPr wrap="square" lIns="0" tIns="0" rIns="0" bIns="0" rtlCol="0" anchor="ctr"/>
          <a:lstStyle/>
          <a:p>
            <a:pPr algn="ctr" indent="0" marL="0">
              <a:buNone/>
            </a:pPr>
            <a:r>
              <a:rPr lang="en-US" sz="975" dirty="0">
                <a:solidFill>
                  <a:srgbClr val="52617A"/>
                </a:solidFill>
                <a:latin typeface="Calibri" pitchFamily="34" charset="0"/>
                <a:ea typeface="Calibri" pitchFamily="34" charset="-122"/>
                <a:cs typeface="Calibri" pitchFamily="34" charset="-120"/>
              </a:rPr>
              <a:t>4ab.in/crystal-structure/</a:t>
            </a:r>
            <a:endParaRPr lang="en-US" sz="975" dirty="0"/>
          </a:p>
        </p:txBody>
      </p:sp>
      <p:pic>
        <p:nvPicPr>
          <p:cNvPr id="29" name="Image 8" descr="clear.png">
            <a:hlinkClick r:id="rId8" tooltip="https://4ab.in/crystal-structure/"/>
          </p:cNvPr>
          <p:cNvPicPr>
            <a:picLocks noChangeAspect="1"/>
          </p:cNvPicPr>
          <p:nvPr/>
        </p:nvPicPr>
        <p:blipFill>
          <a:blip r:embed="rId20"/>
          <a:stretch>
            <a:fillRect/>
          </a:stretch>
        </p:blipFill>
        <p:spPr>
          <a:xfrm>
            <a:off x="4608576" y="4046220"/>
            <a:ext cx="2057400" cy="342900"/>
          </a:xfrm>
          <a:prstGeom prst="rect">
            <a:avLst/>
          </a:prstGeom>
        </p:spPr>
      </p:pic>
      <p:sp>
        <p:nvSpPr>
          <p:cNvPr id="30" name="Shape 15"/>
          <p:cNvSpPr/>
          <p:nvPr/>
        </p:nvSpPr>
        <p:spPr>
          <a:xfrm>
            <a:off x="6741414" y="1097280"/>
            <a:ext cx="2057400" cy="3497580"/>
          </a:xfrm>
          <a:prstGeom prst="roundRect">
            <a:avLst>
              <a:gd name="adj" fmla="val 2333"/>
            </a:avLst>
          </a:prstGeom>
          <a:solidFill>
            <a:srgbClr val="FFFFFF"/>
          </a:solidFill>
          <a:ln w="9525">
            <a:solidFill>
              <a:srgbClr val="DDE3EE"/>
            </a:solidFill>
            <a:prstDash val="solid"/>
          </a:ln>
        </p:spPr>
      </p:sp>
      <p:pic>
        <p:nvPicPr>
          <p:cNvPr id="31" name="Image 9" descr="ic/grid-3x3-14204F.png">    </p:cNvPr>
          <p:cNvPicPr>
            <a:picLocks noChangeAspect="1"/>
          </p:cNvPicPr>
          <p:nvPr/>
        </p:nvPicPr>
        <p:blipFill>
          <a:blip r:embed="rId21"/>
          <a:stretch>
            <a:fillRect/>
          </a:stretch>
        </p:blipFill>
        <p:spPr>
          <a:xfrm>
            <a:off x="6878574" y="1234440"/>
            <a:ext cx="342900" cy="342900"/>
          </a:xfrm>
          <a:prstGeom prst="rect">
            <a:avLst/>
          </a:prstGeom>
        </p:spPr>
      </p:pic>
      <p:sp>
        <p:nvSpPr>
          <p:cNvPr id="32" name="Text 16"/>
          <p:cNvSpPr/>
          <p:nvPr/>
        </p:nvSpPr>
        <p:spPr>
          <a:xfrm>
            <a:off x="6878574" y="1632204"/>
            <a:ext cx="1783080" cy="493776"/>
          </a:xfrm>
          <a:prstGeom prst="rect">
            <a:avLst/>
          </a:prstGeom>
          <a:noFill/>
          <a:ln/>
        </p:spPr>
        <p:txBody>
          <a:bodyPr wrap="square" lIns="0" tIns="0" rIns="0" bIns="0" rtlCol="0" anchor="t"/>
          <a:lstStyle/>
          <a:p>
            <a:pPr indent="0" marL="0">
              <a:buNone/>
            </a:pPr>
            <a:r>
              <a:rPr lang="en-US" sz="1500" b="1" dirty="0">
                <a:solidFill>
                  <a:srgbClr val="14204F"/>
                </a:solidFill>
                <a:latin typeface="Calibri" pitchFamily="34" charset="0"/>
                <a:ea typeface="Calibri" pitchFamily="34" charset="-122"/>
                <a:cs typeface="Calibri" pitchFamily="34" charset="-120"/>
              </a:rPr>
              <a:t>Crystal Space Groups</a:t>
            </a:r>
            <a:endParaRPr lang="en-US" sz="1500" dirty="0"/>
          </a:p>
        </p:txBody>
      </p:sp>
      <p:sp>
        <p:nvSpPr>
          <p:cNvPr id="33" name="Text 17"/>
          <p:cNvSpPr/>
          <p:nvPr/>
        </p:nvSpPr>
        <p:spPr>
          <a:xfrm>
            <a:off x="6878574" y="2125980"/>
            <a:ext cx="1783080" cy="240030"/>
          </a:xfrm>
          <a:prstGeom prst="rect">
            <a:avLst/>
          </a:prstGeom>
          <a:noFill/>
          <a:ln/>
        </p:spPr>
        <p:txBody>
          <a:bodyPr wrap="square" lIns="0" tIns="0" rIns="0" bIns="0" rtlCol="0" anchor="ctr"/>
          <a:lstStyle/>
          <a:p>
            <a:pPr indent="0" marL="0">
              <a:buNone/>
            </a:pPr>
            <a:r>
              <a:rPr lang="en-US" sz="1125" dirty="0">
                <a:solidFill>
                  <a:srgbClr val="52617A"/>
                </a:solidFill>
                <a:latin typeface="Calibri" pitchFamily="34" charset="0"/>
                <a:ea typeface="Calibri" pitchFamily="34" charset="-122"/>
                <a:cs typeface="Calibri" pitchFamily="34" charset="-120"/>
              </a:rPr>
              <a:t>Browse crystal space groups</a:t>
            </a:r>
            <a:endParaRPr lang="en-US" sz="1125" dirty="0"/>
          </a:p>
        </p:txBody>
      </p:sp>
      <p:pic>
        <p:nvPicPr>
          <p:cNvPr id="34" name="Image 10" descr="QR code for https://4ab.in/crystal-space-groups/">
            <a:hlinkClick r:id="rId9" tooltip="https://4ab.in/crystal-space-groups/"/>
          </p:cNvPr>
          <p:cNvPicPr>
            <a:picLocks noChangeAspect="1"/>
          </p:cNvPicPr>
          <p:nvPr/>
        </p:nvPicPr>
        <p:blipFill>
          <a:blip r:embed="rId22"/>
          <a:stretch>
            <a:fillRect/>
          </a:stretch>
        </p:blipFill>
        <p:spPr>
          <a:xfrm>
            <a:off x="7015734" y="2434590"/>
            <a:ext cx="1508760" cy="1508760"/>
          </a:xfrm>
          <a:prstGeom prst="rect">
            <a:avLst/>
          </a:prstGeom>
        </p:spPr>
      </p:pic>
      <p:sp>
        <p:nvSpPr>
          <p:cNvPr id="35" name="Text 18"/>
          <p:cNvSpPr/>
          <p:nvPr/>
        </p:nvSpPr>
        <p:spPr>
          <a:xfrm>
            <a:off x="6796278" y="4046220"/>
            <a:ext cx="1947672" cy="342900"/>
          </a:xfrm>
          <a:prstGeom prst="rect">
            <a:avLst/>
          </a:prstGeom>
          <a:noFill/>
          <a:ln/>
        </p:spPr>
        <p:txBody>
          <a:bodyPr wrap="square" lIns="0" tIns="0" rIns="0" bIns="0" rtlCol="0" anchor="ctr"/>
          <a:lstStyle/>
          <a:p>
            <a:pPr algn="ctr" indent="0" marL="0">
              <a:buNone/>
            </a:pPr>
            <a:r>
              <a:rPr lang="en-US" sz="975" dirty="0">
                <a:solidFill>
                  <a:srgbClr val="52617A"/>
                </a:solidFill>
                <a:latin typeface="Calibri" pitchFamily="34" charset="0"/>
                <a:ea typeface="Calibri" pitchFamily="34" charset="-122"/>
                <a:cs typeface="Calibri" pitchFamily="34" charset="-120"/>
              </a:rPr>
              <a:t>4ab.in/crystal-space-groups/</a:t>
            </a:r>
            <a:endParaRPr lang="en-US" sz="975" dirty="0"/>
          </a:p>
        </p:txBody>
      </p:sp>
      <p:pic>
        <p:nvPicPr>
          <p:cNvPr id="36" name="Image 11" descr="clear.png">
            <a:hlinkClick r:id="rId10" tooltip="https://4ab.in/crystal-space-groups/"/>
          </p:cNvPr>
          <p:cNvPicPr>
            <a:picLocks noChangeAspect="1"/>
          </p:cNvPicPr>
          <p:nvPr/>
        </p:nvPicPr>
        <p:blipFill>
          <a:blip r:embed="rId23"/>
          <a:stretch>
            <a:fillRect/>
          </a:stretch>
        </p:blipFill>
        <p:spPr>
          <a:xfrm>
            <a:off x="6741414" y="4046220"/>
            <a:ext cx="2057400" cy="342900"/>
          </a:xfrm>
          <a:prstGeom prst="rect">
            <a:avLst/>
          </a:prstGeom>
        </p:spPr>
      </p:pic>
      <p:sp>
        <p:nvSpPr>
          <p:cNvPr id="37" name="Text 19"/>
          <p:cNvSpPr/>
          <p:nvPr/>
        </p:nvSpPr>
        <p:spPr>
          <a:xfrm>
            <a:off x="342900" y="4786884"/>
            <a:ext cx="8455914" cy="219456"/>
          </a:xfrm>
          <a:prstGeom prst="rect">
            <a:avLst/>
          </a:prstGeom>
          <a:noFill/>
          <a:ln/>
        </p:spPr>
        <p:txBody>
          <a:bodyPr wrap="square" lIns="0" tIns="0" rIns="0" bIns="0" rtlCol="0" anchor="ctr"/>
          <a:lstStyle/>
          <a:p>
            <a:pPr algn="ctr" indent="0" marL="0">
              <a:buNone/>
            </a:pPr>
            <a:r>
              <a:rPr lang="en-US" sz="975" dirty="0">
                <a:solidFill>
                  <a:srgbClr val="52617A"/>
                </a:solidFill>
                <a:latin typeface="Calibri" pitchFamily="34" charset="0"/>
                <a:ea typeface="Calibri" pitchFamily="34" charset="-122"/>
                <a:cs typeface="Calibri" pitchFamily="34" charset="-120"/>
              </a:rPr>
              <a:t>( Mr. Aniket Bhardwaj By ABC Chemistry )   |   4ab.in/educators   |   @abcchemistry24   |   9212142427</a:t>
            </a:r>
            <a:endParaRPr lang="en-US" sz="975" dirty="0"/>
          </a:p>
        </p:txBody>
      </p:sp>
      <p:pic>
        <p:nvPicPr>
          <p:cNvPr id="38" name="Image 12" descr="clear.png">
            <a:hlinkClick r:id="rId11" tooltip="https://4ab.in/educators/"/>
          </p:cNvPr>
          <p:cNvPicPr>
            <a:picLocks noChangeAspect="1"/>
          </p:cNvPicPr>
          <p:nvPr/>
        </p:nvPicPr>
        <p:blipFill>
          <a:blip r:embed="rId24"/>
          <a:stretch>
            <a:fillRect/>
          </a:stretch>
        </p:blipFill>
        <p:spPr>
          <a:xfrm>
            <a:off x="3566160" y="4786884"/>
            <a:ext cx="1988820" cy="219456"/>
          </a:xfrm>
          <a:prstGeom prst="rect">
            <a:avLst/>
          </a:prstGeom>
        </p:spPr>
      </p:pic>
    </p:spTree>
  </p:cSld>
</p:sld>
</file>

<file path=ppt/slides/slide81.xml><?xml version="1.0" encoding="utf-8"?>
<p:sld xmlns:a="http://schemas.openxmlformats.org/drawingml/2006/main" xmlns:r="http://schemas.openxmlformats.org/officeDocument/2006/relationships" xmlns:p="http://schemas.openxmlformats.org/presentationml/2006/main">
  <p:cSld name="Slide 7">
    <p:bg>
      <p:bgPr>
        <a:solidFill>
          <a:srgbClr val="F5F7FB"/>
        </a:solidFill>
      </p:bgPr>
    </p:bg>
    <p:spTree>
      <p:nvGrpSpPr>
        <p:cNvPr id="1" name=""/>
        <p:cNvGrpSpPr/>
        <p:nvPr/>
      </p:nvGrpSpPr>
      <p:grpSpPr>
        <a:xfrm>
          <a:off x="0" y="0"/>
          <a:ext cx="0" cy="0"/>
          <a:chOff x="0" y="0"/>
          <a:chExt cx="0" cy="0"/>
        </a:xfrm>
      </p:grpSpPr>
      <p:sp>
        <p:nvSpPr>
          <p:cNvPr id="2" name="Shape 0"/>
          <p:cNvSpPr/>
          <p:nvPr/>
        </p:nvSpPr>
        <p:spPr>
          <a:xfrm>
            <a:off x="0" y="0"/>
            <a:ext cx="9141714" cy="891540"/>
          </a:xfrm>
          <a:prstGeom prst="rect">
            <a:avLst/>
          </a:prstGeom>
          <a:solidFill>
            <a:srgbClr val="14204F"/>
          </a:solidFill>
          <a:ln/>
        </p:spPr>
      </p:sp>
      <p:sp>
        <p:nvSpPr>
          <p:cNvPr id="3" name="Shape 1"/>
          <p:cNvSpPr/>
          <p:nvPr/>
        </p:nvSpPr>
        <p:spPr>
          <a:xfrm>
            <a:off x="0" y="891540"/>
            <a:ext cx="9141714" cy="27432"/>
          </a:xfrm>
          <a:prstGeom prst="rect">
            <a:avLst/>
          </a:prstGeom>
          <a:solidFill>
            <a:srgbClr val="D4A017"/>
          </a:solidFill>
          <a:ln/>
        </p:spPr>
      </p:sp>
      <p:pic>
        <p:nvPicPr>
          <p:cNvPr id="4" name="Image 0" descr="abc-logo.png">    </p:cNvPr>
          <p:cNvPicPr>
            <a:picLocks noChangeAspect="1"/>
          </p:cNvPicPr>
          <p:nvPr/>
        </p:nvPicPr>
        <p:blipFill>
          <a:blip r:embed="rId2"/>
          <a:stretch>
            <a:fillRect/>
          </a:stretch>
        </p:blipFill>
        <p:spPr>
          <a:xfrm>
            <a:off x="8318754" y="171450"/>
            <a:ext cx="548640" cy="548640"/>
          </a:xfrm>
          <a:prstGeom prst="rect">
            <a:avLst/>
          </a:prstGeom>
        </p:spPr>
      </p:pic>
      <p:sp>
        <p:nvSpPr>
          <p:cNvPr id="5" name="Shape 2"/>
          <p:cNvSpPr/>
          <p:nvPr/>
        </p:nvSpPr>
        <p:spPr>
          <a:xfrm>
            <a:off x="342900" y="4752594"/>
            <a:ext cx="8455914" cy="8229"/>
          </a:xfrm>
          <a:prstGeom prst="rect">
            <a:avLst/>
          </a:prstGeom>
          <a:solidFill>
            <a:srgbClr val="DDE3EE"/>
          </a:solidFill>
          <a:ln/>
        </p:spPr>
      </p:sp>
      <p:sp>
        <p:nvSpPr>
          <p:cNvPr id="6" name="Text 2"/>
          <p:cNvSpPr/>
          <p:nvPr/>
        </p:nvSpPr>
        <p:spPr>
          <a:xfrm>
            <a:off x="342900" y="82296"/>
            <a:ext cx="6858000" cy="205740"/>
          </a:xfrm>
          <a:prstGeom prst="rect">
            <a:avLst/>
          </a:prstGeom>
          <a:noFill/>
          <a:ln/>
        </p:spPr>
        <p:txBody>
          <a:bodyPr wrap="square" lIns="0" tIns="0" rIns="0" bIns="0" rtlCol="0"/>
          <a:lstStyle/>
          <a:p>
            <a:pPr algn="l" indent="0" marL="0">
              <a:buNone/>
            </a:pPr>
            <a:r>
              <a:rPr lang="en-US" sz="975" b="1" spc="200" kern="0" dirty="0">
                <a:solidFill>
                  <a:srgbClr val="D4A017"/>
                </a:solidFill>
                <a:latin typeface="Calibri" pitchFamily="34" charset="0"/>
                <a:ea typeface="Calibri" pitchFamily="34" charset="-122"/>
                <a:cs typeface="Calibri" pitchFamily="34" charset="-120"/>
              </a:rPr>
              <a:t>EXPLORE AND USE</a:t>
            </a:r>
            <a:endParaRPr lang="en-US" sz="975" dirty="0"/>
          </a:p>
        </p:txBody>
      </p:sp>
      <p:sp>
        <p:nvSpPr>
          <p:cNvPr id="7" name="Text 2"/>
          <p:cNvSpPr/>
          <p:nvPr/>
        </p:nvSpPr>
        <p:spPr>
          <a:xfrm>
            <a:off x="342900" y="260604"/>
            <a:ext cx="7749540" cy="370332"/>
          </a:xfrm>
          <a:prstGeom prst="rect">
            <a:avLst/>
          </a:prstGeom>
          <a:noFill/>
          <a:ln/>
        </p:spPr>
        <p:txBody>
          <a:bodyPr wrap="square" lIns="0" tIns="0" rIns="0" bIns="0" rtlCol="0"/>
          <a:lstStyle/>
          <a:p>
            <a:pPr algn="l" indent="0" marL="0">
              <a:buNone/>
            </a:pPr>
            <a:r>
              <a:rPr lang="en-US" sz="2250" b="1" dirty="0">
                <a:solidFill>
                  <a:srgbClr val="FFFFFF"/>
                </a:solidFill>
                <a:latin typeface="Calibri" pitchFamily="34" charset="0"/>
                <a:ea typeface="Calibri" pitchFamily="34" charset="-122"/>
                <a:cs typeface="Calibri" pitchFamily="34" charset="-120"/>
              </a:rPr>
              <a:t>Chemistry Labs: elements, calculation and drawing</a:t>
            </a:r>
            <a:endParaRPr lang="en-US" sz="2250" dirty="0"/>
          </a:p>
        </p:txBody>
      </p:sp>
      <p:sp>
        <p:nvSpPr>
          <p:cNvPr id="8" name="Text 2"/>
          <p:cNvSpPr/>
          <p:nvPr/>
        </p:nvSpPr>
        <p:spPr>
          <a:xfrm>
            <a:off x="342900" y="617220"/>
            <a:ext cx="7749540" cy="219456"/>
          </a:xfrm>
          <a:prstGeom prst="rect">
            <a:avLst/>
          </a:prstGeom>
          <a:noFill/>
          <a:ln/>
        </p:spPr>
        <p:txBody>
          <a:bodyPr wrap="square" lIns="0" tIns="0" rIns="0" bIns="0" rtlCol="0"/>
          <a:lstStyle/>
          <a:p>
            <a:pPr algn="l" indent="0" marL="0">
              <a:buNone/>
            </a:pPr>
            <a:r>
              <a:rPr lang="en-US" sz="1125" dirty="0">
                <a:solidFill>
                  <a:srgbClr val="DDE4F5"/>
                </a:solidFill>
                <a:latin typeface="Calibri" pitchFamily="34" charset="0"/>
                <a:ea typeface="Calibri" pitchFamily="34" charset="-122"/>
                <a:cs typeface="Calibri" pitchFamily="34" charset="-120"/>
              </a:rPr>
              <a:t>Scan a code or click a card to open the tool.</a:t>
            </a:r>
            <a:endParaRPr lang="en-US" sz="1125" dirty="0"/>
          </a:p>
        </p:txBody>
      </p:sp>
      <p:sp>
        <p:nvSpPr>
          <p:cNvPr id="9" name="Shape 3"/>
          <p:cNvSpPr/>
          <p:nvPr/>
        </p:nvSpPr>
        <p:spPr>
          <a:xfrm>
            <a:off x="342900" y="1097280"/>
            <a:ext cx="2057400" cy="3497580"/>
          </a:xfrm>
          <a:prstGeom prst="roundRect">
            <a:avLst>
              <a:gd name="adj" fmla="val 2333"/>
            </a:avLst>
          </a:prstGeom>
          <a:solidFill>
            <a:srgbClr val="FFFFFF"/>
          </a:solidFill>
          <a:ln w="9525">
            <a:solidFill>
              <a:srgbClr val="DDE3EE"/>
            </a:solidFill>
            <a:prstDash val="solid"/>
          </a:ln>
        </p:spPr>
      </p:sp>
      <p:pic>
        <p:nvPicPr>
          <p:cNvPr id="10" name="Image 0" descr="ic/table-2-14204F.png">    </p:cNvPr>
          <p:cNvPicPr>
            <a:picLocks noChangeAspect="1"/>
          </p:cNvPicPr>
          <p:nvPr/>
        </p:nvPicPr>
        <p:blipFill>
          <a:blip r:embed="rId12"/>
          <a:stretch>
            <a:fillRect/>
          </a:stretch>
        </p:blipFill>
        <p:spPr>
          <a:xfrm>
            <a:off x="480060" y="1234440"/>
            <a:ext cx="342900" cy="342900"/>
          </a:xfrm>
          <a:prstGeom prst="rect">
            <a:avLst/>
          </a:prstGeom>
        </p:spPr>
      </p:pic>
      <p:sp>
        <p:nvSpPr>
          <p:cNvPr id="11" name="Text 4"/>
          <p:cNvSpPr/>
          <p:nvPr/>
        </p:nvSpPr>
        <p:spPr>
          <a:xfrm>
            <a:off x="480060" y="1632204"/>
            <a:ext cx="1783080" cy="493776"/>
          </a:xfrm>
          <a:prstGeom prst="rect">
            <a:avLst/>
          </a:prstGeom>
          <a:noFill/>
          <a:ln/>
        </p:spPr>
        <p:txBody>
          <a:bodyPr wrap="square" lIns="0" tIns="0" rIns="0" bIns="0" rtlCol="0" anchor="t"/>
          <a:lstStyle/>
          <a:p>
            <a:pPr indent="0" marL="0">
              <a:buNone/>
            </a:pPr>
            <a:r>
              <a:rPr lang="en-US" sz="1500" b="1" dirty="0">
                <a:solidFill>
                  <a:srgbClr val="14204F"/>
                </a:solidFill>
                <a:latin typeface="Calibri" pitchFamily="34" charset="0"/>
                <a:ea typeface="Calibri" pitchFamily="34" charset="-122"/>
                <a:cs typeface="Calibri" pitchFamily="34" charset="-120"/>
              </a:rPr>
              <a:t>Periodic Table</a:t>
            </a:r>
            <a:endParaRPr lang="en-US" sz="1500" dirty="0"/>
          </a:p>
        </p:txBody>
      </p:sp>
      <p:sp>
        <p:nvSpPr>
          <p:cNvPr id="12" name="Text 5"/>
          <p:cNvSpPr/>
          <p:nvPr/>
        </p:nvSpPr>
        <p:spPr>
          <a:xfrm>
            <a:off x="480060" y="2125980"/>
            <a:ext cx="1783080" cy="240030"/>
          </a:xfrm>
          <a:prstGeom prst="rect">
            <a:avLst/>
          </a:prstGeom>
          <a:noFill/>
          <a:ln/>
        </p:spPr>
        <p:txBody>
          <a:bodyPr wrap="square" lIns="0" tIns="0" rIns="0" bIns="0" rtlCol="0" anchor="ctr"/>
          <a:lstStyle/>
          <a:p>
            <a:pPr indent="0" marL="0">
              <a:buNone/>
            </a:pPr>
            <a:r>
              <a:rPr lang="en-US" sz="1125" dirty="0">
                <a:solidFill>
                  <a:srgbClr val="52617A"/>
                </a:solidFill>
                <a:latin typeface="Calibri" pitchFamily="34" charset="0"/>
                <a:ea typeface="Calibri" pitchFamily="34" charset="-122"/>
                <a:cs typeface="Calibri" pitchFamily="34" charset="-120"/>
              </a:rPr>
              <a:t>Explore the elements</a:t>
            </a:r>
            <a:endParaRPr lang="en-US" sz="1125" dirty="0"/>
          </a:p>
        </p:txBody>
      </p:sp>
      <p:pic>
        <p:nvPicPr>
          <p:cNvPr id="13" name="Image 1" descr="QR code for https://4ab.in/periodic-table/">
            <a:hlinkClick r:id="rId3" tooltip="https://4ab.in/periodic-table/"/>
          </p:cNvPr>
          <p:cNvPicPr>
            <a:picLocks noChangeAspect="1"/>
          </p:cNvPicPr>
          <p:nvPr/>
        </p:nvPicPr>
        <p:blipFill>
          <a:blip r:embed="rId13"/>
          <a:stretch>
            <a:fillRect/>
          </a:stretch>
        </p:blipFill>
        <p:spPr>
          <a:xfrm>
            <a:off x="617220" y="2434590"/>
            <a:ext cx="1508760" cy="1508760"/>
          </a:xfrm>
          <a:prstGeom prst="rect">
            <a:avLst/>
          </a:prstGeom>
        </p:spPr>
      </p:pic>
      <p:sp>
        <p:nvSpPr>
          <p:cNvPr id="14" name="Text 6"/>
          <p:cNvSpPr/>
          <p:nvPr/>
        </p:nvSpPr>
        <p:spPr>
          <a:xfrm>
            <a:off x="397764" y="4046220"/>
            <a:ext cx="1947672" cy="342900"/>
          </a:xfrm>
          <a:prstGeom prst="rect">
            <a:avLst/>
          </a:prstGeom>
          <a:noFill/>
          <a:ln/>
        </p:spPr>
        <p:txBody>
          <a:bodyPr wrap="square" lIns="0" tIns="0" rIns="0" bIns="0" rtlCol="0" anchor="ctr"/>
          <a:lstStyle/>
          <a:p>
            <a:pPr algn="ctr" indent="0" marL="0">
              <a:buNone/>
            </a:pPr>
            <a:r>
              <a:rPr lang="en-US" sz="975" dirty="0">
                <a:solidFill>
                  <a:srgbClr val="52617A"/>
                </a:solidFill>
                <a:latin typeface="Calibri" pitchFamily="34" charset="0"/>
                <a:ea typeface="Calibri" pitchFamily="34" charset="-122"/>
                <a:cs typeface="Calibri" pitchFamily="34" charset="-120"/>
              </a:rPr>
              <a:t>4ab.in/periodic-table/</a:t>
            </a:r>
            <a:endParaRPr lang="en-US" sz="975" dirty="0"/>
          </a:p>
        </p:txBody>
      </p:sp>
      <p:pic>
        <p:nvPicPr>
          <p:cNvPr id="15" name="Image 2" descr="clear.png">
            <a:hlinkClick r:id="rId4" tooltip="https://4ab.in/periodic-table/"/>
          </p:cNvPr>
          <p:cNvPicPr>
            <a:picLocks noChangeAspect="1"/>
          </p:cNvPicPr>
          <p:nvPr/>
        </p:nvPicPr>
        <p:blipFill>
          <a:blip r:embed="rId14"/>
          <a:stretch>
            <a:fillRect/>
          </a:stretch>
        </p:blipFill>
        <p:spPr>
          <a:xfrm>
            <a:off x="342900" y="4046220"/>
            <a:ext cx="2057400" cy="342900"/>
          </a:xfrm>
          <a:prstGeom prst="rect">
            <a:avLst/>
          </a:prstGeom>
        </p:spPr>
      </p:pic>
      <p:sp>
        <p:nvSpPr>
          <p:cNvPr id="16" name="Shape 7"/>
          <p:cNvSpPr/>
          <p:nvPr/>
        </p:nvSpPr>
        <p:spPr>
          <a:xfrm>
            <a:off x="2475738" y="1097280"/>
            <a:ext cx="2057400" cy="3497580"/>
          </a:xfrm>
          <a:prstGeom prst="roundRect">
            <a:avLst>
              <a:gd name="adj" fmla="val 2333"/>
            </a:avLst>
          </a:prstGeom>
          <a:solidFill>
            <a:srgbClr val="FFFFFF"/>
          </a:solidFill>
          <a:ln w="9525">
            <a:solidFill>
              <a:srgbClr val="DDE3EE"/>
            </a:solidFill>
            <a:prstDash val="solid"/>
          </a:ln>
        </p:spPr>
      </p:sp>
      <p:pic>
        <p:nvPicPr>
          <p:cNvPr id="17" name="Image 3" descr="ic/calculator-14204F.png">    </p:cNvPr>
          <p:cNvPicPr>
            <a:picLocks noChangeAspect="1"/>
          </p:cNvPicPr>
          <p:nvPr/>
        </p:nvPicPr>
        <p:blipFill>
          <a:blip r:embed="rId15"/>
          <a:stretch>
            <a:fillRect/>
          </a:stretch>
        </p:blipFill>
        <p:spPr>
          <a:xfrm>
            <a:off x="2612898" y="1234440"/>
            <a:ext cx="342900" cy="342900"/>
          </a:xfrm>
          <a:prstGeom prst="rect">
            <a:avLst/>
          </a:prstGeom>
        </p:spPr>
      </p:pic>
      <p:sp>
        <p:nvSpPr>
          <p:cNvPr id="18" name="Text 8"/>
          <p:cNvSpPr/>
          <p:nvPr/>
        </p:nvSpPr>
        <p:spPr>
          <a:xfrm>
            <a:off x="2612898" y="1632204"/>
            <a:ext cx="1783080" cy="493776"/>
          </a:xfrm>
          <a:prstGeom prst="rect">
            <a:avLst/>
          </a:prstGeom>
          <a:noFill/>
          <a:ln/>
        </p:spPr>
        <p:txBody>
          <a:bodyPr wrap="square" lIns="0" tIns="0" rIns="0" bIns="0" rtlCol="0" anchor="t"/>
          <a:lstStyle/>
          <a:p>
            <a:pPr indent="0" marL="0">
              <a:buNone/>
            </a:pPr>
            <a:r>
              <a:rPr lang="en-US" sz="1500" b="1" dirty="0">
                <a:solidFill>
                  <a:srgbClr val="14204F"/>
                </a:solidFill>
                <a:latin typeface="Calibri" pitchFamily="34" charset="0"/>
                <a:ea typeface="Calibri" pitchFamily="34" charset="-122"/>
                <a:cs typeface="Calibri" pitchFamily="34" charset="-120"/>
              </a:rPr>
              <a:t>Chemistry Calculator</a:t>
            </a:r>
            <a:endParaRPr lang="en-US" sz="1500" dirty="0"/>
          </a:p>
        </p:txBody>
      </p:sp>
      <p:sp>
        <p:nvSpPr>
          <p:cNvPr id="19" name="Text 9"/>
          <p:cNvSpPr/>
          <p:nvPr/>
        </p:nvSpPr>
        <p:spPr>
          <a:xfrm>
            <a:off x="2612898" y="2125980"/>
            <a:ext cx="1783080" cy="240030"/>
          </a:xfrm>
          <a:prstGeom prst="rect">
            <a:avLst/>
          </a:prstGeom>
          <a:noFill/>
          <a:ln/>
        </p:spPr>
        <p:txBody>
          <a:bodyPr wrap="square" lIns="0" tIns="0" rIns="0" bIns="0" rtlCol="0" anchor="ctr"/>
          <a:lstStyle/>
          <a:p>
            <a:pPr indent="0" marL="0">
              <a:buNone/>
            </a:pPr>
            <a:r>
              <a:rPr lang="en-US" sz="1125" dirty="0">
                <a:solidFill>
                  <a:srgbClr val="52617A"/>
                </a:solidFill>
                <a:latin typeface="Calibri" pitchFamily="34" charset="0"/>
                <a:ea typeface="Calibri" pitchFamily="34" charset="-122"/>
                <a:cs typeface="Calibri" pitchFamily="34" charset="-120"/>
              </a:rPr>
              <a:t>Solve chemistry calculations</a:t>
            </a:r>
            <a:endParaRPr lang="en-US" sz="1125" dirty="0"/>
          </a:p>
        </p:txBody>
      </p:sp>
      <p:pic>
        <p:nvPicPr>
          <p:cNvPr id="20" name="Image 4" descr="QR code for https://4ab.in/chemistry-calculator/">
            <a:hlinkClick r:id="rId5" tooltip="https://4ab.in/chemistry-calculator/"/>
          </p:cNvPr>
          <p:cNvPicPr>
            <a:picLocks noChangeAspect="1"/>
          </p:cNvPicPr>
          <p:nvPr/>
        </p:nvPicPr>
        <p:blipFill>
          <a:blip r:embed="rId16"/>
          <a:stretch>
            <a:fillRect/>
          </a:stretch>
        </p:blipFill>
        <p:spPr>
          <a:xfrm>
            <a:off x="2750058" y="2434590"/>
            <a:ext cx="1508760" cy="1508760"/>
          </a:xfrm>
          <a:prstGeom prst="rect">
            <a:avLst/>
          </a:prstGeom>
        </p:spPr>
      </p:pic>
      <p:sp>
        <p:nvSpPr>
          <p:cNvPr id="21" name="Text 10"/>
          <p:cNvSpPr/>
          <p:nvPr/>
        </p:nvSpPr>
        <p:spPr>
          <a:xfrm>
            <a:off x="2530602" y="4046220"/>
            <a:ext cx="1947672" cy="342900"/>
          </a:xfrm>
          <a:prstGeom prst="rect">
            <a:avLst/>
          </a:prstGeom>
          <a:noFill/>
          <a:ln/>
        </p:spPr>
        <p:txBody>
          <a:bodyPr wrap="square" lIns="0" tIns="0" rIns="0" bIns="0" rtlCol="0" anchor="ctr"/>
          <a:lstStyle/>
          <a:p>
            <a:pPr algn="ctr" indent="0" marL="0">
              <a:buNone/>
            </a:pPr>
            <a:r>
              <a:rPr lang="en-US" sz="975" dirty="0">
                <a:solidFill>
                  <a:srgbClr val="52617A"/>
                </a:solidFill>
                <a:latin typeface="Calibri" pitchFamily="34" charset="0"/>
                <a:ea typeface="Calibri" pitchFamily="34" charset="-122"/>
                <a:cs typeface="Calibri" pitchFamily="34" charset="-120"/>
              </a:rPr>
              <a:t>4ab.in/chemistry-calculator/</a:t>
            </a:r>
            <a:endParaRPr lang="en-US" sz="975" dirty="0"/>
          </a:p>
        </p:txBody>
      </p:sp>
      <p:pic>
        <p:nvPicPr>
          <p:cNvPr id="22" name="Image 5" descr="clear.png">
            <a:hlinkClick r:id="rId6" tooltip="https://4ab.in/chemistry-calculator/"/>
          </p:cNvPr>
          <p:cNvPicPr>
            <a:picLocks noChangeAspect="1"/>
          </p:cNvPicPr>
          <p:nvPr/>
        </p:nvPicPr>
        <p:blipFill>
          <a:blip r:embed="rId17"/>
          <a:stretch>
            <a:fillRect/>
          </a:stretch>
        </p:blipFill>
        <p:spPr>
          <a:xfrm>
            <a:off x="2475738" y="4046220"/>
            <a:ext cx="2057400" cy="342900"/>
          </a:xfrm>
          <a:prstGeom prst="rect">
            <a:avLst/>
          </a:prstGeom>
        </p:spPr>
      </p:pic>
      <p:sp>
        <p:nvSpPr>
          <p:cNvPr id="23" name="Shape 11"/>
          <p:cNvSpPr/>
          <p:nvPr/>
        </p:nvSpPr>
        <p:spPr>
          <a:xfrm>
            <a:off x="4608576" y="1097280"/>
            <a:ext cx="2057400" cy="3497580"/>
          </a:xfrm>
          <a:prstGeom prst="roundRect">
            <a:avLst>
              <a:gd name="adj" fmla="val 2333"/>
            </a:avLst>
          </a:prstGeom>
          <a:solidFill>
            <a:srgbClr val="FFFFFF"/>
          </a:solidFill>
          <a:ln w="9525">
            <a:solidFill>
              <a:srgbClr val="DDE3EE"/>
            </a:solidFill>
            <a:prstDash val="solid"/>
          </a:ln>
        </p:spPr>
      </p:sp>
      <p:pic>
        <p:nvPicPr>
          <p:cNvPr id="24" name="Image 6" descr="ic/keyboard-14204F.png">    </p:cNvPr>
          <p:cNvPicPr>
            <a:picLocks noChangeAspect="1"/>
          </p:cNvPicPr>
          <p:nvPr/>
        </p:nvPicPr>
        <p:blipFill>
          <a:blip r:embed="rId18"/>
          <a:stretch>
            <a:fillRect/>
          </a:stretch>
        </p:blipFill>
        <p:spPr>
          <a:xfrm>
            <a:off x="4745736" y="1234440"/>
            <a:ext cx="342900" cy="342900"/>
          </a:xfrm>
          <a:prstGeom prst="rect">
            <a:avLst/>
          </a:prstGeom>
        </p:spPr>
      </p:pic>
      <p:sp>
        <p:nvSpPr>
          <p:cNvPr id="25" name="Text 12"/>
          <p:cNvSpPr/>
          <p:nvPr/>
        </p:nvSpPr>
        <p:spPr>
          <a:xfrm>
            <a:off x="4745736" y="1632204"/>
            <a:ext cx="1783080" cy="493776"/>
          </a:xfrm>
          <a:prstGeom prst="rect">
            <a:avLst/>
          </a:prstGeom>
          <a:noFill/>
          <a:ln/>
        </p:spPr>
        <p:txBody>
          <a:bodyPr wrap="square" lIns="0" tIns="0" rIns="0" bIns="0" rtlCol="0" anchor="t"/>
          <a:lstStyle/>
          <a:p>
            <a:pPr indent="0" marL="0">
              <a:buNone/>
            </a:pPr>
            <a:r>
              <a:rPr lang="en-US" sz="1500" b="1" dirty="0">
                <a:solidFill>
                  <a:srgbClr val="14204F"/>
                </a:solidFill>
                <a:latin typeface="Calibri" pitchFamily="34" charset="0"/>
                <a:ea typeface="Calibri" pitchFamily="34" charset="-122"/>
                <a:cs typeface="Calibri" pitchFamily="34" charset="-120"/>
              </a:rPr>
              <a:t>Chemistry Typing</a:t>
            </a:r>
            <a:endParaRPr lang="en-US" sz="1500" dirty="0"/>
          </a:p>
        </p:txBody>
      </p:sp>
      <p:sp>
        <p:nvSpPr>
          <p:cNvPr id="26" name="Text 13"/>
          <p:cNvSpPr/>
          <p:nvPr/>
        </p:nvSpPr>
        <p:spPr>
          <a:xfrm>
            <a:off x="4745736" y="2125980"/>
            <a:ext cx="1783080" cy="240030"/>
          </a:xfrm>
          <a:prstGeom prst="rect">
            <a:avLst/>
          </a:prstGeom>
          <a:noFill/>
          <a:ln/>
        </p:spPr>
        <p:txBody>
          <a:bodyPr wrap="square" lIns="0" tIns="0" rIns="0" bIns="0" rtlCol="0" anchor="ctr"/>
          <a:lstStyle/>
          <a:p>
            <a:pPr indent="0" marL="0">
              <a:buNone/>
            </a:pPr>
            <a:r>
              <a:rPr lang="en-US" sz="1125" dirty="0">
                <a:solidFill>
                  <a:srgbClr val="52617A"/>
                </a:solidFill>
                <a:latin typeface="Calibri" pitchFamily="34" charset="0"/>
                <a:ea typeface="Calibri" pitchFamily="34" charset="-122"/>
                <a:cs typeface="Calibri" pitchFamily="34" charset="-120"/>
              </a:rPr>
              <a:t>Type chemistry text</a:t>
            </a:r>
            <a:endParaRPr lang="en-US" sz="1125" dirty="0"/>
          </a:p>
        </p:txBody>
      </p:sp>
      <p:pic>
        <p:nvPicPr>
          <p:cNvPr id="27" name="Image 7" descr="QR code for https://4ab.in/chemistry-typing/">
            <a:hlinkClick r:id="rId7" tooltip="https://4ab.in/chemistry-typing/"/>
          </p:cNvPr>
          <p:cNvPicPr>
            <a:picLocks noChangeAspect="1"/>
          </p:cNvPicPr>
          <p:nvPr/>
        </p:nvPicPr>
        <p:blipFill>
          <a:blip r:embed="rId19"/>
          <a:stretch>
            <a:fillRect/>
          </a:stretch>
        </p:blipFill>
        <p:spPr>
          <a:xfrm>
            <a:off x="4882896" y="2434590"/>
            <a:ext cx="1508760" cy="1508760"/>
          </a:xfrm>
          <a:prstGeom prst="rect">
            <a:avLst/>
          </a:prstGeom>
        </p:spPr>
      </p:pic>
      <p:sp>
        <p:nvSpPr>
          <p:cNvPr id="28" name="Text 14"/>
          <p:cNvSpPr/>
          <p:nvPr/>
        </p:nvSpPr>
        <p:spPr>
          <a:xfrm>
            <a:off x="4663440" y="4046220"/>
            <a:ext cx="1947672" cy="342900"/>
          </a:xfrm>
          <a:prstGeom prst="rect">
            <a:avLst/>
          </a:prstGeom>
          <a:noFill/>
          <a:ln/>
        </p:spPr>
        <p:txBody>
          <a:bodyPr wrap="square" lIns="0" tIns="0" rIns="0" bIns="0" rtlCol="0" anchor="ctr"/>
          <a:lstStyle/>
          <a:p>
            <a:pPr algn="ctr" indent="0" marL="0">
              <a:buNone/>
            </a:pPr>
            <a:r>
              <a:rPr lang="en-US" sz="975" dirty="0">
                <a:solidFill>
                  <a:srgbClr val="52617A"/>
                </a:solidFill>
                <a:latin typeface="Calibri" pitchFamily="34" charset="0"/>
                <a:ea typeface="Calibri" pitchFamily="34" charset="-122"/>
                <a:cs typeface="Calibri" pitchFamily="34" charset="-120"/>
              </a:rPr>
              <a:t>4ab.in/chemistry-typing/</a:t>
            </a:r>
            <a:endParaRPr lang="en-US" sz="975" dirty="0"/>
          </a:p>
        </p:txBody>
      </p:sp>
      <p:pic>
        <p:nvPicPr>
          <p:cNvPr id="29" name="Image 8" descr="clear.png">
            <a:hlinkClick r:id="rId8" tooltip="https://4ab.in/chemistry-typing/"/>
          </p:cNvPr>
          <p:cNvPicPr>
            <a:picLocks noChangeAspect="1"/>
          </p:cNvPicPr>
          <p:nvPr/>
        </p:nvPicPr>
        <p:blipFill>
          <a:blip r:embed="rId20"/>
          <a:stretch>
            <a:fillRect/>
          </a:stretch>
        </p:blipFill>
        <p:spPr>
          <a:xfrm>
            <a:off x="4608576" y="4046220"/>
            <a:ext cx="2057400" cy="342900"/>
          </a:xfrm>
          <a:prstGeom prst="rect">
            <a:avLst/>
          </a:prstGeom>
        </p:spPr>
      </p:pic>
      <p:sp>
        <p:nvSpPr>
          <p:cNvPr id="30" name="Shape 15"/>
          <p:cNvSpPr/>
          <p:nvPr/>
        </p:nvSpPr>
        <p:spPr>
          <a:xfrm>
            <a:off x="6741414" y="1097280"/>
            <a:ext cx="2057400" cy="3497580"/>
          </a:xfrm>
          <a:prstGeom prst="roundRect">
            <a:avLst>
              <a:gd name="adj" fmla="val 2333"/>
            </a:avLst>
          </a:prstGeom>
          <a:solidFill>
            <a:srgbClr val="FFFFFF"/>
          </a:solidFill>
          <a:ln w="9525">
            <a:solidFill>
              <a:srgbClr val="DDE3EE"/>
            </a:solidFill>
            <a:prstDash val="solid"/>
          </a:ln>
        </p:spPr>
      </p:sp>
      <p:pic>
        <p:nvPicPr>
          <p:cNvPr id="31" name="Image 9" descr="ic/pen-tool-14204F.png">    </p:cNvPr>
          <p:cNvPicPr>
            <a:picLocks noChangeAspect="1"/>
          </p:cNvPicPr>
          <p:nvPr/>
        </p:nvPicPr>
        <p:blipFill>
          <a:blip r:embed="rId21"/>
          <a:stretch>
            <a:fillRect/>
          </a:stretch>
        </p:blipFill>
        <p:spPr>
          <a:xfrm>
            <a:off x="6878574" y="1234440"/>
            <a:ext cx="342900" cy="342900"/>
          </a:xfrm>
          <a:prstGeom prst="rect">
            <a:avLst/>
          </a:prstGeom>
        </p:spPr>
      </p:pic>
      <p:sp>
        <p:nvSpPr>
          <p:cNvPr id="32" name="Text 16"/>
          <p:cNvSpPr/>
          <p:nvPr/>
        </p:nvSpPr>
        <p:spPr>
          <a:xfrm>
            <a:off x="6878574" y="1632204"/>
            <a:ext cx="1783080" cy="493776"/>
          </a:xfrm>
          <a:prstGeom prst="rect">
            <a:avLst/>
          </a:prstGeom>
          <a:noFill/>
          <a:ln/>
        </p:spPr>
        <p:txBody>
          <a:bodyPr wrap="square" lIns="0" tIns="0" rIns="0" bIns="0" rtlCol="0" anchor="t"/>
          <a:lstStyle/>
          <a:p>
            <a:pPr indent="0" marL="0">
              <a:buNone/>
            </a:pPr>
            <a:r>
              <a:rPr lang="en-US" sz="1500" b="1" dirty="0">
                <a:solidFill>
                  <a:srgbClr val="14204F"/>
                </a:solidFill>
                <a:latin typeface="Calibri" pitchFamily="34" charset="0"/>
                <a:ea typeface="Calibri" pitchFamily="34" charset="-122"/>
                <a:cs typeface="Calibri" pitchFamily="34" charset="-120"/>
              </a:rPr>
              <a:t>Structure Editor</a:t>
            </a:r>
            <a:endParaRPr lang="en-US" sz="1500" dirty="0"/>
          </a:p>
        </p:txBody>
      </p:sp>
      <p:sp>
        <p:nvSpPr>
          <p:cNvPr id="33" name="Text 17"/>
          <p:cNvSpPr/>
          <p:nvPr/>
        </p:nvSpPr>
        <p:spPr>
          <a:xfrm>
            <a:off x="6878574" y="2125980"/>
            <a:ext cx="1783080" cy="240030"/>
          </a:xfrm>
          <a:prstGeom prst="rect">
            <a:avLst/>
          </a:prstGeom>
          <a:noFill/>
          <a:ln/>
        </p:spPr>
        <p:txBody>
          <a:bodyPr wrap="square" lIns="0" tIns="0" rIns="0" bIns="0" rtlCol="0" anchor="ctr"/>
          <a:lstStyle/>
          <a:p>
            <a:pPr indent="0" marL="0">
              <a:buNone/>
            </a:pPr>
            <a:r>
              <a:rPr lang="en-US" sz="1125" dirty="0">
                <a:solidFill>
                  <a:srgbClr val="52617A"/>
                </a:solidFill>
                <a:latin typeface="Calibri" pitchFamily="34" charset="0"/>
                <a:ea typeface="Calibri" pitchFamily="34" charset="-122"/>
                <a:cs typeface="Calibri" pitchFamily="34" charset="-120"/>
              </a:rPr>
              <a:t>Draw structures</a:t>
            </a:r>
            <a:endParaRPr lang="en-US" sz="1125" dirty="0"/>
          </a:p>
        </p:txBody>
      </p:sp>
      <p:pic>
        <p:nvPicPr>
          <p:cNvPr id="34" name="Image 10" descr="QR code for https://4ab.in/educators/draw/">
            <a:hlinkClick r:id="rId9" tooltip="https://4ab.in/educators/draw/"/>
          </p:cNvPr>
          <p:cNvPicPr>
            <a:picLocks noChangeAspect="1"/>
          </p:cNvPicPr>
          <p:nvPr/>
        </p:nvPicPr>
        <p:blipFill>
          <a:blip r:embed="rId22"/>
          <a:stretch>
            <a:fillRect/>
          </a:stretch>
        </p:blipFill>
        <p:spPr>
          <a:xfrm>
            <a:off x="7015734" y="2434590"/>
            <a:ext cx="1508760" cy="1508760"/>
          </a:xfrm>
          <a:prstGeom prst="rect">
            <a:avLst/>
          </a:prstGeom>
        </p:spPr>
      </p:pic>
      <p:sp>
        <p:nvSpPr>
          <p:cNvPr id="35" name="Text 18"/>
          <p:cNvSpPr/>
          <p:nvPr/>
        </p:nvSpPr>
        <p:spPr>
          <a:xfrm>
            <a:off x="6796278" y="4046220"/>
            <a:ext cx="1947672" cy="342900"/>
          </a:xfrm>
          <a:prstGeom prst="rect">
            <a:avLst/>
          </a:prstGeom>
          <a:noFill/>
          <a:ln/>
        </p:spPr>
        <p:txBody>
          <a:bodyPr wrap="square" lIns="0" tIns="0" rIns="0" bIns="0" rtlCol="0" anchor="ctr"/>
          <a:lstStyle/>
          <a:p>
            <a:pPr algn="ctr" indent="0" marL="0">
              <a:buNone/>
            </a:pPr>
            <a:r>
              <a:rPr lang="en-US" sz="975" dirty="0">
                <a:solidFill>
                  <a:srgbClr val="52617A"/>
                </a:solidFill>
                <a:latin typeface="Calibri" pitchFamily="34" charset="0"/>
                <a:ea typeface="Calibri" pitchFamily="34" charset="-122"/>
                <a:cs typeface="Calibri" pitchFamily="34" charset="-120"/>
              </a:rPr>
              <a:t>4ab.in/educators/draw/</a:t>
            </a:r>
            <a:endParaRPr lang="en-US" sz="975" dirty="0"/>
          </a:p>
        </p:txBody>
      </p:sp>
      <p:pic>
        <p:nvPicPr>
          <p:cNvPr id="36" name="Image 11" descr="clear.png">
            <a:hlinkClick r:id="rId10" tooltip="https://4ab.in/educators/draw/"/>
          </p:cNvPr>
          <p:cNvPicPr>
            <a:picLocks noChangeAspect="1"/>
          </p:cNvPicPr>
          <p:nvPr/>
        </p:nvPicPr>
        <p:blipFill>
          <a:blip r:embed="rId23"/>
          <a:stretch>
            <a:fillRect/>
          </a:stretch>
        </p:blipFill>
        <p:spPr>
          <a:xfrm>
            <a:off x="6741414" y="4046220"/>
            <a:ext cx="2057400" cy="342900"/>
          </a:xfrm>
          <a:prstGeom prst="rect">
            <a:avLst/>
          </a:prstGeom>
        </p:spPr>
      </p:pic>
      <p:sp>
        <p:nvSpPr>
          <p:cNvPr id="37" name="Text 19"/>
          <p:cNvSpPr/>
          <p:nvPr/>
        </p:nvSpPr>
        <p:spPr>
          <a:xfrm>
            <a:off x="342900" y="4786884"/>
            <a:ext cx="8455914" cy="219456"/>
          </a:xfrm>
          <a:prstGeom prst="rect">
            <a:avLst/>
          </a:prstGeom>
          <a:noFill/>
          <a:ln/>
        </p:spPr>
        <p:txBody>
          <a:bodyPr wrap="square" lIns="0" tIns="0" rIns="0" bIns="0" rtlCol="0" anchor="ctr"/>
          <a:lstStyle/>
          <a:p>
            <a:pPr algn="ctr" indent="0" marL="0">
              <a:buNone/>
            </a:pPr>
            <a:r>
              <a:rPr lang="en-US" sz="975" dirty="0">
                <a:solidFill>
                  <a:srgbClr val="52617A"/>
                </a:solidFill>
                <a:latin typeface="Calibri" pitchFamily="34" charset="0"/>
                <a:ea typeface="Calibri" pitchFamily="34" charset="-122"/>
                <a:cs typeface="Calibri" pitchFamily="34" charset="-120"/>
              </a:rPr>
              <a:t>( Mr. Aniket Bhardwaj By ABC Chemistry )   |   4ab.in/educators   |   @abcchemistry24   |   9212142427</a:t>
            </a:r>
            <a:endParaRPr lang="en-US" sz="975" dirty="0"/>
          </a:p>
        </p:txBody>
      </p:sp>
      <p:pic>
        <p:nvPicPr>
          <p:cNvPr id="38" name="Image 12" descr="clear.png">
            <a:hlinkClick r:id="rId11" tooltip="https://4ab.in/educators/"/>
          </p:cNvPr>
          <p:cNvPicPr>
            <a:picLocks noChangeAspect="1"/>
          </p:cNvPicPr>
          <p:nvPr/>
        </p:nvPicPr>
        <p:blipFill>
          <a:blip r:embed="rId24"/>
          <a:stretch>
            <a:fillRect/>
          </a:stretch>
        </p:blipFill>
        <p:spPr>
          <a:xfrm>
            <a:off x="3566160" y="4786884"/>
            <a:ext cx="1988820" cy="219456"/>
          </a:xfrm>
          <a:prstGeom prst="rect">
            <a:avLst/>
          </a:prstGeom>
        </p:spPr>
      </p:pic>
    </p:spTree>
  </p:cSld>
</p:sld>
</file>

<file path=ppt/slides/slide82.xml><?xml version="1.0" encoding="utf-8"?>
<p:sld xmlns:a="http://schemas.openxmlformats.org/drawingml/2006/main" xmlns:r="http://schemas.openxmlformats.org/officeDocument/2006/relationships" xmlns:p="http://schemas.openxmlformats.org/presentationml/2006/main">
  <p:cSld name="Slide 8">
    <p:bg>
      <p:bgPr>
        <a:solidFill>
          <a:srgbClr val="14204F"/>
        </a:solidFill>
      </p:bgPr>
    </p:bg>
    <p:spTree>
      <p:nvGrpSpPr>
        <p:cNvPr id="1" name=""/>
        <p:cNvGrpSpPr/>
        <p:nvPr/>
      </p:nvGrpSpPr>
      <p:grpSpPr>
        <a:xfrm>
          <a:off x="0" y="0"/>
          <a:ext cx="0" cy="0"/>
          <a:chOff x="0" y="0"/>
          <a:chExt cx="0" cy="0"/>
        </a:xfrm>
      </p:grpSpPr>
      <p:sp>
        <p:nvSpPr>
          <p:cNvPr id="2" name="Shape 0"/>
          <p:cNvSpPr/>
          <p:nvPr/>
        </p:nvSpPr>
        <p:spPr>
          <a:xfrm>
            <a:off x="0" y="0"/>
            <a:ext cx="137160" cy="5143500"/>
          </a:xfrm>
          <a:prstGeom prst="rect">
            <a:avLst/>
          </a:prstGeom>
          <a:solidFill>
            <a:srgbClr val="D4A017"/>
          </a:solidFill>
          <a:ln/>
        </p:spPr>
      </p:sp>
      <p:sp>
        <p:nvSpPr>
          <p:cNvPr id="3" name="Text 1"/>
          <p:cNvSpPr/>
          <p:nvPr/>
        </p:nvSpPr>
        <p:spPr>
          <a:xfrm>
            <a:off x="617220" y="1028700"/>
            <a:ext cx="5212080" cy="1028700"/>
          </a:xfrm>
          <a:prstGeom prst="rect">
            <a:avLst/>
          </a:prstGeom>
          <a:noFill/>
          <a:ln/>
        </p:spPr>
        <p:txBody>
          <a:bodyPr wrap="square" lIns="0" tIns="0" rIns="0" bIns="0" rtlCol="0" anchor="t"/>
          <a:lstStyle/>
          <a:p>
            <a:pPr algn="l" indent="0" marL="0">
              <a:buNone/>
            </a:pPr>
            <a:r>
              <a:rPr lang="en-US" sz="3300" b="1" dirty="0">
                <a:solidFill>
                  <a:srgbClr val="FFFFFF"/>
                </a:solidFill>
                <a:latin typeface="Calibri" pitchFamily="34" charset="0"/>
                <a:ea typeface="Calibri" pitchFamily="34" charset="-122"/>
                <a:cs typeface="Calibri" pitchFamily="34" charset="-120"/>
              </a:rPr>
              <a:t>Explore free educator tools</a:t>
            </a:r>
            <a:endParaRPr lang="en-US" sz="3300" dirty="0"/>
          </a:p>
        </p:txBody>
      </p:sp>
      <p:pic>
        <p:nvPicPr>
          <p:cNvPr id="4" name="Image 0" descr="abc-logo.png">    </p:cNvPr>
          <p:cNvPicPr>
            <a:picLocks noChangeAspect="1"/>
          </p:cNvPicPr>
          <p:nvPr/>
        </p:nvPicPr>
        <p:blipFill>
          <a:blip r:embed="rId5"/>
          <a:stretch>
            <a:fillRect/>
          </a:stretch>
        </p:blipFill>
        <p:spPr>
          <a:xfrm>
            <a:off x="617220" y="274320"/>
            <a:ext cx="651510" cy="651510"/>
          </a:xfrm>
          <a:prstGeom prst="rect">
            <a:avLst/>
          </a:prstGeom>
        </p:spPr>
      </p:pic>
      <p:sp>
        <p:nvSpPr>
          <p:cNvPr id="5" name="Text 1"/>
          <p:cNvSpPr/>
          <p:nvPr/>
        </p:nvSpPr>
        <p:spPr>
          <a:xfrm>
            <a:off x="617220" y="2125980"/>
            <a:ext cx="5212080" cy="342900"/>
          </a:xfrm>
          <a:prstGeom prst="rect">
            <a:avLst/>
          </a:prstGeom>
          <a:noFill/>
          <a:ln/>
        </p:spPr>
        <p:txBody>
          <a:bodyPr wrap="square" lIns="0" tIns="0" rIns="0" bIns="0" rtlCol="0" anchor="ctr"/>
          <a:lstStyle/>
          <a:p>
            <a:pPr indent="0" marL="0">
              <a:buNone/>
            </a:pPr>
            <a:r>
              <a:rPr lang="en-US" sz="1950" b="1" dirty="0">
                <a:solidFill>
                  <a:srgbClr val="FFFFFF"/>
                </a:solidFill>
                <a:latin typeface="Calibri" pitchFamily="34" charset="0"/>
                <a:ea typeface="Calibri" pitchFamily="34" charset="-122"/>
                <a:cs typeface="Calibri" pitchFamily="34" charset="-120"/>
              </a:rPr>
              <a:t>Mr. Aniket Bhardwaj</a:t>
            </a:r>
            <a:endParaRPr lang="en-US" sz="1950" dirty="0"/>
          </a:p>
        </p:txBody>
      </p:sp>
      <p:sp>
        <p:nvSpPr>
          <p:cNvPr id="6" name="Text 2"/>
          <p:cNvSpPr/>
          <p:nvPr/>
        </p:nvSpPr>
        <p:spPr>
          <a:xfrm>
            <a:off x="617220" y="2468880"/>
            <a:ext cx="5212080" cy="274320"/>
          </a:xfrm>
          <a:prstGeom prst="rect">
            <a:avLst/>
          </a:prstGeom>
          <a:noFill/>
          <a:ln/>
        </p:spPr>
        <p:txBody>
          <a:bodyPr wrap="square" lIns="0" tIns="0" rIns="0" bIns="0" rtlCol="0" anchor="ctr"/>
          <a:lstStyle/>
          <a:p>
            <a:pPr indent="0" marL="0">
              <a:buNone/>
            </a:pPr>
            <a:r>
              <a:rPr lang="en-US" sz="1350" dirty="0">
                <a:solidFill>
                  <a:srgbClr val="DDE4F5"/>
                </a:solidFill>
                <a:latin typeface="Calibri" pitchFamily="34" charset="0"/>
                <a:ea typeface="Calibri" pitchFamily="34" charset="-122"/>
                <a:cs typeface="Calibri" pitchFamily="34" charset="-120"/>
              </a:rPr>
              <a:t>ABC Chemistry</a:t>
            </a:r>
            <a:endParaRPr lang="en-US" sz="1350" dirty="0"/>
          </a:p>
        </p:txBody>
      </p:sp>
      <p:sp>
        <p:nvSpPr>
          <p:cNvPr id="7" name="Shape 3"/>
          <p:cNvSpPr/>
          <p:nvPr/>
        </p:nvSpPr>
        <p:spPr>
          <a:xfrm>
            <a:off x="617220" y="2880360"/>
            <a:ext cx="891540" cy="27432"/>
          </a:xfrm>
          <a:prstGeom prst="rect">
            <a:avLst/>
          </a:prstGeom>
          <a:solidFill>
            <a:srgbClr val="D4A017"/>
          </a:solidFill>
          <a:ln/>
        </p:spPr>
      </p:sp>
      <p:sp>
        <p:nvSpPr>
          <p:cNvPr id="8" name="Text 4"/>
          <p:cNvSpPr/>
          <p:nvPr/>
        </p:nvSpPr>
        <p:spPr>
          <a:xfrm>
            <a:off x="617220" y="3017520"/>
            <a:ext cx="5212080" cy="411480"/>
          </a:xfrm>
          <a:prstGeom prst="rect">
            <a:avLst/>
          </a:prstGeom>
          <a:noFill/>
          <a:ln/>
        </p:spPr>
        <p:txBody>
          <a:bodyPr wrap="square" lIns="0" tIns="0" rIns="0" bIns="0" rtlCol="0" anchor="ctr"/>
          <a:lstStyle/>
          <a:p>
            <a:pPr indent="0" marL="0">
              <a:buNone/>
            </a:pPr>
            <a:r>
              <a:rPr lang="en-US" sz="2400" b="1" dirty="0">
                <a:solidFill>
                  <a:srgbClr val="FFFFFF"/>
                </a:solidFill>
                <a:latin typeface="Calibri" pitchFamily="34" charset="0"/>
                <a:ea typeface="Calibri" pitchFamily="34" charset="-122"/>
                <a:cs typeface="Calibri" pitchFamily="34" charset="-120"/>
              </a:rPr>
              <a:t>9212142427</a:t>
            </a:r>
            <a:endParaRPr lang="en-US" sz="2400" dirty="0"/>
          </a:p>
        </p:txBody>
      </p:sp>
      <p:pic>
        <p:nvPicPr>
          <p:cNvPr id="9" name="Image 1" descr="clear.png">
            <a:hlinkClick r:id="rId2" tooltip="tel:+919212142427"/>
          </p:cNvPr>
          <p:cNvPicPr>
            <a:picLocks noChangeAspect="1"/>
          </p:cNvPicPr>
          <p:nvPr/>
        </p:nvPicPr>
        <p:blipFill>
          <a:blip r:embed="rId6"/>
          <a:stretch>
            <a:fillRect/>
          </a:stretch>
        </p:blipFill>
        <p:spPr>
          <a:xfrm>
            <a:off x="617220" y="3017520"/>
            <a:ext cx="2057400" cy="411480"/>
          </a:xfrm>
          <a:prstGeom prst="rect">
            <a:avLst/>
          </a:prstGeom>
        </p:spPr>
      </p:pic>
      <p:sp>
        <p:nvSpPr>
          <p:cNvPr id="10" name="Text 5"/>
          <p:cNvSpPr/>
          <p:nvPr/>
        </p:nvSpPr>
        <p:spPr>
          <a:xfrm>
            <a:off x="617220" y="3429000"/>
            <a:ext cx="5212080" cy="342900"/>
          </a:xfrm>
          <a:prstGeom prst="rect">
            <a:avLst/>
          </a:prstGeom>
          <a:noFill/>
          <a:ln/>
        </p:spPr>
        <p:txBody>
          <a:bodyPr wrap="square" lIns="0" tIns="0" rIns="0" bIns="0" rtlCol="0" anchor="ctr"/>
          <a:lstStyle/>
          <a:p>
            <a:pPr indent="0" marL="0">
              <a:buNone/>
            </a:pPr>
            <a:r>
              <a:rPr lang="en-US" sz="1800" b="1" dirty="0">
                <a:solidFill>
                  <a:srgbClr val="D4A017"/>
                </a:solidFill>
                <a:latin typeface="Calibri" pitchFamily="34" charset="0"/>
                <a:ea typeface="Calibri" pitchFamily="34" charset="-122"/>
                <a:cs typeface="Calibri" pitchFamily="34" charset="-120"/>
              </a:rPr>
              <a:t>4ab.in/educators</a:t>
            </a:r>
            <a:endParaRPr lang="en-US" sz="1800" dirty="0"/>
          </a:p>
        </p:txBody>
      </p:sp>
      <p:pic>
        <p:nvPicPr>
          <p:cNvPr id="11" name="Image 2" descr="clear.png">
            <a:hlinkClick r:id="rId3" tooltip="https://4ab.in/educators/"/>
          </p:cNvPr>
          <p:cNvPicPr>
            <a:picLocks noChangeAspect="1"/>
          </p:cNvPicPr>
          <p:nvPr/>
        </p:nvPicPr>
        <p:blipFill>
          <a:blip r:embed="rId7"/>
          <a:stretch>
            <a:fillRect/>
          </a:stretch>
        </p:blipFill>
        <p:spPr>
          <a:xfrm>
            <a:off x="617220" y="3429000"/>
            <a:ext cx="2057400" cy="342900"/>
          </a:xfrm>
          <a:prstGeom prst="rect">
            <a:avLst/>
          </a:prstGeom>
        </p:spPr>
      </p:pic>
      <p:sp>
        <p:nvSpPr>
          <p:cNvPr id="12" name="Shape 6"/>
          <p:cNvSpPr/>
          <p:nvPr/>
        </p:nvSpPr>
        <p:spPr>
          <a:xfrm>
            <a:off x="6240780" y="1200150"/>
            <a:ext cx="2400300" cy="2743200"/>
          </a:xfrm>
          <a:prstGeom prst="roundRect">
            <a:avLst>
              <a:gd name="adj" fmla="val 2000"/>
            </a:avLst>
          </a:prstGeom>
          <a:solidFill>
            <a:srgbClr val="FFFFFF"/>
          </a:solidFill>
          <a:ln/>
        </p:spPr>
      </p:sp>
      <p:pic>
        <p:nvPicPr>
          <p:cNvPr id="13" name="Image 3" descr="QR code for https://4ab.in/educators/">
            <a:hlinkClick r:id="rId4" tooltip="https://4ab.in/educators/"/>
          </p:cNvPr>
          <p:cNvPicPr>
            <a:picLocks noChangeAspect="1"/>
          </p:cNvPicPr>
          <p:nvPr/>
        </p:nvPicPr>
        <p:blipFill>
          <a:blip r:embed="rId8"/>
          <a:stretch>
            <a:fillRect/>
          </a:stretch>
        </p:blipFill>
        <p:spPr>
          <a:xfrm>
            <a:off x="6446520" y="1337310"/>
            <a:ext cx="1988820" cy="1988820"/>
          </a:xfrm>
          <a:prstGeom prst="rect">
            <a:avLst/>
          </a:prstGeom>
        </p:spPr>
      </p:pic>
      <p:sp>
        <p:nvSpPr>
          <p:cNvPr id="14" name="Text 7"/>
          <p:cNvSpPr/>
          <p:nvPr/>
        </p:nvSpPr>
        <p:spPr>
          <a:xfrm>
            <a:off x="6240780" y="3394710"/>
            <a:ext cx="2400300" cy="342900"/>
          </a:xfrm>
          <a:prstGeom prst="rect">
            <a:avLst/>
          </a:prstGeom>
          <a:noFill/>
          <a:ln/>
        </p:spPr>
        <p:txBody>
          <a:bodyPr wrap="square" lIns="0" tIns="0" rIns="0" bIns="0" rtlCol="0" anchor="ctr"/>
          <a:lstStyle/>
          <a:p>
            <a:pPr algn="ctr" indent="0" marL="0">
              <a:buNone/>
            </a:pPr>
            <a:r>
              <a:rPr lang="en-US" sz="1500" b="1" dirty="0">
                <a:solidFill>
                  <a:srgbClr val="14204F"/>
                </a:solidFill>
                <a:latin typeface="Calibri" pitchFamily="34" charset="0"/>
                <a:ea typeface="Calibri" pitchFamily="34" charset="-122"/>
                <a:cs typeface="Calibri" pitchFamily="34" charset="-120"/>
              </a:rPr>
              <a:t>Scan to explore</a:t>
            </a:r>
            <a:endParaRPr lang="en-US" sz="1500" dirty="0"/>
          </a:p>
        </p:txBody>
      </p:sp>
      <p:pic>
        <p:nvPicPr>
          <p:cNvPr id="15" name="Mr. Aniket Bhardwaj" descr="Mr. Aniket Bhardwaj"/>
          <p:cNvPicPr>
            <a:picLocks noChangeAspect="1"/>
          </p:cNvPicPr>
          <p:nvPr/>
        </p:nvPicPr>
        <p:blipFill>
          <a:blip r:embed="rId9"/>
          <a:stretch>
            <a:fillRect/>
          </a:stretch>
        </p:blipFill>
        <p:spPr>
          <a:xfrm>
            <a:off x="1474470" y="274320"/>
            <a:ext cx="651510" cy="651510"/>
          </a:xfrm>
          <a:prstGeom prst="rect">
            <a:avLst/>
          </a:prstGeom>
        </p:spPr>
      </p:pic>
      <p:sp>
        <p:nvSpPr>
          <p:cNvPr id="16" name="Brand handle"/>
          <p:cNvSpPr txBox="1"/>
          <p:nvPr/>
        </p:nvSpPr>
        <p:spPr>
          <a:xfrm>
            <a:off x="617220" y="3806190"/>
            <a:ext cx="5212080" cy="274320"/>
          </a:xfrm>
          <a:prstGeom prst="rect">
            <a:avLst/>
          </a:prstGeom>
          <a:noFill/>
        </p:spPr>
        <p:txBody>
          <a:bodyPr wrap="square" lIns="0" rIns="0" tIns="0" bIns="0" anchor="ctr">
            <a:normAutofit/>
          </a:bodyPr>
          <a:lstStyle/>
          <a:p>
            <a:pPr algn="l"/>
            <a:r>
              <a:rPr lang="en-US" sz="1200" b="1" dirty="0">
                <a:solidFill>
                  <a:srgbClr val="D4A017"/>
                </a:solidFill>
                <a:latin typeface="Arial"/>
              </a:rPr>
              <a:t>@abcchemistry24   ·   Instagram  ·  YouTube  ·  Facebook</a:t>
            </a:r>
          </a:p>
        </p:txBody>
      </p:sp>
      <p:sp>
        <p:nvSpPr>
          <p:cNvPr id="17" name="Brand handle"/>
          <p:cNvSpPr txBox="1"/>
          <p:nvPr/>
        </p:nvSpPr>
        <p:spPr>
          <a:xfrm>
            <a:off x="617220" y="4766310"/>
            <a:ext cx="7886700" cy="219456"/>
          </a:xfrm>
          <a:prstGeom prst="rect">
            <a:avLst/>
          </a:prstGeom>
          <a:noFill/>
        </p:spPr>
        <p:txBody>
          <a:bodyPr wrap="square" lIns="0" rIns="0" tIns="0" bIns="0" anchor="ctr">
            <a:normAutofit/>
          </a:bodyPr>
          <a:lstStyle/>
          <a:p>
            <a:pPr algn="l"/>
            <a:r>
              <a:rPr lang="en-US" sz="975" b="0" dirty="0">
                <a:solidFill>
                  <a:srgbClr val="DDE4F5"/>
                </a:solidFill>
                <a:latin typeface="Arial"/>
              </a:rPr>
              <a:t>( Mr. Aniket Bhardwaj By ABC Chemistry )   |   www.abcchemistry.com   |   4ab.in/educators   |   9212142427</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77</Slides>
  <Notes>384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384</vt:i4>
      </vt:variant>
    </vt:vector>
  </HeadingPairs>
  <TitlesOfParts>
    <vt:vector size="38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lpstr>Slide 57</vt:lpstr>
      <vt:lpstr>Slide 58</vt:lpstr>
      <vt:lpstr>Slide 59</vt:lpstr>
      <vt:lpstr>Slide 60</vt:lpstr>
      <vt:lpstr>Slide 61</vt:lpstr>
      <vt:lpstr>Slide 62</vt:lpstr>
      <vt:lpstr>Slide 63</vt:lpstr>
      <vt:lpstr>Slide 64</vt:lpstr>
      <vt:lpstr>Slide 65</vt:lpstr>
      <vt:lpstr>Slide 66</vt:lpstr>
      <vt:lpstr>Slide 67</vt:lpstr>
      <vt:lpstr>Slide 68</vt:lpstr>
      <vt:lpstr>Slide 69</vt:lpstr>
      <vt:lpstr>Slide 70</vt:lpstr>
      <vt:lpstr>Slide 71</vt:lpstr>
      <vt:lpstr>Slide 72</vt:lpstr>
      <vt:lpstr>Slide 73</vt:lpstr>
      <vt:lpstr>Slide 74</vt:lpstr>
      <vt:lpstr>Slide 75</vt:lpstr>
      <vt:lpstr>Slide 76</vt:lpstr>
      <vt:lpstr>Slide 77</vt:lpstr>
      <vt:lpstr>Slide 78</vt:lpstr>
      <vt:lpstr>Slide 79</vt:lpstr>
      <vt:lpstr>Slide 80</vt:lpstr>
      <vt:lpstr>Slide 81</vt:lpstr>
      <vt:lpstr>Slide 82</vt:lpstr>
      <vt:lpstr>Slide 83</vt:lpstr>
      <vt:lpstr>Slide 84</vt:lpstr>
      <vt:lpstr>Slide 85</vt:lpstr>
      <vt:lpstr>Slide 86</vt:lpstr>
      <vt:lpstr>Slide 87</vt:lpstr>
      <vt:lpstr>Slide 88</vt:lpstr>
      <vt:lpstr>Slide 89</vt:lpstr>
      <vt:lpstr>Slide 90</vt:lpstr>
      <vt:lpstr>Slide 91</vt:lpstr>
      <vt:lpstr>Slide 92</vt:lpstr>
      <vt:lpstr>Slide 93</vt:lpstr>
      <vt:lpstr>Slide 94</vt:lpstr>
      <vt:lpstr>Slide 95</vt:lpstr>
      <vt:lpstr>Slide 96</vt:lpstr>
      <vt:lpstr>Slide 97</vt:lpstr>
      <vt:lpstr>Slide 98</vt:lpstr>
      <vt:lpstr>Slide 99</vt:lpstr>
      <vt:lpstr>Slide 100</vt:lpstr>
      <vt:lpstr>Slide 101</vt:lpstr>
      <vt:lpstr>Slide 102</vt:lpstr>
      <vt:lpstr>Slide 103</vt:lpstr>
      <vt:lpstr>Slide 104</vt:lpstr>
      <vt:lpstr>Slide 105</vt:lpstr>
      <vt:lpstr>Slide 106</vt:lpstr>
      <vt:lpstr>Slide 107</vt:lpstr>
      <vt:lpstr>Slide 108</vt:lpstr>
      <vt:lpstr>Slide 109</vt:lpstr>
      <vt:lpstr>Slide 110</vt:lpstr>
      <vt:lpstr>Slide 111</vt:lpstr>
      <vt:lpstr>Slide 112</vt:lpstr>
      <vt:lpstr>Slide 113</vt:lpstr>
      <vt:lpstr>Slide 114</vt:lpstr>
      <vt:lpstr>Slide 115</vt:lpstr>
      <vt:lpstr>Slide 116</vt:lpstr>
      <vt:lpstr>Slide 117</vt:lpstr>
      <vt:lpstr>Slide 118</vt:lpstr>
      <vt:lpstr>Slide 119</vt:lpstr>
      <vt:lpstr>Slide 120</vt:lpstr>
      <vt:lpstr>Slide 121</vt:lpstr>
      <vt:lpstr>Slide 122</vt:lpstr>
      <vt:lpstr>Slide 123</vt:lpstr>
      <vt:lpstr>Slide 124</vt:lpstr>
      <vt:lpstr>Slide 125</vt:lpstr>
      <vt:lpstr>Slide 126</vt:lpstr>
      <vt:lpstr>Slide 127</vt:lpstr>
      <vt:lpstr>Slide 128</vt:lpstr>
      <vt:lpstr>Slide 129</vt:lpstr>
      <vt:lpstr>Slide 130</vt:lpstr>
      <vt:lpstr>Slide 131</vt:lpstr>
      <vt:lpstr>Slide 132</vt:lpstr>
      <vt:lpstr>Slide 133</vt:lpstr>
      <vt:lpstr>Slide 134</vt:lpstr>
      <vt:lpstr>Slide 135</vt:lpstr>
      <vt:lpstr>Slide 136</vt:lpstr>
      <vt:lpstr>Slide 137</vt:lpstr>
      <vt:lpstr>Slide 138</vt:lpstr>
      <vt:lpstr>Slide 139</vt:lpstr>
      <vt:lpstr>Slide 140</vt:lpstr>
      <vt:lpstr>Slide 141</vt:lpstr>
      <vt:lpstr>Slide 142</vt:lpstr>
      <vt:lpstr>Slide 143</vt:lpstr>
      <vt:lpstr>Slide 144</vt:lpstr>
      <vt:lpstr>Slide 145</vt:lpstr>
      <vt:lpstr>Slide 146</vt:lpstr>
      <vt:lpstr>Slide 147</vt:lpstr>
      <vt:lpstr>Slide 148</vt:lpstr>
      <vt:lpstr>Slide 149</vt:lpstr>
      <vt:lpstr>Slide 150</vt:lpstr>
      <vt:lpstr>Slide 151</vt:lpstr>
      <vt:lpstr>Slide 152</vt:lpstr>
      <vt:lpstr>Slide 153</vt:lpstr>
      <vt:lpstr>Slide 154</vt:lpstr>
      <vt:lpstr>Slide 155</vt:lpstr>
      <vt:lpstr>Slide 156</vt:lpstr>
      <vt:lpstr>Slide 157</vt:lpstr>
      <vt:lpstr>Slide 158</vt:lpstr>
      <vt:lpstr>Slide 159</vt:lpstr>
      <vt:lpstr>Slide 160</vt:lpstr>
      <vt:lpstr>Slide 161</vt:lpstr>
      <vt:lpstr>Slide 162</vt:lpstr>
      <vt:lpstr>Slide 163</vt:lpstr>
      <vt:lpstr>Slide 164</vt:lpstr>
      <vt:lpstr>Slide 165</vt:lpstr>
      <vt:lpstr>Slide 166</vt:lpstr>
      <vt:lpstr>Slide 167</vt:lpstr>
      <vt:lpstr>Slide 168</vt:lpstr>
      <vt:lpstr>Slide 169</vt:lpstr>
      <vt:lpstr>Slide 170</vt:lpstr>
      <vt:lpstr>Slide 171</vt:lpstr>
      <vt:lpstr>Slide 172</vt:lpstr>
      <vt:lpstr>Slide 173</vt:lpstr>
      <vt:lpstr>Slide 174</vt:lpstr>
      <vt:lpstr>Slide 175</vt:lpstr>
      <vt:lpstr>Slide 176</vt:lpstr>
      <vt:lpstr>Slide 177</vt:lpstr>
      <vt:lpstr>Slide 178</vt:lpstr>
      <vt:lpstr>Slide 179</vt:lpstr>
      <vt:lpstr>Slide 180</vt:lpstr>
      <vt:lpstr>Slide 181</vt:lpstr>
      <vt:lpstr>Slide 182</vt:lpstr>
      <vt:lpstr>Slide 183</vt:lpstr>
      <vt:lpstr>Slide 184</vt:lpstr>
      <vt:lpstr>Slide 185</vt:lpstr>
      <vt:lpstr>Slide 186</vt:lpstr>
      <vt:lpstr>Slide 187</vt:lpstr>
      <vt:lpstr>Slide 188</vt:lpstr>
      <vt:lpstr>Slide 189</vt:lpstr>
      <vt:lpstr>Slide 190</vt:lpstr>
      <vt:lpstr>Slide 191</vt:lpstr>
      <vt:lpstr>Slide 192</vt:lpstr>
      <vt:lpstr>Slide 193</vt:lpstr>
      <vt:lpstr>Slide 194</vt:lpstr>
      <vt:lpstr>Slide 195</vt:lpstr>
      <vt:lpstr>Slide 196</vt:lpstr>
      <vt:lpstr>Slide 197</vt:lpstr>
      <vt:lpstr>Slide 198</vt:lpstr>
      <vt:lpstr>Slide 199</vt:lpstr>
      <vt:lpstr>Slide 200</vt:lpstr>
      <vt:lpstr>Slide 201</vt:lpstr>
      <vt:lpstr>Slide 202</vt:lpstr>
      <vt:lpstr>Slide 203</vt:lpstr>
      <vt:lpstr>Slide 204</vt:lpstr>
      <vt:lpstr>Slide 205</vt:lpstr>
      <vt:lpstr>Slide 206</vt:lpstr>
      <vt:lpstr>Slide 207</vt:lpstr>
      <vt:lpstr>Slide 208</vt:lpstr>
      <vt:lpstr>Slide 209</vt:lpstr>
      <vt:lpstr>Slide 210</vt:lpstr>
      <vt:lpstr>Slide 211</vt:lpstr>
      <vt:lpstr>Slide 212</vt:lpstr>
      <vt:lpstr>Slide 213</vt:lpstr>
      <vt:lpstr>Slide 214</vt:lpstr>
      <vt:lpstr>Slide 215</vt:lpstr>
      <vt:lpstr>Slide 216</vt:lpstr>
      <vt:lpstr>Slide 217</vt:lpstr>
      <vt:lpstr>Slide 218</vt:lpstr>
      <vt:lpstr>Slide 219</vt:lpstr>
      <vt:lpstr>Slide 220</vt:lpstr>
      <vt:lpstr>Slide 221</vt:lpstr>
      <vt:lpstr>Slide 222</vt:lpstr>
      <vt:lpstr>Slide 223</vt:lpstr>
      <vt:lpstr>Slide 224</vt:lpstr>
      <vt:lpstr>Slide 225</vt:lpstr>
      <vt:lpstr>Slide 226</vt:lpstr>
      <vt:lpstr>Slide 227</vt:lpstr>
      <vt:lpstr>Slide 228</vt:lpstr>
      <vt:lpstr>Slide 229</vt:lpstr>
      <vt:lpstr>Slide 230</vt:lpstr>
      <vt:lpstr>Slide 231</vt:lpstr>
      <vt:lpstr>Slide 232</vt:lpstr>
      <vt:lpstr>Slide 233</vt:lpstr>
      <vt:lpstr>Slide 234</vt:lpstr>
      <vt:lpstr>Slide 235</vt:lpstr>
      <vt:lpstr>Slide 236</vt:lpstr>
      <vt:lpstr>Slide 237</vt:lpstr>
      <vt:lpstr>Slide 238</vt:lpstr>
      <vt:lpstr>Slide 239</vt:lpstr>
      <vt:lpstr>Slide 240</vt:lpstr>
      <vt:lpstr>Slide 241</vt:lpstr>
      <vt:lpstr>Slide 242</vt:lpstr>
      <vt:lpstr>Slide 243</vt:lpstr>
      <vt:lpstr>Slide 244</vt:lpstr>
      <vt:lpstr>Slide 245</vt:lpstr>
      <vt:lpstr>Slide 246</vt:lpstr>
      <vt:lpstr>Slide 247</vt:lpstr>
      <vt:lpstr>Slide 248</vt:lpstr>
      <vt:lpstr>Slide 249</vt:lpstr>
      <vt:lpstr>Slide 250</vt:lpstr>
      <vt:lpstr>Slide 251</vt:lpstr>
      <vt:lpstr>Slide 252</vt:lpstr>
      <vt:lpstr>Slide 253</vt:lpstr>
      <vt:lpstr>Slide 254</vt:lpstr>
      <vt:lpstr>Slide 255</vt:lpstr>
      <vt:lpstr>Slide 256</vt:lpstr>
      <vt:lpstr>Slide 257</vt:lpstr>
      <vt:lpstr>Slide 258</vt:lpstr>
      <vt:lpstr>Slide 259</vt:lpstr>
      <vt:lpstr>Slide 260</vt:lpstr>
      <vt:lpstr>Slide 261</vt:lpstr>
      <vt:lpstr>Slide 262</vt:lpstr>
      <vt:lpstr>Slide 263</vt:lpstr>
      <vt:lpstr>Slide 264</vt:lpstr>
      <vt:lpstr>Slide 265</vt:lpstr>
      <vt:lpstr>Slide 266</vt:lpstr>
      <vt:lpstr>Slide 267</vt:lpstr>
      <vt:lpstr>Slide 268</vt:lpstr>
      <vt:lpstr>Slide 269</vt:lpstr>
      <vt:lpstr>Slide 270</vt:lpstr>
      <vt:lpstr>Slide 271</vt:lpstr>
      <vt:lpstr>Slide 272</vt:lpstr>
      <vt:lpstr>Slide 273</vt:lpstr>
      <vt:lpstr>Slide 274</vt:lpstr>
      <vt:lpstr>Slide 275</vt:lpstr>
      <vt:lpstr>Slide 276</vt:lpstr>
      <vt:lpstr>Slide 277</vt:lpstr>
      <vt:lpstr>Slide 278</vt:lpstr>
      <vt:lpstr>Slide 279</vt:lpstr>
      <vt:lpstr>Slide 280</vt:lpstr>
      <vt:lpstr>Slide 281</vt:lpstr>
      <vt:lpstr>Slide 282</vt:lpstr>
      <vt:lpstr>Slide 283</vt:lpstr>
      <vt:lpstr>Slide 284</vt:lpstr>
      <vt:lpstr>Slide 285</vt:lpstr>
      <vt:lpstr>Slide 286</vt:lpstr>
      <vt:lpstr>Slide 287</vt:lpstr>
      <vt:lpstr>Slide 288</vt:lpstr>
      <vt:lpstr>Slide 289</vt:lpstr>
      <vt:lpstr>Slide 290</vt:lpstr>
      <vt:lpstr>Slide 291</vt:lpstr>
      <vt:lpstr>Slide 292</vt:lpstr>
      <vt:lpstr>Slide 293</vt:lpstr>
      <vt:lpstr>Slide 294</vt:lpstr>
      <vt:lpstr>Slide 295</vt:lpstr>
      <vt:lpstr>Slide 296</vt:lpstr>
      <vt:lpstr>Slide 297</vt:lpstr>
      <vt:lpstr>Slide 298</vt:lpstr>
      <vt:lpstr>Slide 299</vt:lpstr>
      <vt:lpstr>Slide 300</vt:lpstr>
      <vt:lpstr>Slide 301</vt:lpstr>
      <vt:lpstr>Slide 302</vt:lpstr>
      <vt:lpstr>Slide 303</vt:lpstr>
      <vt:lpstr>Slide 304</vt:lpstr>
      <vt:lpstr>Slide 305</vt:lpstr>
      <vt:lpstr>Slide 306</vt:lpstr>
      <vt:lpstr>Slide 307</vt:lpstr>
      <vt:lpstr>Slide 308</vt:lpstr>
      <vt:lpstr>Slide 309</vt:lpstr>
      <vt:lpstr>Slide 310</vt:lpstr>
      <vt:lpstr>Slide 311</vt:lpstr>
      <vt:lpstr>Slide 312</vt:lpstr>
      <vt:lpstr>Slide 313</vt:lpstr>
      <vt:lpstr>Slide 314</vt:lpstr>
      <vt:lpstr>Slide 315</vt:lpstr>
      <vt:lpstr>Slide 316</vt:lpstr>
      <vt:lpstr>Slide 317</vt:lpstr>
      <vt:lpstr>Slide 318</vt:lpstr>
      <vt:lpstr>Slide 319</vt:lpstr>
      <vt:lpstr>Slide 320</vt:lpstr>
      <vt:lpstr>Slide 321</vt:lpstr>
      <vt:lpstr>Slide 322</vt:lpstr>
      <vt:lpstr>Slide 323</vt:lpstr>
      <vt:lpstr>Slide 324</vt:lpstr>
      <vt:lpstr>Slide 325</vt:lpstr>
      <vt:lpstr>Slide 326</vt:lpstr>
      <vt:lpstr>Slide 327</vt:lpstr>
      <vt:lpstr>Slide 328</vt:lpstr>
      <vt:lpstr>Slide 329</vt:lpstr>
      <vt:lpstr>Slide 330</vt:lpstr>
      <vt:lpstr>Slide 331</vt:lpstr>
      <vt:lpstr>Slide 332</vt:lpstr>
      <vt:lpstr>Slide 333</vt:lpstr>
      <vt:lpstr>Slide 334</vt:lpstr>
      <vt:lpstr>Slide 335</vt:lpstr>
      <vt:lpstr>Slide 336</vt:lpstr>
      <vt:lpstr>Slide 337</vt:lpstr>
      <vt:lpstr>Slide 338</vt:lpstr>
      <vt:lpstr>Slide 339</vt:lpstr>
      <vt:lpstr>Slide 340</vt:lpstr>
      <vt:lpstr>Slide 341</vt:lpstr>
      <vt:lpstr>Slide 342</vt:lpstr>
      <vt:lpstr>Slide 343</vt:lpstr>
      <vt:lpstr>Slide 344</vt:lpstr>
      <vt:lpstr>Slide 345</vt:lpstr>
      <vt:lpstr>Slide 346</vt:lpstr>
      <vt:lpstr>Slide 347</vt:lpstr>
      <vt:lpstr>Slide 348</vt:lpstr>
      <vt:lpstr>Slide 349</vt:lpstr>
      <vt:lpstr>Slide 350</vt:lpstr>
      <vt:lpstr>Slide 351</vt:lpstr>
      <vt:lpstr>Slide 352</vt:lpstr>
      <vt:lpstr>Slide 353</vt:lpstr>
      <vt:lpstr>Slide 354</vt:lpstr>
      <vt:lpstr>Slide 355</vt:lpstr>
      <vt:lpstr>Slide 356</vt:lpstr>
      <vt:lpstr>Slide 357</vt:lpstr>
      <vt:lpstr>Slide 358</vt:lpstr>
      <vt:lpstr>Slide 359</vt:lpstr>
      <vt:lpstr>Slide 360</vt:lpstr>
      <vt:lpstr>Slide 361</vt:lpstr>
      <vt:lpstr>Slide 362</vt:lpstr>
      <vt:lpstr>Slide 363</vt:lpstr>
      <vt:lpstr>Slide 364</vt:lpstr>
      <vt:lpstr>Slide 365</vt:lpstr>
      <vt:lpstr>Slide 366</vt:lpstr>
      <vt:lpstr>Slide 367</vt:lpstr>
      <vt:lpstr>Slide 368</vt:lpstr>
      <vt:lpstr>Slide 369</vt:lpstr>
      <vt:lpstr>Slide 370</vt:lpstr>
      <vt:lpstr>Slide 371</vt:lpstr>
      <vt:lpstr>Slide 372</vt:lpstr>
      <vt:lpstr>Slide 373</vt:lpstr>
      <vt:lpstr>Slide 374</vt:lpstr>
      <vt:lpstr>Slide 375</vt:lpstr>
      <vt:lpstr>Slide 376</vt:lpstr>
      <vt:lpstr>Slide 377</vt:lpstr>
      <vt:lpstr>Slide 378</vt:lpstr>
      <vt:lpstr>Slide 379</vt:lpstr>
      <vt:lpstr>Slide 380</vt:lpstr>
      <vt:lpstr>Slide 381</vt:lpstr>
      <vt:lpstr>Slide 382</vt:lpstr>
      <vt:lpstr>Slide 383</vt:lpstr>
      <vt:lpstr>Slide 384</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ABC Chemistry — Quantum Chemistry PYQ Book</dc:title>
  <dc:subject>PptxGenJS Presentation</dc:subject>
  <dc:creator>Mr. Aniket Bhardwaj | ABC Chemistry</dc:creator>
  <cp:lastModifiedBy>Mr. Aniket Bhardwaj | ABC Chemistry</cp:lastModifiedBy>
  <cp:revision>1</cp:revision>
  <dcterms:created xsi:type="dcterms:W3CDTF">2026-07-06T00:51:40Z</dcterms:created>
  <dcterms:modified xsi:type="dcterms:W3CDTF">2026-07-06T00:51:40Z</dcterms:modified>
</cp:coreProperties>
</file>