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  <p:sldId id="324" r:id="rId460"/>
    <p:sldId id="325" r:id="rId461"/>
    <p:sldId id="326" r:id="rId462"/>
    <p:sldId id="327" r:id="rId463"/>
    <p:sldId id="328" r:id="rId464"/>
    <p:sldId id="329" r:id="rId465"/>
    <p:sldId id="330" r:id="rId466"/>
    <p:sldId id="331" r:id="rId467"/>
    <p:sldId id="332" r:id="rId468"/>
    <p:sldId id="333" r:id="rId469"/>
    <p:sldId id="334" r:id="rId470"/>
    <p:sldId id="335" r:id="rId471"/>
    <p:sldId id="336" r:id="rId472"/>
    <p:sldId id="337" r:id="rId473"/>
    <p:sldId id="338" r:id="rId474"/>
    <p:sldId id="339" r:id="rId475"/>
    <p:sldId id="340" r:id="rId476"/>
    <p:sldId id="341" r:id="rId477"/>
    <p:sldId id="342" r:id="rId478"/>
    <p:sldId id="343" r:id="rId479"/>
    <p:sldId id="344" r:id="rId480"/>
    <p:sldId id="345" r:id="rId481"/>
    <p:sldId id="346" r:id="rId482"/>
    <p:sldId id="347" r:id="rId483"/>
    <p:sldId id="348" r:id="rId484"/>
    <p:sldId id="349" r:id="rId485"/>
    <p:sldId id="350" r:id="rId486"/>
    <p:sldId id="351" r:id="rId487"/>
    <p:sldId id="352" r:id="rId488"/>
    <p:sldId id="353" r:id="rId489"/>
    <p:sldId id="354" r:id="rId490"/>
    <p:sldId id="355" r:id="rId491"/>
    <p:sldId id="356" r:id="rId492"/>
    <p:sldId id="357" r:id="rId493"/>
    <p:sldId id="358" r:id="rId494"/>
    <p:sldId id="359" r:id="rId495"/>
    <p:sldId id="360" r:id="rId496"/>
    <p:sldId id="361" r:id="rId497"/>
    <p:sldId id="362" r:id="rId498"/>
    <p:sldId id="363" r:id="rId499"/>
    <p:sldId id="364" r:id="rId500"/>
    <p:sldId id="365" r:id="rId501"/>
    <p:sldId id="366" r:id="rId502"/>
    <p:sldId id="367" r:id="rId503"/>
    <p:sldId id="368" r:id="rId504"/>
    <p:sldId id="369" r:id="rId505"/>
    <p:sldId id="370" r:id="rId506"/>
    <p:sldId id="371" r:id="rId507"/>
    <p:sldId id="372" r:id="rId508"/>
    <p:sldId id="373" r:id="rId509"/>
    <p:sldId id="374" r:id="rId510"/>
    <p:sldId id="375" r:id="rId511"/>
    <p:sldId id="376" r:id="rId512"/>
    <p:sldId id="377" r:id="rId513"/>
    <p:sldId id="378" r:id="rId514"/>
    <p:sldId id="379" r:id="rId515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Relationship Id="rId460" Type="http://schemas.openxmlformats.org/officeDocument/2006/relationships/slide" Target="slides/slide69.xml"/><Relationship Id="rId461" Type="http://schemas.openxmlformats.org/officeDocument/2006/relationships/slide" Target="slides/slide70.xml"/><Relationship Id="rId462" Type="http://schemas.openxmlformats.org/officeDocument/2006/relationships/slide" Target="slides/slide71.xml"/><Relationship Id="rId463" Type="http://schemas.openxmlformats.org/officeDocument/2006/relationships/slide" Target="slides/slide72.xml"/><Relationship Id="rId464" Type="http://schemas.openxmlformats.org/officeDocument/2006/relationships/slide" Target="slides/slide73.xml"/><Relationship Id="rId465" Type="http://schemas.openxmlformats.org/officeDocument/2006/relationships/slide" Target="slides/slide74.xml"/><Relationship Id="rId466" Type="http://schemas.openxmlformats.org/officeDocument/2006/relationships/slide" Target="slides/slide75.xml"/><Relationship Id="rId467" Type="http://schemas.openxmlformats.org/officeDocument/2006/relationships/slide" Target="slides/slide76.xml"/><Relationship Id="rId468" Type="http://schemas.openxmlformats.org/officeDocument/2006/relationships/slide" Target="slides/slide77.xml"/><Relationship Id="rId469" Type="http://schemas.openxmlformats.org/officeDocument/2006/relationships/slide" Target="slides/slide78.xml"/><Relationship Id="rId470" Type="http://schemas.openxmlformats.org/officeDocument/2006/relationships/slide" Target="slides/slide79.xml"/><Relationship Id="rId471" Type="http://schemas.openxmlformats.org/officeDocument/2006/relationships/slide" Target="slides/slide80.xml"/><Relationship Id="rId472" Type="http://schemas.openxmlformats.org/officeDocument/2006/relationships/slide" Target="slides/slide81.xml"/><Relationship Id="rId473" Type="http://schemas.openxmlformats.org/officeDocument/2006/relationships/slide" Target="slides/slide82.xml"/><Relationship Id="rId474" Type="http://schemas.openxmlformats.org/officeDocument/2006/relationships/slide" Target="slides/slide83.xml"/><Relationship Id="rId475" Type="http://schemas.openxmlformats.org/officeDocument/2006/relationships/slide" Target="slides/slide84.xml"/><Relationship Id="rId476" Type="http://schemas.openxmlformats.org/officeDocument/2006/relationships/slide" Target="slides/slide85.xml"/><Relationship Id="rId477" Type="http://schemas.openxmlformats.org/officeDocument/2006/relationships/slide" Target="slides/slide86.xml"/><Relationship Id="rId478" Type="http://schemas.openxmlformats.org/officeDocument/2006/relationships/slide" Target="slides/slide87.xml"/><Relationship Id="rId479" Type="http://schemas.openxmlformats.org/officeDocument/2006/relationships/slide" Target="slides/slide88.xml"/><Relationship Id="rId480" Type="http://schemas.openxmlformats.org/officeDocument/2006/relationships/slide" Target="slides/slide89.xml"/><Relationship Id="rId481" Type="http://schemas.openxmlformats.org/officeDocument/2006/relationships/slide" Target="slides/slide90.xml"/><Relationship Id="rId482" Type="http://schemas.openxmlformats.org/officeDocument/2006/relationships/slide" Target="slides/slide91.xml"/><Relationship Id="rId483" Type="http://schemas.openxmlformats.org/officeDocument/2006/relationships/slide" Target="slides/slide92.xml"/><Relationship Id="rId484" Type="http://schemas.openxmlformats.org/officeDocument/2006/relationships/slide" Target="slides/slide93.xml"/><Relationship Id="rId485" Type="http://schemas.openxmlformats.org/officeDocument/2006/relationships/slide" Target="slides/slide94.xml"/><Relationship Id="rId486" Type="http://schemas.openxmlformats.org/officeDocument/2006/relationships/slide" Target="slides/slide95.xml"/><Relationship Id="rId487" Type="http://schemas.openxmlformats.org/officeDocument/2006/relationships/slide" Target="slides/slide96.xml"/><Relationship Id="rId488" Type="http://schemas.openxmlformats.org/officeDocument/2006/relationships/slide" Target="slides/slide97.xml"/><Relationship Id="rId489" Type="http://schemas.openxmlformats.org/officeDocument/2006/relationships/slide" Target="slides/slide98.xml"/><Relationship Id="rId490" Type="http://schemas.openxmlformats.org/officeDocument/2006/relationships/slide" Target="slides/slide99.xml"/><Relationship Id="rId491" Type="http://schemas.openxmlformats.org/officeDocument/2006/relationships/slide" Target="slides/slide100.xml"/><Relationship Id="rId492" Type="http://schemas.openxmlformats.org/officeDocument/2006/relationships/slide" Target="slides/slide101.xml"/><Relationship Id="rId493" Type="http://schemas.openxmlformats.org/officeDocument/2006/relationships/slide" Target="slides/slide102.xml"/><Relationship Id="rId494" Type="http://schemas.openxmlformats.org/officeDocument/2006/relationships/slide" Target="slides/slide103.xml"/><Relationship Id="rId495" Type="http://schemas.openxmlformats.org/officeDocument/2006/relationships/slide" Target="slides/slide104.xml"/><Relationship Id="rId496" Type="http://schemas.openxmlformats.org/officeDocument/2006/relationships/slide" Target="slides/slide105.xml"/><Relationship Id="rId497" Type="http://schemas.openxmlformats.org/officeDocument/2006/relationships/slide" Target="slides/slide106.xml"/><Relationship Id="rId498" Type="http://schemas.openxmlformats.org/officeDocument/2006/relationships/slide" Target="slides/slide107.xml"/><Relationship Id="rId499" Type="http://schemas.openxmlformats.org/officeDocument/2006/relationships/slide" Target="slides/slide108.xml"/><Relationship Id="rId500" Type="http://schemas.openxmlformats.org/officeDocument/2006/relationships/slide" Target="slides/slide109.xml"/><Relationship Id="rId501" Type="http://schemas.openxmlformats.org/officeDocument/2006/relationships/slide" Target="slides/slide110.xml"/><Relationship Id="rId502" Type="http://schemas.openxmlformats.org/officeDocument/2006/relationships/slide" Target="slides/slide111.xml"/><Relationship Id="rId503" Type="http://schemas.openxmlformats.org/officeDocument/2006/relationships/slide" Target="slides/slide112.xml"/><Relationship Id="rId504" Type="http://schemas.openxmlformats.org/officeDocument/2006/relationships/slide" Target="slides/slide113.xml"/><Relationship Id="rId505" Type="http://schemas.openxmlformats.org/officeDocument/2006/relationships/slide" Target="slides/slide114.xml"/><Relationship Id="rId506" Type="http://schemas.openxmlformats.org/officeDocument/2006/relationships/slide" Target="slides/slide115.xml"/><Relationship Id="rId507" Type="http://schemas.openxmlformats.org/officeDocument/2006/relationships/slide" Target="slides/slide116.xml"/><Relationship Id="rId508" Type="http://schemas.openxmlformats.org/officeDocument/2006/relationships/slide" Target="slides/slide117.xml"/><Relationship Id="rId509" Type="http://schemas.openxmlformats.org/officeDocument/2006/relationships/slide" Target="slides/slide118.xml"/><Relationship Id="rId510" Type="http://schemas.openxmlformats.org/officeDocument/2006/relationships/slide" Target="slides/slide119.xml"/><Relationship Id="rId511" Type="http://schemas.openxmlformats.org/officeDocument/2006/relationships/slide" Target="slides/slide120.xml"/><Relationship Id="rId512" Type="http://schemas.openxmlformats.org/officeDocument/2006/relationships/slide" Target="slides/slide121.xml"/><Relationship Id="rId513" Type="http://schemas.openxmlformats.org/officeDocument/2006/relationships/slide" Target="slides/slide122.xml"/><Relationship Id="rId514" Type="http://schemas.openxmlformats.org/officeDocument/2006/relationships/slide" Target="slides/slide123.xml"/><Relationship Id="rId515" Type="http://schemas.openxmlformats.org/officeDocument/2006/relationships/slide" Target="slides/slide124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General Organic Chemistry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Previous-Year Questions · 35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5 Topics · 36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Topics · 36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Qs   E 0 · M 9 · H 0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141732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Qs   E 0 · M 6 · H 0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96377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47472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31520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31520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Qs   E 1 · M 0 · H 4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3822192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14%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840480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40480" y="1613916"/>
            <a:ext cx="79369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590288" y="13395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663440" y="14310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63440" y="14310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047488" y="13944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47488" y="16139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Qs   E 1 · M 2 · H 1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8138160" y="13944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11%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8156448" y="16139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156448" y="1613916"/>
            <a:ext cx="62362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74320" y="1911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47472" y="2002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47472" y="2002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731520" y="1965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731520" y="2185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Qs   E 1 · M 9 · H 2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3822192" y="1965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33%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3840480" y="2185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840480" y="2185416"/>
            <a:ext cx="187086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Stereochemistry R S E Z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questions   ·   Easy 0  |  Medium 9  |  Hard 0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absolute configuration at the two chiral centres of (-)-camphore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1R, 4R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1R, 4S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1S, 4R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1S, 4S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1S, 4S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(−)-Camphor is (1S,4S)-1,7,7-trimethylbicyclo[2.2.1]heptan-2-one; the natural (+)-enantiomer is (1R,4R).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1S, 4S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1R, 4R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(−)-Camphor is (1S,4S)-1,7,7-trimethylbicyclo[2.2.1]heptan-2-one; the natural (+)-enantiomer is (1R,4R).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1R, 4S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1S, 4R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statement about the following molecule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Molecular is chiral and possesses a chiral plane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Molecule is chiral and possesses a chiral axis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Molecule is achiral as it possesses a plane of symmetry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Molecule is achiral as it possesses a centre of symmetry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Molecular is chiral and possesses a chiral plane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molecule is a [2.2]paracyclophane with two Br atoms on one deck, para to each other (one on each side of the ring). The only symmetry element is a C₂ axis through the two ring centres; there is no mirror plane and no centre of symmetry, because the second deck rules them out. The molecule is therefore chiral, and its chirality element is a chiral plane (the substituted benzene deck), so this is planar chirality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Molecular is chiral and possesses a chiral plane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Molecule is chiral and possesses a chiral axis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The molecule is a [2.2]paracyclophane with two Br atoms on one deck, para to each other (one on each side of the ring). The only symmetry element is a C₂ axis through the two ring centres; there is no mirror plane and no centre of symmetry, because the second deck rules them out. The molecule is therefore chiral, and its chirality element is a chiral plane (the substituted benzene deck), so this is planar chirality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Molecule is achiral as it possesses a plane of symmetry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Molecule is achiral as it possesses a centre of symmetry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absolute configuration of the two stereogenic (chiral) centres in the following molecule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5R, 6R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5R, 6S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5S 6R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5S, 6S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5S 6R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ketone carbon is C-1, and C-2 carries the ring methyl with the C2=C3 double bond. The stereocentres are C-5 (isopropenyl) and C-6 (methyl + ethyl). C-5: priorities are C-6 (C,C,C; it leads on to C-1 with O,O,C) &gt; isopropenyl (C,C,C) &gt; C-4 (C,H,H) &gt; H. The isopropenyl is hashed, so H points toward the viewer. C-6 → isopropenyl → C-4 runs clockwise, which reverses to 5S. C-6: priorities are C-1 (O,O,C) &gt; C-5 (C,C,H) &gt; CH₂CH₃ &gt; CH₃. CH₃ is on the wedge (toward the viewer). C-1 → C-5 → ethyl runs counterclockwise, which reverses to 6R. Answer: 5S, 6R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5S 6R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5R, 6R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The ketone carbon is C-1, and C-2 carries the ring methyl with the C2=C3 double bond. The stereocentres are C-5 (isopropenyl) and C-6 (methyl + ethyl). C-5: priorities are C-6 (C,C,C; it leads on to C-1 with O,O,C) &gt; isopropenyl (C,C,C) &gt; C-4 (C,H,H) &gt; H. The isopropenyl is hashed, so H points toward the viewer. C-6 → isopropenyl → C-4 runs clockwise, which reverses to 5S. C-6: priorities are C-1 (O,O,C) &gt; C-5 (C,C,H) &gt; CH₂CH₃ &gt; CH₃. CH₃ is on the wedge (toward the viewer). C-1 → C-5 → ethyl runs counterclockwise, which reverses to 6R. Answer: 5S, 6R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5R, 6S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5S, 6S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statement about the following compound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is chiral and has P configuration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is chiral and has M configuration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is achiral as it possess C₂-axis of symmetry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is achiral as it possess plane of symmetry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compound is chiral and has P configuration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is chiral and has P configuration as it is clockwise path.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compound is chiral and has P configuration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is chiral and has M configuration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Compound is chiral and has P configuration as it is clockwise path.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is achiral as it possess C₂-axis of symmetry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is achiral as it possess plane of symmetry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Oxidation of A with mathrmHNO₃/H₂O provides the product (s), which is (are) A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active as it is racemic mixture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inactive as it is meso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active as it is a single diastereomer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active as it is a single enantiomer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Optically inactive as it is meso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HNO₃ oxidises both ends to COOH. The zig-zag aldotetrose with its two OH groups on opposite wedge/hash gives the tartaric acid with an internal mirror plane: meso, optically inactive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Optically inactive as it is meso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active as it is racemic mixture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HNO₃ oxidises both ends to COOH. The zig-zag aldotetrose with its two OH groups on opposite wedge/hash gives the tartaric acid with an internal mirror plane: meso, optically inactive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active as it is a single diastereomer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active as it is a single enantiomer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following, the optically active compound is (a) (b) (c) (d)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answer on record: (D) — options were not printed in the source.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optically active compound enriched with R-enantiomer (60% ee) exhibited [α]_D+90^°. If the [α]_D value of the sample is -135^°, the ratio of R and S enantiomers would be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R: S=1: 19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R: S=19: 1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R: S=1: 9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R: S=9: 1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R: S=1: 19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[α] of the pure enantiomer = 90/0.60 = 150°. A sample with −135° has 90 % ee of S: S = 95 %, R = 5 %, i.e. R : S = 1 : 19.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R: S=1: 19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R: S=19: 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[α] of the pure enantiomer = 90/0.60 = 150°. A sample with −135° has 90 % ee of S: S = 95 %, R = 5 %, i.e. R : S = 1 : 19.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R: S=1: 9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R: S=9: 1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Epoxidation of (R)-cyclohex-2-enol with peracetic acid yields a 95:5 mixture of compounds A and B. Compounds A and B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Enantiomers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Diastereomers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Constitutional isomers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Homomers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Diastereomers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Epoxidation on the two faces of the chiral alkene gives the syn (OH-directed, major) and anti epoxides: same connectivity, different relative configuration — diastereomers.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Diastereomers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Enantiomers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Epoxidation on the two faces of the chiral alkene gives the syn (OH-directed, major) and anti epoxides: same connectivity, different relative configuration — diastereomers.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Constitutional isomers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Homomers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relation between the following compounds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enantiomers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diastereomers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homomers (identical)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constitutional isomers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7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homomers (identical)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180^° rotation along the bond results in an identical structure.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homomers (identical)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lowest-priority group points toward you, read the sequence and reverse the answer.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'Clockwise = R when #4 is away'.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Stereochemistry R S E 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enantiomers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 180^° rotation along the bond results in an identical structure.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diastereomers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Ranking by group size instead of atomic number at the first point of difference; forgetting duplicate atoms for C=O.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constitutional isomers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Allenes with two different substituents on each end are chiral (axial), though they have no stereocentre.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Stereochemistry R S E Z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CIP priorities (atomic number, then outward exploration, duplicated atoms for multiple bonds); R/S with lowest priority away; E/Z for alkenes; axial chirality (allenes, biphenyls: Ra/Sa, M/P), planar chirality; meso compounds; enantiomers vs diastereomers; Fischer projection rules (even swaps keep configuration).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stereoisomers = 2ⁿ (fewer with meso forms)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Fischer: horizontal = toward viewer; two swaps = same configuration; lowest priority horizontal → reverse the read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Specific rotation [α] = α/(l c)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R/S, E/Z in tricky cases (isotopes, rings)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 stereoisomers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meso, enantiomer, diastereomer pairs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 chirality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Ranking by group size instead of atomic number at the first point of difference; forgetting duplicate atoms for C=O.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Allenes with two different substituents on each end are chiral (axial), though they have no stereocentre.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Stereochemistry R S E Z.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Nomenclature Polycyclics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questions   ·   Easy 0  |  Medium 6  |  Hard 0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IUPAC name of the compound given below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(2E, 4E)-3-chlorohexa-2, 4-diene-1, 6-diol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(2Z, 4E)-3-chlorohexa-2, 4-diene-1, 6-diol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(2Z, 4Z)-4-chlorohexa-2, 4-diene-1, 6-diol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(2E, 4Z)-4-chlorohexa-2, 4-diene-1, 6-diol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(2Z, 4E)-3-chlorohexa-2, 4-diene-1, 6-diol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Baeyer bicyclo[x.y.z] (bridgeheads, longest bridges first), spiro[x.y] (smaller ring first), numbering from a bridgehead along the longest bridge; fused aromatic nomenclature (naphthalene, anthracene, phenanthrene positions α/β, peri), heterocycles (Hantzsch–Widman).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from the end that gives Cl the lowest locant: HOCH₂(1)–CH(2)=C(Cl)(3)–CH(4)=CH(5)–CH₂OH(6), so the name is 3-chlorohexa-2,4-diene-1,6-diol (this rules out options c and d). C2=C3: on C-2, CH₂OH &gt; H; on C-3, Cl &gt; C-4. CH₂OH and Cl are drawn on the same (lower) side, so this bond is 2Z. C4=C5: on C-4, C-3 &gt; H; on C-5, CH₂OH &gt; H. C-3 (lower) and CH₂OH (upper) are on opposite sides, so this bond is 4E. Answer: (2Z,4E)-3-chlorohexa-2,4-diene-1,6-diol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(2Z, 4E)-3-chlorohexa-2, 4-diene-1, 6-diol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Bridges listed in decreasing size; numbering starts at a bridgehead and runs round the largest bridge first.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spiro numbering in the larger ring (start in the smaller ring, adjacent to the spiro atom).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Adamantane = tricyclo[3.3.1.1³,⁷]decane.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(2E, 4E)-3-chlorohexa-2, 4-diene-1, 6-diol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Number from the end that gives Cl the lowest locant: HOCH₂(1)–CH(2)=C(Cl)(3)–CH(4)=CH(5)–CH₂OH(6), so the name is 3-chlorohexa-2,4-diene-1,6-diol (this rules out options c and d). C2=C3: on C-2, CH₂OH &gt; H; on C-3, Cl &gt; C-4. CH₂OH and Cl are drawn on the same (lower) side, so this bond is 2Z. C4=C5: on C-4, C-3 &gt; H; on C-5, CH₂OH &gt; H. C-3 (lower) and CH₂OH (upper) are on opposite sides, so this bond is 4E. Answer: (2Z,4E)-3-chlorohexa-2,4-diene-1,6-diol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(2Z, 4Z)-4-chlorohexa-2, 4-diene-1, 6-diol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Starting spiro numbering in the larger ring (start in the smaller ring, adjacent to the spiro atom).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(2E, 4Z)-4-chlorohexa-2, 4-diene-1, 6-diol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Adamantane = tricyclo[3.3.1.1³,⁷]decane.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IUPAC name of the following compound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(R)-3- (prop-2-enyl) hex-5-ynoic acid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(S)-3- (prop-2-enyl) hex-5-ynoic acid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(R)-3- (prop-2-enyl) hex-5-enoic acid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(S)-3- (prop-2-ynyl) hex-5- enoic acid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(S)-3- (prop-2-ynyl) hex-5- enoic acid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Baeyer bicyclo[x.y.z] (bridgeheads, longest bridges first), spiro[x.y] (smaller ring first), numbering from a bridgehead along the longest bridge; fused aromatic nomenclature (naphthalene, anthracene, phenanthrene positions α/β, peri), heterocycles (Hantzsch–Widman).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principal chain carries COOH and the maximum number of multiple bonds; with a tie, double bonds are preferred in the chain. That gives hex-5-enoic acid with a prop-2-ynyl group at C-3. The stereocentre is S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(S)-3- (prop-2-ynyl) hex-5- enoic acid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Bridges listed in decreasing size; numbering starts at a bridgehead and runs round the largest bridge first.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spiro numbering in the larger ring (start in the smaller ring, adjacent to the spiro atom).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Adamantane = tricyclo[3.3.1.1³,⁷]decane.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(R)-3- (prop-2-enyl) hex-5-ynoic acid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The principal chain carries COOH and the maximum number of multiple bonds; with a tie, double bonds are preferred in the chain. That gives hex-5-enoic acid with a prop-2-ynyl group at C-3. The stereocentre is S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(S)-3- (prop-2-enyl) hex-5-ynoic acid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Starting spiro numbering in the larger ring (start in the smaller ring, adjacent to the spiro atom).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(R)-3- (prop-2-enyl) hex-5-enoic acid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Adamantane = tricyclo[3.3.1.1³,⁷]decane.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IUPAC name of the compound given below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ethyl (R)-2-methyl-4-oxocyclohex-2-enecarboxylate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ethyl (S)-2-methyl-4-oxocyclohex-2-enecarboxylate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(R)-4-ethoxycarbonyl-3-methylcyclo-hex-2-enone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(S)-4-ethoxycarbonyl-3-methylcyclo-hex-2-enone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ethyl (S)-2-methyl-4-oxocyclohex-2-enecarboxylate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Baeyer bicyclo[x.y.z] (bridgeheads, longest bridges first), spiro[x.y] (smaller ring first), numbering from a bridgehead along the longest bridge; fused aromatic nomenclature (naphthalene, anthracene, phenanthrene positions α/β, peri), heterocycles (Hantzsch–Widman).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ester outranks the ketone, so the name is ethyl 2-methyl-4-oxocyclohex-2-ene-1-carboxylate. At C-1 (H on a hash) the priorities are COOEt &gt; C-2 &gt; C-6, which run anticlockwise: S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ethyl (S)-2-methyl-4-oxocyclohex-2-enecarboxylate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Bridges listed in decreasing size; numbering starts at a bridgehead and runs round the largest bridge first.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spiro numbering in the larger ring (start in the smaller ring, adjacent to the spiro atom).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Adamantane = tricyclo[3.3.1.1³,⁷]decane.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ethyl (R)-2-methyl-4-oxocyclohex-2-enecarboxylate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The ester outranks the ketone, so the name is ethyl 2-methyl-4-oxocyclohex-2-ene-1-carboxylate. At C-1 (H on a hash) the priorities are COOEt &gt; C-2 &gt; C-6, which run anticlockwise: S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(R)-4-ethoxycarbonyl-3-methylcyclo-hex-2-enone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Starting spiro numbering in the larger ring (start in the smaller ring, adjacent to the spiro atom).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(S)-4-ethoxycarbonyl-3-methylcyclo-hex-2-enone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Adamantane = tricyclo[3.3.1.1³,⁷]decane.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IUPAC name for the compound given below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(2R, 3Z)-7-phenylhept-3-en-2-ol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(2S, 3Z)-7-phenylhept-3-en-2-ol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(2R, 3E)-7-phenylhept-3-en-2-ol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(2S, 3E)-7-phenylhept-3-en-2-ol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(2S, 3E)-7-phenylhept-3-en-2-ol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Baeyer bicyclo[x.y.z] (bridgeheads, longest bridges first), spiro[x.y] (smaller ring first), numbering from a bridgehead along the longest bridge; fused aromatic nomenclature (naphthalene, anthracene, phenanthrene positions α/β, peri), heterocycles (Hantzsch–Widman).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C3=C4 double bond of the chain is drawn trans (C-2 and C-5 on opposite sides), so it is 3E. At C-2 the priorities are OH &gt; C-3 (vinyl) &gt; CH₃ &gt; H. OH is on a hash and H points toward the viewer; OH → C-3 → CH₃ runs clockwise, and because H is in front the descriptor reverses to S. Name: (2S,3E)-7-phenylhept-3-en-2-ol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(2S, 3E)-7-phenylhept-3-en-2-ol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Bridges listed in decreasing size; numbering starts at a bridgehead and runs round the largest bridge first.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spiro numbering in the larger ring (start in the smaller ring, adjacent to the spiro atom).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Adamantane = tricyclo[3.3.1.1³,⁷]decane.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(2R, 3Z)-7-phenylhept-3-en-2-ol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The C3=C4 double bond of the chain is drawn trans (C-2 and C-5 on opposite sides), so it is 3E. At C-2 the priorities are OH &gt; C-3 (vinyl) &gt; CH₃ &gt; H. OH is on a hash and H points toward the viewer; OH → C-3 → CH₃ runs clockwise, and because H is in front the descriptor reverses to S. Name: (2S,3E)-7-phenylhept-3-en-2-ol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(2S, 3Z)-7-phenylhept-3-en-2-ol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Starting spiro numbering in the larger ring (start in the smaller ring, adjacent to the spiro atom).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(2R, 3E)-7-phenylhept-3-en-2-ol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Adamantane = tricyclo[3.3.1.1³,⁷]decane.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IUPAC name of the following compound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9-borabicyclo[3.3.1]nonane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1-borabicyclo[3.3.1]nonane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9-borabicyclo[3.3.0]octane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1-borabicyclo[3.3.0]octane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9-borabicyclo[3.3.1]nonane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Baeyer bicyclo[x.y.z] (bridgeheads, longest bridges first), spiro[x.y] (smaller ring first), numbering from a bridgehead along the longest bridge; fused aromatic nomenclature (naphthalene, anthracene, phenanthrene positions α/β, peri), heterocycles (Hantzsch–Widman).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9-BBN is 9-borabicyclo[3.3.1]nonane: boron at the one-carbon bridge (position 9) of the bicyclo[3.3.1] skeleton.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9-borabicyclo[3.3.1]nonane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Bridges listed in decreasing size; numbering starts at a bridgehead and runs round the largest bridge first.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spiro numbering in the larger ring (start in the smaller ring, adjacent to the spiro atom).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Adamantane = tricyclo[3.3.1.1³,⁷]decane.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2017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1-borabicyclo[3.3.1]nonane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9-BBN is 9-borabicyclo[3.3.1]nonane: boron at the one-carbon bridge (position 9) of the bicyclo[3.3.1] skeleton.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9-borabicyclo[3.3.0]octane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Starting spiro numbering in the larger ring (start in the smaller ring, adjacent to the spiro atom).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1-borabicyclo[3.3.0]octane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Adamantane = tricyclo[3.3.1.1³,⁷]decane.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IUPAC nomenclature of the following propellane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Tricyclo[1.1.1.0²,4]pentane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Tricyclo[1.1.0.1¹,3]pentane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Tricyclo[1.1.1¹,3.0¹,5]pentane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Tricyclo[1.1.1.0¹,3]pentane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Tricyclo[1.1.1.0¹,3]pentane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Baeyer bicyclo[x.y.z] (bridgeheads, longest bridges first), spiro[x.y] (smaller ring first), numbering from a bridgehead along the longest bridge; fused aromatic nomenclature (naphthalene, anthracene, phenanthrene positions α/β, peri), heterocycles (Hantzsch–Widman).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[1.1.1]Propellane: three one-carbon bridges between the two bridgehead carbons that are also bonded to each other — tricyclo[1.1.1.0¹,³]pentane.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Tricyclo[1.1.1.0¹,3]pentane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Bridges listed in decreasing size; numbering starts at a bridgehead and runs round the largest bridge first.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spiro numbering in the larger ring (start in the smaller ring, adjacent to the spiro atom).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Adamantane = tricyclo[3.3.1.1³,⁷]decane.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'Big bridge first, bridgehead start'.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Nomenclature Polycyclics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Tricyclo[1.1.1.0²,4]pentane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[1.1.1]Propellane: three one-carbon bridges between the two bridgehead carbons that are also bonded to each other — tricyclo[1.1.1.0¹,³]pentane.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Tricyclo[1.1.0.1¹,3]pentane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Starting spiro numbering in the larger ring (start in the smaller ring, adjacent to the spiro atom).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Tricyclo[1.1.1¹,3.0¹,5]pentane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Adamantane = tricyclo[3.3.1.1³,⁷]decane.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Nomenclature Polycyclics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Baeyer bicyclo[x.y.z] (bridgeheads, longest bridges first), spiro[x.y] (smaller ring first), numbering from a bridgehead along the longest bridge; fused aromatic nomenclature (naphthalene, anthracene, phenanthrene positions α/β, peri), heterocycles (Hantzsch–Widman).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bicyclo[2.2.1]heptane = norbornane; bicyclo[2.2.2]octane; spiro[4.5]decane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carbons = x + y + z + 2 (bicyclo); x + y + 1 (spiro)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Naphthalene: 1,4,5,8 = α; 2,3,6,7 = β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a given bridged ring system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carbons from the name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vs β positions in naphthalene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Hantzsch–Widman suffixes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Starting spiro numbering in the larger ring (start in the smaller ring, adjacent to the spiro atom).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Adamantane = tricyclo[3.3.1.1³,⁷]decane.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Q10   Q11   Q12   Q13   Q14   Q15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Nomenclature Polycyclics.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3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Acidity Basicity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questions   ·   Easy 1  |  Medium 0  |  Hard 4   ·   PYQ frequency: Occasional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of acidity of the compounds A-C is: A B C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&gt; B &gt; C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C &gt; A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&gt; A &gt; B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A &gt; 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C &gt; A &gt; B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rises with electronegativity, size (down a group), resonance delocalisation, inductive withdrawal (distance-dependent) and s-character; basicity of amines (gas phase vs water solvation; aniline &lt; NH₃ &lt; alkylamines; amidines/guanidines strong; pyridine 5.2, pyrrole non-basic, imidazole 7); ortho effect; aromatic phenol substituent effects.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Squaric acid (pKa₁ ≈ 1.5) is most acidic. Cyclopentane-1,3-dione (enol, pKa ≈ 4.5) is next. Indane-1,3-dione (pKa ≈ 7) is weakest. C &gt; A &gt; B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C &gt; A &gt; B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Resonance beats induction: p-nitrophenol (7.1) is far more acidic than m-nitrophenol (8.4).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Protonating pyrrole at N (its lone pair is part of the aromatic sextet; it protonates at C2).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Guanidine is strongly basic because the cation is symmetric and triply resonance-stabilised.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2012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&gt; B &gt; C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Squaric acid (pKa₁ ≈ 1.5) is most acidic. Cyclopentane-1,3-dione (enol, pKa ≈ 4.5) is next. Indane-1,3-dione (pKa ≈ 7) is weakest. C &gt; A &gt; B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C &gt; 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Protonating pyrrole at N (its lone pair is part of the aromatic sextet; it protonates at C2).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A &gt; 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Guanidine is strongly basic because the cation is symmetric and triply resonance-stabilised.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increasing order of pKₐ values of the circled hydrogens in the following compounds is (I) (II) (III)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&lt; II &lt; III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&lt; III &lt; II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&lt; I &lt; III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&lt; III &lt; 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II &lt; I &lt; III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rises with electronegativity, size (down a group), resonance delocalisation, inductive withdrawal (distance-dependent) and s-character; basicity of amines (gas phase vs water solvation; aniline &lt; NH₃ &lt; alkylamines; amidines/guanidines strong; pyridine 5.2, pyrrole non-basic, imidazole 7); ortho effect; aromatic phenol substituent effects.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N–H of the N-cyanoguanidinium salt (II) is strongly acidic. The CH₂ flanked by two carbonyls in I has pKa ≈ 10. The C-2 H of the 1,3-dimethylimidazolium ion (III) has pKa ≈ 21–23. II &lt; I &lt; III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II &lt; I &lt; III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Resonance beats induction: p-nitrophenol (7.1) is far more acidic than m-nitrophenol (8.4).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Protonating pyrrole at N (its lone pair is part of the aromatic sextet; it protonates at C2).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Guanidine is strongly basic because the cation is symmetric and triply resonance-stabilised.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&lt; II &lt; III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The N–H of the N-cyanoguanidinium salt (II) is strongly acidic. The CH₂ flanked by two carbonyls in I has pKa ≈ 10. The C-2 H of the 1,3-dimethylimidazolium ion (III) has pKa ≈ 21–23. II &lt; I &lt; III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&lt; III &lt; II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Protonating pyrrole at N (its lone pair is part of the aromatic sextet; it protonates at C2).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&lt; III &lt; 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Guanidine is strongly basic because the cation is symmetric and triply resonance-stabilised.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of acidity of the following compound A-C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C &gt; A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C&gt;B&gt;A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&gt; C &gt; B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&gt; B &gt; 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A &gt; C &gt; B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rises with electronegativity, size (down a group), resonance delocalisation, inductive withdrawal (distance-dependent) and s-character; basicity of amines (gas phase vs water solvation; aniline &lt; NH₃ &lt; alkylamines; amidines/guanidines strong; pyridine 5.2, pyrrole non-basic, imidazole 7); ortho effect; aromatic phenol substituent effects.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Pentakis(trifluoromethyl)cyclopentadiene (A) is a carbon superacid: five CF₃ groups stabilise the aromatic cyclopentadienide. Pentamethylcyclopentadiene (C, pKa ≈ 26) is next. Cyclopropene (B) is the weakest acid because its conjugate base would be the antiaromatic cyclopropenyl anion. A &gt; C &gt; B.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A &gt; C &gt; B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Resonance beats induction: p-nitrophenol (7.1) is far more acidic than m-nitrophenol (8.4).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Protonating pyrrole at N (its lone pair is part of the aromatic sextet; it protonates at C2).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Guanidine is strongly basic because the cation is symmetric and triply resonance-stabilised.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C &gt; A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Pentakis(trifluoromethyl)cyclopentadiene (A) is a carbon superacid: five CF₃ groups stabilise the aromatic cyclopentadienide. Pentamethylcyclopentadiene (C, pKa ≈ 26) is next. Cyclopropene (B) is the weakest acid because its conjugate base would be the antiaromatic cyclopropenyl anion. A &gt; C &gt; B.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C&gt;B&gt;A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Protonating pyrrole at N (its lone pair is part of the aromatic sextet; it protonates at C2).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&gt; B &gt; 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Guanidine is strongly basic because the cation is symmetric and triply resonance-stabilised.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Arrange the following in the decreasing order of acidity of the hydrogen indicated in italic (i) CH₃ COCH₃ (ii) CH₃ COCH₂ COCH₃ (iii) CH₃ OOCCH₂ COOCH₃ (iv) CH₃ COCH₂ NO₂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(ii) &gt; (iii) &gt; (i) &gt; (iv)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(iv) &gt; (ii) &gt; (iii) &gt; (i)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(iv) &gt; (iii) &gt; (ii) &gt; (i)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(ii) &gt; (iv) &gt; (iii) &gt; (i)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(iv) &gt; (ii) &gt; (iii) &gt; (i)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rises with electronegativity, size (down a group), resonance delocalisation, inductive withdrawal (distance-dependent) and s-character; basicity of amines (gas phase vs water solvation; aniline &lt; NH₃ &lt; alkylamines; amidines/guanidines strong; pyridine 5.2, pyrrole non-basic, imidazole 7); ortho effect; aromatic phenol substituent effects.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pKa: CH₃COCH₂NO₂ ( 5) &lt; acetylacetone (9) &lt; dimethyl malonate (13) &lt; acetone (19): (iv) &gt; (ii) &gt; (iii) &gt; (i) (b). Chapter list · Next in chapter →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(iv) &gt; (ii) &gt; (iii) &gt; (i)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Resonance beats induction: p-nitrophenol (7.1) is far more acidic than m-nitrophenol (8.4).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Protonating pyrrole at N (its lone pair is part of the aromatic sextet; it protonates at C2).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Guanidine is strongly basic because the cation is symmetric and triply resonance-stabilised.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(ii) &gt; (iii) &gt; (i) &gt; (iv)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pKa: CH₃COCH₂NO₂ ( 5) &lt; acetylacetone (9) &lt; dimethyl malonate (13) &lt; acetone (19): (iv) &gt; (ii) &gt; (iii) &gt; (i) (b). Chapter list · Next in chapter →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(iv) &gt; (iii) &gt; (ii) &gt; (i)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Protonating pyrrole at N (its lone pair is part of the aromatic sextet; it protonates at C2).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(ii) &gt; (iv) &gt; (iii) &gt; (i)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Guanidine is strongly basic because the cation is symmetric and triply resonance-stabilised.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compound that contains the most acidic hydrogen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mathrmH₂C=CH₂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≡ CH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mathrmH₂C=C=CH₂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mathrmH₃C-CH₃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CH ≡ CH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rises with electronegativity, size (down a group), resonance delocalisation, inductive withdrawal (distance-dependent) and s-character; basicity of amines (gas phase vs water solvation; aniline &lt; NH₃ &lt; alkylamines; amidines/guanidines strong; pyridine 5.2, pyrrole non-basic, imidazole 7); ortho effect; aromatic phenol substituent effects.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of C–H follows s-character of the carbanion: sp (acetylene, pKₐ 25) &gt; sp² (ethylene 44; allene ~44) &gt; sp³ (ethane 50).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CH ≡ CH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Resonance beats induction: p-nitrophenol (7.1) is far more acidic than m-nitrophenol (8.4).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Protonating pyrrole at N (its lone pair is part of the aromatic sextet; it protonates at C2).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Guanidine is strongly basic because the cation is symmetric and triply resonance-stabilised.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'Stable conjugate base = strong acid'.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Basicity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mathrmH₂C=CH₂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Acidity of C–H follows s-character of the carbanion: sp (acetylene, pKₐ 25) &gt; sp² (ethylene 44; allene ~44) &gt; sp³ (ethane 50).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mathrmH₂C=C=CH₂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Protonating pyrrole at N (its lone pair is part of the aromatic sextet; it protonates at C2).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mathrmH₃C-CH₃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Guanidine is strongly basic because the cation is symmetric and triply resonance-stabilised.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Acidity Basicity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Acidity rises with electronegativity, size (down a group), resonance delocalisation, inductive withdrawal (distance-dependent) and s-character; basicity of amines (gas phase vs water solvation; aniline &lt; NH₃ &lt; alkylamines; amidines/guanidines strong; pyridine 5.2, pyrrole non-basic, imidazole 7); ortho effect; aromatic phenol substituent effects.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pKa: HC≡CH 25, H₂O 15.7, EtOH 16, PhOH 10, CH₃COOH 4.8, CF₃COOH 0.2, HCN 9.2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Conjugate acid pKa: pyridinium 5.2, anilinium 4.6, alkylammonium 10–11, guanidinium 13.6, DBU 12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 acids/bases by structure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Effect of ortho/para nitro on phenol pKa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pyrrole N is not basic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Gas-phase vs aqueous amine basicity order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Protonating pyrrole at N (its lone pair is part of the aromatic sextet; it protonates at C2).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Guanidine is strongly basic because the cation is symmetric and triply resonance-stabilised.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Q16   Q17   Q18   Q19   Q20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Acidity Basicity.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4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Aromaticity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questions   ·   Easy 1  |  Medium 2  |  Hard 1   ·   PYQ frequency: Occasional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for the rates of electrophilic aromatic substitution of the following compound is (I) (II) (III)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II &gt; III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&gt; I &gt; III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&gt; II &gt; 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III &gt; II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happy, 4n flat unhappy'.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I &gt; III &gt; II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Hückel 4n+2 (aromatic), 4n planar (antiaromatic), non-planar/non-conjugated (non-aromatic); ions (cyclopropenyl⁺, cyclopentadienyl⁻, tropylium⁺), heterocycles (furan, pyrrole, thiophene, pyridine), annulenes ([18] aromatic, [16] antiaromatic), azulene, Möbius aromaticity (4n), NMR ring-current test, Frost circle.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N-Methylindole (π-excessive) ≫ chlorobenzene (mildly deactivated) &gt; pyridine (π-deficient and protonated under SEAr conditions). I &gt; III &gt; II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I &gt; III &gt; II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the Frost circle: filled bonding levels with no half-filled degenerate pair = aromatic.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exocyclic carbonyl π electrons (tropone) or both lone pairs of the heteroatom.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Cyclobutadiene is rectangular, not square — it avoids antiaromatic degeneracy.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happy, 4n flat unhappy'.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II &gt; III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N-Methylindole (π-excessive) ≫ chlorobenzene (mildly deactivated) &gt; pyridine (π-deficient and protonated under SEAr conditions). I &gt; III &gt; II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&gt; I &gt; III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exocyclic carbonyl π electrons (tropone) or both lone pairs of the heteroatom.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&gt; II &gt; 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Cyclobutadiene is rectangular, not square — it avoids antiaromatic degeneracy.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compound that is antiaromatic is (I) (II) (III) (IV)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happy, 4n flat unhappy'.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Hückel 4n+2 (aromatic), 4n planar (antiaromatic), non-planar/non-conjugated (non-aromatic); ions (cyclopropenyl⁺, cyclopentadienyl⁻, tropylium⁺), heterocycles (furan, pyrrole, thiophene, pyridine), annulenes ([18] aromatic, [16] antiaromatic), azulene, Möbius aromaticity (4n), NMR ring-current test, Frost circle.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Borole (I, C₄H₄BH) is a planar ring with an empty p orbital on boron. Its cyclic conjugation holds 4π electrons (4n, n = 1), so it is antiaromatic. Barrelene (II, bicyclo[2.2.2]octatriene) has only homoconjugated, non-cyclic π overlap, so it is non-aromatic. Cycloheptatriene (III) is interrupted by an sp³ CH₂, so it is non-aromatic. Cyclopropenone (IV) polarises to a 2π cyclopropenium ring, so it is aromatic. Answer: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the Frost circle: filled bonding levels with no half-filled degenerate pair = aromatic.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exocyclic carbonyl π electrons (tropone) or both lone pairs of the heteroatom.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Cyclobutadiene is rectangular, not square — it avoids antiaromatic degeneracy.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happy, 4n flat unhappy'.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Borole (I, C₄H₄BH) is a planar ring with an empty p orbital on boron. Its cyclic conjugation holds 4π electrons (4n, n = 1), so it is antiaromatic. Barrelene (II, bicyclo[2.2.2]octatriene) has only homoconjugated, non-cyclic π overlap, so it is non-aromatic. Cycloheptatriene (III) is interrupted by an sp³ CH₂, so it is non-aromatic. Cyclopropenone (IV) polarises to a 2π cyclopropenium ring, so it is aromatic. Answer: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exocyclic carbonyl π electrons (tropone) or both lone pairs of the heteroatom.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Cyclobutadiene is rectangular, not square — it avoids antiaromatic degeneracy.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respect to electrophilic aromatic substitution, reactivity order of pyrrole, pyridine and indole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indole &gt; pyrrole &gt; pyridine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pyrrole &gt; pyridine &gt; indole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pyrrole &gt; indole &gt; pyridine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indole &gt; pyridine &gt; pyrrole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happy, 4n flat unhappy'.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pyrrole &gt; indole &gt; pyridine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Hückel 4n+2 (aromatic), 4n planar (antiaromatic), non-planar/non-conjugated (non-aromatic); ions (cyclopropenyl⁺, cyclopentadienyl⁻, tropylium⁺), heterocycles (furan, pyrrole, thiophene, pyridine), annulenes ([18] aromatic, [16] antiaromatic), azulene, Möbius aromaticity (4n), NMR ring-current test, Frost circle.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Pyrrole is the most reactive (electron-rich five-membered ring); indole is somewhat less reactive because part of the Ï density is shared with the benzene ring; pyridine is strongly deactivated (electron-poor, protonated by acids).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pyrrole &gt; indole &gt; pyridine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the Frost circle: filled bonding levels with no half-filled degenerate pair = aromatic.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exocyclic carbonyl π electrons (tropone) or both lone pairs of the heteroatom.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Cyclobutadiene is rectangular, not square — it avoids antiaromatic degeneracy.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happy, 4n flat unhappy'.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indole &gt; pyrrole &gt; pyridine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Pyrrole is the most reactive (electron-rich five-membered ring); indole is somewhat less reactive because part of the Ï density is shared with the benzene ring; pyridine is strongly deactivated (electron-poor, protonated by acids).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pyrrole &gt; pyridine &gt; indole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exocyclic carbonyl π electrons (tropone) or both lone pairs of the heteroatom.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indole &gt; pyridine &gt; pyrrole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Cyclobutadiene is rectangular, not square — it avoids antiaromatic degeneracy.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value of 'n' for the following molecule according to Huckel's rule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4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happy, 4n flat unhappy'.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3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Hückel 4n+2 (aromatic), 4n planar (antiaromatic), non-planar/non-conjugated (non-aromatic); ions (cyclopropenyl⁺, cyclopentadienyl⁻, tropylium⁺), heterocycles (furan, pyrrole, thiophene, pyridine), annulenes ([18] aromatic, [16] antiaromatic), azulene, Möbius aromaticity (4n), NMR ring-current test, Frost circle.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Pyrene has 16 π electrons, but its aromatic periphery carries 14 π: 4n + 2 = 14 → n = 3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3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the Frost circle: filled bonding levels with no half-filled degenerate pair = aromatic.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exocyclic carbonyl π electrons (tropone) or both lone pairs of the heteroatom.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Cyclobutadiene is rectangular, not square — it avoids antiaromatic degeneracy.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happy, 4n flat unhappy'.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Pyrene has 16 π electrons, but its aromatic periphery carries 14 π: 4n + 2 = 14 → n = 3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exocyclic carbonyl π electrons (tropone) or both lone pairs of the heteroatom.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Cyclobutadiene is rectangular, not square — it avoids antiaromatic degeneracy.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Aromaticity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Hückel 4n+2 (aromatic), 4n planar (antiaromatic), non-planar/non-conjugated (non-aromatic); ions (cyclopropenyl⁺, cyclopentadienyl⁻, tropylium⁺), heterocycles (furan, pyrrole, thiophene, pyridine), annulenes ([18] aromatic, [16] antiaromatic), azulene, Möbius aromaticity (4n), NMR ring-current test, Frost circle.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Aromatic: 2, 6, 10, 14, 18 π electrons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Frost circle: polygon vertex down → orbital energies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 current: outer H deshielded (δ 7–9), inner shielded (negative δ)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Classify species as aromatic/anti/non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acidity of cyclopentadiene (pKa 16)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Stability of tropylium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Heterocycle aromaticity order (thiophene &gt; pyrrole &gt; furan)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exocyclic carbonyl π electrons (tropone) or both lone pairs of the heteroatom.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Cyclobutadiene is rectangular, not square — it avoids antiaromatic degeneracy.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Q21   Q22   Q23   Q24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Aromaticity.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General Organic Chemistry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questions   ·   Easy 1  |  Medium 9  |  Hard 2   ·   PYQ frequency: Very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 the following statements about cis- and trans-decalins (A) cis-isomer is more stable than trans-isomer (B) trans-isomer is more stable than cis-isomer (C) trans-isomer undergoes ring-flip (D) cis-isomer undergoes ring-flip The correct statements among the above are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and 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C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and 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B and 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Trans decalin is more stable than cis decalin by about 2.7kcal/mol. • The rigid conformation of trans decalin prohibits ring flipping. Else, it would result in highly strained system with one ring attached to other by two axial bond. • Cis decalin exists as an equilibrium between two enantiomeric chair conformation and flip into one other.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B and 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C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• Trans decalin is more stable than cis decalin by about 2.7kcal/mol. • The rigid conformation of trans decalin prohibits ring flipping. Else, it would result in highly strained system with one ring attached to other by two axial bond. • Cis decalin exists as an equilibrium between two enantiomeric chair conformation and flip into one other.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and 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two benzylic hydrogens H_A and H_B in the compounds I and II, are (I) (II)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diastereotopic in I and enantiotopic in II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diastereotopic in II and enantiotopic in 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diastereotopic in both I and II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enantiotopic in both I and II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diastereotopic in II and enantiotopic in 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I (cis-2,6-dimethyl, meso) the benzylic CH₂ lies on the mirror plane, so H_A/H_B are enantiotopic. In II (trans, chiral) there is no such symmetry, so they are diastereotopic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diastereotopic in II and enantiotopic in 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diastereotopic in I and enantiotopic in II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In I (cis-2,6-dimethyl, meso) the benzylic CH₂ lies on the mirror plane, so H_A/H_B are enantiotopic. In II (trans, chiral) there is no such symmetry, so they are diastereotopic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diastereotopic in both I and II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enantiotopic in both I and II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Methyl groups in the following compound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Homotopic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Diasterotopic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Enantiotopic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Constitutionally heterotopic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Homotopic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trans-4,5-Diphenyl-2,2-dimethyl-1,3-dioxolane has a C₂ axis through C-2 that swaps the two methyls, so they are homotopic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Homotopic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Diasterotopic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trans-4,5-Diphenyl-2,2-dimethyl-1,3-dioxolane has a C₂ axis through C-2 that swaps the two methyls, so they are homotopic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Enantiotopic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Constitutionally heterotopic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geometrical isomers of the complex [RhH(C ≡ CR)₂(PMe₃)₃]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3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Octahedral MA₃B₂C (A = PMe₃, B = alkynyl, C = H): fac-A₃ (one isomer), mer-A₃ with the two alkynyls trans (one) or cis (one) — three geometrical isomers.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3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Octahedral MA₃B₂C (A = PMe₃, B = alkynyl, C = H): fac-A₃ (one isomer), mer-A₃ with the two alkynyls trans (one) or cis (one) — three geometrical isomers.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for the rate of thermal decarboxylation of the following compounds is A B C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C&gt;B&gt;A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&gt; A &gt; B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&gt; C &gt; B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B&gt;C&gt;A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C&gt;B&gt;A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2-Pyridylacetic acid (C) decarboxylates most easily, through a cyclic zwitterion giving an enamine. Picolinic acid (B) loses CO₂ via the Hammick ylide. Benzoic acid (A) is very resistant. C &gt; B &gt; A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C&gt;B&gt;A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&gt; A &gt; B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2-Pyridylacetic acid (C) decarboxylates most easily, through a cyclic zwitterion giving an enamine. Picolinic acid (B) loses CO₂ via the Hammick ylide. Benzoic acid (A) is very resistant. C &gt; B &gt; A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&gt; C &gt; B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B&gt;C&gt;A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most stable conformation of trans-1-t-butyl-3-methylcyclohexane, the substituents at C–1 and C–3, respectively,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Axial and equatorial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Equatorial and equatorial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Equatorial and axial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Axial and axial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Equatorial and axial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t-butyl group is a very bulky group. Bulky groups prefer equatorial position. Hence, t-butyl group is equatorial at C-1. Since the substituents are trans to each other, methyl group at C-3 prefers axial position.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Equatorial and axial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Axial and equatorial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t-butyl group is a very bulky group. Bulky groups prefer equatorial position. Hence, t-butyl group is equatorial at C-1. Since the substituents are trans to each other, methyl group at C-3 prefers axial position.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Equatorial and equatorial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Axial and axial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relative rates of solvolysis of iodides A-C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&gt; A &gt; B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C&gt;B&gt;A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C &gt; A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A &gt; 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C &gt; A &gt; B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vinylic iodide B cannot ionise to a stabilised cation and is slowest. In the oxacyclooctyl iodide C the ring oxygen gives transannular (neighbouring-group) assistance, so C reacts faster than cyclooctyl iodide A: C &gt; A &gt; B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C &gt; A &gt; B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C&gt;B&gt;A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The vinylic iodide B cannot ionise to a stabilised cation and is slowest. In the oxacyclooctyl iodide C the ring oxygen gives transannular (neighbouring-group) assistance, so C reacts faster than cyclooctyl iodide A: C &gt; A &gt; B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C &gt; 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&gt; A &gt; 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compound given below, the hydrogens marked A and B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Homotopic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Isotopic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Enantiotopic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Diastereotopic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Enantiotopic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cis-2,6-Diphenylpiperidin-4-one is meso, and the N–CH₂COOH carbon lies on its mirror plane. Replacing H_A or H_B gives enantiomers, so they are enantiotopic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Enantiotopic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Homotopic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cis-2,6-Diphenylpiperidin-4-one is meso, and the N–CH₂COOH carbon lies on its mirror plane. Replacing H_A or H_B gives enantiomers, so they are enantiotopic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Isotopic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Diastereotopic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order of magnitude of 'A values' for the given substituents in cyclohexane derivatives is X = CH₃, CN, Ph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&gt; CN &gt; Me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Me&gt;Ph&gt;CN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 &gt; Me &gt; Ph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Ph&gt;Me&gt;CN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Ph&gt;Me&gt;CN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values (kcal mol⁻¹): Ph 2.8 &gt; Me 1.7 &gt; CN 0.2 — the slim linear cyano group barely prefers equatorial.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Ph&gt;Me&gt;CN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&gt; CN &gt; Me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A values (kcal mol⁻¹): Ph 2.8 &gt; Me 1.7 &gt; CN 0.2 — the slim linear cyano group barely prefers equatorial.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Me&gt;Ph&gt;CN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 &gt; Me &gt; Ph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statements about conformations X and Y of 2-butanone are (X) (Y) (A) X is more stable than Y (B) Y is more stable than X (C) Methyl groups in X are anti (D) Methyl groups in Y are gauche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C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and C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A, C and 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A, C and 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Butanone prefers the conformer with the C-4 methyl eclipsing the C=O oxygen (X), where it is anti to the acyl CH₃. In Y the two methyls are gauche. A, C and D (d).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A, C and 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D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Butanone prefers the conformer with the C-4 methyl eclipsing the C=O oxygen (X), where it is anti to the acyl CH₃. In Y the two methyls are gauche. A, C and D (d).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and C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and 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following compounds, the correct order of reactivity towards nucleophilic acyl substitution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acetyl chloride &lt; methyl acetate &lt; acetic anhydride &lt; acetamide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acetamide &lt; methyl acetate &lt; acetic anhydride &lt; acetyl chloride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acetamide &lt; acetic anhydride &lt; acetyl chloride &lt; methyl acetate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 acetate &lt; acetamide &lt; acetic anhydride &lt; acetyl chloride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acetamide &lt; methyl acetate &lt; acetic anhydride &lt; acetyl chloride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Leaving group ability affects the reactivity. The electropfhilic character of acetamide is minimum due to +R effect. +R effect is weaker in case of methyl acetate. +R effect is still weaker, acyl group is more electrophilic Weakest +R group, maximum electrophilicity of acyl group. Thus the order is acetamide &lt; methyl acetate &lt; acetic anhydride &lt; acetyl chloride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acetamide &lt; methyl acetate &lt; acetic anhydride &lt; acetyl chloride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acetyl chloride &lt; methyl acetate &lt; acetic anhydride &lt; acetamide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Leaving group ability affects the reactivity. The electropfhilic character of acetamide is minimum due to +R effect. +R effect is weaker in case of methyl acetate. +R effect is still weaker, acyl group is more electrophilic Weakest +R group, maximum electrophilicity of acyl group. Thus the order is acetamide &lt; methyl acetate &lt; acetic anhydride &lt; acetyl chloride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acetamide &lt; acetic anhydride &lt; acetyl chloride &lt; methyl acetate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 acetate &lt; acetamide &lt; acetic anhydride &lt; acetyl chloride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following equilibrium, conformer B is more stable than A when R is A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F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trans-1,4-disubstituted cyclohexanes small electronegative groups such as F favour the diaxial conformer B. Axial C–F bonds gain σ(C–H) → σ*(C–F) hyperconjugation and the dipoles cancel, whereas Me, Cl and OMe prefer diequatorial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F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Aromaticity check: count π electrons in the ring only; lone pairs count only if in a p orbital needed for conjugation.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'4n+2 planar cyclic conjugated'.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Organic Chemistry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36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For trans-1,4-disubstituted cyclohexanes small electronegative groups such as F favour the diaxial conformer B. Axial C–F bonds gain σ(C–H) → σ*(C–F) hyperconjugation and the dipoles cancel, whereas Me, Cl and OMe prefer diequatorial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both lone pairs of a ring oxygen; treating cyclooctatetraene (tub, 8 e⁻) as antiaromatic (it is non-aromatic).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Anomeric effect: electronegative substituents at C1 of pyranoses prefer axial.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General Organic Chemistry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 effects (inductive, resonance, hyperconjugation), acidity/basicity trends, aromaticity (Hückel 4n+2, antiaromatic, homoaromatic), nomenclature of polycyclics/spiro/bridged, conformational analysis (A-values, anomeric effect), reactive intermediates (carbocation stability, carbenes, nitrenes), stereochemistry descriptors (R/S, E/Z, pro-R/pro-S).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Hückel: planar, cyclic, conjugated, 4n+2 π electrons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A-values: t-Bu 4.9 &gt; Ph 2.8 &gt; iPr 2.2 &gt; Me 1.7 kcal/mol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Carbocation: 3° &gt; 2° &gt; 1° ; benzylic/allylic ≈ 2°–3°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pKa: acetic 4.8, phenol 10, alcohol 16, alkyne 25, alkene 44, alkane 50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 acidity/basicity with effects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Aromatic/antiaromatic/non-aromatic classification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stable conformer of substituted cyclohexanes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IUPAC names of bicyclics (von Baeyer)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R/S assignment with priorities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both lone pairs of a ring oxygen; treating cyclooctatetraene (tub, 8 e⁻) as antiaromatic (it is non-aromatic).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Anomeric effect: electronegative substituents at C1 of pyranoses prefer axial.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Q25   Q26   Q27   Q28   Q29   Q30   Q31   Q32   Q33   Q34   Q35   Q36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2 question(s) next session on General Organic Chemistry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119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