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Masters/slideMaster159.xml" ContentType="application/vnd.openxmlformats-officedocument.presentationml.slideMaster+xml"/>
  <Override PartName="/ppt/slideMasters/slideMaster160.xml" ContentType="application/vnd.openxmlformats-officedocument.presentationml.slideMaster+xml"/>
  <Override PartName="/ppt/slideMasters/slideMaster161.xml" ContentType="application/vnd.openxmlformats-officedocument.presentationml.slideMaster+xml"/>
  <Override PartName="/ppt/slideMasters/slideMaster162.xml" ContentType="application/vnd.openxmlformats-officedocument.presentationml.slideMaster+xml"/>
  <Override PartName="/ppt/slideMasters/slideMaster163.xml" ContentType="application/vnd.openxmlformats-officedocument.presentationml.slideMaster+xml"/>
  <Override PartName="/ppt/slideMasters/slideMaster164.xml" ContentType="application/vnd.openxmlformats-officedocument.presentationml.slideMaster+xml"/>
  <Override PartName="/ppt/slideMasters/slideMaster165.xml" ContentType="application/vnd.openxmlformats-officedocument.presentationml.slideMaster+xml"/>
  <Override PartName="/ppt/slideMasters/slideMaster166.xml" ContentType="application/vnd.openxmlformats-officedocument.presentationml.slideMaster+xml"/>
  <Override PartName="/ppt/slideMasters/slideMaster167.xml" ContentType="application/vnd.openxmlformats-officedocument.presentationml.slideMaster+xml"/>
  <Override PartName="/ppt/slideMasters/slideMaster168.xml" ContentType="application/vnd.openxmlformats-officedocument.presentationml.slideMaster+xml"/>
  <Override PartName="/ppt/slideMasters/slideMaster169.xml" ContentType="application/vnd.openxmlformats-officedocument.presentationml.slideMaster+xml"/>
  <Override PartName="/ppt/slideMasters/slideMaster170.xml" ContentType="application/vnd.openxmlformats-officedocument.presentationml.slideMaster+xml"/>
  <Override PartName="/ppt/slideMasters/slideMaster171.xml" ContentType="application/vnd.openxmlformats-officedocument.presentationml.slideMaster+xml"/>
  <Override PartName="/ppt/slideMasters/slideMaster172.xml" ContentType="application/vnd.openxmlformats-officedocument.presentationml.slideMaster+xml"/>
  <Override PartName="/ppt/slideMasters/slideMaster173.xml" ContentType="application/vnd.openxmlformats-officedocument.presentationml.slideMaster+xml"/>
  <Override PartName="/ppt/slideMasters/slideMaster174.xml" ContentType="application/vnd.openxmlformats-officedocument.presentationml.slideMaster+xml"/>
  <Override PartName="/ppt/slideMasters/slideMaster175.xml" ContentType="application/vnd.openxmlformats-officedocument.presentationml.slideMaster+xml"/>
  <Override PartName="/ppt/slideMasters/slideMaster176.xml" ContentType="application/vnd.openxmlformats-officedocument.presentationml.slideMaster+xml"/>
  <Override PartName="/ppt/slideMasters/slideMaster177.xml" ContentType="application/vnd.openxmlformats-officedocument.presentationml.slideMaster+xml"/>
  <Override PartName="/ppt/slideMasters/slideMaster178.xml" ContentType="application/vnd.openxmlformats-officedocument.presentationml.slideMaster+xml"/>
  <Override PartName="/ppt/slideMasters/slideMaster179.xml" ContentType="application/vnd.openxmlformats-officedocument.presentationml.slideMaster+xml"/>
  <Override PartName="/ppt/slideMasters/slideMaster180.xml" ContentType="application/vnd.openxmlformats-officedocument.presentationml.slideMaster+xml"/>
  <Override PartName="/ppt/slideMasters/slideMaster181.xml" ContentType="application/vnd.openxmlformats-officedocument.presentationml.slideMaster+xml"/>
  <Override PartName="/ppt/slideMasters/slideMaster182.xml" ContentType="application/vnd.openxmlformats-officedocument.presentationml.slideMaster+xml"/>
  <Override PartName="/ppt/slideMasters/slideMaster183.xml" ContentType="application/vnd.openxmlformats-officedocument.presentationml.slideMaster+xml"/>
  <Override PartName="/ppt/slideMasters/slideMaster184.xml" ContentType="application/vnd.openxmlformats-officedocument.presentationml.slideMaster+xml"/>
  <Override PartName="/ppt/slideMasters/slideMaster185.xml" ContentType="application/vnd.openxmlformats-officedocument.presentationml.slideMaster+xml"/>
  <Override PartName="/ppt/slideMasters/slideMaster186.xml" ContentType="application/vnd.openxmlformats-officedocument.presentationml.slideMaster+xml"/>
  <Override PartName="/ppt/slideMasters/slideMaster187.xml" ContentType="application/vnd.openxmlformats-officedocument.presentationml.slideMaster+xml"/>
  <Override PartName="/ppt/slideMasters/slideMaster188.xml" ContentType="application/vnd.openxmlformats-officedocument.presentationml.slideMaster+xml"/>
  <Override PartName="/ppt/slideMasters/slideMaster189.xml" ContentType="application/vnd.openxmlformats-officedocument.presentationml.slideMaster+xml"/>
  <Override PartName="/ppt/slideMasters/slideMaster190.xml" ContentType="application/vnd.openxmlformats-officedocument.presentationml.slideMaster+xml"/>
  <Override PartName="/ppt/slideMasters/slideMaster191.xml" ContentType="application/vnd.openxmlformats-officedocument.presentationml.slideMaster+xml"/>
  <Override PartName="/ppt/slideMasters/slideMaster192.xml" ContentType="application/vnd.openxmlformats-officedocument.presentationml.slideMaster+xml"/>
  <Override PartName="/ppt/slideMasters/slideMaster193.xml" ContentType="application/vnd.openxmlformats-officedocument.presentationml.slideMaster+xml"/>
  <Override PartName="/ppt/slideMasters/slideMaster194.xml" ContentType="application/vnd.openxmlformats-officedocument.presentationml.slideMaster+xml"/>
  <Override PartName="/ppt/slideMasters/slideMaster195.xml" ContentType="application/vnd.openxmlformats-officedocument.presentationml.slideMaster+xml"/>
  <Override PartName="/ppt/slideMasters/slideMaster196.xml" ContentType="application/vnd.openxmlformats-officedocument.presentationml.slideMaster+xml"/>
  <Override PartName="/ppt/slideMasters/slideMaster197.xml" ContentType="application/vnd.openxmlformats-officedocument.presentationml.slideMaster+xml"/>
  <Override PartName="/ppt/slideMasters/slideMaster198.xml" ContentType="application/vnd.openxmlformats-officedocument.presentationml.slideMaster+xml"/>
  <Override PartName="/ppt/slideMasters/slideMaster199.xml" ContentType="application/vnd.openxmlformats-officedocument.presentationml.slideMaster+xml"/>
  <Override PartName="/ppt/slideMasters/slideMaster200.xml" ContentType="application/vnd.openxmlformats-officedocument.presentationml.slideMaster+xml"/>
  <Override PartName="/ppt/slideMasters/slideMaster201.xml" ContentType="application/vnd.openxmlformats-officedocument.presentationml.slideMaster+xml"/>
  <Override PartName="/ppt/slideMasters/slideMaster202.xml" ContentType="application/vnd.openxmlformats-officedocument.presentationml.slideMaster+xml"/>
  <Override PartName="/ppt/slideMasters/slideMaster203.xml" ContentType="application/vnd.openxmlformats-officedocument.presentationml.slideMaster+xml"/>
  <Override PartName="/ppt/slideMasters/slideMaster204.xml" ContentType="application/vnd.openxmlformats-officedocument.presentationml.slideMaster+xml"/>
  <Override PartName="/ppt/slideMasters/slideMaster205.xml" ContentType="application/vnd.openxmlformats-officedocument.presentationml.slideMaster+xml"/>
  <Override PartName="/ppt/slideMasters/slideMaster206.xml" ContentType="application/vnd.openxmlformats-officedocument.presentationml.slideMaster+xml"/>
  <Override PartName="/ppt/slideMasters/slideMaster207.xml" ContentType="application/vnd.openxmlformats-officedocument.presentationml.slideMaster+xml"/>
  <Override PartName="/ppt/slideMasters/slideMaster208.xml" ContentType="application/vnd.openxmlformats-officedocument.presentationml.slideMaster+xml"/>
  <Override PartName="/ppt/slideMasters/slideMaster209.xml" ContentType="application/vnd.openxmlformats-officedocument.presentationml.slideMaster+xml"/>
  <Override PartName="/ppt/slideMasters/slideMaster210.xml" ContentType="application/vnd.openxmlformats-officedocument.presentationml.slideMaster+xml"/>
  <Override PartName="/ppt/slideMasters/slideMaster211.xml" ContentType="application/vnd.openxmlformats-officedocument.presentationml.slideMaster+xml"/>
  <Override PartName="/ppt/slideMasters/slideMaster212.xml" ContentType="application/vnd.openxmlformats-officedocument.presentationml.slideMaster+xml"/>
  <Override PartName="/ppt/slideMasters/slideMaster213.xml" ContentType="application/vnd.openxmlformats-officedocument.presentationml.slideMaster+xml"/>
  <Override PartName="/ppt/slideMasters/slideMaster214.xml" ContentType="application/vnd.openxmlformats-officedocument.presentationml.slideMaster+xml"/>
  <Override PartName="/ppt/slideMasters/slideMaster215.xml" ContentType="application/vnd.openxmlformats-officedocument.presentationml.slideMaster+xml"/>
  <Override PartName="/ppt/slideMasters/slideMaster216.xml" ContentType="application/vnd.openxmlformats-officedocument.presentationml.slideMaster+xml"/>
  <Override PartName="/ppt/slideMasters/slideMaster217.xml" ContentType="application/vnd.openxmlformats-officedocument.presentationml.slideMaster+xml"/>
  <Override PartName="/ppt/slideMasters/slideMaster218.xml" ContentType="application/vnd.openxmlformats-officedocument.presentationml.slideMaster+xml"/>
  <Override PartName="/ppt/slideMasters/slideMaster219.xml" ContentType="application/vnd.openxmlformats-officedocument.presentationml.slideMaster+xml"/>
  <Override PartName="/ppt/slideMasters/slideMaster220.xml" ContentType="application/vnd.openxmlformats-officedocument.presentationml.slideMaster+xml"/>
  <Override PartName="/ppt/slideMasters/slideMaster221.xml" ContentType="application/vnd.openxmlformats-officedocument.presentationml.slideMaster+xml"/>
  <Override PartName="/ppt/slideMasters/slideMaster222.xml" ContentType="application/vnd.openxmlformats-officedocument.presentationml.slideMaster+xml"/>
  <Override PartName="/ppt/slideMasters/slideMaster223.xml" ContentType="application/vnd.openxmlformats-officedocument.presentationml.slideMaster+xml"/>
  <Override PartName="/ppt/slideMasters/slideMaster224.xml" ContentType="application/vnd.openxmlformats-officedocument.presentationml.slideMaster+xml"/>
  <Override PartName="/ppt/slideMasters/slideMaster225.xml" ContentType="application/vnd.openxmlformats-officedocument.presentationml.slideMaster+xml"/>
  <Override PartName="/ppt/slideMasters/slideMaster226.xml" ContentType="application/vnd.openxmlformats-officedocument.presentationml.slideMaster+xml"/>
  <Override PartName="/ppt/slideMasters/slideMaster227.xml" ContentType="application/vnd.openxmlformats-officedocument.presentationml.slideMaster+xml"/>
  <Override PartName="/ppt/slideMasters/slideMaster228.xml" ContentType="application/vnd.openxmlformats-officedocument.presentationml.slideMaster+xml"/>
  <Override PartName="/ppt/slideMasters/slideMaster229.xml" ContentType="application/vnd.openxmlformats-officedocument.presentationml.slideMaster+xml"/>
  <Override PartName="/ppt/slideMasters/slideMaster230.xml" ContentType="application/vnd.openxmlformats-officedocument.presentationml.slideMaster+xml"/>
  <Override PartName="/ppt/slideMasters/slideMaster231.xml" ContentType="application/vnd.openxmlformats-officedocument.presentationml.slideMaster+xml"/>
  <Override PartName="/ppt/slideMasters/slideMaster232.xml" ContentType="application/vnd.openxmlformats-officedocument.presentationml.slideMaster+xml"/>
  <Override PartName="/ppt/slideMasters/slideMaster233.xml" ContentType="application/vnd.openxmlformats-officedocument.presentationml.slideMaster+xml"/>
  <Override PartName="/ppt/slideMasters/slideMaster234.xml" ContentType="application/vnd.openxmlformats-officedocument.presentationml.slideMaster+xml"/>
  <Override PartName="/ppt/slideMasters/slideMaster235.xml" ContentType="application/vnd.openxmlformats-officedocument.presentationml.slideMaster+xml"/>
  <Override PartName="/ppt/slideMasters/slideMaster236.xml" ContentType="application/vnd.openxmlformats-officedocument.presentationml.slideMaster+xml"/>
  <Override PartName="/ppt/slideMasters/slideMaster237.xml" ContentType="application/vnd.openxmlformats-officedocument.presentationml.slideMaster+xml"/>
  <Override PartName="/ppt/slideMasters/slideMaster238.xml" ContentType="application/vnd.openxmlformats-officedocument.presentationml.slideMaster+xml"/>
  <Override PartName="/ppt/slideMasters/slideMaster239.xml" ContentType="application/vnd.openxmlformats-officedocument.presentationml.slideMaster+xml"/>
  <Override PartName="/ppt/slideMasters/slideMaster240.xml" ContentType="application/vnd.openxmlformats-officedocument.presentationml.slideMaster+xml"/>
  <Override PartName="/ppt/slideMasters/slideMaster241.xml" ContentType="application/vnd.openxmlformats-officedocument.presentationml.slideMaster+xml"/>
  <Override PartName="/ppt/slideMasters/slideMaster242.xml" ContentType="application/vnd.openxmlformats-officedocument.presentationml.slideMaster+xml"/>
  <Override PartName="/ppt/slideMasters/slideMaster243.xml" ContentType="application/vnd.openxmlformats-officedocument.presentationml.slideMaster+xml"/>
  <Override PartName="/ppt/slideMasters/slideMaster244.xml" ContentType="application/vnd.openxmlformats-officedocument.presentationml.slideMaster+xml"/>
  <Override PartName="/ppt/slideMasters/slideMaster245.xml" ContentType="application/vnd.openxmlformats-officedocument.presentationml.slideMaster+xml"/>
  <Override PartName="/ppt/slideMasters/slideMaster246.xml" ContentType="application/vnd.openxmlformats-officedocument.presentationml.slideMaster+xml"/>
  <Override PartName="/ppt/slideMasters/slideMaster247.xml" ContentType="application/vnd.openxmlformats-officedocument.presentationml.slideMaster+xml"/>
  <Override PartName="/ppt/slideMasters/slideMaster248.xml" ContentType="application/vnd.openxmlformats-officedocument.presentationml.slideMaster+xml"/>
  <Override PartName="/ppt/slideMasters/slideMaster249.xml" ContentType="application/vnd.openxmlformats-officedocument.presentationml.slideMaster+xml"/>
  <Override PartName="/ppt/slideMasters/slideMaster250.xml" ContentType="application/vnd.openxmlformats-officedocument.presentationml.slideMaster+xml"/>
  <Override PartName="/ppt/slideMasters/slideMaster251.xml" ContentType="application/vnd.openxmlformats-officedocument.presentationml.slideMaster+xml"/>
  <Override PartName="/ppt/slideMasters/slideMaster252.xml" ContentType="application/vnd.openxmlformats-officedocument.presentationml.slideMaster+xml"/>
  <Override PartName="/ppt/slideMasters/slideMaster253.xml" ContentType="application/vnd.openxmlformats-officedocument.presentationml.slideMaster+xml"/>
  <Override PartName="/ppt/slideMasters/slideMaster254.xml" ContentType="application/vnd.openxmlformats-officedocument.presentationml.slideMaster+xml"/>
  <Override PartName="/ppt/slideMasters/slideMaster255.xml" ContentType="application/vnd.openxmlformats-officedocument.presentationml.slideMaster+xml"/>
  <Override PartName="/ppt/slideMasters/slideMaster256.xml" ContentType="application/vnd.openxmlformats-officedocument.presentationml.slideMaster+xml"/>
  <Override PartName="/ppt/slideMasters/slideMaster257.xml" ContentType="application/vnd.openxmlformats-officedocument.presentationml.slideMaster+xml"/>
  <Override PartName="/ppt/slideMasters/slideMaster258.xml" ContentType="application/vnd.openxmlformats-officedocument.presentationml.slideMaster+xml"/>
  <Override PartName="/ppt/slideMasters/slideMaster259.xml" ContentType="application/vnd.openxmlformats-officedocument.presentationml.slideMaster+xml"/>
  <Override PartName="/ppt/slideMasters/slideMaster260.xml" ContentType="application/vnd.openxmlformats-officedocument.presentationml.slideMaster+xml"/>
  <Override PartName="/ppt/slideMasters/slideMaster261.xml" ContentType="application/vnd.openxmlformats-officedocument.presentationml.slideMaster+xml"/>
  <Override PartName="/ppt/slideMasters/slideMaster262.xml" ContentType="application/vnd.openxmlformats-officedocument.presentationml.slideMaster+xml"/>
  <Override PartName="/ppt/slideMasters/slideMaster263.xml" ContentType="application/vnd.openxmlformats-officedocument.presentationml.slideMaster+xml"/>
  <Override PartName="/ppt/slideMasters/slideMaster264.xml" ContentType="application/vnd.openxmlformats-officedocument.presentationml.slideMaster+xml"/>
  <Override PartName="/ppt/slideMasters/slideMaster265.xml" ContentType="application/vnd.openxmlformats-officedocument.presentationml.slideMaster+xml"/>
  <Override PartName="/ppt/slideMasters/slideMaster266.xml" ContentType="application/vnd.openxmlformats-officedocument.presentationml.slideMaster+xml"/>
  <Override PartName="/ppt/slideMasters/slideMaster267.xml" ContentType="application/vnd.openxmlformats-officedocument.presentationml.slideMaster+xml"/>
  <Override PartName="/ppt/slideMasters/slideMaster268.xml" ContentType="application/vnd.openxmlformats-officedocument.presentationml.slideMaster+xml"/>
  <Override PartName="/ppt/slideMasters/slideMaster269.xml" ContentType="application/vnd.openxmlformats-officedocument.presentationml.slideMaster+xml"/>
  <Override PartName="/ppt/slideMasters/slideMaster270.xml" ContentType="application/vnd.openxmlformats-officedocument.presentationml.slideMaster+xml"/>
  <Override PartName="/ppt/slideMasters/slideMaster271.xml" ContentType="application/vnd.openxmlformats-officedocument.presentationml.slideMaster+xml"/>
  <Override PartName="/ppt/slideMasters/slideMaster272.xml" ContentType="application/vnd.openxmlformats-officedocument.presentationml.slideMaster+xml"/>
  <Override PartName="/ppt/slideMasters/slideMaster273.xml" ContentType="application/vnd.openxmlformats-officedocument.presentationml.slideMaster+xml"/>
  <Override PartName="/ppt/slideMasters/slideMaster274.xml" ContentType="application/vnd.openxmlformats-officedocument.presentationml.slideMaster+xml"/>
  <Override PartName="/ppt/slideMasters/slideMaster275.xml" ContentType="application/vnd.openxmlformats-officedocument.presentationml.slideMaster+xml"/>
  <Override PartName="/ppt/slideMasters/slideMaster276.xml" ContentType="application/vnd.openxmlformats-officedocument.presentationml.slideMaster+xml"/>
  <Override PartName="/ppt/slideMasters/slideMaster277.xml" ContentType="application/vnd.openxmlformats-officedocument.presentationml.slideMaster+xml"/>
  <Override PartName="/ppt/slideMasters/slideMaster278.xml" ContentType="application/vnd.openxmlformats-officedocument.presentationml.slideMaster+xml"/>
  <Override PartName="/ppt/slideMasters/slideMaster279.xml" ContentType="application/vnd.openxmlformats-officedocument.presentationml.slideMaster+xml"/>
  <Override PartName="/ppt/slideMasters/slideMaster280.xml" ContentType="application/vnd.openxmlformats-officedocument.presentationml.slideMaster+xml"/>
  <Override PartName="/ppt/slideMasters/slideMaster281.xml" ContentType="application/vnd.openxmlformats-officedocument.presentationml.slideMaster+xml"/>
  <Override PartName="/ppt/slideMasters/slideMaster282.xml" ContentType="application/vnd.openxmlformats-officedocument.presentationml.slideMaster+xml"/>
  <Override PartName="/ppt/slideMasters/slideMaster283.xml" ContentType="application/vnd.openxmlformats-officedocument.presentationml.slideMaster+xml"/>
  <Override PartName="/ppt/slideMasters/slideMaster284.xml" ContentType="application/vnd.openxmlformats-officedocument.presentationml.slideMaster+xml"/>
  <Override PartName="/ppt/slideMasters/slideMaster285.xml" ContentType="application/vnd.openxmlformats-officedocument.presentationml.slideMaster+xml"/>
  <Override PartName="/ppt/slideMasters/slideMaster286.xml" ContentType="application/vnd.openxmlformats-officedocument.presentationml.slideMaster+xml"/>
  <Override PartName="/ppt/slideMasters/slideMaster287.xml" ContentType="application/vnd.openxmlformats-officedocument.presentationml.slideMaster+xml"/>
  <Override PartName="/ppt/slideMasters/slideMaster288.xml" ContentType="application/vnd.openxmlformats-officedocument.presentationml.slideMaster+xml"/>
  <Override PartName="/ppt/slideMasters/slideMaster289.xml" ContentType="application/vnd.openxmlformats-officedocument.presentationml.slideMaster+xml"/>
  <Override PartName="/ppt/slideMasters/slideMaster290.xml" ContentType="application/vnd.openxmlformats-officedocument.presentationml.slideMaster+xml"/>
  <Override PartName="/ppt/slideMasters/slideMaster291.xml" ContentType="application/vnd.openxmlformats-officedocument.presentationml.slideMaster+xml"/>
  <Override PartName="/ppt/slideMasters/slideMaster292.xml" ContentType="application/vnd.openxmlformats-officedocument.presentationml.slideMaster+xml"/>
  <Override PartName="/ppt/slideMasters/slideMaster293.xml" ContentType="application/vnd.openxmlformats-officedocument.presentationml.slideMaster+xml"/>
  <Override PartName="/ppt/slideMasters/slideMaster294.xml" ContentType="application/vnd.openxmlformats-officedocument.presentationml.slideMaster+xml"/>
  <Override PartName="/ppt/slideMasters/slideMaster295.xml" ContentType="application/vnd.openxmlformats-officedocument.presentationml.slideMaster+xml"/>
  <Override PartName="/ppt/slideMasters/slideMaster296.xml" ContentType="application/vnd.openxmlformats-officedocument.presentationml.slideMaster+xml"/>
  <Override PartName="/ppt/slideMasters/slideMaster297.xml" ContentType="application/vnd.openxmlformats-officedocument.presentationml.slideMaster+xml"/>
  <Override PartName="/ppt/slideMasters/slideMaster298.xml" ContentType="application/vnd.openxmlformats-officedocument.presentationml.slideMaster+xml"/>
  <Override PartName="/ppt/slideMasters/slideMaster299.xml" ContentType="application/vnd.openxmlformats-officedocument.presentationml.slideMaster+xml"/>
  <Override PartName="/ppt/slideMasters/slideMaster300.xml" ContentType="application/vnd.openxmlformats-officedocument.presentationml.slideMaster+xml"/>
  <Override PartName="/ppt/slideMasters/slideMaster301.xml" ContentType="application/vnd.openxmlformats-officedocument.presentationml.slideMaster+xml"/>
  <Override PartName="/ppt/slideMasters/slideMaster302.xml" ContentType="application/vnd.openxmlformats-officedocument.presentationml.slideMaster+xml"/>
  <Override PartName="/ppt/slideMasters/slideMaster303.xml" ContentType="application/vnd.openxmlformats-officedocument.presentationml.slideMaster+xml"/>
  <Override PartName="/ppt/slideMasters/slideMaster304.xml" ContentType="application/vnd.openxmlformats-officedocument.presentationml.slideMaster+xml"/>
  <Override PartName="/ppt/slideMasters/slideMaster305.xml" ContentType="application/vnd.openxmlformats-officedocument.presentationml.slideMaster+xml"/>
  <Override PartName="/ppt/slideMasters/slideMaster306.xml" ContentType="application/vnd.openxmlformats-officedocument.presentationml.slideMaster+xml"/>
  <Override PartName="/ppt/slideMasters/slideMaster307.xml" ContentType="application/vnd.openxmlformats-officedocument.presentationml.slideMaster+xml"/>
  <Override PartName="/ppt/slideMasters/slideMaster308.xml" ContentType="application/vnd.openxmlformats-officedocument.presentationml.slideMaster+xml"/>
  <Override PartName="/ppt/slideMasters/slideMaster309.xml" ContentType="application/vnd.openxmlformats-officedocument.presentationml.slideMaster+xml"/>
  <Override PartName="/ppt/slideMasters/slideMaster310.xml" ContentType="application/vnd.openxmlformats-officedocument.presentationml.slideMaster+xml"/>
  <Override PartName="/ppt/slideMasters/slideMaster311.xml" ContentType="application/vnd.openxmlformats-officedocument.presentationml.slideMaster+xml"/>
  <Override PartName="/ppt/slideMasters/slideMaster312.xml" ContentType="application/vnd.openxmlformats-officedocument.presentationml.slideMaster+xml"/>
  <Override PartName="/ppt/slideMasters/slideMaster313.xml" ContentType="application/vnd.openxmlformats-officedocument.presentationml.slideMaster+xml"/>
  <Override PartName="/ppt/slideMasters/slideMaster314.xml" ContentType="application/vnd.openxmlformats-officedocument.presentationml.slideMaster+xml"/>
  <Override PartName="/ppt/slideMasters/slideMaster315.xml" ContentType="application/vnd.openxmlformats-officedocument.presentationml.slideMaster+xml"/>
  <Override PartName="/ppt/slideMasters/slideMaster316.xml" ContentType="application/vnd.openxmlformats-officedocument.presentationml.slideMaster+xml"/>
  <Override PartName="/ppt/slideMasters/slideMaster317.xml" ContentType="application/vnd.openxmlformats-officedocument.presentationml.slideMaster+xml"/>
  <Override PartName="/ppt/slideMasters/slideMaster318.xml" ContentType="application/vnd.openxmlformats-officedocument.presentationml.slideMaster+xml"/>
  <Override PartName="/ppt/slideMasters/slideMaster319.xml" ContentType="application/vnd.openxmlformats-officedocument.presentationml.slideMaster+xml"/>
  <Override PartName="/ppt/slideMasters/slideMaster320.xml" ContentType="application/vnd.openxmlformats-officedocument.presentationml.slideMaster+xml"/>
  <Override PartName="/ppt/slideMasters/slideMaster321.xml" ContentType="application/vnd.openxmlformats-officedocument.presentationml.slideMaster+xml"/>
  <Override PartName="/ppt/slideMasters/slideMaster322.xml" ContentType="application/vnd.openxmlformats-officedocument.presentationml.slideMaster+xml"/>
  <Override PartName="/ppt/slideMasters/slideMaster323.xml" ContentType="application/vnd.openxmlformats-officedocument.presentationml.slideMaster+xml"/>
  <Override PartName="/ppt/slideMasters/slideMaster324.xml" ContentType="application/vnd.openxmlformats-officedocument.presentationml.slideMaster+xml"/>
  <Override PartName="/ppt/slideMasters/slideMaster325.xml" ContentType="application/vnd.openxmlformats-officedocument.presentationml.slideMaster+xml"/>
  <Override PartName="/ppt/slideMasters/slideMaster326.xml" ContentType="application/vnd.openxmlformats-officedocument.presentationml.slideMaster+xml"/>
  <Override PartName="/ppt/slideMasters/slideMaster327.xml" ContentType="application/vnd.openxmlformats-officedocument.presentationml.slideMaster+xml"/>
  <Override PartName="/ppt/slideMasters/slideMaster328.xml" ContentType="application/vnd.openxmlformats-officedocument.presentationml.slideMaster+xml"/>
  <Override PartName="/ppt/slideMasters/slideMaster329.xml" ContentType="application/vnd.openxmlformats-officedocument.presentationml.slideMaster+xml"/>
  <Override PartName="/ppt/slideMasters/slideMaster330.xml" ContentType="application/vnd.openxmlformats-officedocument.presentationml.slideMaster+xml"/>
  <Override PartName="/ppt/slideMasters/slideMaster331.xml" ContentType="application/vnd.openxmlformats-officedocument.presentationml.slideMaster+xml"/>
  <Override PartName="/ppt/slideMasters/slideMaster332.xml" ContentType="application/vnd.openxmlformats-officedocument.presentationml.slideMaster+xml"/>
  <Override PartName="/ppt/slideMasters/slideMaster333.xml" ContentType="application/vnd.openxmlformats-officedocument.presentationml.slideMaster+xml"/>
  <Override PartName="/ppt/slideMasters/slideMaster334.xml" ContentType="application/vnd.openxmlformats-officedocument.presentationml.slideMaster+xml"/>
  <Override PartName="/ppt/slideMasters/slideMaster335.xml" ContentType="application/vnd.openxmlformats-officedocument.presentationml.slideMaster+xml"/>
  <Override PartName="/ppt/slideMasters/slideMaster336.xml" ContentType="application/vnd.openxmlformats-officedocument.presentationml.slideMaster+xml"/>
  <Override PartName="/ppt/slideMasters/slideMaster337.xml" ContentType="application/vnd.openxmlformats-officedocument.presentationml.slideMaster+xml"/>
  <Override PartName="/ppt/slideMasters/slideMaster338.xml" ContentType="application/vnd.openxmlformats-officedocument.presentationml.slideMaster+xml"/>
  <Override PartName="/ppt/slideMasters/slideMaster339.xml" ContentType="application/vnd.openxmlformats-officedocument.presentationml.slideMaster+xml"/>
  <Override PartName="/ppt/slideMasters/slideMaster340.xml" ContentType="application/vnd.openxmlformats-officedocument.presentationml.slideMaster+xml"/>
  <Override PartName="/ppt/slideMasters/slideMaster341.xml" ContentType="application/vnd.openxmlformats-officedocument.presentationml.slideMaster+xml"/>
  <Override PartName="/ppt/slideMasters/slideMaster342.xml" ContentType="application/vnd.openxmlformats-officedocument.presentationml.slideMaster+xml"/>
  <Override PartName="/ppt/slideMasters/slideMaster343.xml" ContentType="application/vnd.openxmlformats-officedocument.presentationml.slideMaster+xml"/>
  <Override PartName="/ppt/slideMasters/slideMaster344.xml" ContentType="application/vnd.openxmlformats-officedocument.presentationml.slideMaster+xml"/>
  <Override PartName="/ppt/slideMasters/slideMaster345.xml" ContentType="application/vnd.openxmlformats-officedocument.presentationml.slideMaster+xml"/>
  <Override PartName="/ppt/slideMasters/slideMaster346.xml" ContentType="application/vnd.openxmlformats-officedocument.presentationml.slideMaster+xml"/>
  <Override PartName="/ppt/slideMasters/slideMaster347.xml" ContentType="application/vnd.openxmlformats-officedocument.presentationml.slideMaster+xml"/>
  <Override PartName="/ppt/slideMasters/slideMaster348.xml" ContentType="application/vnd.openxmlformats-officedocument.presentationml.slideMaster+xml"/>
  <Override PartName="/ppt/slideMasters/slideMaster349.xml" ContentType="application/vnd.openxmlformats-officedocument.presentationml.slideMaster+xml"/>
  <Override PartName="/ppt/slideMasters/slideMaster350.xml" ContentType="application/vnd.openxmlformats-officedocument.presentationml.slideMaster+xml"/>
  <Override PartName="/ppt/slideMasters/slideMaster351.xml" ContentType="application/vnd.openxmlformats-officedocument.presentationml.slideMaster+xml"/>
  <Override PartName="/ppt/slideMasters/slideMaster352.xml" ContentType="application/vnd.openxmlformats-officedocument.presentationml.slideMaster+xml"/>
  <Override PartName="/ppt/slideMasters/slideMaster353.xml" ContentType="application/vnd.openxmlformats-officedocument.presentationml.slideMaster+xml"/>
  <Override PartName="/ppt/slideMasters/slideMaster354.xml" ContentType="application/vnd.openxmlformats-officedocument.presentationml.slideMaster+xml"/>
  <Override PartName="/ppt/slideMasters/slideMaster355.xml" ContentType="application/vnd.openxmlformats-officedocument.presentationml.slideMaster+xml"/>
  <Override PartName="/ppt/slideMasters/slideMaster356.xml" ContentType="application/vnd.openxmlformats-officedocument.presentationml.slideMaster+xml"/>
  <Override PartName="/ppt/slideMasters/slideMaster357.xml" ContentType="application/vnd.openxmlformats-officedocument.presentationml.slideMaster+xml"/>
  <Override PartName="/ppt/slideMasters/slideMaster358.xml" ContentType="application/vnd.openxmlformats-officedocument.presentationml.slideMaster+xml"/>
  <Override PartName="/ppt/slideMasters/slideMaster359.xml" ContentType="application/vnd.openxmlformats-officedocument.presentationml.slideMaster+xml"/>
  <Override PartName="/ppt/slideMasters/slideMaster360.xml" ContentType="application/vnd.openxmlformats-officedocument.presentationml.slideMaster+xml"/>
  <Override PartName="/ppt/slideMasters/slideMaster361.xml" ContentType="application/vnd.openxmlformats-officedocument.presentationml.slideMaster+xml"/>
  <Override PartName="/ppt/slideMasters/slideMaster362.xml" ContentType="application/vnd.openxmlformats-officedocument.presentationml.slideMaster+xml"/>
  <Override PartName="/ppt/slideMasters/slideMaster363.xml" ContentType="application/vnd.openxmlformats-officedocument.presentationml.slideMaster+xml"/>
  <Override PartName="/ppt/slideMasters/slideMaster364.xml" ContentType="application/vnd.openxmlformats-officedocument.presentationml.slideMaster+xml"/>
  <Override PartName="/ppt/slideMasters/slideMaster365.xml" ContentType="application/vnd.openxmlformats-officedocument.presentationml.slideMaster+xml"/>
  <Override PartName="/ppt/slideMasters/slideMaster366.xml" ContentType="application/vnd.openxmlformats-officedocument.presentationml.slideMaster+xml"/>
  <Override PartName="/ppt/slideMasters/slideMaster367.xml" ContentType="application/vnd.openxmlformats-officedocument.presentationml.slideMaster+xml"/>
  <Override PartName="/ppt/slideMasters/slideMaster368.xml" ContentType="application/vnd.openxmlformats-officedocument.presentationml.slideMaster+xml"/>
  <Override PartName="/ppt/slideMasters/slideMaster369.xml" ContentType="application/vnd.openxmlformats-officedocument.presentationml.slideMaster+xml"/>
  <Override PartName="/ppt/slideMasters/slideMaster370.xml" ContentType="application/vnd.openxmlformats-officedocument.presentationml.slideMaster+xml"/>
  <Override PartName="/ppt/slideMasters/slideMaster371.xml" ContentType="application/vnd.openxmlformats-officedocument.presentationml.slideMaster+xml"/>
  <Override PartName="/ppt/slideMasters/slideMaster372.xml" ContentType="application/vnd.openxmlformats-officedocument.presentationml.slideMaster+xml"/>
  <Override PartName="/ppt/slideMasters/slideMaster373.xml" ContentType="application/vnd.openxmlformats-officedocument.presentationml.slideMaster+xml"/>
  <Override PartName="/ppt/slideMasters/slideMaster374.xml" ContentType="application/vnd.openxmlformats-officedocument.presentationml.slideMaster+xml"/>
  <Override PartName="/ppt/slideMasters/slideMaster375.xml" ContentType="application/vnd.openxmlformats-officedocument.presentationml.slideMaster+xml"/>
  <Override PartName="/ppt/slideMasters/slideMaster376.xml" ContentType="application/vnd.openxmlformats-officedocument.presentationml.slideMaster+xml"/>
  <Override PartName="/ppt/slideMasters/slideMaster377.xml" ContentType="application/vnd.openxmlformats-officedocument.presentationml.slideMaster+xml"/>
  <Override PartName="/ppt/slideMasters/slideMaster378.xml" ContentType="application/vnd.openxmlformats-officedocument.presentationml.slideMaster+xml"/>
  <Override PartName="/ppt/slideMasters/slideMaster379.xml" ContentType="application/vnd.openxmlformats-officedocument.presentationml.slideMaster+xml"/>
  <Override PartName="/ppt/slideMasters/slideMaster380.xml" ContentType="application/vnd.openxmlformats-officedocument.presentationml.slideMaster+xml"/>
  <Override PartName="/ppt/slideMasters/slideMaster381.xml" ContentType="application/vnd.openxmlformats-officedocument.presentationml.slideMaster+xml"/>
  <Override PartName="/ppt/slideMasters/slideMaster382.xml" ContentType="application/vnd.openxmlformats-officedocument.presentationml.slideMaster+xml"/>
  <Override PartName="/ppt/slideMasters/slideMaster383.xml" ContentType="application/vnd.openxmlformats-officedocument.presentationml.slideMaster+xml"/>
  <Override PartName="/ppt/slideMasters/slideMaster384.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392"/>
    <p:sldId id="257" r:id="rId393"/>
    <p:sldId id="258" r:id="rId394"/>
    <p:sldId id="259" r:id="rId395"/>
    <p:sldId id="260" r:id="rId396"/>
    <p:sldId id="261" r:id="rId397"/>
    <p:sldId id="262" r:id="rId398"/>
    <p:sldId id="263" r:id="rId399"/>
    <p:sldId id="264" r:id="rId400"/>
    <p:sldId id="265" r:id="rId401"/>
    <p:sldId id="266" r:id="rId402"/>
    <p:sldId id="267" r:id="rId403"/>
    <p:sldId id="268" r:id="rId404"/>
    <p:sldId id="269" r:id="rId405"/>
    <p:sldId id="270" r:id="rId406"/>
    <p:sldId id="271" r:id="rId407"/>
    <p:sldId id="272" r:id="rId408"/>
    <p:sldId id="273" r:id="rId409"/>
    <p:sldId id="274" r:id="rId410"/>
    <p:sldId id="275" r:id="rId411"/>
    <p:sldId id="276" r:id="rId412"/>
    <p:sldId id="277" r:id="rId413"/>
    <p:sldId id="278" r:id="rId414"/>
    <p:sldId id="279" r:id="rId415"/>
    <p:sldId id="280" r:id="rId416"/>
    <p:sldId id="281" r:id="rId417"/>
    <p:sldId id="282" r:id="rId418"/>
    <p:sldId id="283" r:id="rId419"/>
    <p:sldId id="284" r:id="rId420"/>
    <p:sldId id="285" r:id="rId421"/>
    <p:sldId id="286" r:id="rId422"/>
    <p:sldId id="287" r:id="rId423"/>
    <p:sldId id="288" r:id="rId424"/>
    <p:sldId id="289" r:id="rId425"/>
    <p:sldId id="290" r:id="rId426"/>
    <p:sldId id="291" r:id="rId427"/>
    <p:sldId id="292" r:id="rId428"/>
    <p:sldId id="293" r:id="rId429"/>
    <p:sldId id="294" r:id="rId430"/>
    <p:sldId id="295" r:id="rId431"/>
    <p:sldId id="296" r:id="rId432"/>
    <p:sldId id="297" r:id="rId433"/>
    <p:sldId id="298" r:id="rId434"/>
    <p:sldId id="299" r:id="rId435"/>
    <p:sldId id="300" r:id="rId436"/>
    <p:sldId id="301" r:id="rId437"/>
    <p:sldId id="302" r:id="rId438"/>
    <p:sldId id="303" r:id="rId439"/>
    <p:sldId id="304" r:id="rId440"/>
    <p:sldId id="305" r:id="rId441"/>
    <p:sldId id="306" r:id="rId442"/>
    <p:sldId id="307" r:id="rId443"/>
    <p:sldId id="308" r:id="rId444"/>
    <p:sldId id="309" r:id="rId445"/>
    <p:sldId id="310" r:id="rId446"/>
    <p:sldId id="311" r:id="rId447"/>
    <p:sldId id="312" r:id="rId448"/>
    <p:sldId id="313" r:id="rId449"/>
    <p:sldId id="314" r:id="rId450"/>
    <p:sldId id="315" r:id="rId451"/>
    <p:sldId id="316" r:id="rId452"/>
    <p:sldId id="317" r:id="rId453"/>
    <p:sldId id="318" r:id="rId454"/>
    <p:sldId id="319" r:id="rId455"/>
    <p:sldId id="320" r:id="rId456"/>
    <p:sldId id="321" r:id="rId457"/>
    <p:sldId id="322" r:id="rId458"/>
    <p:sldId id="323" r:id="rId459"/>
    <p:sldId id="324" r:id="rId460"/>
    <p:sldId id="325" r:id="rId461"/>
    <p:sldId id="326" r:id="rId462"/>
    <p:sldId id="327" r:id="rId463"/>
    <p:sldId id="328" r:id="rId464"/>
    <p:sldId id="329" r:id="rId465"/>
    <p:sldId id="330" r:id="rId466"/>
    <p:sldId id="331" r:id="rId467"/>
    <p:sldId id="332" r:id="rId468"/>
    <p:sldId id="333" r:id="rId469"/>
    <p:sldId id="334" r:id="rId470"/>
    <p:sldId id="335" r:id="rId471"/>
    <p:sldId id="336" r:id="rId472"/>
    <p:sldId id="337" r:id="rId473"/>
    <p:sldId id="338" r:id="rId474"/>
    <p:sldId id="339" r:id="rId475"/>
    <p:sldId id="340" r:id="rId476"/>
    <p:sldId id="341" r:id="rId477"/>
    <p:sldId id="342" r:id="rId478"/>
    <p:sldId id="343" r:id="rId479"/>
    <p:sldId id="344" r:id="rId480"/>
    <p:sldId id="345" r:id="rId481"/>
    <p:sldId id="346" r:id="rId482"/>
    <p:sldId id="347" r:id="rId483"/>
    <p:sldId id="348" r:id="rId484"/>
    <p:sldId id="349" r:id="rId485"/>
    <p:sldId id="350" r:id="rId486"/>
    <p:sldId id="351" r:id="rId487"/>
    <p:sldId id="352" r:id="rId488"/>
    <p:sldId id="353" r:id="rId489"/>
    <p:sldId id="354" r:id="rId490"/>
    <p:sldId id="355" r:id="rId491"/>
    <p:sldId id="356" r:id="rId492"/>
    <p:sldId id="357" r:id="rId493"/>
    <p:sldId id="358" r:id="rId494"/>
    <p:sldId id="359" r:id="rId495"/>
    <p:sldId id="360" r:id="rId496"/>
    <p:sldId id="361" r:id="rId497"/>
    <p:sldId id="362" r:id="rId498"/>
    <p:sldId id="363" r:id="rId499"/>
    <p:sldId id="364" r:id="rId500"/>
    <p:sldId id="365" r:id="rId501"/>
    <p:sldId id="366" r:id="rId502"/>
    <p:sldId id="367" r:id="rId503"/>
    <p:sldId id="368" r:id="rId504"/>
    <p:sldId id="369" r:id="rId505"/>
    <p:sldId id="370" r:id="rId506"/>
    <p:sldId id="371" r:id="rId507"/>
    <p:sldId id="372" r:id="rId508"/>
    <p:sldId id="373" r:id="rId509"/>
    <p:sldId id="374" r:id="rId510"/>
    <p:sldId id="375" r:id="rId511"/>
    <p:sldId id="376" r:id="rId512"/>
    <p:sldId id="377" r:id="rId513"/>
    <p:sldId id="378" r:id="rId514"/>
    <p:sldId id="379" r:id="rId515"/>
    <p:sldId id="380" r:id="rId516"/>
  </p:sldIdLst>
  <p:notesMasterIdLst>
    <p:notesMasterId r:id="rId38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86" Type="http://schemas.openxmlformats.org/officeDocument/2006/relationships/notesMaster" Target="notesMasters/notesMaster1.xml"/><Relationship Id="rId387" Type="http://schemas.openxmlformats.org/officeDocument/2006/relationships/presProps" Target="presProps.xml"/><Relationship Id="rId388" Type="http://schemas.openxmlformats.org/officeDocument/2006/relationships/viewProps" Target="viewProps.xml"/><Relationship Id="rId389" Type="http://schemas.openxmlformats.org/officeDocument/2006/relationships/theme" Target="theme/theme1.xml"/><Relationship Id="rId390" Type="http://schemas.openxmlformats.org/officeDocument/2006/relationships/tableStyles" Target="tableStyles.xml"/><Relationship Id="rId392" Type="http://schemas.openxmlformats.org/officeDocument/2006/relationships/slide" Target="slides/slide1.xml"/><Relationship Id="rId393" Type="http://schemas.openxmlformats.org/officeDocument/2006/relationships/slide" Target="slides/slide2.xml"/><Relationship Id="rId394" Type="http://schemas.openxmlformats.org/officeDocument/2006/relationships/slide" Target="slides/slide3.xml"/><Relationship Id="rId395" Type="http://schemas.openxmlformats.org/officeDocument/2006/relationships/slide" Target="slides/slide4.xml"/><Relationship Id="rId396" Type="http://schemas.openxmlformats.org/officeDocument/2006/relationships/slide" Target="slides/slide5.xml"/><Relationship Id="rId397" Type="http://schemas.openxmlformats.org/officeDocument/2006/relationships/slide" Target="slides/slide6.xml"/><Relationship Id="rId398" Type="http://schemas.openxmlformats.org/officeDocument/2006/relationships/slide" Target="slides/slide7.xml"/><Relationship Id="rId399" Type="http://schemas.openxmlformats.org/officeDocument/2006/relationships/slide" Target="slides/slide8.xml"/><Relationship Id="rId400" Type="http://schemas.openxmlformats.org/officeDocument/2006/relationships/slide" Target="slides/slide9.xml"/><Relationship Id="rId401" Type="http://schemas.openxmlformats.org/officeDocument/2006/relationships/slide" Target="slides/slide10.xml"/><Relationship Id="rId402" Type="http://schemas.openxmlformats.org/officeDocument/2006/relationships/slide" Target="slides/slide11.xml"/><Relationship Id="rId403" Type="http://schemas.openxmlformats.org/officeDocument/2006/relationships/slide" Target="slides/slide12.xml"/><Relationship Id="rId404" Type="http://schemas.openxmlformats.org/officeDocument/2006/relationships/slide" Target="slides/slide13.xml"/><Relationship Id="rId405" Type="http://schemas.openxmlformats.org/officeDocument/2006/relationships/slide" Target="slides/slide14.xml"/><Relationship Id="rId406" Type="http://schemas.openxmlformats.org/officeDocument/2006/relationships/slide" Target="slides/slide15.xml"/><Relationship Id="rId407" Type="http://schemas.openxmlformats.org/officeDocument/2006/relationships/slide" Target="slides/slide16.xml"/><Relationship Id="rId408" Type="http://schemas.openxmlformats.org/officeDocument/2006/relationships/slide" Target="slides/slide17.xml"/><Relationship Id="rId409" Type="http://schemas.openxmlformats.org/officeDocument/2006/relationships/slide" Target="slides/slide18.xml"/><Relationship Id="rId410" Type="http://schemas.openxmlformats.org/officeDocument/2006/relationships/slide" Target="slides/slide19.xml"/><Relationship Id="rId411" Type="http://schemas.openxmlformats.org/officeDocument/2006/relationships/slide" Target="slides/slide20.xml"/><Relationship Id="rId412" Type="http://schemas.openxmlformats.org/officeDocument/2006/relationships/slide" Target="slides/slide21.xml"/><Relationship Id="rId413" Type="http://schemas.openxmlformats.org/officeDocument/2006/relationships/slide" Target="slides/slide22.xml"/><Relationship Id="rId414" Type="http://schemas.openxmlformats.org/officeDocument/2006/relationships/slide" Target="slides/slide23.xml"/><Relationship Id="rId415" Type="http://schemas.openxmlformats.org/officeDocument/2006/relationships/slide" Target="slides/slide24.xml"/><Relationship Id="rId416" Type="http://schemas.openxmlformats.org/officeDocument/2006/relationships/slide" Target="slides/slide25.xml"/><Relationship Id="rId417" Type="http://schemas.openxmlformats.org/officeDocument/2006/relationships/slide" Target="slides/slide26.xml"/><Relationship Id="rId418" Type="http://schemas.openxmlformats.org/officeDocument/2006/relationships/slide" Target="slides/slide27.xml"/><Relationship Id="rId419" Type="http://schemas.openxmlformats.org/officeDocument/2006/relationships/slide" Target="slides/slide28.xml"/><Relationship Id="rId420" Type="http://schemas.openxmlformats.org/officeDocument/2006/relationships/slide" Target="slides/slide29.xml"/><Relationship Id="rId421" Type="http://schemas.openxmlformats.org/officeDocument/2006/relationships/slide" Target="slides/slide30.xml"/><Relationship Id="rId422" Type="http://schemas.openxmlformats.org/officeDocument/2006/relationships/slide" Target="slides/slide31.xml"/><Relationship Id="rId423" Type="http://schemas.openxmlformats.org/officeDocument/2006/relationships/slide" Target="slides/slide32.xml"/><Relationship Id="rId424" Type="http://schemas.openxmlformats.org/officeDocument/2006/relationships/slide" Target="slides/slide33.xml"/><Relationship Id="rId425" Type="http://schemas.openxmlformats.org/officeDocument/2006/relationships/slide" Target="slides/slide34.xml"/><Relationship Id="rId426" Type="http://schemas.openxmlformats.org/officeDocument/2006/relationships/slide" Target="slides/slide35.xml"/><Relationship Id="rId427" Type="http://schemas.openxmlformats.org/officeDocument/2006/relationships/slide" Target="slides/slide36.xml"/><Relationship Id="rId428" Type="http://schemas.openxmlformats.org/officeDocument/2006/relationships/slide" Target="slides/slide37.xml"/><Relationship Id="rId429" Type="http://schemas.openxmlformats.org/officeDocument/2006/relationships/slide" Target="slides/slide38.xml"/><Relationship Id="rId430" Type="http://schemas.openxmlformats.org/officeDocument/2006/relationships/slide" Target="slides/slide39.xml"/><Relationship Id="rId431" Type="http://schemas.openxmlformats.org/officeDocument/2006/relationships/slide" Target="slides/slide40.xml"/><Relationship Id="rId432" Type="http://schemas.openxmlformats.org/officeDocument/2006/relationships/slide" Target="slides/slide41.xml"/><Relationship Id="rId433" Type="http://schemas.openxmlformats.org/officeDocument/2006/relationships/slide" Target="slides/slide42.xml"/><Relationship Id="rId434" Type="http://schemas.openxmlformats.org/officeDocument/2006/relationships/slide" Target="slides/slide43.xml"/><Relationship Id="rId435" Type="http://schemas.openxmlformats.org/officeDocument/2006/relationships/slide" Target="slides/slide44.xml"/><Relationship Id="rId436" Type="http://schemas.openxmlformats.org/officeDocument/2006/relationships/slide" Target="slides/slide45.xml"/><Relationship Id="rId437" Type="http://schemas.openxmlformats.org/officeDocument/2006/relationships/slide" Target="slides/slide46.xml"/><Relationship Id="rId438" Type="http://schemas.openxmlformats.org/officeDocument/2006/relationships/slide" Target="slides/slide47.xml"/><Relationship Id="rId439" Type="http://schemas.openxmlformats.org/officeDocument/2006/relationships/slide" Target="slides/slide48.xml"/><Relationship Id="rId440" Type="http://schemas.openxmlformats.org/officeDocument/2006/relationships/slide" Target="slides/slide49.xml"/><Relationship Id="rId441" Type="http://schemas.openxmlformats.org/officeDocument/2006/relationships/slide" Target="slides/slide50.xml"/><Relationship Id="rId442" Type="http://schemas.openxmlformats.org/officeDocument/2006/relationships/slide" Target="slides/slide51.xml"/><Relationship Id="rId443" Type="http://schemas.openxmlformats.org/officeDocument/2006/relationships/slide" Target="slides/slide52.xml"/><Relationship Id="rId444" Type="http://schemas.openxmlformats.org/officeDocument/2006/relationships/slide" Target="slides/slide53.xml"/><Relationship Id="rId445" Type="http://schemas.openxmlformats.org/officeDocument/2006/relationships/slide" Target="slides/slide54.xml"/><Relationship Id="rId446" Type="http://schemas.openxmlformats.org/officeDocument/2006/relationships/slide" Target="slides/slide55.xml"/><Relationship Id="rId447" Type="http://schemas.openxmlformats.org/officeDocument/2006/relationships/slide" Target="slides/slide56.xml"/><Relationship Id="rId448" Type="http://schemas.openxmlformats.org/officeDocument/2006/relationships/slide" Target="slides/slide57.xml"/><Relationship Id="rId449" Type="http://schemas.openxmlformats.org/officeDocument/2006/relationships/slide" Target="slides/slide58.xml"/><Relationship Id="rId450" Type="http://schemas.openxmlformats.org/officeDocument/2006/relationships/slide" Target="slides/slide59.xml"/><Relationship Id="rId451" Type="http://schemas.openxmlformats.org/officeDocument/2006/relationships/slide" Target="slides/slide60.xml"/><Relationship Id="rId452" Type="http://schemas.openxmlformats.org/officeDocument/2006/relationships/slide" Target="slides/slide61.xml"/><Relationship Id="rId453" Type="http://schemas.openxmlformats.org/officeDocument/2006/relationships/slide" Target="slides/slide62.xml"/><Relationship Id="rId454" Type="http://schemas.openxmlformats.org/officeDocument/2006/relationships/slide" Target="slides/slide63.xml"/><Relationship Id="rId455" Type="http://schemas.openxmlformats.org/officeDocument/2006/relationships/slide" Target="slides/slide64.xml"/><Relationship Id="rId456" Type="http://schemas.openxmlformats.org/officeDocument/2006/relationships/slide" Target="slides/slide65.xml"/><Relationship Id="rId457" Type="http://schemas.openxmlformats.org/officeDocument/2006/relationships/slide" Target="slides/slide66.xml"/><Relationship Id="rId458" Type="http://schemas.openxmlformats.org/officeDocument/2006/relationships/slide" Target="slides/slide67.xml"/><Relationship Id="rId459" Type="http://schemas.openxmlformats.org/officeDocument/2006/relationships/slide" Target="slides/slide68.xml"/><Relationship Id="rId460" Type="http://schemas.openxmlformats.org/officeDocument/2006/relationships/slide" Target="slides/slide69.xml"/><Relationship Id="rId461" Type="http://schemas.openxmlformats.org/officeDocument/2006/relationships/slide" Target="slides/slide70.xml"/><Relationship Id="rId462" Type="http://schemas.openxmlformats.org/officeDocument/2006/relationships/slide" Target="slides/slide71.xml"/><Relationship Id="rId463" Type="http://schemas.openxmlformats.org/officeDocument/2006/relationships/slide" Target="slides/slide72.xml"/><Relationship Id="rId464" Type="http://schemas.openxmlformats.org/officeDocument/2006/relationships/slide" Target="slides/slide73.xml"/><Relationship Id="rId465" Type="http://schemas.openxmlformats.org/officeDocument/2006/relationships/slide" Target="slides/slide74.xml"/><Relationship Id="rId466" Type="http://schemas.openxmlformats.org/officeDocument/2006/relationships/slide" Target="slides/slide75.xml"/><Relationship Id="rId467" Type="http://schemas.openxmlformats.org/officeDocument/2006/relationships/slide" Target="slides/slide76.xml"/><Relationship Id="rId468" Type="http://schemas.openxmlformats.org/officeDocument/2006/relationships/slide" Target="slides/slide77.xml"/><Relationship Id="rId469" Type="http://schemas.openxmlformats.org/officeDocument/2006/relationships/slide" Target="slides/slide78.xml"/><Relationship Id="rId470" Type="http://schemas.openxmlformats.org/officeDocument/2006/relationships/slide" Target="slides/slide79.xml"/><Relationship Id="rId471" Type="http://schemas.openxmlformats.org/officeDocument/2006/relationships/slide" Target="slides/slide80.xml"/><Relationship Id="rId472" Type="http://schemas.openxmlformats.org/officeDocument/2006/relationships/slide" Target="slides/slide81.xml"/><Relationship Id="rId473" Type="http://schemas.openxmlformats.org/officeDocument/2006/relationships/slide" Target="slides/slide82.xml"/><Relationship Id="rId474" Type="http://schemas.openxmlformats.org/officeDocument/2006/relationships/slide" Target="slides/slide83.xml"/><Relationship Id="rId475" Type="http://schemas.openxmlformats.org/officeDocument/2006/relationships/slide" Target="slides/slide84.xml"/><Relationship Id="rId476" Type="http://schemas.openxmlformats.org/officeDocument/2006/relationships/slide" Target="slides/slide85.xml"/><Relationship Id="rId477" Type="http://schemas.openxmlformats.org/officeDocument/2006/relationships/slide" Target="slides/slide86.xml"/><Relationship Id="rId478" Type="http://schemas.openxmlformats.org/officeDocument/2006/relationships/slide" Target="slides/slide87.xml"/><Relationship Id="rId479" Type="http://schemas.openxmlformats.org/officeDocument/2006/relationships/slide" Target="slides/slide88.xml"/><Relationship Id="rId480" Type="http://schemas.openxmlformats.org/officeDocument/2006/relationships/slide" Target="slides/slide89.xml"/><Relationship Id="rId481" Type="http://schemas.openxmlformats.org/officeDocument/2006/relationships/slide" Target="slides/slide90.xml"/><Relationship Id="rId482" Type="http://schemas.openxmlformats.org/officeDocument/2006/relationships/slide" Target="slides/slide91.xml"/><Relationship Id="rId483" Type="http://schemas.openxmlformats.org/officeDocument/2006/relationships/slide" Target="slides/slide92.xml"/><Relationship Id="rId484" Type="http://schemas.openxmlformats.org/officeDocument/2006/relationships/slide" Target="slides/slide93.xml"/><Relationship Id="rId485" Type="http://schemas.openxmlformats.org/officeDocument/2006/relationships/slide" Target="slides/slide94.xml"/><Relationship Id="rId486" Type="http://schemas.openxmlformats.org/officeDocument/2006/relationships/slide" Target="slides/slide95.xml"/><Relationship Id="rId487" Type="http://schemas.openxmlformats.org/officeDocument/2006/relationships/slide" Target="slides/slide96.xml"/><Relationship Id="rId488" Type="http://schemas.openxmlformats.org/officeDocument/2006/relationships/slide" Target="slides/slide97.xml"/><Relationship Id="rId489" Type="http://schemas.openxmlformats.org/officeDocument/2006/relationships/slide" Target="slides/slide98.xml"/><Relationship Id="rId490" Type="http://schemas.openxmlformats.org/officeDocument/2006/relationships/slide" Target="slides/slide99.xml"/><Relationship Id="rId491" Type="http://schemas.openxmlformats.org/officeDocument/2006/relationships/slide" Target="slides/slide100.xml"/><Relationship Id="rId492" Type="http://schemas.openxmlformats.org/officeDocument/2006/relationships/slide" Target="slides/slide101.xml"/><Relationship Id="rId493" Type="http://schemas.openxmlformats.org/officeDocument/2006/relationships/slide" Target="slides/slide102.xml"/><Relationship Id="rId494" Type="http://schemas.openxmlformats.org/officeDocument/2006/relationships/slide" Target="slides/slide103.xml"/><Relationship Id="rId495" Type="http://schemas.openxmlformats.org/officeDocument/2006/relationships/slide" Target="slides/slide104.xml"/><Relationship Id="rId496" Type="http://schemas.openxmlformats.org/officeDocument/2006/relationships/slide" Target="slides/slide105.xml"/><Relationship Id="rId497" Type="http://schemas.openxmlformats.org/officeDocument/2006/relationships/slide" Target="slides/slide106.xml"/><Relationship Id="rId498" Type="http://schemas.openxmlformats.org/officeDocument/2006/relationships/slide" Target="slides/slide107.xml"/><Relationship Id="rId499" Type="http://schemas.openxmlformats.org/officeDocument/2006/relationships/slide" Target="slides/slide108.xml"/><Relationship Id="rId500" Type="http://schemas.openxmlformats.org/officeDocument/2006/relationships/slide" Target="slides/slide109.xml"/><Relationship Id="rId501" Type="http://schemas.openxmlformats.org/officeDocument/2006/relationships/slide" Target="slides/slide110.xml"/><Relationship Id="rId502" Type="http://schemas.openxmlformats.org/officeDocument/2006/relationships/slide" Target="slides/slide111.xml"/><Relationship Id="rId503" Type="http://schemas.openxmlformats.org/officeDocument/2006/relationships/slide" Target="slides/slide112.xml"/><Relationship Id="rId504" Type="http://schemas.openxmlformats.org/officeDocument/2006/relationships/slide" Target="slides/slide113.xml"/><Relationship Id="rId505" Type="http://schemas.openxmlformats.org/officeDocument/2006/relationships/slide" Target="slides/slide114.xml"/><Relationship Id="rId506" Type="http://schemas.openxmlformats.org/officeDocument/2006/relationships/slide" Target="slides/slide115.xml"/><Relationship Id="rId507" Type="http://schemas.openxmlformats.org/officeDocument/2006/relationships/slide" Target="slides/slide116.xml"/><Relationship Id="rId508" Type="http://schemas.openxmlformats.org/officeDocument/2006/relationships/slide" Target="slides/slide117.xml"/><Relationship Id="rId509" Type="http://schemas.openxmlformats.org/officeDocument/2006/relationships/slide" Target="slides/slide118.xml"/><Relationship Id="rId510" Type="http://schemas.openxmlformats.org/officeDocument/2006/relationships/slide" Target="slides/slide119.xml"/><Relationship Id="rId511" Type="http://schemas.openxmlformats.org/officeDocument/2006/relationships/slide" Target="slides/slide120.xml"/><Relationship Id="rId512" Type="http://schemas.openxmlformats.org/officeDocument/2006/relationships/slide" Target="slides/slide121.xml"/><Relationship Id="rId513" Type="http://schemas.openxmlformats.org/officeDocument/2006/relationships/slide" Target="slides/slide122.xml"/><Relationship Id="rId514" Type="http://schemas.openxmlformats.org/officeDocument/2006/relationships/slide" Target="slides/slide123.xml"/><Relationship Id="rId515" Type="http://schemas.openxmlformats.org/officeDocument/2006/relationships/slide" Target="slides/slide124.xml"/><Relationship Id="rId516" Type="http://schemas.openxmlformats.org/officeDocument/2006/relationships/slide" Target="slides/slide125.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xml.rels><?xml version="1.0" encoding="UTF-8" standalone="yes"?>
<Relationships xmlns="http://schemas.openxmlformats.org/package/2006/relationships"><Relationship Id="rId13"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 Id="rId3" Type="http://schemas.openxmlformats.org/officeDocument/2006/relationships/image" Target="../media/brand_logo.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government-jobs/" TargetMode="External"/><Relationship Id="rId4" Type="http://schemas.openxmlformats.org/officeDocument/2006/relationships/hyperlink" Target="https://4ab.in/government-jobs/" TargetMode="External"/><Relationship Id="rId5" Type="http://schemas.openxmlformats.org/officeDocument/2006/relationships/hyperlink" Target="https://4ab.in/government-jobs/" TargetMode="External"/><Relationship Id="rId6" Type="http://schemas.openxmlformats.org/officeDocument/2006/relationships/hyperlink" Target="https://4ab.in/government-jobs/exams/" TargetMode="External"/><Relationship Id="rId7" Type="http://schemas.openxmlformats.org/officeDocument/2006/relationships/hyperlink" Target="https://4ab.in/government-jobs/chemistry/" TargetMode="External"/><Relationship Id="rId8" Type="http://schemas.openxmlformats.org/officeDocument/2006/relationships/hyperlink" Target="https://4ab.in/government-jobs/blog/" TargetMode="External"/><Relationship Id="rId9" Type="http://schemas.openxmlformats.org/officeDocument/2006/relationships/hyperlink" Target="https://4ab.in/government-jobs/" TargetMode="External"/><Relationship Id="rId10" Type="http://schemas.openxmlformats.org/officeDocument/2006/relationships/hyperlink" Target="https://4ab.in/government-jobs/" TargetMode="External"/><Relationship Id="rId11" Type="http://schemas.openxmlformats.org/officeDocument/2006/relationships/hyperlink" Target="https://4ab.in/examination-news/latest/" TargetMode="External"/><Relationship Id="rId12" Type="http://schemas.openxmlformats.org/officeDocument/2006/relationships/hyperlink" Target="https://4ab.in/examination-news/calendar/" TargetMode="External"/><Relationship Id="rId13" Type="http://schemas.openxmlformats.org/officeDocument/2006/relationships/hyperlink" Target="https://4ab.in/examination-news/latest/?e=admit-card" TargetMode="External"/><Relationship Id="rId14" Type="http://schemas.openxmlformats.org/officeDocument/2006/relationships/hyperlink" Target="https://4ab.in/examination-news/latest/?e=result" TargetMode="External"/><Relationship Id="rId15" Type="http://schemas.openxmlformats.org/officeDocument/2006/relationships/hyperlink" Target="https://4ab.in/examination-news/tier/ug/" TargetMode="External"/><Relationship Id="rId16" Type="http://schemas.openxmlformats.org/officeDocument/2006/relationships/hyperlink" Target="https://4ab.in/examination-news/tier/pg/" TargetMode="External"/><Relationship Id="rId17" Type="http://schemas.openxmlformats.org/officeDocument/2006/relationships/hyperlink" Target="https://4ab.in/examination-news/tier/research/" TargetMode="External"/><Relationship Id="rId18" Type="http://schemas.openxmlformats.org/officeDocument/2006/relationships/hyperlink" Target="https://4ab.in/examination-news/tier/school/" TargetMode="External"/><Relationship Id="rId19" Type="http://schemas.openxmlformats.org/officeDocument/2006/relationships/hyperlink" Target="https://4ab.in/examination-news/blog/" TargetMode="External"/><Relationship Id="rId20" Type="http://schemas.openxmlformats.org/officeDocument/2006/relationships/hyperlink" Target="https://4ab.in/examination-news/" TargetMode="External"/><Relationship Id="rId21" Type="http://schemas.openxmlformats.org/officeDocument/2006/relationships/hyperlink" Target="https://4ab.in/examination-news/" TargetMode="External"/><Relationship Id="rId22" Type="http://schemas.openxmlformats.org/officeDocument/2006/relationships/hyperlink" Target="https://4ab.in/educators/" TargetMode="External"/><Relationship Id="rId23" Type="http://schemas.openxmlformats.org/officeDocument/2006/relationships/image" Target="../media/brand_image-3-1.png"/><Relationship Id="rId24" Type="http://schemas.openxmlformats.org/officeDocument/2006/relationships/image" Target="../media/brand_image-3-2.png"/><Relationship Id="rId25" Type="http://schemas.openxmlformats.org/officeDocument/2006/relationships/image" Target="../media/brand_image-3-2.png"/><Relationship Id="rId26" Type="http://schemas.openxmlformats.org/officeDocument/2006/relationships/image" Target="../media/brand_image-3-2.png"/><Relationship Id="rId27" Type="http://schemas.openxmlformats.org/officeDocument/2006/relationships/image" Target="../media/brand_image-3-2.png"/><Relationship Id="rId28" Type="http://schemas.openxmlformats.org/officeDocument/2006/relationships/image" Target="../media/brand_image-3-2.png"/><Relationship Id="rId29" Type="http://schemas.openxmlformats.org/officeDocument/2006/relationships/image" Target="../media/brand_image-3-2.png"/><Relationship Id="rId30" Type="http://schemas.openxmlformats.org/officeDocument/2006/relationships/image" Target="../media/brand_image-3-8.png"/><Relationship Id="rId31" Type="http://schemas.openxmlformats.org/officeDocument/2006/relationships/image" Target="../media/brand_image-3-2.png"/><Relationship Id="rId32" Type="http://schemas.openxmlformats.org/officeDocument/2006/relationships/image" Target="../media/brand_image-3-10.png"/><Relationship Id="rId33" Type="http://schemas.openxmlformats.org/officeDocument/2006/relationships/image" Target="../media/brand_image-3-2.png"/><Relationship Id="rId34" Type="http://schemas.openxmlformats.org/officeDocument/2006/relationships/image" Target="../media/brand_image-3-2.png"/><Relationship Id="rId35" Type="http://schemas.openxmlformats.org/officeDocument/2006/relationships/image" Target="../media/brand_image-3-2.png"/><Relationship Id="rId36" Type="http://schemas.openxmlformats.org/officeDocument/2006/relationships/image" Target="../media/brand_image-3-2.png"/><Relationship Id="rId37" Type="http://schemas.openxmlformats.org/officeDocument/2006/relationships/image" Target="../media/brand_image-3-2.png"/><Relationship Id="rId38" Type="http://schemas.openxmlformats.org/officeDocument/2006/relationships/image" Target="../media/brand_image-3-2.png"/><Relationship Id="rId39" Type="http://schemas.openxmlformats.org/officeDocument/2006/relationships/image" Target="../media/brand_image-3-2.png"/><Relationship Id="rId40" Type="http://schemas.openxmlformats.org/officeDocument/2006/relationships/image" Target="../media/brand_image-3-2.png"/><Relationship Id="rId41" Type="http://schemas.openxmlformats.org/officeDocument/2006/relationships/image" Target="../media/brand_image-3-2.png"/><Relationship Id="rId42" Type="http://schemas.openxmlformats.org/officeDocument/2006/relationships/image" Target="../media/brand_image-3-20.png"/><Relationship Id="rId43" Type="http://schemas.openxmlformats.org/officeDocument/2006/relationships/image" Target="../media/brand_image-3-2.png"/><Relationship Id="rId44" Type="http://schemas.openxmlformats.org/officeDocument/2006/relationships/image" Target="../media/brand_image-3-2.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chemistry-question-bank/" TargetMode="External"/><Relationship Id="rId4" Type="http://schemas.openxmlformats.org/officeDocument/2006/relationships/hyperlink" Target="https://4ab.in/educators/search/" TargetMode="External"/><Relationship Id="rId5" Type="http://schemas.openxmlformats.org/officeDocument/2006/relationships/hyperlink" Target="https://4ab.in/educators/topic/" TargetMode="External"/><Relationship Id="rId6" Type="http://schemas.openxmlformats.org/officeDocument/2006/relationships/hyperlink" Target="https://4ab.in/educators/?m=qb" TargetMode="External"/><Relationship Id="rId7" Type="http://schemas.openxmlformats.org/officeDocument/2006/relationships/hyperlink" Target="https://4ab.in/educators/chemistry-question-bank/#docs" TargetMode="External"/><Relationship Id="rId8" Type="http://schemas.openxmlformats.org/officeDocument/2006/relationships/hyperlink" Target="https://4ab.in/educators/chemistry-community/" TargetMode="External"/><Relationship Id="rId9" Type="http://schemas.openxmlformats.org/officeDocument/2006/relationships/hyperlink" Target="https://4ab.in/educators/analyse/" TargetMode="External"/><Relationship Id="rId10" Type="http://schemas.openxmlformats.org/officeDocument/2006/relationships/hyperlink" Target="https://4ab.in/educators/?m=qb" TargetMode="External"/><Relationship Id="rId11" Type="http://schemas.openxmlformats.org/officeDocument/2006/relationships/hyperlink" Target="https://4ab.in/educators/" TargetMode="External"/><Relationship Id="rId12" Type="http://schemas.openxmlformats.org/officeDocument/2006/relationships/image" Target="../media/brand_image-4-1.png"/><Relationship Id="rId13" Type="http://schemas.openxmlformats.org/officeDocument/2006/relationships/image" Target="../media/brand_image-4-2.png"/><Relationship Id="rId14" Type="http://schemas.openxmlformats.org/officeDocument/2006/relationships/image" Target="../media/brand_image-4-2.png"/><Relationship Id="rId15" Type="http://schemas.openxmlformats.org/officeDocument/2006/relationships/image" Target="../media/brand_image-4-2.png"/><Relationship Id="rId16" Type="http://schemas.openxmlformats.org/officeDocument/2006/relationships/image" Target="../media/brand_image-4-5.png"/><Relationship Id="rId17" Type="http://schemas.openxmlformats.org/officeDocument/2006/relationships/image" Target="../media/brand_image-4-2.png"/><Relationship Id="rId18" Type="http://schemas.openxmlformats.org/officeDocument/2006/relationships/image" Target="../media/brand_image-4-7.png"/><Relationship Id="rId19" Type="http://schemas.openxmlformats.org/officeDocument/2006/relationships/image" Target="../media/brand_image-4-8.png"/><Relationship Id="rId20" Type="http://schemas.openxmlformats.org/officeDocument/2006/relationships/image" Target="../media/brand_image-4-2.png"/><Relationship Id="rId21" Type="http://schemas.openxmlformats.org/officeDocument/2006/relationships/image" Target="../media/brand_image-4-10.png"/><Relationship Id="rId22" Type="http://schemas.openxmlformats.org/officeDocument/2006/relationships/image" Target="../media/brand_image-4-2.png"/><Relationship Id="rId23" Type="http://schemas.openxmlformats.org/officeDocument/2006/relationships/image" Target="../media/brand_image-4-12.png"/><Relationship Id="rId24" Type="http://schemas.openxmlformats.org/officeDocument/2006/relationships/image" Target="../media/brand_image-4-2.png"/><Relationship Id="rId25" Type="http://schemas.openxmlformats.org/officeDocument/2006/relationships/image" Target="../media/brand_image-4-14.png"/><Relationship Id="rId26" Type="http://schemas.openxmlformats.org/officeDocument/2006/relationships/image" Target="../media/brand_image-4-15.png"/><Relationship Id="rId27" Type="http://schemas.openxmlformats.org/officeDocument/2006/relationships/image" Target="../media/brand_image-4-2.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5-1.png"/><Relationship Id="rId6" Type="http://schemas.openxmlformats.org/officeDocument/2006/relationships/image" Target="../media/brand_image-5-2.png"/><Relationship Id="rId7" Type="http://schemas.openxmlformats.org/officeDocument/2006/relationships/image" Target="../media/brand_image-5-3.png"/><Relationship Id="rId8" Type="http://schemas.openxmlformats.org/officeDocument/2006/relationships/image" Target="../media/brand_image-5-4.png"/><Relationship Id="rId9" Type="http://schemas.openxmlformats.org/officeDocument/2006/relationships/image" Target="../media/brand_image-5-5.png"/><Relationship Id="rId10" Type="http://schemas.openxmlformats.org/officeDocument/2006/relationships/image" Target="../media/brand_image-5-6.png"/><Relationship Id="rId11" Type="http://schemas.openxmlformats.org/officeDocument/2006/relationships/image" Target="../media/brand_image-5-7.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molecular-symmetry/" TargetMode="External"/><Relationship Id="rId4" Type="http://schemas.openxmlformats.org/officeDocument/2006/relationships/hyperlink" Target="https://4ab.in/molecular-symmetry/" TargetMode="External"/><Relationship Id="rId5" Type="http://schemas.openxmlformats.org/officeDocument/2006/relationships/hyperlink" Target="https://4ab.in/molecular-point-groups/" TargetMode="External"/><Relationship Id="rId6" Type="http://schemas.openxmlformats.org/officeDocument/2006/relationships/hyperlink" Target="https://4ab.in/molecular-point-groups/" TargetMode="External"/><Relationship Id="rId7" Type="http://schemas.openxmlformats.org/officeDocument/2006/relationships/hyperlink" Target="https://4ab.in/crystal-structure/" TargetMode="External"/><Relationship Id="rId8" Type="http://schemas.openxmlformats.org/officeDocument/2006/relationships/hyperlink" Target="https://4ab.in/crystal-structure/" TargetMode="External"/><Relationship Id="rId9" Type="http://schemas.openxmlformats.org/officeDocument/2006/relationships/hyperlink" Target="https://4ab.in/crystal-space-groups/" TargetMode="External"/><Relationship Id="rId10" Type="http://schemas.openxmlformats.org/officeDocument/2006/relationships/hyperlink" Target="https://4ab.in/crystal-space-groups/" TargetMode="External"/><Relationship Id="rId11" Type="http://schemas.openxmlformats.org/officeDocument/2006/relationships/hyperlink" Target="https://4ab.in/educators/" TargetMode="External"/><Relationship Id="rId12" Type="http://schemas.openxmlformats.org/officeDocument/2006/relationships/image" Target="../media/brand_image-6-1.png"/><Relationship Id="rId13" Type="http://schemas.openxmlformats.org/officeDocument/2006/relationships/image" Target="../media/brand_image-6-2.png"/><Relationship Id="rId14" Type="http://schemas.openxmlformats.org/officeDocument/2006/relationships/image" Target="../media/brand_image-6-3.png"/><Relationship Id="rId15" Type="http://schemas.openxmlformats.org/officeDocument/2006/relationships/image" Target="../media/brand_image-6-4.png"/><Relationship Id="rId16" Type="http://schemas.openxmlformats.org/officeDocument/2006/relationships/image" Target="../media/brand_image-6-5.png"/><Relationship Id="rId17" Type="http://schemas.openxmlformats.org/officeDocument/2006/relationships/image" Target="../media/brand_image-6-3.png"/><Relationship Id="rId18" Type="http://schemas.openxmlformats.org/officeDocument/2006/relationships/image" Target="../media/brand_image-6-7.png"/><Relationship Id="rId19" Type="http://schemas.openxmlformats.org/officeDocument/2006/relationships/image" Target="../media/brand_image-6-8.png"/><Relationship Id="rId20" Type="http://schemas.openxmlformats.org/officeDocument/2006/relationships/image" Target="../media/brand_image-6-3.png"/><Relationship Id="rId21" Type="http://schemas.openxmlformats.org/officeDocument/2006/relationships/image" Target="../media/brand_image-6-10.png"/><Relationship Id="rId22" Type="http://schemas.openxmlformats.org/officeDocument/2006/relationships/image" Target="../media/brand_image-6-11.png"/><Relationship Id="rId23" Type="http://schemas.openxmlformats.org/officeDocument/2006/relationships/image" Target="../media/brand_image-6-3.png"/><Relationship Id="rId24" Type="http://schemas.openxmlformats.org/officeDocument/2006/relationships/image" Target="../media/brand_image-6-3.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periodic-table/" TargetMode="External"/><Relationship Id="rId4" Type="http://schemas.openxmlformats.org/officeDocument/2006/relationships/hyperlink" Target="https://4ab.in/periodic-table/" TargetMode="External"/><Relationship Id="rId5" Type="http://schemas.openxmlformats.org/officeDocument/2006/relationships/hyperlink" Target="https://4ab.in/chemistry-calculator/" TargetMode="External"/><Relationship Id="rId6" Type="http://schemas.openxmlformats.org/officeDocument/2006/relationships/hyperlink" Target="https://4ab.in/chemistry-calculator/" TargetMode="External"/><Relationship Id="rId7" Type="http://schemas.openxmlformats.org/officeDocument/2006/relationships/hyperlink" Target="https://4ab.in/chemistry-typing/" TargetMode="External"/><Relationship Id="rId8" Type="http://schemas.openxmlformats.org/officeDocument/2006/relationships/hyperlink" Target="https://4ab.in/chemistry-typing/" TargetMode="External"/><Relationship Id="rId9" Type="http://schemas.openxmlformats.org/officeDocument/2006/relationships/hyperlink" Target="https://4ab.in/educators/draw/" TargetMode="External"/><Relationship Id="rId10" Type="http://schemas.openxmlformats.org/officeDocument/2006/relationships/hyperlink" Target="https://4ab.in/educators/draw/" TargetMode="External"/><Relationship Id="rId11" Type="http://schemas.openxmlformats.org/officeDocument/2006/relationships/hyperlink" Target="https://4ab.in/educators/" TargetMode="External"/><Relationship Id="rId12" Type="http://schemas.openxmlformats.org/officeDocument/2006/relationships/image" Target="../media/brand_image-7-1.png"/><Relationship Id="rId13" Type="http://schemas.openxmlformats.org/officeDocument/2006/relationships/image" Target="../media/brand_image-7-2.png"/><Relationship Id="rId14" Type="http://schemas.openxmlformats.org/officeDocument/2006/relationships/image" Target="../media/brand_image-7-3.png"/><Relationship Id="rId15" Type="http://schemas.openxmlformats.org/officeDocument/2006/relationships/image" Target="../media/brand_image-7-4.png"/><Relationship Id="rId16" Type="http://schemas.openxmlformats.org/officeDocument/2006/relationships/image" Target="../media/brand_image-7-5.png"/><Relationship Id="rId17" Type="http://schemas.openxmlformats.org/officeDocument/2006/relationships/image" Target="../media/brand_image-7-3.png"/><Relationship Id="rId18" Type="http://schemas.openxmlformats.org/officeDocument/2006/relationships/image" Target="../media/brand_image-7-7.png"/><Relationship Id="rId19" Type="http://schemas.openxmlformats.org/officeDocument/2006/relationships/image" Target="../media/brand_image-7-8.png"/><Relationship Id="rId20" Type="http://schemas.openxmlformats.org/officeDocument/2006/relationships/image" Target="../media/brand_image-7-3.png"/><Relationship Id="rId21" Type="http://schemas.openxmlformats.org/officeDocument/2006/relationships/image" Target="../media/brand_image-7-10.png"/><Relationship Id="rId22" Type="http://schemas.openxmlformats.org/officeDocument/2006/relationships/image" Target="../media/brand_image-7-11.png"/><Relationship Id="rId23" Type="http://schemas.openxmlformats.org/officeDocument/2006/relationships/image" Target="../media/brand_image-7-3.png"/><Relationship Id="rId24" Type="http://schemas.openxmlformats.org/officeDocument/2006/relationships/image" Target="../media/brand_image-7-3.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tel:+919212142427" TargetMode="External"/><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8-1.png"/><Relationship Id="rId6" Type="http://schemas.openxmlformats.org/officeDocument/2006/relationships/image" Target="../media/brand_image-8-2.png"/><Relationship Id="rId7" Type="http://schemas.openxmlformats.org/officeDocument/2006/relationships/image" Target="../media/brand_image-8-2.png"/><Relationship Id="rId8" Type="http://schemas.openxmlformats.org/officeDocument/2006/relationships/image" Target="../media/brand_image-8-4.png"/><Relationship Id="rId9" Type="http://schemas.openxmlformats.org/officeDocument/2006/relationships/image" Target="../media/brand_brand_photo.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1E3A5F"/>
          </a:solidFill>
          <a:ln w="12700">
            <a:solidFill>
              <a:srgbClr val="1E3A5F"/>
            </a:solidFill>
            <a:prstDash val="solid"/>
          </a:ln>
        </p:spPr>
      </p:sp>
      <p:sp>
        <p:nvSpPr>
          <p:cNvPr id="6" name="Text 4"/>
          <p:cNvSpPr/>
          <p:nvPr/>
        </p:nvSpPr>
        <p:spPr>
          <a:xfrm>
            <a:off x="502920" y="502920"/>
            <a:ext cx="603504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ABC CHEMISTRY</a:t>
            </a:r>
            <a:endParaRPr lang="en-US" sz="1400" dirty="0"/>
          </a:p>
        </p:txBody>
      </p:sp>
      <p:sp>
        <p:nvSpPr>
          <p:cNvPr id="7" name="Text 5"/>
          <p:cNvSpPr/>
          <p:nvPr/>
        </p:nvSpPr>
        <p:spPr>
          <a:xfrm>
            <a:off x="502920" y="868680"/>
            <a:ext cx="6035040" cy="292608"/>
          </a:xfrm>
          <a:prstGeom prst="rect">
            <a:avLst/>
          </a:prstGeom>
          <a:noFill/>
          <a:ln/>
        </p:spPr>
        <p:txBody>
          <a:bodyPr wrap="square" lIns="0" tIns="0" rIns="0" bIns="0" rtlCol="0" anchor="ctr"/>
          <a:lstStyle/>
          <a:p>
            <a:pPr algn="l" indent="0" marL="0">
              <a:buNone/>
            </a:pPr>
            <a:r>
              <a:rPr lang="en-US" sz="1150" dirty="0">
                <a:solidFill>
                  <a:srgbClr val="5A6B82"/>
                </a:solidFill>
                <a:latin typeface="Arial" pitchFamily="34" charset="0"/>
                <a:ea typeface="Arial" pitchFamily="34" charset="-122"/>
                <a:cs typeface="Arial" pitchFamily="34" charset="-120"/>
              </a:rPr>
              <a:t>Mr. Aniket Bhardwaj  ·  15+ Years Mentorship</a:t>
            </a:r>
            <a:endParaRPr lang="en-US" sz="1150" dirty="0"/>
          </a:p>
        </p:txBody>
      </p:sp>
      <p:sp>
        <p:nvSpPr>
          <p:cNvPr id="8" name="Shape 6"/>
          <p:cNvSpPr/>
          <p:nvPr/>
        </p:nvSpPr>
        <p:spPr>
          <a:xfrm>
            <a:off x="521208" y="1371600"/>
            <a:ext cx="1554480" cy="45720"/>
          </a:xfrm>
          <a:prstGeom prst="rect">
            <a:avLst/>
          </a:prstGeom>
          <a:solidFill>
            <a:srgbClr val="D4A017"/>
          </a:solidFill>
          <a:ln w="12700">
            <a:solidFill>
              <a:srgbClr val="D4A017"/>
            </a:solidFill>
            <a:prstDash val="solid"/>
          </a:ln>
        </p:spPr>
      </p:sp>
      <p:sp>
        <p:nvSpPr>
          <p:cNvPr id="9" name="Text 7"/>
          <p:cNvSpPr/>
          <p:nvPr/>
        </p:nvSpPr>
        <p:spPr>
          <a:xfrm>
            <a:off x="502920" y="1517904"/>
            <a:ext cx="6217920" cy="658368"/>
          </a:xfrm>
          <a:prstGeom prst="rect">
            <a:avLst/>
          </a:prstGeom>
          <a:noFill/>
          <a:ln/>
        </p:spPr>
        <p:txBody>
          <a:bodyPr wrap="square" lIns="0" tIns="0" rIns="0" bIns="0" rtlCol="0" anchor="ctr"/>
          <a:lstStyle/>
          <a:p>
            <a:pPr algn="l" indent="0" marL="0">
              <a:buNone/>
            </a:pPr>
            <a:r>
              <a:rPr lang="en-US" sz="3500" b="1" dirty="0">
                <a:solidFill>
                  <a:srgbClr val="1B2A41"/>
                </a:solidFill>
                <a:latin typeface="Georgia" pitchFamily="34" charset="0"/>
                <a:ea typeface="Georgia" pitchFamily="34" charset="-122"/>
                <a:cs typeface="Georgia" pitchFamily="34" charset="-120"/>
              </a:rPr>
              <a:t>Organic Spectroscopy</a:t>
            </a:r>
            <a:endParaRPr lang="en-US" sz="3500" dirty="0"/>
          </a:p>
        </p:txBody>
      </p:sp>
      <p:sp>
        <p:nvSpPr>
          <p:cNvPr id="10" name="Text 8"/>
          <p:cNvSpPr/>
          <p:nvPr/>
        </p:nvSpPr>
        <p:spPr>
          <a:xfrm>
            <a:off x="502920" y="2212848"/>
            <a:ext cx="6217920" cy="384048"/>
          </a:xfrm>
          <a:prstGeom prst="rect">
            <a:avLst/>
          </a:prstGeom>
          <a:noFill/>
          <a:ln/>
        </p:spPr>
        <p:txBody>
          <a:bodyPr wrap="square" lIns="0" tIns="0" rIns="0" bIns="0" rtlCol="0" anchor="ctr"/>
          <a:lstStyle/>
          <a:p>
            <a:pPr algn="l" indent="0" marL="0">
              <a:buNone/>
            </a:pPr>
            <a:r>
              <a:rPr lang="en-US" sz="1326" b="1" dirty="0">
                <a:solidFill>
                  <a:srgbClr val="1E3A5F"/>
                </a:solidFill>
                <a:latin typeface="Arial" pitchFamily="34" charset="0"/>
                <a:ea typeface="Arial" pitchFamily="34" charset="-122"/>
                <a:cs typeface="Arial" pitchFamily="34" charset="-120"/>
              </a:rPr>
              <a:t>Premium CSIR-NET PYQ Book</a:t>
            </a:r>
            <a:endParaRPr lang="en-US" sz="1326" dirty="0"/>
          </a:p>
        </p:txBody>
      </p:sp>
      <p:sp>
        <p:nvSpPr>
          <p:cNvPr id="11" name="Text 9"/>
          <p:cNvSpPr/>
          <p:nvPr/>
        </p:nvSpPr>
        <p:spPr>
          <a:xfrm>
            <a:off x="502920" y="2596896"/>
            <a:ext cx="6217920" cy="310896"/>
          </a:xfrm>
          <a:prstGeom prst="rect">
            <a:avLst/>
          </a:prstGeom>
          <a:noFill/>
          <a:ln/>
        </p:spPr>
        <p:txBody>
          <a:bodyPr wrap="square" lIns="0" tIns="0" rIns="0" bIns="0" rtlCol="0" anchor="ctr"/>
          <a:lstStyle/>
          <a:p>
            <a:pPr algn="l" indent="0" marL="0">
              <a:buNone/>
            </a:pPr>
            <a:r>
              <a:rPr lang="en-US" sz="1200" dirty="0">
                <a:solidFill>
                  <a:srgbClr val="5A6B82"/>
                </a:solidFill>
                <a:latin typeface="Arial" pitchFamily="34" charset="0"/>
                <a:ea typeface="Arial" pitchFamily="34" charset="-122"/>
                <a:cs typeface="Arial" pitchFamily="34" charset="-120"/>
              </a:rPr>
              <a:t>41 Previous-Year Questions · 33 with verified answers · Distractor Analysis</a:t>
            </a:r>
            <a:endParaRPr lang="en-US" sz="1200" dirty="0"/>
          </a:p>
        </p:txBody>
      </p:sp>
      <p:sp>
        <p:nvSpPr>
          <p:cNvPr id="12" name="Shape 10"/>
          <p:cNvSpPr/>
          <p:nvPr/>
        </p:nvSpPr>
        <p:spPr>
          <a:xfrm>
            <a:off x="502920" y="3108960"/>
            <a:ext cx="1371600" cy="365760"/>
          </a:xfrm>
          <a:prstGeom prst="roundRect">
            <a:avLst>
              <a:gd name="adj" fmla="val 15000"/>
            </a:avLst>
          </a:prstGeom>
          <a:solidFill>
            <a:srgbClr val="E8F0F8"/>
          </a:solidFill>
          <a:ln w="9525">
            <a:solidFill>
              <a:srgbClr val="1E3A5F"/>
            </a:solidFill>
            <a:prstDash val="solid"/>
          </a:ln>
        </p:spPr>
      </p:sp>
      <p:sp>
        <p:nvSpPr>
          <p:cNvPr id="13" name="Text 11"/>
          <p:cNvSpPr/>
          <p:nvPr/>
        </p:nvSpPr>
        <p:spPr>
          <a:xfrm>
            <a:off x="502920" y="3108960"/>
            <a:ext cx="1371600" cy="365760"/>
          </a:xfrm>
          <a:prstGeom prst="rect">
            <a:avLst/>
          </a:prstGeom>
          <a:noFill/>
          <a:ln/>
        </p:spPr>
        <p:txBody>
          <a:bodyPr wrap="square" lIns="0" tIns="0" rIns="0" bIns="0" rtlCol="0" anchor="ctr"/>
          <a:lstStyle/>
          <a:p>
            <a:pPr algn="ctr" indent="0" marL="0">
              <a:buNone/>
            </a:pPr>
            <a:r>
              <a:rPr lang="en-US" sz="950" b="1" dirty="0">
                <a:solidFill>
                  <a:srgbClr val="1E3A5F"/>
                </a:solidFill>
                <a:latin typeface="Arial" pitchFamily="34" charset="0"/>
                <a:ea typeface="Arial" pitchFamily="34" charset="-122"/>
                <a:cs typeface="Arial" pitchFamily="34" charset="-120"/>
              </a:rPr>
              <a:t>3-Slide Solutions</a:t>
            </a:r>
            <a:endParaRPr lang="en-US" sz="950" dirty="0"/>
          </a:p>
        </p:txBody>
      </p:sp>
      <p:sp>
        <p:nvSpPr>
          <p:cNvPr id="14" name="Shape 12"/>
          <p:cNvSpPr/>
          <p:nvPr/>
        </p:nvSpPr>
        <p:spPr>
          <a:xfrm>
            <a:off x="2020824" y="3108960"/>
            <a:ext cx="1371600" cy="365760"/>
          </a:xfrm>
          <a:prstGeom prst="roundRect">
            <a:avLst>
              <a:gd name="adj" fmla="val 15000"/>
            </a:avLst>
          </a:prstGeom>
          <a:solidFill>
            <a:srgbClr val="FBEDEC"/>
          </a:solidFill>
          <a:ln w="9525">
            <a:solidFill>
              <a:srgbClr val="B83A36"/>
            </a:solidFill>
            <a:prstDash val="solid"/>
          </a:ln>
        </p:spPr>
      </p:sp>
      <p:sp>
        <p:nvSpPr>
          <p:cNvPr id="15" name="Text 13"/>
          <p:cNvSpPr/>
          <p:nvPr/>
        </p:nvSpPr>
        <p:spPr>
          <a:xfrm>
            <a:off x="2020824" y="3108960"/>
            <a:ext cx="1371600" cy="365760"/>
          </a:xfrm>
          <a:prstGeom prst="rect">
            <a:avLst/>
          </a:prstGeom>
          <a:noFill/>
          <a:ln/>
        </p:spPr>
        <p:txBody>
          <a:bodyPr wrap="square" lIns="0" tIns="0" rIns="0" bIns="0" rtlCol="0" anchor="ctr"/>
          <a:lstStyle/>
          <a:p>
            <a:pPr algn="ctr" indent="0" marL="0">
              <a:buNone/>
            </a:pPr>
            <a:r>
              <a:rPr lang="en-US" sz="950" b="1" dirty="0">
                <a:solidFill>
                  <a:srgbClr val="B83A36"/>
                </a:solidFill>
                <a:latin typeface="Arial" pitchFamily="34" charset="0"/>
                <a:ea typeface="Arial" pitchFamily="34" charset="-122"/>
                <a:cs typeface="Arial" pitchFamily="34" charset="-120"/>
              </a:rPr>
              <a:t>Distractor Analysis</a:t>
            </a:r>
            <a:endParaRPr lang="en-US" sz="950" dirty="0"/>
          </a:p>
        </p:txBody>
      </p:sp>
      <p:sp>
        <p:nvSpPr>
          <p:cNvPr id="16" name="Shape 14"/>
          <p:cNvSpPr/>
          <p:nvPr/>
        </p:nvSpPr>
        <p:spPr>
          <a:xfrm>
            <a:off x="3538728" y="3108960"/>
            <a:ext cx="1371600" cy="365760"/>
          </a:xfrm>
          <a:prstGeom prst="roundRect">
            <a:avLst>
              <a:gd name="adj" fmla="val 15000"/>
            </a:avLst>
          </a:prstGeom>
          <a:solidFill>
            <a:srgbClr val="FBF1DE"/>
          </a:solidFill>
          <a:ln w="9525">
            <a:solidFill>
              <a:srgbClr val="C9821B"/>
            </a:solidFill>
            <a:prstDash val="solid"/>
          </a:ln>
        </p:spPr>
      </p:sp>
      <p:sp>
        <p:nvSpPr>
          <p:cNvPr id="17" name="Text 15"/>
          <p:cNvSpPr/>
          <p:nvPr/>
        </p:nvSpPr>
        <p:spPr>
          <a:xfrm>
            <a:off x="3538728" y="3108960"/>
            <a:ext cx="1371600" cy="365760"/>
          </a:xfrm>
          <a:prstGeom prst="rect">
            <a:avLst/>
          </a:prstGeom>
          <a:noFill/>
          <a:ln/>
        </p:spPr>
        <p:txBody>
          <a:bodyPr wrap="square" lIns="0" tIns="0" rIns="0" bIns="0" rtlCol="0" anchor="ctr"/>
          <a:lstStyle/>
          <a:p>
            <a:pPr algn="ctr" indent="0" marL="0">
              <a:buNone/>
            </a:pPr>
            <a:r>
              <a:rPr lang="en-US" sz="950" b="1" dirty="0">
                <a:solidFill>
                  <a:srgbClr val="C9821B"/>
                </a:solidFill>
                <a:latin typeface="Arial" pitchFamily="34" charset="0"/>
                <a:ea typeface="Arial" pitchFamily="34" charset="-122"/>
                <a:cs typeface="Arial" pitchFamily="34" charset="-120"/>
              </a:rPr>
              <a:t>Exam Tricks</a:t>
            </a:r>
            <a:endParaRPr lang="en-US" sz="950" dirty="0"/>
          </a:p>
        </p:txBody>
      </p:sp>
      <p:sp>
        <p:nvSpPr>
          <p:cNvPr id="18" name="Shape 16"/>
          <p:cNvSpPr/>
          <p:nvPr/>
        </p:nvSpPr>
        <p:spPr>
          <a:xfrm>
            <a:off x="5056632" y="3108960"/>
            <a:ext cx="1371600" cy="365760"/>
          </a:xfrm>
          <a:prstGeom prst="roundRect">
            <a:avLst>
              <a:gd name="adj" fmla="val 15000"/>
            </a:avLst>
          </a:prstGeom>
          <a:solidFill>
            <a:srgbClr val="F0EAFA"/>
          </a:solidFill>
          <a:ln w="9525">
            <a:solidFill>
              <a:srgbClr val="6E45B8"/>
            </a:solidFill>
            <a:prstDash val="solid"/>
          </a:ln>
        </p:spPr>
      </p:sp>
      <p:sp>
        <p:nvSpPr>
          <p:cNvPr id="19" name="Text 17"/>
          <p:cNvSpPr/>
          <p:nvPr/>
        </p:nvSpPr>
        <p:spPr>
          <a:xfrm>
            <a:off x="5056632" y="3108960"/>
            <a:ext cx="1371600" cy="365760"/>
          </a:xfrm>
          <a:prstGeom prst="rect">
            <a:avLst/>
          </a:prstGeom>
          <a:noFill/>
          <a:ln/>
        </p:spPr>
        <p:txBody>
          <a:bodyPr wrap="square" lIns="0" tIns="0" rIns="0" bIns="0" rtlCol="0" anchor="ctr"/>
          <a:lstStyle/>
          <a:p>
            <a:pPr algn="ctr" indent="0" marL="0">
              <a:buNone/>
            </a:pPr>
            <a:r>
              <a:rPr lang="en-US" sz="950" b="1" dirty="0">
                <a:solidFill>
                  <a:srgbClr val="6E45B8"/>
                </a:solidFill>
                <a:latin typeface="Arial" pitchFamily="34" charset="0"/>
                <a:ea typeface="Arial" pitchFamily="34" charset="-122"/>
                <a:cs typeface="Arial" pitchFamily="34" charset="-120"/>
              </a:rPr>
              <a:t>Revision Sheets</a:t>
            </a:r>
            <a:endParaRPr lang="en-US" sz="950" dirty="0"/>
          </a:p>
        </p:txBody>
      </p:sp>
      <p:sp>
        <p:nvSpPr>
          <p:cNvPr id="20" name="Text 18"/>
          <p:cNvSpPr/>
          <p:nvPr/>
        </p:nvSpPr>
        <p:spPr>
          <a:xfrm>
            <a:off x="502920" y="3703320"/>
            <a:ext cx="6217920" cy="292608"/>
          </a:xfrm>
          <a:prstGeom prst="rect">
            <a:avLst/>
          </a:prstGeom>
          <a:noFill/>
          <a:ln/>
        </p:spPr>
        <p:txBody>
          <a:bodyPr wrap="square" lIns="0" tIns="0" rIns="0" bIns="0" rtlCol="0" anchor="ctr"/>
          <a:lstStyle/>
          <a:p>
            <a:pPr algn="l" indent="0" marL="0">
              <a:buNone/>
            </a:pPr>
            <a:r>
              <a:rPr lang="en-US" sz="1100" i="1" dirty="0">
                <a:solidFill>
                  <a:srgbClr val="5A6B82"/>
                </a:solidFill>
                <a:latin typeface="Arial" pitchFamily="34" charset="0"/>
                <a:ea typeface="Arial" pitchFamily="34" charset="-122"/>
                <a:cs typeface="Arial" pitchFamily="34" charset="-120"/>
              </a:rPr>
              <a:t>CSIR-NET  ·  GATE  ·  IIT-JAM  —  5 Topics · 41 Real PYQs</a:t>
            </a:r>
            <a:endParaRPr lang="en-US" sz="1100" dirty="0"/>
          </a:p>
        </p:txBody>
      </p:sp>
      <p:sp>
        <p:nvSpPr>
          <p:cNvPr id="21" name="Shape 19"/>
          <p:cNvSpPr/>
          <p:nvPr/>
        </p:nvSpPr>
        <p:spPr>
          <a:xfrm>
            <a:off x="502920" y="4480560"/>
            <a:ext cx="6035040" cy="0"/>
          </a:xfrm>
          <a:prstGeom prst="line">
            <a:avLst/>
          </a:prstGeom>
          <a:noFill/>
          <a:ln w="12700">
            <a:solidFill>
              <a:srgbClr val="E3E9F2"/>
            </a:solidFill>
            <a:prstDash val="solid"/>
          </a:ln>
        </p:spPr>
      </p:sp>
      <p:sp>
        <p:nvSpPr>
          <p:cNvPr id="22" name="Text 20"/>
          <p:cNvSpPr/>
          <p:nvPr/>
        </p:nvSpPr>
        <p:spPr>
          <a:xfrm>
            <a:off x="502920" y="4553712"/>
            <a:ext cx="6583680" cy="310896"/>
          </a:xfrm>
          <a:prstGeom prst="rect">
            <a:avLst/>
          </a:prstGeom>
          <a:noFill/>
          <a:ln/>
        </p:spPr>
        <p:txBody>
          <a:bodyPr wrap="square" lIns="0" tIns="0" rIns="0" bIns="0" rtlCol="0" anchor="ctr"/>
          <a:lstStyle/>
          <a:p>
            <a:pPr algn="l" indent="0" marL="0">
              <a:buNone/>
            </a:pPr>
            <a:r>
              <a:rPr lang="en-US" sz="1250" b="1" dirty="0">
                <a:solidFill>
                  <a:srgbClr val="1E3A5F"/>
                </a:solidFill>
                <a:latin typeface="Arial" pitchFamily="34" charset="0"/>
                <a:ea typeface="Arial" pitchFamily="34" charset="-122"/>
                <a:cs typeface="Arial" pitchFamily="34" charset="-120"/>
              </a:rPr>
              <a:t>( Mr. Aniket Bhardwaj By ABC Chemistry )  ·  www.abcchemistry.com  ·  9212142427</a:t>
            </a:r>
            <a:endParaRPr lang="en-US" sz="1250" dirty="0"/>
          </a:p>
        </p:txBody>
      </p:sp>
      <p:pic>
        <p:nvPicPr>
          <p:cNvPr id="23" name="ABC Chemistry logo" descr="ABC Chemistry logo"/>
          <p:cNvPicPr>
            <a:picLocks noChangeAspect="1"/>
          </p:cNvPicPr>
          <p:nvPr/>
        </p:nvPicPr>
        <p:blipFill>
          <a:blip r:embed="rId2"/>
          <a:stretch>
            <a:fillRect/>
          </a:stretch>
        </p:blipFill>
        <p:spPr>
          <a:xfrm>
            <a:off x="7269480" y="411480"/>
            <a:ext cx="1463040" cy="1463040"/>
          </a:xfrm>
          <a:prstGeom prst="rect">
            <a:avLst/>
          </a:prstGeom>
        </p:spPr>
      </p:pic>
      <p:pic>
        <p:nvPicPr>
          <p:cNvPr id="24" name="Mr. Aniket Bhardwaj" descr="Mr. Aniket Bhardwaj"/>
          <p:cNvPicPr>
            <a:picLocks noChangeAspect="1"/>
          </p:cNvPicPr>
          <p:nvPr/>
        </p:nvPicPr>
        <p:blipFill>
          <a:blip r:embed="rId3"/>
          <a:stretch>
            <a:fillRect/>
          </a:stretch>
        </p:blipFill>
        <p:spPr>
          <a:xfrm>
            <a:off x="7269480" y="2240280"/>
            <a:ext cx="1463040" cy="1463040"/>
          </a:xfrm>
          <a:prstGeom prst="rect">
            <a:avLst/>
          </a:prstGeom>
        </p:spPr>
      </p:pic>
      <p:sp>
        <p:nvSpPr>
          <p:cNvPr id="25" name="Brand handle"/>
          <p:cNvSpPr txBox="1"/>
          <p:nvPr/>
        </p:nvSpPr>
        <p:spPr>
          <a:xfrm>
            <a:off x="6949440" y="3840480"/>
            <a:ext cx="2103120" cy="274320"/>
          </a:xfrm>
          <a:prstGeom prst="rect">
            <a:avLst/>
          </a:prstGeom>
          <a:noFill/>
        </p:spPr>
        <p:txBody>
          <a:bodyPr wrap="square" lIns="0" rIns="0" tIns="0" bIns="0" anchor="ctr">
            <a:normAutofit/>
          </a:bodyPr>
          <a:lstStyle/>
          <a:p>
            <a:pPr algn="ctr"/>
            <a:r>
              <a:rPr lang="en-US" sz="1050" b="1" dirty="0">
                <a:solidFill>
                  <a:srgbClr val="FFFFFF"/>
                </a:solidFill>
                <a:latin typeface="Arial"/>
              </a:rPr>
              <a:t>Mr. Aniket Bhardwaj</a:t>
            </a:r>
          </a:p>
        </p:txBody>
      </p:sp>
      <p:sp>
        <p:nvSpPr>
          <p:cNvPr id="26" name="Brand handle"/>
          <p:cNvSpPr txBox="1"/>
          <p:nvPr/>
        </p:nvSpPr>
        <p:spPr>
          <a:xfrm>
            <a:off x="6949440" y="4114800"/>
            <a:ext cx="2103120" cy="274320"/>
          </a:xfrm>
          <a:prstGeom prst="rect">
            <a:avLst/>
          </a:prstGeom>
          <a:noFill/>
        </p:spPr>
        <p:txBody>
          <a:bodyPr wrap="square" lIns="0" rIns="0" tIns="0" bIns="0" anchor="ctr">
            <a:normAutofit/>
          </a:bodyPr>
          <a:lstStyle/>
          <a:p>
            <a:pPr algn="ctr"/>
            <a:r>
              <a:rPr lang="en-US" sz="1050" b="1" dirty="0">
                <a:solidFill>
                  <a:srgbClr val="E9BD6A"/>
                </a:solidFill>
                <a:latin typeface="Arial"/>
              </a:rPr>
              <a:t>@abcchemistry24</a:t>
            </a:r>
          </a:p>
        </p:txBody>
      </p:sp>
      <p:sp>
        <p:nvSpPr>
          <p:cNvPr id="27" name="Brand handle"/>
          <p:cNvSpPr txBox="1"/>
          <p:nvPr/>
        </p:nvSpPr>
        <p:spPr>
          <a:xfrm>
            <a:off x="6949440" y="4389120"/>
            <a:ext cx="2103120" cy="274320"/>
          </a:xfrm>
          <a:prstGeom prst="rect">
            <a:avLst/>
          </a:prstGeom>
          <a:noFill/>
        </p:spPr>
        <p:txBody>
          <a:bodyPr wrap="square" lIns="0" rIns="0" tIns="0" bIns="0" anchor="ctr">
            <a:normAutofit/>
          </a:bodyPr>
          <a:lstStyle/>
          <a:p>
            <a:pPr algn="ctr"/>
            <a:r>
              <a:rPr lang="en-US" sz="800" b="0" dirty="0">
                <a:solidFill>
                  <a:srgbClr val="B9C4E6"/>
                </a:solidFill>
                <a:latin typeface="Arial"/>
              </a:rPr>
              <a:t>Instagram · YouTube · Facebook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E3A5F"/>
          </a:solidFill>
          <a:ln w="12700">
            <a:solidFill>
              <a:srgbClr val="1E3A5F"/>
            </a:solidFill>
            <a:prstDash val="solid"/>
          </a:ln>
        </p:spPr>
      </p:sp>
      <p:sp>
        <p:nvSpPr>
          <p:cNvPr id="3" name="Shape 1"/>
          <p:cNvSpPr/>
          <p:nvPr/>
        </p:nvSpPr>
        <p:spPr>
          <a:xfrm>
            <a:off x="0" y="0"/>
            <a:ext cx="109728" cy="640080"/>
          </a:xfrm>
          <a:prstGeom prst="rect">
            <a:avLst/>
          </a:prstGeom>
          <a:solidFill>
            <a:srgbClr val="D4A017"/>
          </a:solidFill>
          <a:ln w="12700">
            <a:solidFill>
              <a:srgbClr val="D4A017"/>
            </a:solidFill>
            <a:prstDash val="solid"/>
          </a:ln>
        </p:spPr>
      </p:sp>
      <p:sp>
        <p:nvSpPr>
          <p:cNvPr id="4" name="Text 2"/>
          <p:cNvSpPr/>
          <p:nvPr/>
        </p:nvSpPr>
        <p:spPr>
          <a:xfrm>
            <a:off x="274320" y="0"/>
            <a:ext cx="5486400" cy="640080"/>
          </a:xfrm>
          <a:prstGeom prst="rect">
            <a:avLst/>
          </a:prstGeom>
          <a:noFill/>
          <a:ln/>
        </p:spPr>
        <p:txBody>
          <a:bodyPr wrap="square" lIns="0" tIns="0" rIns="0" bIns="0" rtlCol="0" anchor="ctr"/>
          <a:lstStyle/>
          <a:p>
            <a:pPr algn="l" indent="0" marL="0">
              <a:buNone/>
            </a:pPr>
            <a:r>
              <a:rPr lang="en-US" sz="1900" b="1" dirty="0">
                <a:solidFill>
                  <a:srgbClr val="FFFFFF"/>
                </a:solidFill>
                <a:latin typeface="Georgia" pitchFamily="34" charset="0"/>
                <a:ea typeface="Georgia" pitchFamily="34" charset="-122"/>
                <a:cs typeface="Georgia" pitchFamily="34" charset="-120"/>
              </a:rPr>
              <a:t>Course Contents</a:t>
            </a:r>
            <a:endParaRPr lang="en-US" sz="1900" dirty="0"/>
          </a:p>
        </p:txBody>
      </p:sp>
      <p:sp>
        <p:nvSpPr>
          <p:cNvPr id="5" name="Text 3"/>
          <p:cNvSpPr/>
          <p:nvPr/>
        </p:nvSpPr>
        <p:spPr>
          <a:xfrm>
            <a:off x="4572000" y="0"/>
            <a:ext cx="4297680" cy="640080"/>
          </a:xfrm>
          <a:prstGeom prst="rect">
            <a:avLst/>
          </a:prstGeom>
          <a:noFill/>
          <a:ln/>
        </p:spPr>
        <p:txBody>
          <a:bodyPr wrap="square" lIns="0" tIns="0" rIns="0" bIns="0" rtlCol="0" anchor="ctr"/>
          <a:lstStyle/>
          <a:p>
            <a:pPr algn="r" indent="0" marL="0">
              <a:buNone/>
            </a:pPr>
            <a:r>
              <a:rPr lang="en-US" sz="1050" dirty="0">
                <a:solidFill>
                  <a:srgbClr val="C9D7E6"/>
                </a:solidFill>
                <a:latin typeface="Arial" pitchFamily="34" charset="0"/>
                <a:ea typeface="Arial" pitchFamily="34" charset="-122"/>
                <a:cs typeface="Arial" pitchFamily="34" charset="-120"/>
              </a:rPr>
              <a:t>5 Topics · 41 PYQs</a:t>
            </a:r>
            <a:endParaRPr lang="en-US" sz="1050" dirty="0"/>
          </a:p>
        </p:txBody>
      </p:sp>
      <p:sp>
        <p:nvSpPr>
          <p:cNvPr id="6" name="Shape 4"/>
          <p:cNvSpPr/>
          <p:nvPr/>
        </p:nvSpPr>
        <p:spPr>
          <a:xfrm>
            <a:off x="274320" y="768096"/>
            <a:ext cx="4279392" cy="480060"/>
          </a:xfrm>
          <a:prstGeom prst="roundRect">
            <a:avLst>
              <a:gd name="adj" fmla="val 7619"/>
            </a:avLst>
          </a:prstGeom>
          <a:solidFill>
            <a:srgbClr val="F8FAFD"/>
          </a:solidFill>
          <a:ln w="12700">
            <a:solidFill>
              <a:srgbClr val="E3E9F2"/>
            </a:solidFill>
            <a:prstDash val="solid"/>
          </a:ln>
        </p:spPr>
      </p:sp>
      <p:sp>
        <p:nvSpPr>
          <p:cNvPr id="7" name="Shape 5"/>
          <p:cNvSpPr/>
          <p:nvPr/>
        </p:nvSpPr>
        <p:spPr>
          <a:xfrm>
            <a:off x="347472" y="859536"/>
            <a:ext cx="310896" cy="310896"/>
          </a:xfrm>
          <a:prstGeom prst="roundRect">
            <a:avLst>
              <a:gd name="adj" fmla="val 11765"/>
            </a:avLst>
          </a:prstGeom>
          <a:solidFill>
            <a:srgbClr val="F0EAFA"/>
          </a:solidFill>
          <a:ln w="9525">
            <a:solidFill>
              <a:srgbClr val="6E45B8"/>
            </a:solidFill>
            <a:prstDash val="solid"/>
          </a:ln>
        </p:spPr>
      </p:sp>
      <p:sp>
        <p:nvSpPr>
          <p:cNvPr id="8" name="Text 6"/>
          <p:cNvSpPr/>
          <p:nvPr/>
        </p:nvSpPr>
        <p:spPr>
          <a:xfrm>
            <a:off x="347472"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a:t>
            </a:r>
            <a:endParaRPr lang="en-US" sz="1100" dirty="0"/>
          </a:p>
        </p:txBody>
      </p:sp>
      <p:sp>
        <p:nvSpPr>
          <p:cNvPr id="9" name="Text 7"/>
          <p:cNvSpPr/>
          <p:nvPr/>
        </p:nvSpPr>
        <p:spPr>
          <a:xfrm>
            <a:off x="731520"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NMR 1H</a:t>
            </a:r>
            <a:endParaRPr lang="en-US" sz="1000" dirty="0"/>
          </a:p>
        </p:txBody>
      </p:sp>
      <p:sp>
        <p:nvSpPr>
          <p:cNvPr id="10" name="Text 8"/>
          <p:cNvSpPr/>
          <p:nvPr/>
        </p:nvSpPr>
        <p:spPr>
          <a:xfrm>
            <a:off x="731520"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10 Qs   E 2 · M 7 · H 1</a:t>
            </a:r>
            <a:endParaRPr lang="en-US" sz="850" dirty="0"/>
          </a:p>
        </p:txBody>
      </p:sp>
      <p:sp>
        <p:nvSpPr>
          <p:cNvPr id="11" name="Text 9"/>
          <p:cNvSpPr/>
          <p:nvPr/>
        </p:nvSpPr>
        <p:spPr>
          <a:xfrm>
            <a:off x="3822192"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24%</a:t>
            </a:r>
            <a:endParaRPr lang="en-US" sz="1000" dirty="0"/>
          </a:p>
        </p:txBody>
      </p:sp>
      <p:sp>
        <p:nvSpPr>
          <p:cNvPr id="12" name="Shape 10"/>
          <p:cNvSpPr/>
          <p:nvPr/>
        </p:nvSpPr>
        <p:spPr>
          <a:xfrm>
            <a:off x="3840480" y="1042416"/>
            <a:ext cx="566928" cy="91440"/>
          </a:xfrm>
          <a:prstGeom prst="roundRect">
            <a:avLst>
              <a:gd name="adj" fmla="val 30000"/>
            </a:avLst>
          </a:prstGeom>
          <a:solidFill>
            <a:srgbClr val="E3E9F2"/>
          </a:solidFill>
          <a:ln w="12700">
            <a:solidFill>
              <a:srgbClr val="E3E9F2"/>
            </a:solidFill>
            <a:prstDash val="solid"/>
          </a:ln>
        </p:spPr>
      </p:sp>
      <p:sp>
        <p:nvSpPr>
          <p:cNvPr id="13" name="Shape 11"/>
          <p:cNvSpPr/>
          <p:nvPr/>
        </p:nvSpPr>
        <p:spPr>
          <a:xfrm>
            <a:off x="3840480" y="1042416"/>
            <a:ext cx="136062" cy="91440"/>
          </a:xfrm>
          <a:prstGeom prst="roundRect">
            <a:avLst>
              <a:gd name="adj" fmla="val 50000"/>
            </a:avLst>
          </a:prstGeom>
          <a:solidFill>
            <a:srgbClr val="1C8A7C"/>
          </a:solidFill>
          <a:ln w="12700">
            <a:solidFill>
              <a:srgbClr val="1C8A7C"/>
            </a:solidFill>
            <a:prstDash val="solid"/>
          </a:ln>
        </p:spPr>
      </p:sp>
      <p:sp>
        <p:nvSpPr>
          <p:cNvPr id="14" name="Shape 12"/>
          <p:cNvSpPr/>
          <p:nvPr/>
        </p:nvSpPr>
        <p:spPr>
          <a:xfrm>
            <a:off x="4590288" y="768096"/>
            <a:ext cx="4279392" cy="480060"/>
          </a:xfrm>
          <a:prstGeom prst="roundRect">
            <a:avLst>
              <a:gd name="adj" fmla="val 7619"/>
            </a:avLst>
          </a:prstGeom>
          <a:solidFill>
            <a:srgbClr val="F8FAFD"/>
          </a:solidFill>
          <a:ln w="12700">
            <a:solidFill>
              <a:srgbClr val="E3E9F2"/>
            </a:solidFill>
            <a:prstDash val="solid"/>
          </a:ln>
        </p:spPr>
      </p:sp>
      <p:sp>
        <p:nvSpPr>
          <p:cNvPr id="15" name="Shape 13"/>
          <p:cNvSpPr/>
          <p:nvPr/>
        </p:nvSpPr>
        <p:spPr>
          <a:xfrm>
            <a:off x="4663440" y="859536"/>
            <a:ext cx="310896" cy="310896"/>
          </a:xfrm>
          <a:prstGeom prst="roundRect">
            <a:avLst>
              <a:gd name="adj" fmla="val 11765"/>
            </a:avLst>
          </a:prstGeom>
          <a:solidFill>
            <a:srgbClr val="F0EAFA"/>
          </a:solidFill>
          <a:ln w="9525">
            <a:solidFill>
              <a:srgbClr val="6E45B8"/>
            </a:solidFill>
            <a:prstDash val="solid"/>
          </a:ln>
        </p:spPr>
      </p:sp>
      <p:sp>
        <p:nvSpPr>
          <p:cNvPr id="16" name="Text 14"/>
          <p:cNvSpPr/>
          <p:nvPr/>
        </p:nvSpPr>
        <p:spPr>
          <a:xfrm>
            <a:off x="4663440"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2</a:t>
            </a:r>
            <a:endParaRPr lang="en-US" sz="1100" dirty="0"/>
          </a:p>
        </p:txBody>
      </p:sp>
      <p:sp>
        <p:nvSpPr>
          <p:cNvPr id="17" name="Text 15"/>
          <p:cNvSpPr/>
          <p:nvPr/>
        </p:nvSpPr>
        <p:spPr>
          <a:xfrm>
            <a:off x="5047488"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IR</a:t>
            </a:r>
            <a:endParaRPr lang="en-US" sz="1000" dirty="0"/>
          </a:p>
        </p:txBody>
      </p:sp>
      <p:sp>
        <p:nvSpPr>
          <p:cNvPr id="18" name="Text 16"/>
          <p:cNvSpPr/>
          <p:nvPr/>
        </p:nvSpPr>
        <p:spPr>
          <a:xfrm>
            <a:off x="5047488"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5 Qs   E 2 · M 2 · H 1</a:t>
            </a:r>
            <a:endParaRPr lang="en-US" sz="850" dirty="0"/>
          </a:p>
        </p:txBody>
      </p:sp>
      <p:sp>
        <p:nvSpPr>
          <p:cNvPr id="19" name="Text 17"/>
          <p:cNvSpPr/>
          <p:nvPr/>
        </p:nvSpPr>
        <p:spPr>
          <a:xfrm>
            <a:off x="8138160"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12%</a:t>
            </a:r>
            <a:endParaRPr lang="en-US" sz="1000" dirty="0"/>
          </a:p>
        </p:txBody>
      </p:sp>
      <p:sp>
        <p:nvSpPr>
          <p:cNvPr id="20" name="Shape 18"/>
          <p:cNvSpPr/>
          <p:nvPr/>
        </p:nvSpPr>
        <p:spPr>
          <a:xfrm>
            <a:off x="8156448" y="1042416"/>
            <a:ext cx="566928" cy="91440"/>
          </a:xfrm>
          <a:prstGeom prst="roundRect">
            <a:avLst>
              <a:gd name="adj" fmla="val 30000"/>
            </a:avLst>
          </a:prstGeom>
          <a:solidFill>
            <a:srgbClr val="E3E9F2"/>
          </a:solidFill>
          <a:ln w="12700">
            <a:solidFill>
              <a:srgbClr val="E3E9F2"/>
            </a:solidFill>
            <a:prstDash val="solid"/>
          </a:ln>
        </p:spPr>
      </p:sp>
      <p:sp>
        <p:nvSpPr>
          <p:cNvPr id="21" name="Shape 19"/>
          <p:cNvSpPr/>
          <p:nvPr/>
        </p:nvSpPr>
        <p:spPr>
          <a:xfrm>
            <a:off x="8156448" y="1042416"/>
            <a:ext cx="68031" cy="91440"/>
          </a:xfrm>
          <a:prstGeom prst="roundRect">
            <a:avLst>
              <a:gd name="adj" fmla="val 30000"/>
            </a:avLst>
          </a:prstGeom>
          <a:solidFill>
            <a:srgbClr val="1C8A7C"/>
          </a:solidFill>
          <a:ln w="12700">
            <a:solidFill>
              <a:srgbClr val="1C8A7C"/>
            </a:solidFill>
            <a:prstDash val="solid"/>
          </a:ln>
        </p:spPr>
      </p:sp>
      <p:sp>
        <p:nvSpPr>
          <p:cNvPr id="22" name="Shape 20"/>
          <p:cNvSpPr/>
          <p:nvPr/>
        </p:nvSpPr>
        <p:spPr>
          <a:xfrm>
            <a:off x="274320" y="1339596"/>
            <a:ext cx="4279392" cy="480060"/>
          </a:xfrm>
          <a:prstGeom prst="roundRect">
            <a:avLst>
              <a:gd name="adj" fmla="val 7619"/>
            </a:avLst>
          </a:prstGeom>
          <a:solidFill>
            <a:srgbClr val="F8FAFD"/>
          </a:solidFill>
          <a:ln w="12700">
            <a:solidFill>
              <a:srgbClr val="E3E9F2"/>
            </a:solidFill>
            <a:prstDash val="solid"/>
          </a:ln>
        </p:spPr>
      </p:sp>
      <p:sp>
        <p:nvSpPr>
          <p:cNvPr id="23" name="Shape 21"/>
          <p:cNvSpPr/>
          <p:nvPr/>
        </p:nvSpPr>
        <p:spPr>
          <a:xfrm>
            <a:off x="347472" y="1431036"/>
            <a:ext cx="310896" cy="310896"/>
          </a:xfrm>
          <a:prstGeom prst="roundRect">
            <a:avLst>
              <a:gd name="adj" fmla="val 11765"/>
            </a:avLst>
          </a:prstGeom>
          <a:solidFill>
            <a:srgbClr val="F0EAFA"/>
          </a:solidFill>
          <a:ln w="9525">
            <a:solidFill>
              <a:srgbClr val="6E45B8"/>
            </a:solidFill>
            <a:prstDash val="solid"/>
          </a:ln>
        </p:spPr>
      </p:sp>
      <p:sp>
        <p:nvSpPr>
          <p:cNvPr id="24" name="Text 22"/>
          <p:cNvSpPr/>
          <p:nvPr/>
        </p:nvSpPr>
        <p:spPr>
          <a:xfrm>
            <a:off x="347472"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3</a:t>
            </a:r>
            <a:endParaRPr lang="en-US" sz="1100" dirty="0"/>
          </a:p>
        </p:txBody>
      </p:sp>
      <p:sp>
        <p:nvSpPr>
          <p:cNvPr id="25" name="Text 23"/>
          <p:cNvSpPr/>
          <p:nvPr/>
        </p:nvSpPr>
        <p:spPr>
          <a:xfrm>
            <a:off x="731520"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Mass Spec</a:t>
            </a:r>
            <a:endParaRPr lang="en-US" sz="1000" dirty="0"/>
          </a:p>
        </p:txBody>
      </p:sp>
      <p:sp>
        <p:nvSpPr>
          <p:cNvPr id="26" name="Text 24"/>
          <p:cNvSpPr/>
          <p:nvPr/>
        </p:nvSpPr>
        <p:spPr>
          <a:xfrm>
            <a:off x="731520"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4 Qs   E 0 · M 4 · H 0</a:t>
            </a:r>
            <a:endParaRPr lang="en-US" sz="850" dirty="0"/>
          </a:p>
        </p:txBody>
      </p:sp>
      <p:sp>
        <p:nvSpPr>
          <p:cNvPr id="27" name="Text 25"/>
          <p:cNvSpPr/>
          <p:nvPr/>
        </p:nvSpPr>
        <p:spPr>
          <a:xfrm>
            <a:off x="3822192"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10%</a:t>
            </a:r>
            <a:endParaRPr lang="en-US" sz="1000" dirty="0"/>
          </a:p>
        </p:txBody>
      </p:sp>
      <p:sp>
        <p:nvSpPr>
          <p:cNvPr id="28" name="Shape 26"/>
          <p:cNvSpPr/>
          <p:nvPr/>
        </p:nvSpPr>
        <p:spPr>
          <a:xfrm>
            <a:off x="3840480" y="1613916"/>
            <a:ext cx="566928" cy="91440"/>
          </a:xfrm>
          <a:prstGeom prst="roundRect">
            <a:avLst>
              <a:gd name="adj" fmla="val 30000"/>
            </a:avLst>
          </a:prstGeom>
          <a:solidFill>
            <a:srgbClr val="E3E9F2"/>
          </a:solidFill>
          <a:ln w="12700">
            <a:solidFill>
              <a:srgbClr val="E3E9F2"/>
            </a:solidFill>
            <a:prstDash val="solid"/>
          </a:ln>
        </p:spPr>
      </p:sp>
      <p:sp>
        <p:nvSpPr>
          <p:cNvPr id="29" name="Shape 27"/>
          <p:cNvSpPr/>
          <p:nvPr/>
        </p:nvSpPr>
        <p:spPr>
          <a:xfrm>
            <a:off x="3840480" y="1613916"/>
            <a:ext cx="56692" cy="91440"/>
          </a:xfrm>
          <a:prstGeom prst="roundRect">
            <a:avLst>
              <a:gd name="adj" fmla="val 30000"/>
            </a:avLst>
          </a:prstGeom>
          <a:solidFill>
            <a:srgbClr val="1C8A7C"/>
          </a:solidFill>
          <a:ln w="12700">
            <a:solidFill>
              <a:srgbClr val="1C8A7C"/>
            </a:solidFill>
            <a:prstDash val="solid"/>
          </a:ln>
        </p:spPr>
      </p:sp>
      <p:sp>
        <p:nvSpPr>
          <p:cNvPr id="30" name="Shape 28"/>
          <p:cNvSpPr/>
          <p:nvPr/>
        </p:nvSpPr>
        <p:spPr>
          <a:xfrm>
            <a:off x="4590288" y="1339596"/>
            <a:ext cx="4279392" cy="480060"/>
          </a:xfrm>
          <a:prstGeom prst="roundRect">
            <a:avLst>
              <a:gd name="adj" fmla="val 7619"/>
            </a:avLst>
          </a:prstGeom>
          <a:solidFill>
            <a:srgbClr val="F8FAFD"/>
          </a:solidFill>
          <a:ln w="12700">
            <a:solidFill>
              <a:srgbClr val="E3E9F2"/>
            </a:solidFill>
            <a:prstDash val="solid"/>
          </a:ln>
        </p:spPr>
      </p:sp>
      <p:sp>
        <p:nvSpPr>
          <p:cNvPr id="31" name="Shape 29"/>
          <p:cNvSpPr/>
          <p:nvPr/>
        </p:nvSpPr>
        <p:spPr>
          <a:xfrm>
            <a:off x="4663440" y="1431036"/>
            <a:ext cx="310896" cy="310896"/>
          </a:xfrm>
          <a:prstGeom prst="roundRect">
            <a:avLst>
              <a:gd name="adj" fmla="val 11765"/>
            </a:avLst>
          </a:prstGeom>
          <a:solidFill>
            <a:srgbClr val="F0EAFA"/>
          </a:solidFill>
          <a:ln w="9525">
            <a:solidFill>
              <a:srgbClr val="6E45B8"/>
            </a:solidFill>
            <a:prstDash val="solid"/>
          </a:ln>
        </p:spPr>
      </p:sp>
      <p:sp>
        <p:nvSpPr>
          <p:cNvPr id="32" name="Text 30"/>
          <p:cNvSpPr/>
          <p:nvPr/>
        </p:nvSpPr>
        <p:spPr>
          <a:xfrm>
            <a:off x="4663440"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4</a:t>
            </a:r>
            <a:endParaRPr lang="en-US" sz="1100" dirty="0"/>
          </a:p>
        </p:txBody>
      </p:sp>
      <p:sp>
        <p:nvSpPr>
          <p:cNvPr id="33" name="Text 31"/>
          <p:cNvSpPr/>
          <p:nvPr/>
        </p:nvSpPr>
        <p:spPr>
          <a:xfrm>
            <a:off x="5047488"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NMR 13C</a:t>
            </a:r>
            <a:endParaRPr lang="en-US" sz="1000" dirty="0"/>
          </a:p>
        </p:txBody>
      </p:sp>
      <p:sp>
        <p:nvSpPr>
          <p:cNvPr id="34" name="Text 32"/>
          <p:cNvSpPr/>
          <p:nvPr/>
        </p:nvSpPr>
        <p:spPr>
          <a:xfrm>
            <a:off x="5047488"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4 Qs   E 1 · M 2 · H 1</a:t>
            </a:r>
            <a:endParaRPr lang="en-US" sz="850" dirty="0"/>
          </a:p>
        </p:txBody>
      </p:sp>
      <p:sp>
        <p:nvSpPr>
          <p:cNvPr id="35" name="Text 33"/>
          <p:cNvSpPr/>
          <p:nvPr/>
        </p:nvSpPr>
        <p:spPr>
          <a:xfrm>
            <a:off x="8138160"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10%</a:t>
            </a:r>
            <a:endParaRPr lang="en-US" sz="1000" dirty="0"/>
          </a:p>
        </p:txBody>
      </p:sp>
      <p:sp>
        <p:nvSpPr>
          <p:cNvPr id="36" name="Shape 34"/>
          <p:cNvSpPr/>
          <p:nvPr/>
        </p:nvSpPr>
        <p:spPr>
          <a:xfrm>
            <a:off x="8156448" y="1613916"/>
            <a:ext cx="566928" cy="91440"/>
          </a:xfrm>
          <a:prstGeom prst="roundRect">
            <a:avLst>
              <a:gd name="adj" fmla="val 30000"/>
            </a:avLst>
          </a:prstGeom>
          <a:solidFill>
            <a:srgbClr val="E3E9F2"/>
          </a:solidFill>
          <a:ln w="12700">
            <a:solidFill>
              <a:srgbClr val="E3E9F2"/>
            </a:solidFill>
            <a:prstDash val="solid"/>
          </a:ln>
        </p:spPr>
      </p:sp>
      <p:sp>
        <p:nvSpPr>
          <p:cNvPr id="37" name="Shape 35"/>
          <p:cNvSpPr/>
          <p:nvPr/>
        </p:nvSpPr>
        <p:spPr>
          <a:xfrm>
            <a:off x="8156448" y="1613916"/>
            <a:ext cx="56692" cy="91440"/>
          </a:xfrm>
          <a:prstGeom prst="roundRect">
            <a:avLst>
              <a:gd name="adj" fmla="val 30000"/>
            </a:avLst>
          </a:prstGeom>
          <a:solidFill>
            <a:srgbClr val="1C8A7C"/>
          </a:solidFill>
          <a:ln w="12700">
            <a:solidFill>
              <a:srgbClr val="1C8A7C"/>
            </a:solidFill>
            <a:prstDash val="solid"/>
          </a:ln>
        </p:spPr>
      </p:sp>
      <p:sp>
        <p:nvSpPr>
          <p:cNvPr id="38" name="Shape 36"/>
          <p:cNvSpPr/>
          <p:nvPr/>
        </p:nvSpPr>
        <p:spPr>
          <a:xfrm>
            <a:off x="274320" y="1911096"/>
            <a:ext cx="4279392" cy="480060"/>
          </a:xfrm>
          <a:prstGeom prst="roundRect">
            <a:avLst>
              <a:gd name="adj" fmla="val 7619"/>
            </a:avLst>
          </a:prstGeom>
          <a:solidFill>
            <a:srgbClr val="F8FAFD"/>
          </a:solidFill>
          <a:ln w="12700">
            <a:solidFill>
              <a:srgbClr val="E3E9F2"/>
            </a:solidFill>
            <a:prstDash val="solid"/>
          </a:ln>
        </p:spPr>
      </p:sp>
      <p:sp>
        <p:nvSpPr>
          <p:cNvPr id="39" name="Shape 37"/>
          <p:cNvSpPr/>
          <p:nvPr/>
        </p:nvSpPr>
        <p:spPr>
          <a:xfrm>
            <a:off x="347472" y="2002536"/>
            <a:ext cx="310896" cy="310896"/>
          </a:xfrm>
          <a:prstGeom prst="roundRect">
            <a:avLst>
              <a:gd name="adj" fmla="val 11765"/>
            </a:avLst>
          </a:prstGeom>
          <a:solidFill>
            <a:srgbClr val="F0EAFA"/>
          </a:solidFill>
          <a:ln w="9525">
            <a:solidFill>
              <a:srgbClr val="6E45B8"/>
            </a:solidFill>
            <a:prstDash val="solid"/>
          </a:ln>
        </p:spPr>
      </p:sp>
      <p:sp>
        <p:nvSpPr>
          <p:cNvPr id="40" name="Text 38"/>
          <p:cNvSpPr/>
          <p:nvPr/>
        </p:nvSpPr>
        <p:spPr>
          <a:xfrm>
            <a:off x="347472" y="2002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5</a:t>
            </a:r>
            <a:endParaRPr lang="en-US" sz="1100" dirty="0"/>
          </a:p>
        </p:txBody>
      </p:sp>
      <p:sp>
        <p:nvSpPr>
          <p:cNvPr id="41" name="Text 39"/>
          <p:cNvSpPr/>
          <p:nvPr/>
        </p:nvSpPr>
        <p:spPr>
          <a:xfrm>
            <a:off x="731520" y="1965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Organic Spectroscopy – General</a:t>
            </a:r>
            <a:endParaRPr lang="en-US" sz="1000" dirty="0"/>
          </a:p>
        </p:txBody>
      </p:sp>
      <p:sp>
        <p:nvSpPr>
          <p:cNvPr id="42" name="Text 40"/>
          <p:cNvSpPr/>
          <p:nvPr/>
        </p:nvSpPr>
        <p:spPr>
          <a:xfrm>
            <a:off x="731520" y="2185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18 Qs   E 2 · M 15 · H 1</a:t>
            </a:r>
            <a:endParaRPr lang="en-US" sz="850" dirty="0"/>
          </a:p>
        </p:txBody>
      </p:sp>
      <p:sp>
        <p:nvSpPr>
          <p:cNvPr id="43" name="Text 41"/>
          <p:cNvSpPr/>
          <p:nvPr/>
        </p:nvSpPr>
        <p:spPr>
          <a:xfrm>
            <a:off x="3822192" y="1965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44%</a:t>
            </a:r>
            <a:endParaRPr lang="en-US" sz="1000" dirty="0"/>
          </a:p>
        </p:txBody>
      </p:sp>
      <p:sp>
        <p:nvSpPr>
          <p:cNvPr id="44" name="Shape 42"/>
          <p:cNvSpPr/>
          <p:nvPr/>
        </p:nvSpPr>
        <p:spPr>
          <a:xfrm>
            <a:off x="3840480" y="2185416"/>
            <a:ext cx="566928" cy="91440"/>
          </a:xfrm>
          <a:prstGeom prst="roundRect">
            <a:avLst>
              <a:gd name="adj" fmla="val 30000"/>
            </a:avLst>
          </a:prstGeom>
          <a:solidFill>
            <a:srgbClr val="E3E9F2"/>
          </a:solidFill>
          <a:ln w="12700">
            <a:solidFill>
              <a:srgbClr val="E3E9F2"/>
            </a:solidFill>
            <a:prstDash val="solid"/>
          </a:ln>
        </p:spPr>
      </p:sp>
      <p:sp>
        <p:nvSpPr>
          <p:cNvPr id="45" name="Shape 43"/>
          <p:cNvSpPr/>
          <p:nvPr/>
        </p:nvSpPr>
        <p:spPr>
          <a:xfrm>
            <a:off x="3840480" y="2185416"/>
            <a:ext cx="249448" cy="91440"/>
          </a:xfrm>
          <a:prstGeom prst="roundRect">
            <a:avLst>
              <a:gd name="adj" fmla="val 30000"/>
            </a:avLst>
          </a:prstGeom>
          <a:solidFill>
            <a:srgbClr val="1C8A7C"/>
          </a:solidFill>
          <a:ln w="12700">
            <a:solidFill>
              <a:srgbClr val="1C8A7C"/>
            </a:solidFill>
            <a:prstDash val="solid"/>
          </a:ln>
        </p:spPr>
      </p:sp>
      <p:sp>
        <p:nvSpPr>
          <p:cNvPr id="102" name="Text 100"/>
          <p:cNvSpPr/>
          <p:nvPr/>
        </p:nvSpPr>
        <p:spPr>
          <a:xfrm>
            <a:off x="274320" y="4736592"/>
            <a:ext cx="8595360" cy="256032"/>
          </a:xfrm>
          <a:prstGeom prst="rect">
            <a:avLst/>
          </a:prstGeom>
          <a:noFill/>
          <a:ln/>
        </p:spPr>
        <p:txBody>
          <a:bodyPr wrap="square" lIns="0" tIns="0" rIns="0" bIns="0" rtlCol="0" anchor="ctr"/>
          <a:lstStyle/>
          <a:p>
            <a:pPr algn="l" indent="0" marL="0">
              <a:buNone/>
            </a:pPr>
            <a:r>
              <a:rPr lang="en-US" sz="900" b="1" dirty="0">
                <a:solidFill>
                  <a:srgbClr val="1B2A41"/>
                </a:solidFill>
                <a:latin typeface="Arial" pitchFamily="34" charset="0"/>
                <a:ea typeface="Arial" pitchFamily="34" charset="-122"/>
                <a:cs typeface="Arial" pitchFamily="34" charset="-120"/>
              </a:rPr>
              <a:t>Legend:  </a:t>
            </a:r>
            <a:pPr algn="l" indent="0" marL="0">
              <a:buNone/>
            </a:pPr>
            <a:r>
              <a:rPr lang="en-US" sz="900" b="1" dirty="0">
                <a:solidFill>
                  <a:srgbClr val="127A4F"/>
                </a:solidFill>
                <a:latin typeface="Arial" pitchFamily="34" charset="0"/>
                <a:ea typeface="Arial" pitchFamily="34" charset="-122"/>
                <a:cs typeface="Arial" pitchFamily="34" charset="-120"/>
              </a:rPr>
              <a:t>E </a:t>
            </a:r>
            <a:pPr algn="l" indent="0" marL="0">
              <a:buNone/>
            </a:pPr>
            <a:r>
              <a:rPr lang="en-US" sz="900" dirty="0">
                <a:solidFill>
                  <a:srgbClr val="5A6B82"/>
                </a:solidFill>
                <a:latin typeface="Arial" pitchFamily="34" charset="0"/>
                <a:ea typeface="Arial" pitchFamily="34" charset="-122"/>
                <a:cs typeface="Arial" pitchFamily="34" charset="-120"/>
              </a:rPr>
              <a:t>Easy   </a:t>
            </a:r>
            <a:pPr algn="l" indent="0" marL="0">
              <a:buNone/>
            </a:pPr>
            <a:r>
              <a:rPr lang="en-US" sz="900" b="1" dirty="0">
                <a:solidFill>
                  <a:srgbClr val="C9821B"/>
                </a:solidFill>
                <a:latin typeface="Arial" pitchFamily="34" charset="0"/>
                <a:ea typeface="Arial" pitchFamily="34" charset="-122"/>
                <a:cs typeface="Arial" pitchFamily="34" charset="-120"/>
              </a:rPr>
              <a:t>M </a:t>
            </a:r>
            <a:pPr algn="l" indent="0" marL="0">
              <a:buNone/>
            </a:pPr>
            <a:r>
              <a:rPr lang="en-US" sz="900" dirty="0">
                <a:solidFill>
                  <a:srgbClr val="5A6B82"/>
                </a:solidFill>
                <a:latin typeface="Arial" pitchFamily="34" charset="0"/>
                <a:ea typeface="Arial" pitchFamily="34" charset="-122"/>
                <a:cs typeface="Arial" pitchFamily="34" charset="-120"/>
              </a:rPr>
              <a:t>Medium   </a:t>
            </a:r>
            <a:pPr algn="l" indent="0" marL="0">
              <a:buNone/>
            </a:pPr>
            <a:r>
              <a:rPr lang="en-US" sz="900" b="1" dirty="0">
                <a:solidFill>
                  <a:srgbClr val="B83A36"/>
                </a:solidFill>
                <a:latin typeface="Arial" pitchFamily="34" charset="0"/>
                <a:ea typeface="Arial" pitchFamily="34" charset="-122"/>
                <a:cs typeface="Arial" pitchFamily="34" charset="-120"/>
              </a:rPr>
              <a:t>H </a:t>
            </a:r>
            <a:pPr algn="l" indent="0" marL="0">
              <a:buNone/>
            </a:pPr>
            <a:r>
              <a:rPr lang="en-US" sz="900" dirty="0">
                <a:solidFill>
                  <a:srgbClr val="5A6B82"/>
                </a:solidFill>
                <a:latin typeface="Arial" pitchFamily="34" charset="0"/>
                <a:ea typeface="Arial" pitchFamily="34" charset="-122"/>
                <a:cs typeface="Arial" pitchFamily="34" charset="-120"/>
              </a:rPr>
              <a:t>Hard   ·   </a:t>
            </a:r>
            <a:pPr algn="l" indent="0" marL="0">
              <a:buNone/>
            </a:pPr>
            <a:r>
              <a:rPr lang="en-US" sz="900" b="1" dirty="0">
                <a:solidFill>
                  <a:srgbClr val="1C8A7C"/>
                </a:solidFill>
                <a:latin typeface="Arial" pitchFamily="34" charset="0"/>
                <a:ea typeface="Arial" pitchFamily="34" charset="-122"/>
                <a:cs typeface="Arial" pitchFamily="34" charset="-120"/>
              </a:rPr>
              <a:t>% </a:t>
            </a:r>
            <a:pPr algn="l" indent="0" marL="0">
              <a:buNone/>
            </a:pPr>
            <a:r>
              <a:rPr lang="en-US" sz="900" dirty="0">
                <a:solidFill>
                  <a:srgbClr val="5A6B82"/>
                </a:solidFill>
                <a:latin typeface="Arial" pitchFamily="34" charset="0"/>
                <a:ea typeface="Arial" pitchFamily="34" charset="-122"/>
                <a:cs typeface="Arial" pitchFamily="34" charset="-120"/>
              </a:rPr>
              <a:t>= exam weightage (share of the chapter)</a:t>
            </a:r>
            <a:endParaRPr lang="en-US" sz="900" dirty="0"/>
          </a:p>
        </p:txBody>
      </p:sp>
      <p:sp>
        <p:nvSpPr>
          <p:cNvPr id="103" name="Shape 101"/>
          <p:cNvSpPr/>
          <p:nvPr/>
        </p:nvSpPr>
        <p:spPr>
          <a:xfrm>
            <a:off x="274320" y="4992624"/>
            <a:ext cx="8595360" cy="0"/>
          </a:xfrm>
          <a:prstGeom prst="line">
            <a:avLst/>
          </a:prstGeom>
          <a:noFill/>
          <a:ln w="12700">
            <a:solidFill>
              <a:srgbClr val="E3E9F2"/>
            </a:solidFill>
            <a:prstDash val="solid"/>
          </a:ln>
        </p:spPr>
      </p:sp>
      <p:sp>
        <p:nvSpPr>
          <p:cNvPr id="104" name="Brand handle"/>
          <p:cNvSpPr txBox="1"/>
          <p:nvPr/>
        </p:nvSpPr>
        <p:spPr>
          <a:xfrm>
            <a:off x="274320" y="4846320"/>
            <a:ext cx="5943600" cy="237744"/>
          </a:xfrm>
          <a:prstGeom prst="rect">
            <a:avLst/>
          </a:prstGeom>
          <a:noFill/>
        </p:spPr>
        <p:txBody>
          <a:bodyPr wrap="square" lIns="0" rIns="0" tIns="0" bIns="0" anchor="ctr">
            <a:normAutofit/>
          </a:bodyPr>
          <a:lstStyle/>
          <a:p>
            <a:pPr algn="l"/>
            <a:r>
              <a:rPr lang="en-US" sz="900" b="1" dirty="0">
                <a:solidFill>
                  <a:srgbClr val="1B2A41"/>
                </a:solidFill>
                <a:latin typeface="Arial"/>
              </a:rPr>
              <a:t>( Mr. Aniket Bhardwaj By ABC Chemistry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NMR 1H</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10 questions   ·   Easy 2  |  Medium 7  |  Hard 1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Methyl 4-oxopentanoate exhibited signals at δ 208, 172, 51, 37, 32 and 27 ppm in its ¹³ C NMR spectrum. The signals due to the methoxy, C₁, C₄ and C₅ carbons are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OMe -32; C₁-208; C₄-172; C₅-51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OMe-51; C₁-208; C₄-172; C₅-32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OMe-32; C₁-172; C₄-208; C₅-51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OMe-51; C₁-172, C₄-208; C₅-32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NMR 1H</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 + 1, J tells geometry'.</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OMe-51; C₁-172, C₄-208; C₅-32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Chemical shift ranges (alkyl 0.9–1.5, allylic 1.7, α to C=O 2.1, O–CH 3.3–4.5, vinyl 4.5–6.5, aromatic 6.5–8, aldehyde 9–10, COOH 10–13); n+1 splitting with J (vicinal 7 Hz, geminal 12–15, trans alkene 12–18, cis 6–12); diastereotopic protons; shielding by ring currents (annulenes).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CH₃O–C(O)–CH₂CH₂–C(O)–CH₃: OMe 51, ester C-1 172, ketone C-4 208, C-5 (acetyl CH₃) 30–32; the CH₂ carbons are 37 and 27.</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OMe-51; C₁-172, C₄-208; C₅-32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Protons on a CH₂ next to a stereocentre are diastereotopic → two signals, geminal coupling.</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n+1 across heteroatoms with fast exchange (OH), or across more than three bonds (except allylic/W-coupling).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TMS: 12 equivalent H, volatile, inert — δ =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 + 1, J tells geometry'.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OMe -32; C₁-208; C₄-172; C₅-51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CH₃O–C(O)–CH₂CH₂–C(O)–CH₃: OMe 51, ester C-1 172, ketone C-4 208, C-5 (acetyl CH₃) 30–32; the CH₂ carbons are 37 and 27.</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OMe-51; C₁-208; C₄-172; C₅-32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n+1 across heteroatoms with fast exchange (OH), or across more than three bonds (except allylic/W-coupling).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OMe-32; C₁-172; C₄-208; C₅-51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TMS: 12 equivalent H, volatile, inert — δ =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number of chemical shift non-equivalent protons expected in ¹H NMR spectrum of α-pinene is α-pinene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NMR 1H</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 + 1, J tells geometry'.</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8</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Chemical shift ranges (alkyl 0.9–1.5, allylic 1.7, α to C=O 2.1, O–CH 3.3–4.5, vinyl 4.5–6.5, aromatic 6.5–8, aldehyde 9–10, COOH 10–13); n+1 splitting with J (vicinal 7 Hz, geminal 12–15, trans alkene 12–18, cis 6–12); diastereotopic protons; shielding by ring currents (annulenes).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α-Pinene (Cs-less, chiral): three CH₃ singlets (two gem-dimethyl, one vinylic CH₃), the vinyl H, two bridgehead CH, the CH₂ pair (diastereotopic) and the bridge CH₂ (diastereotopic) → 8 chemically distinct proton environments.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8</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Protons on a CH₂ next to a stereocentre are diastereotopic → two signals, geminal coupling.</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n+1 across heteroatoms with fast exchange (OH), or across more than three bonds (except allylic/W-coupling).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TMS: 12 equivalent H, volatile, inert — δ =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 + 1, J tells geometry'.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α-Pinene (Cs-less, chiral): three CH₃ singlets (two gem-dimethyl, one vinylic CH₃), the vinyl H, two bridgehead CH, the CH₂ pair (diastereotopic) and the bridge CH₂ (diastereotopic) → 8 chemically distinct proton environments.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n+1 across heteroatoms with fast exchange (OH), or across more than three bonds (except allylic/W-coupling).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TMS: 12 equivalent H, volatile, inert — δ =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¹H NMR spectrum of an organic compound recorded on a 500 MHz spectrometer showed a quartet with line positions at 1759, 1753, 1747, 1741 Hz. Chemical shift (δ) and coupling constant (Hz) of the quartet are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3.5 ppm, 6 Hz</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3.5 ppm, 12 Hz</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3.6 ppm, 6 Hz</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3.6 ppm, 12 Hz</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NMR 1H</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 + 1, J tells geometry'.</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3.5 ppm, 6 Hz</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Chemical shift ranges (alkyl 0.9–1.5, allylic 1.7, α to C=O 2.1, O–CH 3.3–4.5, vinyl 4.5–6.5, aromatic 6.5–8, aldehyde 9–10, COOH 10–13); n+1 splitting with J (vicinal 7 Hz, geminal 12–15, trans alkene 12–18, cis 6–12); diastereotopic protons; shielding by ring currents (annulenes).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Frequency in Hz = (Operating frequency of instrument (in Hz) Â´ chemical shift in ppm) Chemical shift = Frequency in Hz / Operating frequency of instrument Average frequency = (1759 + 1753 + 1747 + 1741) / 4 = 1750 Hz. Thus Chemical shift = 1750/ 500 = 3.5 ppm Coupling constant J = difference between any two adjacent line frequencies = 1759-1753 Hz = 6 Hz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3.5 ppm, 6 Hz</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Protons on a CH₂ next to a stereocentre are diastereotopic → two signals, geminal coupling.</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n+1 across heteroatoms with fast exchange (OH), or across more than three bonds (except allylic/W-coupling).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TMS: 12 equivalent H, volatile, inert — δ =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 + 1, J tells geometry'.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3.5 ppm, 12 Hz</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Frequency in Hz = (Operating frequency of instrument (in Hz) Â´ chemical shift in ppm) Chemical shift = Frequency in Hz / Operating frequency of instrument Average frequency = (1759 + 1753 + 1747 + 1741) / 4 = 1750 Hz. Thus Chemical shift = 1750/ 500 = 3.5 ppm Coupling constant J = difference between any two adjacent line frequencies = 1759-1753 Hz = 6 Hz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3.6 ppm, 6 Hz</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n+1 across heteroatoms with fast exchange (OH), or across more than three bonds (except allylic/W-coupling).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3.6 ppm, 12 Hz</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TMS: 12 equivalent H, volatile, inert — δ =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¹H NMR spectrum of a mixture of benzene and acetonitrile shows two singlets of equal integration. The molar ratio of benzene: acetonitrile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NMR 1H</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 + 1, J tells geometry'.</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Chemical shift ranges (alkyl 0.9–1.5, allylic 1.7, α to C=O 2.1, O–CH 3.3–4.5, vinyl 4.5–6.5, aromatic 6.5–8, aldehyde 9–10, COOH 10–13); n+1 splitting with J (vicinal 7 Hz, geminal 12–15, trans alkene 12–18, cis 6–12); diastereotopic protons; shielding by ring currents (annulenes).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Benzene gives one 6H singlet, acetonitrile one 3H singlet. Equal integrals mean n(benzene) × 6 = n(MeCN) × 3 → benzene : MeCN = 1 : 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Protons on a CH₂ next to a stereocentre are diastereotopic → two signals, geminal coupling.</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n+1 across heteroatoms with fast exchange (OH), or across more than three bonds (except allylic/W-coupling).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TMS: 12 equivalent H, volatile, inert — δ =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 + 1, J tells geometry'.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Benzene gives one 6H singlet, acetonitrile one 3H singlet. Equal integrals mean n(benzene) × 6 = n(MeCN) × 3 → benzene : MeCN = 1 : 2.</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n+1 across heteroatoms with fast exchange (OH), or across more than three bonds (except allylic/W-coupling).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TMS: 12 equivalent H, volatile, inert — δ =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natural product that gives a signal at 218 ppm in its ¹³C NMR spectrum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α-pinene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camphor</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geraniol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carvones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NMR 1H</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 + 1, J tells geometry'.</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camphor</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Chemical shift ranges (alkyl 0.9–1.5, allylic 1.7, α to C=O 2.1, O–CH 3.3–4.5, vinyl 4.5–6.5, aromatic 6.5–8, aldehyde 9–10, COOH 10–13); n+1 splitting with J (vicinal 7 Hz, geminal 12–15, trans alkene 12–18, cis 6–12); diastereotopic protons; shielding by ring currents (annulenes).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 218 ppm is a saturated (non-conjugated) ketone carbonyl — camphor (C=O ≈ 218–220 ppm). Carvone's conjugated enone C=O appears at ≈ 199 ppm; α-pinene and geraniol have no C=O. (Bank key (d) was wrong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camphor</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Protons on a CH₂ next to a stereocentre are diastereotopic → two signals, geminal coupling.</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n+1 across heteroatoms with fast exchange (OH), or across more than three bonds (except allylic/W-coupling).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TMS: 12 equivalent H, volatile, inert — δ =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 + 1, J tells geometry'.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α-pinene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δ 218 ppm is a saturated (non-conjugated) ketone carbonyl — camphor (C=O ≈ 218–220 ppm). Carvone's conjugated enone C=O appears at ≈ 199 ppm; α-pinene and geraniol have no C=O. (Bank key (d) was wrong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geraniol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n+1 across heteroatoms with fast exchange (OH), or across more than three bonds (except allylic/W-coupling).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carvones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TMS: 12 equivalent H, volatile, inert — δ =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correct match of ¹³C NMR chemical shift values (δ ppm) for pyridine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C₂ : 136, C₃ : 124; C₄ : 150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C₂ : 124, C₃ : 150; C₄ : 136</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C₂ : 150, C₃ : 124; C₄ : 136</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C₂ : 150; C₃ : 136; C₄ : 124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NMR 1H</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 + 1, J tells geometry'.</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C₂ : 150, C₃ : 124; C₄ : 136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Chemical shift ranges (alkyl 0.9–1.5, allylic 1.7, α to C=O 2.1, O–CH 3.3–4.5, vinyl 4.5–6.5, aromatic 6.5–8, aldehyde 9–10, COOH 10–13); n+1 splitting with J (vicinal 7 Hz, geminal 12–15, trans alkene 12–18, cis 6–12); diastereotopic protons; shielding by ring currents (annulenes).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Pyridine: C2/C6 next to N are most deshielded (150 ppm), C4 (para-like, 136 ppm), C3/C5 least (124 ppm).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C₂ : 150, C₃ : 124; C₄ : 136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Protons on a CH₂ next to a stereocentre are diastereotopic → two signals, geminal coupling.</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n+1 across heteroatoms with fast exchange (OH), or across more than three bonds (except allylic/W-coupling).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TMS: 12 equivalent H, volatile, inert — δ =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 + 1, J tells geometry'.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C₂ : 136, C₃ : 124; C₄ : 150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Pyridine: C2/C6 next to N are most deshielded (150 ppm), C4 (para-like, 136 ppm), C3/C5 least (124 ppm).</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C₂ : 124, C₃ : 150; C₄ : 136</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n+1 across heteroatoms with fast exchange (OH), or across more than three bonds (except allylic/W-coupling).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C₂ : 150; C₃ : 136; C₄ : 124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TMS: 12 equivalent H, volatile, inert — δ =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In the 400 MHz, ¹H NMR spectrum of organic compound exhibited a doublet. The two lines of the doublet are at δ 2.35 and 2.38 ppm. The coupling constant (J) value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Hz</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 Hz</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 Hz</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 Hz</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NMR 1H</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 + 1, J tells geometry'.</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12 Hz</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Chemical shift ranges (alkyl 0.9–1.5, allylic 1.7, α to C=O 2.1, O–CH 3.3–4.5, vinyl 4.5–6.5, aromatic 6.5–8, aldehyde 9–10, COOH 10–13); n+1 splitting with J (vicinal 7 Hz, geminal 12–15, trans alkene 12–18, cis 6–12); diastereotopic protons; shielding by ring currents (annulenes).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Δδ = 0.03 ppm × 400 MHz = 12 Hz = J.</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12 Hz</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Protons on a CH₂ next to a stereocentre are diastereotopic → two signals, geminal coupling.</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n+1 across heteroatoms with fast exchange (OH), or across more than three bonds (except allylic/W-coupling).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TMS: 12 equivalent H, volatile, inert — δ =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 + 1, J tells geometry'.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Hz</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Δδ = 0.03 ppm × 400 MHz = 12 Hz = J.</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 Hz</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n+1 across heteroatoms with fast exchange (OH), or across more than three bonds (except allylic/W-coupling).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 Hz</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TMS: 12 equivalent H, volatile, inert — δ =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¹H NMR spectrum of a dilute solution of a mixture of acetone and dichloromethane in CDCl₃ exhibits two singlet of 1:1 intensity. Molar ratio of acetone to dichloromethane in the solution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 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NMR 1H</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 + 1, J tells geometry'.</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 : 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Chemical shift ranges (alkyl 0.9–1.5, allylic 1.7, α to C=O 2.1, O–CH 3.3–4.5, vinyl 4.5–6.5, aromatic 6.5–8, aldehyde 9–10, COOH 10–13); n+1 splitting with J (vicinal 7 Hz, geminal 12–15, trans alkene 12–18, cis 6–12); diastereotopic protons; shielding by ring currents (annulenes).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Acetone 6H singlet, CH₂Cl₂ 2H singlet. Equal intensity → n(acetone) × 6 = n(DCM) × 2 → acetone : DCM = 1 : 3.</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 : 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Protons on a CH₂ next to a stereocentre are diastereotopic → two signals, geminal coupling.</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n+1 across heteroatoms with fast exchange (OH), or across more than three bonds (except allylic/W-coupling).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TMS: 12 equivalent H, volatile, inert — δ =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 + 1, J tells geometry'.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 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Acetone 6H singlet, CH₂Cl₂ 2H singlet. Equal intensity → n(acetone) × 6 = n(DCM) × 2 → acetone : DCM = 1 : 3.</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n+1 across heteroatoms with fast exchange (OH), or across more than three bonds (except allylic/W-coupling).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TMS: 12 equivalent H, volatile, inert — δ =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¹³C NMR spectrum of DMSO-d₆ gives a signal at δ 39.7 ppm as a</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singlet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triplet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quintet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septet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NMR 1H</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 + 1, J tells geometry'.</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septet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Chemical shift ranges (alkyl 0.9–1.5, allylic 1.7, α to C=O 2.1, O–CH 3.3–4.5, vinyl 4.5–6.5, aromatic 6.5–8, aldehyde 9–10, COOH 10–13); n+1 splitting with J (vicinal 7 Hz, geminal 12–15, trans alkene 12–18, cis 6–12); diastereotopic protons; shielding by ring currents (annulenes).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Multiplicity: 2nI +1 Where n is number of neighboring protons and I is spin number of protons. For DMSO: n = 3, I = 1 (for D) Multiplicity = 2 Â´ 3 Â´ 1 +1 = 7.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septet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Protons on a CH₂ next to a stereocentre are diastereotopic → two signals, geminal coupling.</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n+1 across heteroatoms with fast exchange (OH), or across more than three bonds (except allylic/W-coupling).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TMS: 12 equivalent H, volatile, inert — δ =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 + 1, J tells geometry'.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singlet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Multiplicity: 2nI +1 Where n is number of neighboring protons and I is spin number of protons. For DMSO: n = 3, I = 1 (for D) Multiplicity = 2 Â´ 3 Â´ 1 +1 = 7.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triplet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n+1 across heteroatoms with fast exchange (OH), or across more than three bonds (except allylic/W-coupling).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quintet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TMS: 12 equivalent H, volatile, inert — δ =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compound shows [M]⁺ at m/z 84 and has base peak at 56. It exhibits only one peak in ¹H NMR at δ 1.4 ppm and one signal in ¹³C NMR at δ 35 ppm. The compound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cyclobutane-1,3-dione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dichloromethane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cyclohexane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1,2,3-trimethylcyclopropane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NMR 1H</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8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'n + 1, J tells geometry'.</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cyclohexane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Chemical shift ranges (alkyl 0.9–1.5, allylic 1.7, α to C=O 2.1, O–CH 3.3–4.5, vinyl 4.5–6.5, aromatic 6.5–8, aldehyde 9–10, COOH 10–13); n+1 splitting with J (vicinal 7 Hz, geminal 12–15, trans alkene 12–18, cis 6–12); diastereotopic protons; shielding by ring currents (annulenes).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m/z 84 with base peak 56 (loss of C₂H₄), a single ¹H (δ 1.4) and a single ¹³C signal — cyclohexane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cyclohexane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Protons on a CH₂ next to a stereocentre are diastereotopic → two signals, geminal coupling.</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Applying n+1 across heteroatoms with fast exchange (OH), or across more than three bonds (except allylic/W-coupling).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TMS: 12 equivalent H, volatile, inert — δ = 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'n + 1, J tells geometry'.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1H</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cyclobutane-1,3-dione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m/z 84 with base peak 56 (loss of C₂H₄), a single ¹H (δ 1.4) and a single ¹³C signal — cyclohexane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dichloromethane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Applying n+1 across heteroatoms with fast exchange (OH), or across more than three bonds (except allylic/W-coupling).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1,2,3-trimethylcyclopropane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TMS: 12 equivalent H, volatile, inert — δ = 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NMR 1H</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10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Chemical shift ranges (alkyl 0.9–1.5, allylic 1.7, α to C=O 2.1, O–CH 3.3–4.5, vinyl 4.5–6.5, aromatic 6.5–8, aldehyde 9–10, COOH 10–13); n+1 splitting with J (vicinal 7 Hz, geminal 12–15, trans alkene 12–18, cis 6–12); diastereotopic protons; shielding by ring currents (annulenes).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Multiplicity = n+1 (equivalent neighbours); doublet of doublets for non-equivalent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Karplus: J depends on dihedral angle (max at 0°, 180°)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 = (ν − ν_TMS)/ν₀ × 10⁶</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Count signals and splitting patterns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Aromatic ring current (inside [18]annulene δ ≈ −3)</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Diastereotopic CH₂</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Coupling constants cis vs trans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Applying n+1 across heteroatoms with fast exchange (OH), or across more than three bonds (except allylic/W-coupling).</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TMS: 12 equivalent H, volatile, inert — δ = 0.</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   Q2   Q3   Q4   Q5   Q6   Q7   Q8   Q9   Q10</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NMR 1H.</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2</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IR</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5 questions   ·   Easy 2  |  Medium 2  |  Hard 1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IR spectrum of p-nitrophenyl acetate, the carbonyl absorption band appears at</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1670 cm⁻¹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1700 cm⁻¹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1730 cm⁻¹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1760 cm⁻¹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'Strain up, conjugation down'.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1760 cm⁻¹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IR absorptions from bond force constant and reduced mass; key bands O–H (broad 3300), N–H (3300–3500, 1 or 2 bands), C≡C/C≡N (2100–2260), C=O (1650–1800 depending on strain/conjugation/electronic effects), C=C (1650), fingerprint region; H-bonding broadens and lowers ν(O–H).</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An aryl acetate absorbs higher than a normal ester (1740 cm⁻¹) because the aryloxy oxygen is conjugated to the ring and donates less to the carbonyl; the p-nitro group withdraws further. p-Nitrophenyl acetate: ≈ 1760–1770 cm⁻¹.</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1760 cm⁻¹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Carbonyl frequency rises with ring strain and inductive withdrawal, falls with conjugation and resonance donation.</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Expecting a strong IR band for symmetric C≡C or C=C (weak or absent).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Carboxylic acid: very broad O–H 2500–3300 plus C=O 1710.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'Strain up, conjugation down'.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1670 cm⁻¹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An aryl acetate absorbs higher than a normal ester (1740 cm⁻¹) because the aryloxy oxygen is conjugated to the ring and donates less to the carbonyl; the p-nitro group withdraws further. p-Nitrophenyl acetate: ≈ 1760–1770 cm⁻¹.</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1700 cm⁻¹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Expecting a strong IR band for symmetric C≡C or C=C (weak or absent).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1730 cm⁻¹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Carboxylic acid: very broad O–H 2500–3300 plus C=O 1710.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frequency of O-H stretch occurs at 3600 cm⁻¹. The O-D stretch frequency (in cm⁻¹) would be closest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3000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2600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1800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900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'Strain up, conjugation down'.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2600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IR absorptions from bond force constant and reduced mass; key bands O–H (broad 3300), N–H (3300–3500, 1 or 2 bands), C≡C/C≡N (2100–2260), C=O (1650–1800 depending on strain/conjugation/electronic effects), C=C (1650), fingerprint region; H-bonding broadens and lowers ν(O–H).</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vO-H = 3600 cm-1 Since, v = (1/ (2Ïc)) Â´ sqrt (k/Âµ) This implies, frequency is inversely proportional to square root of Âµ. = 2600 cm-1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2600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Carbonyl frequency rises with ring strain and inductive withdrawal, falls with conjugation and resonance donation.</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Expecting a strong IR band for symmetric C≡C or C=C (weak or absent).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Carboxylic acid: very broad O–H 2500–3300 plus C=O 1710.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'Strain up, conjugation down'.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3000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vO-H = 3600 cm-1 Since, v = (1/ (2Ïc)) Â´ sqrt (k/Âµ) This implies, frequency is inversely proportional to square root of Âµ. = 2600 cm-1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1800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Expecting a strong IR band for symmetric C≡C or C=C (weak or absent).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900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Carboxylic acid: very broad O–H 2500–3300 plus C=O 1710.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In IR spectrum, recorded neat, a compound shows a strong and broad band at 3300 cm⁻¹. The band becomes sharp and shifts to 3600 cm⁻¹ when the spectrum is recorded in CCl₄ at high dilution. This proves that the compound has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OH group, which is involved in intra-molecular H-bonding</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OH group, which is involved in inter-molecular H-bonding</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terminal alkyne group</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OH group, present in severely sterically hindered environment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'Strain up, conjugation down'.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OH group, which is involved in inter-molecular H-bonding</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IR absorptions from bond force constant and reduced mass; key bands O–H (broad 3300), N–H (3300–3500, 1 or 2 bands), C≡C/C≡N (2100–2260), C=O (1650–1800 depending on strain/conjugation/electronic effects), C=C (1650), fingerprint region; H-bonding broadens and lowers ν(O–H).</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 broad 3300 cm⁻¹ band that sharpens and moves to ~3600 cm⁻¹ (free O–H) on dilution shows the H-bonding is intermolecular (broken by dilution). Intramolecular H-bonds are concentration-independent.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OH group, which is involved in inter-molecular H-bonding</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Carbonyl frequency rises with ring strain and inductive withdrawal, falls with conjugation and resonance donation.</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Expecting a strong IR band for symmetric C≡C or C=C (weak or absent).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Carboxylic acid: very broad O–H 2500–3300 plus C=O 1710.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'Strain up, conjugation down'.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OH group, which is involved in intra-molecular H-bonding</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A broad 3300 cm⁻¹ band that sharpens and moves to ~3600 cm⁻¹ (free O–H) on dilution shows the H-bonding is intermolecular (broken by dilution). Intramolecular H-bonds are concentration-independent.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terminal alkyne group</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Expecting a strong IR band for symmetric C≡C or C=C (weak or absent).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OH group, present in severely sterically hindered environment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Carboxylic acid: very broad O–H 2500–3300 plus C=O 1710.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IR spectrum, the absorption band due to carbonyl group in phenyl acetate appears at</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1800 cm⁻¹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1760 cm⁻¹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1710 cm⁻ 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1660 cm⁻¹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'Strain up, conjugation down'.</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1760 cm⁻¹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IR absorptions from bond force constant and reduced mass; key bands O–H (broad 3300), N–H (3300–3500, 1 or 2 bands), C≡C/C≡N (2100–2260), C=O (1650–1800 depending on strain/conjugation/electronic effects), C=C (1650), fingerprint region; H-bonding broadens and lowers ν(O–H).</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Phenyl esters absorb at ≈1760 cm⁻¹ (higher than alkyl esters at 1740, because the aryl oxygen's lone pair is delocalised into the ring).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1760 cm⁻¹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Carbonyl frequency rises with ring strain and inductive withdrawal, falls with conjugation and resonance donation.</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Expecting a strong IR band for symmetric C≡C or C=C (weak or absent).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Carboxylic acid: very broad O–H 2500–3300 plus C=O 1710.</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'Strain up, conjugation down'.</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1800 cm⁻¹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Phenyl esters absorb at ≈1760 cm⁻¹ (higher than alkyl esters at 1740, because the aryl oxygen's lone pair is delocalised into the ring).</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1710 cm⁻ 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Expecting a strong IR band for symmetric C≡C or C=C (weak or absent).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1660 cm⁻¹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Carboxylic acid: very broad O–H 2500–3300 plus C=O 1710.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IR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Intense band generally observed for a carbonyl group in the IR spectrum is due to (a) The force constant of CO bond is large (b) The force constant of CO bond is small (c) There is no change in dipole moment for CO bond stretching</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'Strain up, conjugation down'.</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(D)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IR</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5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IR absorptions from bond force constant and reduced mass; key bands O–H (broad 3300), N–H (3300–3500, 1 or 2 bands), C≡C/C≡N (2100–2260), C=O (1650–1800 depending on strain/conjugation/electronic effects), C=C (1650), fingerprint region; H-bonding broadens and lowers ν(O–H).</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ν̃ = (1/2πc)√(k/μ)</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 anhydride 1820/1760, acid chloride 1800, ester 1740, aldehyde 1725, ketone 1715, amide 1650–1690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Ring strain raises ν(C=O): cyclohexanone 1715 &lt; cyclopentanone 1745 &lt; cyclobutanone 1780</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Distinguish aldehyde (2720, 2820 C–H) from ketone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Primary vs secondary amine N–H bands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Conjugation and H-bonding effects on C=O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Mutually exclusive bands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Expecting a strong IR band for symmetric C≡C or C=C (weak or absent).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Carboxylic acid: very broad O–H 2500–3300 plus C=O 1710.</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Q11   Q12   Q13   Q14   Q15</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IR.</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3</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Mass Spec</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4 questions   ·   Easy 0  |  Medium 4  |  Hard 0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Mass Spec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mass spectrum of dodecahedron (C₂₀ H₂₀), approximate ratio of the peaks at m / z=260 and 261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 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 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 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Mass Spec</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'Alpha-cleave, then rearrange'.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Mass Spec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5: 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Molecular ion M⁺•, isotope patterns (Br 1:1, Cl 3:1, Cl₂ 9:6:1), nitrogen rule, fragmentation (α-cleavage of amines/ethers/carbonyls, benzylic m/z 91, McLafferty rearrangement with γ-H, retro-Diels–Alder, loss of H₂O/CO/C₂H₄), base peak, high-resolution formula assignment.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M+1 peak of a C₂₀ compound is ≈ 20 × 1.1 % = 22 % of M, so 260 : 261 ≈ 5 : 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5: 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Even-mass fragment from an even-mass M⁺ usually means a rearrangement (McLafferty).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that M⁺• is a radical cation; counting M+1 (¹³C) as a halogen pattern.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Alcohols often lack M⁺; look for M−18 (H₂O).</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'Alpha-cleave, then rearrange'.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Mass Spec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The M+1 peak of a C₂₀ compound is ≈ 20 × 1.1 % = 22 % of M, so 260 : 261 ≈ 5 : 1.</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 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that M⁺• is a radical cation; counting M+1 (¹³C) as a halogen pattern.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20: 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Alcohols often lack M⁺; look for M−18 (H₂O).</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Mass Spec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mass of metastable ion produced due to decomposition of F₁ ⁺ in the following mass fragmentation sequence is Diethyl-phthalate → &amp; F₁ ⁺ → &amp; F₂ ⁺+CO &amp; (M+222) &amp; (177)</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141.2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125.4</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45.0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210.2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Mass Spec</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'Alpha-cleave, then rearrange'.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Mass Spec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125.4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Molecular ion M⁺•, isotope patterns (Br 1:1, Cl 3:1, Cl₂ 9:6:1), nitrogen rule, fragmentation (α-cleavage of amines/ethers/carbonyls, benzylic m/z 91, McLafferty rearrangement with γ-H, retro-Diels–Alder, loss of H₂O/CO/C₂H₄), base peak, high-resolution formula assignment.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 = 149Â²/177 = 125.4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125.4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Even-mass fragment from an even-mass M⁺ usually means a rearrangement (McLafferty).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that M⁺• is a radical cation; counting M+1 (¹³C) as a halogen pattern.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Alcohols often lack M⁺; look for M−18 (H₂O).</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'Alpha-cleave, then rearrange'.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Mass Spec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141.2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m* = 149Â²/177 = 125.4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45.0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that M⁺• is a radical cation; counting M+1 (¹³C) as a halogen pattern.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210.2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Alcohols often lack M⁺; look for M−18 (H₂O).</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Mass Spec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mass spectrum of 1,2-dichloroethane, approximate ratio of peaks at m/z values 98, 100, 102 will be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 1 : 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 : 6 : 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1 : 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2 : 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Mass Spec</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'Alpha-cleave, then rearrange'.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Mass Spec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9 : 6 : 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Molecular ion M⁺•, isotope patterns (Br 1:1, Cl 3:1, Cl₂ 9:6:1), nitrogen rule, fragmentation (α-cleavage of amines/ethers/carbonyls, benzylic m/z 91, McLafferty rearrangement with γ-H, retro-Diels–Alder, loss of H₂O/CO/C₂H₄), base peak, high-resolution formula assignment.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Two Cl atoms (³⁵Cl:³⁷Cl = 3:1): (3 + 1)² → M : M+2 : M+4 = 9 : 6 : 1 at m/z 98, 100, 102.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9 : 6 : 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Even-mass fragment from an even-mass M⁺ usually means a rearrangement (McLafferty).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that M⁺• is a radical cation; counting M+1 (¹³C) as a halogen pattern.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Alcohols often lack M⁺; look for M−18 (H₂O).</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'Alpha-cleave, then rearrange'.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Mass Spec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 1 : 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Two Cl atoms (³⁵Cl:³⁷Cl = 3:1): (3 + 1)² → M : M+2 : M+4 = 9 : 6 : 1 at m/z 98, 100, 102.</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1 : 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that M⁺• is a radical cation; counting M+1 (¹³C) as a halogen pattern.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2 : 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Alcohols often lack M⁺; look for M−18 (H₂O).</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Mass Spec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mass spectrum of dichlorobenzene the ratio of the peaks at m/z 146, 148 and 150,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3:3:1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9:6:1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Mass Spec</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'Alpha-cleave, then rearrange'.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Mass Spec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9:6:1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Molecular ion M⁺•, isotope patterns (Br 1:1, Cl 3:1, Cl₂ 9:6:1), nitrogen rule, fragmentation (α-cleavage of amines/ethers/carbonyls, benzylic m/z 91, McLafferty rearrangement with γ-H, retro-Diels–Alder, loss of H₂O/CO/C₂H₄), base peak, high-resolution formula assignment.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Two chlorines: (3 + 1)² → M : M+2 : M+4 = 9 : 6 : 1 (m/z 146, 148, 150).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9:6:1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Even-mass fragment from an even-mass M⁺ usually means a rearrangement (McLafferty).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that M⁺• is a radical cation; counting M+1 (¹³C) as a halogen pattern.</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Alcohols often lack M⁺; look for M−18 (H₂O).</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'Alpha-cleave, then rearrange'.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Mass Spec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1:1:1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Two chlorines: (3 + 1)² → M : M+2 : M+4 = 9 : 6 : 1 (m/z 146, 148, 150).</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3:3:1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that M⁺• is a radical cation; counting M+1 (¹³C) as a halogen pattern.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Alcohols often lack M⁺; look for M−18 (H₂O).</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Mass Spec</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4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Molecular ion M⁺•, isotope patterns (Br 1:1, Cl 3:1, Cl₂ 9:6:1), nitrogen rule, fragmentation (α-cleavage of amines/ethers/carbonyls, benzylic m/z 91, McLafferty rearrangement with γ-H, retro-Diels–Alder, loss of H₂O/CO/C₂H₄), base peak, high-resolution formula assignment.</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m/z = mass/charge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Nitrogen rule: odd M → odd number of 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McLafferty: needs γ-H, gives alkene + enol radical cation (even-mass fragment)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Tropylium m/z 91</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Identify halogen from M+2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McLafferty fragment mass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Base peak of alkylbenzenes (91) and ketones (acylium)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Distinguish isomers by fragmentation</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Forgetting that M⁺• is a radical cation; counting M+1 (¹³C) as a halogen pattern.</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Alcohols often lack M⁺; look for M−18 (H₂O).</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Q16   Q17   Q18   Q19</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Mass Spec.</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4</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NMR 13C</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4 questions   ·   Easy 1  |  Medium 2  |  Hard 1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13C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ratio of the relative intensities of the carbon signals in the first order ¹³C NMR spectrum of CD₃Cl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1:4:6:4:1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1:3:3:1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1:6:15:20:15:6:1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1:3:6:7:6:3:1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NMR 13C</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'DEPT-135: up-down-up, quaternary gone'.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13C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1:3:6:7:6:3:1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¹³C NMR (1.1 % abundance, proton-decoupled singlets): δ ranges alkyl 0–50, O–C 50–90, alkene/aromatic 100–150, C=O 160–220; DEPT-135 (CH/CH₃ up, CH₂ down, C silent), DEPT-90 (CH only); symmetry reduces signal count; off-resonance multiplicity.</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¹³C is coupled to three equivalent deuterium nuclei (I = 1): multiplicity 2nI + 1 = 7, intensities 1:3:6:7:6:3:1 (the 'Pascal triangle' for spin-1).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1:3:6:7:6:3:1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unique carbons using symmetry; para-disubstituted benzene gives 4 aromatic signals.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Expecting ¹³C–¹³C coupling (too rare); integrating ¹³C peaks (NOE and relaxation distort).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Quaternary carbons are weak and vanish in DEPT.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'DEPT-135: up-down-up, quaternary gone'.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13C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1:4:6:4:1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The ¹³C is coupled to three equivalent deuterium nuclei (I = 1): multiplicity 2nI + 1 = 7, intensities 1:3:6:7:6:3:1 (the 'Pascal triangle' for spin-1).</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1:3:3:1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Expecting ¹³C–¹³C coupling (too rare); integrating ¹³C peaks (NOE and relaxation distort).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1:6:15:20:15:6:1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Quaternary carbons are weak and vanish in DEPT.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13C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broad band decoupled ¹³C NMR spectrum, the numbers of signals apperating for the bicyclooctane A-C , respectively are (A) (B) (C)</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Five, four and eight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Three, two and five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Five, four and five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Three, two and eight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NMR 13C</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'DEPT-135: up-down-up, quaternary gone'.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13C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Three, two and five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¹³C NMR (1.1 % abundance, proton-decoupled singlets): δ ranges alkyl 0–50, O–C 50–90, alkene/aromatic 100–150, C=O 160–220; DEPT-135 (CH/CH₃ up, CH₂ down, C silent), DEPT-90 (CH only); symmetry reduces signal count; off-resonance multiplicity.</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Â¹Â³C signals: cis-bicyclo[3.3.0]octane 3, bicyclo[2.2.2]octane 2, bicyclo[3.2.1]octane 5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Three, two and five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unique carbons using symmetry; para-disubstituted benzene gives 4 aromatic signals.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Expecting ¹³C–¹³C coupling (too rare); integrating ¹³C peaks (NOE and relaxation distort).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Quaternary carbons are weak and vanish in DEPT.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'DEPT-135: up-down-up, quaternary gone'.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13C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Five, four and eight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Â¹Â³C signals: cis-bicyclo[3.3.0]octane 3, bicyclo[2.2.2]octane 2, bicyclo[3.2.1]octane 5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Five, four and five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Expecting ¹³C–¹³C coupling (too rare); integrating ¹³C peaks (NOE and relaxation distort).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Three, two and eight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Quaternary carbons are weak and vanish in DEPT.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13C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number of signals that appear in the broadband decoupled ¹³C NMR spectrum of phenanthrene and anthracene, respectively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ten and four</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ten and ten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seven and four</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seven and seven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NMR 13C</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'DEPT-135: up-down-up, quaternary gone'.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13C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seven and four</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¹³C NMR (1.1 % abundance, proton-decoupled singlets): δ ranges alkyl 0–50, O–C 50–90, alkene/aromatic 100–150, C=O 160–220; DEPT-135 (CH/CH₃ up, CH₂ down, C silent), DEPT-90 (CH only); symmetry reduces signal count; off-resonance multiplicity.</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Phenanthrene (C₂ᵥ) has 7 unique carbons (14 C in symmetric pairs); anthracene (D₂ₕ) has only 4 (C1/4/5/8, C2/3/6/7, C9/10, C4a/8a/9a/10a).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seven and four</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unique carbons using symmetry; para-disubstituted benzene gives 4 aromatic signals.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Expecting ¹³C–¹³C coupling (too rare); integrating ¹³C peaks (NOE and relaxation distort).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Quaternary carbons are weak and vanish in DEPT.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'DEPT-135: up-down-up, quaternary gone'.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13C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ten and four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Phenanthrene (C₂ᵥ) has 7 unique carbons (14 C in symmetric pairs); anthracene (D₂ₕ) has only 4 (C1/4/5/8, C2/3/6/7, C9/10, C4a/8a/9a/10a).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ten and ten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Expecting ¹³C–¹³C coupling (too rare); integrating ¹³C peaks (NOE and relaxation distort).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seven and seven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Quaternary carbons are weak and vanish in DEPT.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13C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Number of signals in the ¹³C\¹H\ NMR spectrum of (R)-4-methylpentan-2-ol are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NMR 13C</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'DEPT-135: up-down-up, quaternary gone'.</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13C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¹³C NMR (1.1 % abundance, proton-decoupled singlets): δ ranges alkyl 0–50, O–C 50–90, alkene/aromatic 100–150, C=O 160–220; DEPT-135 (CH/CH₃ up, CH₂ down, C silent), DEPT-90 (CH only); symmetry reduces signal count; off-resonance multiplicity.</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CH₃–CH(OH)–CH₂–CH(CH₃)₂: C1, C2, C3, C4 are distinct, and the two C5 methyls are diastereotopic (stereocentre at C2) → 6 signals.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 unique carbons using symmetry; para-disubstituted benzene gives 4 aromatic signals.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Expecting ¹³C–¹³C coupling (too rare); integrating ¹³C peaks (NOE and relaxation distort).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Quaternary carbons are weak and vanish in DEPT.</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'DEPT-135: up-down-up, quaternary gone'.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NMR 13C</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CH₃–CH(OH)–CH₂–CH(CH₃)₂: C1, C2, C3, C4 are distinct, and the two C5 methyls are diastereotopic (stereocentre at C2) → 6 signals.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Expecting ¹³C–¹³C coupling (too rare); integrating ¹³C peaks (NOE and relaxation distort).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Quaternary carbons are weak and vanish in DEPT.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NMR 13C</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4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¹³C NMR (1.1 % abundance, proton-decoupled singlets): δ ranges alkyl 0–50, O–C 50–90, alkene/aromatic 100–150, C=O 160–220; DEPT-135 (CH/CH₃ up, CH₂ down, C silent), DEPT-90 (CH only); symmetry reduces signal count; off-resonance multiplicity.</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 C=O ketone ~205–220, aldehyde ~200, acid/ester ~165–185, aromatic 110–160, alkyne 65–90, CH₃ ~10–30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DEPT-135: CH, CH₃ positive; CH₂ negative; quaternary absent</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Number of ¹³C signals for symmetric molecules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DEPT interpretation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Distinguish ketone from ester carbonyl</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Why ¹³C spectra are not integrated routinely</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Expecting ¹³C–¹³C coupling (too rare); integrating ¹³C peaks (NOE and relaxation distort).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Quaternary carbons are weak and vanish in DEPT.</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Q20   Q21   Q22   Q23</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NMR 13C.</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5</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Organic Spectroscopy – General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18 questions   ·   Easy 2  |  Medium 15  |  Hard 1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An organic compound (MF = C₈H₁₀O) exhibited the following ¹H NMR spectral data: δ 2.5 (3H, s), 3.8 (3H, s), 6.8 (2H, d, J = 8 Hz), 7.2 (2H, d, J = 8 Hz) ppm. The compound among the choices,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4-ethylphenol</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2-ethylphenol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4-methylanisole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4-methylbenzyl alcohol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'DBE, IR, NMR, MS — in that order'.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4-methylanisole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UV–Vis (Woodward–Fieser, conjugation), IR (functional groups: C=O 1650–1800, O–H 3200–3600, C≡N 2250), ¹H NMR (δ, integration, multiplicity n+1, J), ¹³C NMR (DEPT), mass spectrometry (M⁺, M+2 for Cl/Br, McLafferty, α-cleavage, nitrogen rule), degree of unsaturation.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δ 2.3–2.5 (3H, s) = Ar–CH₃; 3.8 (3H, s) = OCH₃; two doublets (2H each, J = 8 Hz) = para-disubstituted benzene (AA′BB′). No CH₂ quartet (rules out ethyl) and no OH → 4-methylanisole.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4-methylanisole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Compute DBE first, then use IR for functional groups, NMR for connectivity.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Ignoring exchangeable protons (OH, NH show no coupling and vanish with D₂O).</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Conjugation lowers ν(C=O) by ~30 cm⁻¹ and raises λ_max.</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'DBE, IR, NMR, MS — in that order'.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4-ethylphenol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δ 2.3–2.5 (3H, s) = Ar–CH₃; 3.8 (3H, s) = OCH₃; two doublets (2H each, J = 8 Hz) = para-disubstituted benzene (AA′BB′). No CH₂ quartet (rules out ethyl) and no OH → 4-methylanisole.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2-ethylphenol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Ignoring exchangeable protons (OH, NH show no coupling and vanish with D₂O).</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4-methylbenzyl alcohol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Conjugation lowers ν(C=O) by ~30 cm⁻¹ and raises λ_max.</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³¹P\¹H\ NMR spectrum of a diamagnetic complex mer–[M(PR₃)₃Cl₃] expected number of resonance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Three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Six</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'DBE, IR, NMR, MS — in that order'.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Two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UV–Vis (Woodward–Fieser, conjugation), IR (functional groups: C=O 1650–1800, O–H 3200–3600, C≡N 2250), ¹H NMR (δ, integration, multiplicity n+1, J), ¹³C NMR (DEPT), mass spectrometry (M⁺, M+2 for Cl/Br, McLafferty, α-cleavage, nitrogen rule), degree of unsaturation.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 = 0 for M thus metal does not couple with phosphorous during NMR spectra. Since there are 2 types of P atoms present in the complex, 2 peaks are seen in 31P NMR spectrum.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Two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Compute DBE first, then use IR for functional groups, NMR for connectivity.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Ignoring exchangeable protons (OH, NH show no coupling and vanish with D₂O).</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Conjugation lowers ν(C=O) by ~30 cm⁻¹ and raises λ_max.</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'DBE, IR, NMR, MS — in that order'.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Three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I = 0 for M thus metal does not couple with phosphorous during NMR spectra. Since there are 2 types of P atoms present in the complex, 2 peaks are seen in 31P NMR spectrum.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Ignoring exchangeable protons (OH, NH show no coupling and vanish with D₂O).</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Six</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Conjugation lowers ν(C=O) by ~30 cm⁻¹ and raises λ_max.</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absorption at λ_max=279 nm (varepsilon=15) in the UV spectrum of acetone is due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π → π^* transition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 → π^* transition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σ → σ^* transition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π → σ^* transition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'DBE, IR, NMR, MS — in that order'.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n → π^* transition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UV–Vis (Woodward–Fieser, conjugation), IR (functional groups: C=O 1650–1800, O–H 3200–3600, C≡N 2250), ¹H NMR (δ, integration, multiplicity n+1, J), ¹³C NMR (DEPT), mass spectrometry (M⁺, M+2 for Cl/Br, McLafferty, α-cleavage, nitrogen rule), degree of unsaturation.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 weak band (ε ≈ 15) at ~280 nm for a carbonyl is the symmetry-forbidden n → π* transition; π → π* of acetone is at ~190 nm with ε ~ 10³.</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n → π^* transition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Compute DBE first, then use IR for functional groups, NMR for connectivity.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Ignoring exchangeable protons (OH, NH show no coupling and vanish with D₂O).</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Conjugation lowers ν(C=O) by ~30 cm⁻¹ and raises λ_max.</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'DBE, IR, NMR, MS — in that order'.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π → π^* transition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A weak band (ε ≈ 15) at ~280 nm for a carbonyl is the symmetry-forbidden n → π* transition; π → π* of acetone is at ~190 nm with ε ~ 10³.</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σ → σ^* transition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Ignoring exchangeable protons (OH, NH show no coupling and vanish with D₂O).</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π → σ^* transition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Conjugation lowers ν(C=O) by ~30 cm⁻¹ and raises λ_max.</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Using a double beam UV-visible spectrophotometer, Beer's law fails for K₂Cr₂O₇ solution when</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Intensity of light source is changed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Detector is not a photomultiplier tube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Cuvette of 2cm size is used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pH is not kept same in all measurements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'DBE, IR, NMR, MS — in that order'.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pH is not kept same in all measurements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UV–Vis (Woodward–Fieser, conjugation), IR (functional groups: C=O 1650–1800, O–H 3200–3600, C≡N 2250), ¹H NMR (δ, integration, multiplicity n+1, J), ¹³C NMR (DEPT), mass spectrometry (M⁺, M+2 for Cl/Br, McLafferty, α-cleavage, nitrogen rule), degree of unsaturation.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Cr₂O₇²⁻ ⇌ 2CrO₄²⁻ depends on pH; the two species absorb differently, so unless pH is fixed the absorbing species changes with concentration — a chemical deviation from Beer's law.</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pH is not kept same in all measurements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Compute DBE first, then use IR for functional groups, NMR for connectivity.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Ignoring exchangeable protons (OH, NH show no coupling and vanish with D₂O).</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Conjugation lowers ν(C=O) by ~30 cm⁻¹ and raises λ_max.</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'DBE, IR, NMR, MS — in that order'.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Intensity of light source is changed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Cr₂O₇²⁻ ⇌ 2CrO₄²⁻ depends on pH; the two species absorb differently, so unless pH is fixed the absorbing species changes with concentration — a chemical deviation from Beer's law.</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Detector is not a photomultiplier tube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Ignoring exchangeable protons (OH, NH show no coupling and vanish with D₂O).</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Cuvette of 2cm size is used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Conjugation lowers ν(C=O) by ~30 cm⁻¹ and raises λ_max.</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¹H NMR spectrum of [18]– annulene shows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one peak at δ 7.2 (18 H)</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Only one peak at δ 5.0 (18 H)</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 peaks at δ 9.0 (12 H) and δ -3.0 (6 H)</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Two peaks at δ 9.0 (6 H) and δ -3.0 (12 H)</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'DBE, IR, NMR, MS — in that order'.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Two peaks at δ 9.0 (12 H) and δ -3.0 (6 H)</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UV–Vis (Woodward–Fieser, conjugation), IR (functional groups: C=O 1650–1800, O–H 3200–3600, C≡N 2250), ¹H NMR (δ, integration, multiplicity n+1, J), ¹³C NMR (DEPT), mass spectrometry (M⁺, M+2 for Cl/Br, McLafferty, α-cleavage, nitrogen rule), degree of unsaturation.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[18]Annulene is aromatic (4n+2): the ring current deshields the 12 outer protons (δ ≈ 9.0) and strongly shields the 6 inner protons (δ ≈ −3.0).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Two peaks at δ 9.0 (12 H) and δ -3.0 (6 H)</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Compute DBE first, then use IR for functional groups, NMR for connectivity.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Ignoring exchangeable protons (OH, NH show no coupling and vanish with D₂O).</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Conjugation lowers ν(C=O) by ~30 cm⁻¹ and raises λ_max.</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'DBE, IR, NMR, MS — in that order'.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Only one peak at δ 7.2 (18 H)</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[18]Annulene is aromatic (4n+2): the ring current deshields the 12 outer protons (δ ≈ 9.0) and strongly shields the 6 inner protons (δ ≈ −3.0).</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Only one peak at δ 5.0 (18 H)</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Ignoring exchangeable protons (OH, NH show no coupling and vanish with D₂O).</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Two peaks at δ 9.0 (6 H) and δ -3.0 (12 H)</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Conjugation lowers ν(C=O) by ~30 cm⁻¹ and raises λ_max.</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number of signals that appear in the broad-band decoupled ¹³C NMR spectrum of ortho-, meta-and para-dichlorobenzenes, respectively, are (c) 4, 4 and 2 (d) 3, 4 and 4</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'DBE, IR, NMR, MS — in that order'.</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(A)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proton decoupled ¹³C NMR spectrum of 7-norbornanone, the number of signals obtained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'DBE, IR, NMR, MS — in that order'.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UV–Vis (Woodward–Fieser, conjugation), IR (functional groups: C=O 1650–1800, O–H 3200–3600, C≡N 2250), ¹H NMR (δ, integration, multiplicity n+1, J), ¹³C NMR (DEPT), mass spectrometry (M⁺, M+2 for Cl/Br, McLafferty, α-cleavage, nitrogen rule), degree of unsaturation.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7-Norbornanone (C₂ᵥ): C7 (C=O), C1 ≡ C4 (bridgeheads), C2 ≡ C3 ≡ C5 ≡ C6 → 3 signals.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Compute DBE first, then use IR for functional groups, NMR for connectivity.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Ignoring exchangeable protons (OH, NH show no coupling and vanish with D₂O).</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Conjugation lowers ν(C=O) by ~30 cm⁻¹ and raises λ_max.</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'DBE, IR, NMR, MS — in that order'.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7-Norbornanone (C₂ᵥ): C7 (C=O), C1 ≡ C4 (bridgeheads), C2 ≡ C3 ≡ C5 ≡ C6 → 3 signals.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Ignoring exchangeable protons (OH, NH show no coupling and vanish with D₂O).</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Conjugation lowers ν(C=O) by ~30 cm⁻¹ and raises λ_max.</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ratio of relative intensities of the two molecular ion peaks of methyl bromide (CH₃Br) in the mass spectrum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 : (M+2)⁺ = 1:3</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 : (M+2)⁺ = 3:1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 : (M+2)⁺ = 1:1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 : (M+2)⁺ = 1:2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'DBE, IR, NMR, MS — in that order'.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M⁺ : (M+2)⁺ = 1:1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UV–Vis (Woodward–Fieser, conjugation), IR (functional groups: C=O 1650–1800, O–H 3200–3600, C≡N 2250), ¹H NMR (δ, integration, multiplicity n+1, J), ¹³C NMR (DEPT), mass spectrometry (M⁺, M+2 for Cl/Br, McLafferty, α-cleavage, nitrogen rule), degree of unsaturation.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⁷⁹Br : ⁸¹Br ≈ 1 : 1, so M⁺ (94) and (M+2)⁺ (96) appear with equal intensity.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M⁺ : (M+2)⁺ = 1:1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Compute DBE first, then use IR for functional groups, NMR for connectivity.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Ignoring exchangeable protons (OH, NH show no coupling and vanish with D₂O).</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Conjugation lowers ν(C=O) by ~30 cm⁻¹ and raises λ_max.</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'DBE, IR, NMR, MS — in that order'.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 : (M+2)⁺ = 1:3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⁷⁹Br : ⁸¹Br ≈ 1 : 1, so M⁺ (94) and (M+2)⁺ (96) appear with equal intensity.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 : (M+2)⁺ = 3:1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Ignoring exchangeable protons (OH, NH show no coupling and vanish with D₂O).</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 : (M+2)⁺ = 1:2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Conjugation lowers ν(C=O) by ~30 cm⁻¹ and raises λ_max.</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number of signals that appear in the proton decoupled ¹³C NMR spectrum of benzonitrile (C₇H₅N) is</a:t>
            </a:r>
            <a:endParaRPr lang="en-US" sz="1300" dirty="0"/>
          </a:p>
          <a:p>
            <a:pPr algn="l" indent="0" marL="0">
              <a:buNone/>
            </a:pPr>
            <a:r>
              <a:rPr lang="en-US" sz="1300" b="1" dirty="0">
                <a:solidFill>
                  <a:srgbClr val="1B2A41"/>
                </a:solidFill>
                <a:latin typeface="Georgia" pitchFamily="34" charset="0"/>
                <a:ea typeface="Georgia" pitchFamily="34" charset="-122"/>
                <a:cs typeface="Georgia" pitchFamily="34" charset="-120"/>
              </a:rPr>
              <a:t>(Numerical answer type — write the value.)</a:t>
            </a:r>
            <a:endParaRPr lang="en-US" sz="13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Benzonitrile (C₂ᵥ): C-ipso, C-ortho (2), C-meta (2), C-para and C≡N → 5 signals.</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5</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Among the compound given in the option (a) to (d), the one that exhibits a sharp band at around 3300 cm⁻¹ in the IR spectrum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1,2–butadiene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1,3–butadiene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1–butyne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2–butyne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'DBE, IR, NMR, MS — in that order'.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1–butyne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UV–Vis (Woodward–Fieser, conjugation), IR (functional groups: C=O 1650–1800, O–H 3200–3600, C≡N 2250), ¹H NMR (δ, integration, multiplicity n+1, J), ¹³C NMR (DEPT), mass spectrometry (M⁺, M+2 for Cl/Br, McLafferty, α-cleavage, nitrogen rule), degree of unsaturation.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 sharp, medium band near 3300 cm⁻¹ is the ≡C–H stretch of a terminal alkyne (1-butyne; also C≡C at ~2120). 2-Butyne has no ≡C–H; dienes show =C–H above 3000 but weaker, and no 3300 band.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1–butyne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Compute DBE first, then use IR for functional groups, NMR for connectivity.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Ignoring exchangeable protons (OH, NH show no coupling and vanish with D₂O).</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Conjugation lowers ν(C=O) by ~30 cm⁻¹ and raises λ_max.</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'DBE, IR, NMR, MS — in that order'.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1,2–butadiene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A sharp, medium band near 3300 cm⁻¹ is the ≡C–H stretch of a terminal alkyne (1-butyne; also C≡C at ~2120). 2-Butyne has no ≡C–H; dienes show =C–H above 3000 but weaker, and no 3300 band.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1,3–butadiene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Ignoring exchangeable protons (OH, NH show no coupling and vanish with D₂O).</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2–butyne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Conjugation lowers ν(C=O) by ~30 cm⁻¹ and raises λ_max.</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product of the following reaction gave 6 line ¹³ C NMR spectrum with peaks at δ 175,52,50,46,37,33 ppm. The structure of the product is (a) (b) (c) (d)</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'DBE, IR, NMR, MS — in that order'.</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(C)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Given the fact that 1, 3-butadiene has a UV absorption of 217nm, the absorption wavelength (in nm) for the conjugated system shown below is ____ (Use these absorption value for auxochromic groups: alkyl: +5; exo-cyclic double bond: +5; every additional conjugated C=C:+30 )</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Base value for the diene 217 nm; add +5 per alkyl substituent on the chromophore, +5 per exocyclic C=C, +30 per additional conjugated C=C (+36 for homoannular). λ_max = 217 + Σ increments.</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Structure is not reproduced in the question bank — apply Woodward–Fieser</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m/z value of the detectable fragment formed by McLafferty like rearrangement of the following compound in mass spectrometer is ____</a:t>
            </a:r>
            <a:endParaRPr lang="en-US" sz="1300" dirty="0"/>
          </a:p>
          <a:p>
            <a:pPr algn="l" indent="0" marL="0">
              <a:buNone/>
            </a:pPr>
            <a:r>
              <a:rPr lang="en-US" sz="1300" b="1" dirty="0">
                <a:solidFill>
                  <a:srgbClr val="1B2A41"/>
                </a:solidFill>
                <a:latin typeface="Georgia" pitchFamily="34" charset="0"/>
                <a:ea typeface="Georgia" pitchFamily="34" charset="-122"/>
                <a:cs typeface="Georgia" pitchFamily="34" charset="-120"/>
              </a:rPr>
              <a:t>(Numerical answer type — write the value.)</a:t>
            </a:r>
            <a:endParaRPr lang="en-US" sz="13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McLafferty: a γ-H transfers to the carbonyl O through a six-membered TS and the Cβ–Cγ bond cleaves; the detected (charged) fragment is the enol radical-cation, m/z = M − (mass of the expelled alkene).</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Structure is not reproduced in the question bank — m/z of the enol ion</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total number of lines expected (due to spin-spin coupling of proton with fluorine and deuterium nuclei) in the ¹ H NMR spectrum of the following compound is ____ .</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Multiplicity = Π(2nᵢIᵢ + 1): each ¹⁹F (I = ½) doubles the lines, each ²H (I = 1) triples them; e.g. one F and two D → 2 × 5 = 10 lines.</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Structure is not reproduced in the question bank — use (2nI+1) products</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¹³C NMR spectrum of acetone – d₆ has a signal at 30 ppm as a septet in the intensity ratio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6 : 15 : 20 : 15 : 6 : 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3 : 6 : 7 : 6 : 3 : 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2 : 3 : 5 : 3 : 2 : 1</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3 : 7 : 10 : 7 : 3 : 1</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'DBE, IR, NMR, MS — in that order'.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 : 3 : 6 : 7 : 6 : 3 : 1</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UV–Vis (Woodward–Fieser, conjugation), IR (functional groups: C=O 1650–1800, O–H 3200–3600, C≡N 2250), ¹H NMR (δ, integration, multiplicity n+1, J), ¹³C NMR (DEPT), mass spectrometry (M⁺, M+2 for Cl/Br, McLafferty, α-cleavage, nitrogen rule), degree of unsaturation.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Each CD₃ carbon is coupled to three equivalent D (I = 1): 2nI + 1 = 7 lines, intensities 1:3:6:7:6:3:1.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 : 3 : 6 : 7 : 6 : 3 : 1</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Compute DBE first, then use IR for functional groups, NMR for connectivity.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Ignoring exchangeable protons (OH, NH show no coupling and vanish with D₂O).</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Conjugation lowers ν(C=O) by ~30 cm⁻¹ and raises λ_max.</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'DBE, IR, NMR, MS — in that order'.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6 : 15 : 20 : 15 : 6 : 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Each CD₃ carbon is coupled to three equivalent D (I = 1): 2nI + 1 = 7 lines, intensities 1:3:6:7:6:3:1.</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2 : 3 : 5 : 3 : 2 : 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Ignoring exchangeable protons (OH, NH show no coupling and vanish with D₂O).</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3 : 7 : 10 : 7 : 3 : 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Conjugation lowers ν(C=O) by ~30 cm⁻¹ and raises λ_max.</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elimination product of the following reaction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CH₃I</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CH₃COI</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I₃⁻</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'DBE, IR, NMR, MS — in that order'.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CH₃COI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UV–Vis (Woodward–Fieser, conjugation), IR (functional groups: C=O 1650–1800, O–H 3200–3600, C≡N 2250), ¹H NMR (δ, integration, multiplicity n+1, J), ¹³C NMR (DEPT), mass spectrometry (M⁺, M+2 for Cl/Br, McLafferty, α-cleavage, nitrogen rule), degree of unsaturation.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 the Monsanto cycle the methyl migrates onto CO (acetyl–Rh(III)); under CO the acetyl and iodide reductively eliminate as acetyl iodide, CH₃COI (c), which is hydrolysed to acetic acid.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CH₃COI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Compute DBE first, then use IR for functional groups, NMR for connectivity.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Ignoring exchangeable protons (OH, NH show no coupling and vanish with D₂O).</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Conjugation lowers ν(C=O) by ~30 cm⁻¹ and raises λ_max.</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'DBE, IR, NMR, MS — in that order'.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In the Monsanto cycle the methyl migrates onto CO (acetyl–Rh(III)); under CO the acetyl and iodide reductively eliminate as acetyl iodide, CH₃COI (c), which is hydrolysed to acetic acid.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CH₃I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Ignoring exchangeable protons (OH, NH show no coupling and vanish with D₂O).</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I₃⁻</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Conjugation lowers ν(C=O) by ~30 cm⁻¹ and raises λ_max.</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Major product formed in the following reaction sequence is: (a) (b) (c) (d)</a:t>
            </a:r>
            <a:endParaRPr lang="en-US" sz="13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'DBE, IR, NMR, MS — in that order'.</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(D)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41</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Consider two rectangular sheets, Sheet M and Sheet N of dimensions 6 cm × 4 cm each. Folding operation 1: The sheet is folded into half by joining the short edges of the current shape. Folding operation 2: The sheet is folded into half by joining the long edge of the current shape. Folding operation 1 is carried out on sheet M three times. Folding operation 2 is carried out on sheet N three times. The ratio of perimeters of the final folded shape of sheet N to the final folded shape of sheet M is ____ .</a:t>
            </a:r>
            <a:endParaRPr lang="en-US" sz="8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 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 : 13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 5</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13: 7</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Organic Spectroscopy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'DBE, IR, NMR, MS — in that order'.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41</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13: 7</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UV–Vis (Woodward–Fieser, conjugation), IR (functional groups: C=O 1650–1800, O–H 3200–3600, C≡N 2250), ¹H NMR (δ, integration, multiplicity n+1, J), ¹³C NMR (DEPT), mass spectrometry (M⁺, M+2 for Cl/Br, McLafferty, α-cleavage, nitrogen rule), degree of unsaturation.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Sheet M (joining short edges halves the long side each time): 6×4 → 3×4 → 3×2 → 1.5×2, perimeter 7. Sheet N (joining long edges halves the short side): 6×4 → 6×2 → 6×1 → 6×0.5, perimeter 13. N : M = 13 : 7.</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13: 7</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Compute DBE first, then use IR for functional groups, NMR for connectivity.</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Ignoring exchangeable protons (OH, NH show no coupling and vanish with D₂O).</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Conjugation lowers ν(C=O) by ~30 cm⁻¹ and raises λ_max.</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'DBE, IR, NMR, MS — in that order'.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Organic Spectroscopy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41</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 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Sheet M (joining short edges halves the long side each time): 6×4 → 3×4 → 3×2 → 1.5×2, perimeter 7. Sheet N (joining long edges halves the short side): 6×4 → 6×2 → 6×1 → 6×0.5, perimeter 13. N : M = 13 : 7.</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 : 13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Ignoring exchangeable protons (OH, NH show no coupling and vanish with D₂O).</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 5</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Conjugation lowers ν(C=O) by ~30 cm⁻¹ and raises λ_max.</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Organic Spectroscopy – General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18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UV–Vis (Woodward–Fieser, conjugation), IR (functional groups: C=O 1650–1800, O–H 3200–3600, C≡N 2250), ¹H NMR (δ, integration, multiplicity n+1, J), ¹³C NMR (DEPT), mass spectrometry (M⁺, M+2 for Cl/Br, McLafferty, α-cleavage, nitrogen rule), degree of unsaturation.</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DBE = (2C + 2 + N − H − X)/2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Woodward: base 217 (diene) + 5/alkyl + 30/exocyclic… ; enone base 215</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ν(C=O): acid chloride 1800 &gt; ester 1735 &gt; aldehyde 1725 &gt; ketone 1715 &gt; amide 1650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Nitrogen rule: odd M⁺ → odd N count</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Assign structure from combined data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Count NMR signals/equivalence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 M+2 ratios (Cl 3:1, Br 1:1)</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Ring-strain effect on ν(C=O) (cyclobutanone 1780)</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Ignoring exchangeable protons (OH, NH show no coupling and vanish with D₂O).</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Conjugation lowers ν(C=O) by ~30 cm⁻¹ and raises λ_max.</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Q24   Q25   Q26   Q27   Q28   Q29   Q30   Q31   Q32   Q33   Q34   Q35   Q36   Q37   …</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4 question(s) next session on Organic Spectroscopy – General.</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pic>
        <p:nvPicPr>
          <p:cNvPr id="31" name="ABC Chemistry logo" descr="ABC Chemistry logo"/>
          <p:cNvPicPr>
            <a:picLocks noChangeAspect="1"/>
          </p:cNvPicPr>
          <p:nvPr/>
        </p:nvPicPr>
        <p:blipFill>
          <a:blip r:embed="rId3"/>
          <a:stretch>
            <a:fillRect/>
          </a:stretch>
        </p:blipFill>
        <p:spPr>
          <a:xfrm>
            <a:off x="8092440" y="4114800"/>
            <a:ext cx="640080" cy="640080"/>
          </a:xfrm>
          <a:prstGeom prst="rect">
            <a:avLst/>
          </a:prstGeo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STUDENTS AND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Government Jobs and Examination News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Keep track of every notification in one place.</a:t>
            </a:r>
            <a:endParaRPr lang="en-US" sz="1125" dirty="0"/>
          </a:p>
        </p:txBody>
      </p:sp>
      <p:sp>
        <p:nvSpPr>
          <p:cNvPr id="9" name="Shape 3"/>
          <p:cNvSpPr/>
          <p:nvPr/>
        </p:nvSpPr>
        <p:spPr>
          <a:xfrm>
            <a:off x="342900" y="1014984"/>
            <a:ext cx="3497580" cy="3278124"/>
          </a:xfrm>
          <a:prstGeom prst="roundRect">
            <a:avLst>
              <a:gd name="adj" fmla="val 1464"/>
            </a:avLst>
          </a:prstGeom>
          <a:solidFill>
            <a:srgbClr val="F5F7FB"/>
          </a:solidFill>
          <a:ln w="9525">
            <a:solidFill>
              <a:srgbClr val="DDE3EE"/>
            </a:solidFill>
            <a:prstDash val="solid"/>
          </a:ln>
        </p:spPr>
      </p:sp>
      <p:pic>
        <p:nvPicPr>
          <p:cNvPr id="10" name="Image 0" descr="ic/landmark-14204F.png">    </p:cNvPr>
          <p:cNvPicPr>
            <a:picLocks noChangeAspect="1"/>
          </p:cNvPicPr>
          <p:nvPr/>
        </p:nvPicPr>
        <p:blipFill>
          <a:blip r:embed="rId23"/>
          <a:stretch>
            <a:fillRect/>
          </a:stretch>
        </p:blipFill>
        <p:spPr>
          <a:xfrm>
            <a:off x="480060" y="1104138"/>
            <a:ext cx="288036" cy="288036"/>
          </a:xfrm>
          <a:prstGeom prst="rect">
            <a:avLst/>
          </a:prstGeom>
        </p:spPr>
      </p:pic>
      <p:sp>
        <p:nvSpPr>
          <p:cNvPr id="11" name="Text 4"/>
          <p:cNvSpPr/>
          <p:nvPr/>
        </p:nvSpPr>
        <p:spPr>
          <a:xfrm>
            <a:off x="836676" y="1069848"/>
            <a:ext cx="2880360"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Government Jobs</a:t>
            </a:r>
            <a:endParaRPr lang="en-US" sz="1725" dirty="0"/>
          </a:p>
        </p:txBody>
      </p:sp>
      <p:sp>
        <p:nvSpPr>
          <p:cNvPr id="12" name="Text 5"/>
          <p:cNvSpPr/>
          <p:nvPr/>
        </p:nvSpPr>
        <p:spPr>
          <a:xfrm>
            <a:off x="48006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vacancies</a:t>
            </a:r>
            <a:endParaRPr lang="en-US" sz="1125" dirty="0"/>
          </a:p>
        </p:txBody>
      </p:sp>
      <p:pic>
        <p:nvPicPr>
          <p:cNvPr id="13" name="Image 1" descr="clear.png">
            <a:hlinkClick r:id="rId3" tooltip="https://4ab.in/government-jobs/"/>
          </p:cNvPr>
          <p:cNvPicPr>
            <a:picLocks noChangeAspect="1"/>
          </p:cNvPicPr>
          <p:nvPr/>
        </p:nvPicPr>
        <p:blipFill>
          <a:blip r:embed="rId24"/>
          <a:stretch>
            <a:fillRect/>
          </a:stretch>
        </p:blipFill>
        <p:spPr>
          <a:xfrm>
            <a:off x="480060" y="1467612"/>
            <a:ext cx="1577340" cy="404622"/>
          </a:xfrm>
          <a:prstGeom prst="rect">
            <a:avLst/>
          </a:prstGeom>
        </p:spPr>
      </p:pic>
      <p:sp>
        <p:nvSpPr>
          <p:cNvPr id="14" name="Text 6"/>
          <p:cNvSpPr/>
          <p:nvPr/>
        </p:nvSpPr>
        <p:spPr>
          <a:xfrm>
            <a:off x="212598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category</a:t>
            </a:r>
            <a:endParaRPr lang="en-US" sz="1125" dirty="0"/>
          </a:p>
        </p:txBody>
      </p:sp>
      <p:pic>
        <p:nvPicPr>
          <p:cNvPr id="15" name="Image 2" descr="clear.png">
            <a:hlinkClick r:id="rId4" tooltip="https://4ab.in/government-jobs/"/>
          </p:cNvPr>
          <p:cNvPicPr>
            <a:picLocks noChangeAspect="1"/>
          </p:cNvPicPr>
          <p:nvPr/>
        </p:nvPicPr>
        <p:blipFill>
          <a:blip r:embed="rId25"/>
          <a:stretch>
            <a:fillRect/>
          </a:stretch>
        </p:blipFill>
        <p:spPr>
          <a:xfrm>
            <a:off x="2125980" y="1467612"/>
            <a:ext cx="1577340" cy="404622"/>
          </a:xfrm>
          <a:prstGeom prst="rect">
            <a:avLst/>
          </a:prstGeom>
        </p:spPr>
      </p:pic>
      <p:sp>
        <p:nvSpPr>
          <p:cNvPr id="16" name="Text 7"/>
          <p:cNvSpPr/>
          <p:nvPr/>
        </p:nvSpPr>
        <p:spPr>
          <a:xfrm>
            <a:off x="48006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state</a:t>
            </a:r>
            <a:endParaRPr lang="en-US" sz="1125" dirty="0"/>
          </a:p>
        </p:txBody>
      </p:sp>
      <p:pic>
        <p:nvPicPr>
          <p:cNvPr id="17" name="Image 3" descr="clear.png">
            <a:hlinkClick r:id="rId5" tooltip="https://4ab.in/government-jobs/"/>
          </p:cNvPr>
          <p:cNvPicPr>
            <a:picLocks noChangeAspect="1"/>
          </p:cNvPicPr>
          <p:nvPr/>
        </p:nvPicPr>
        <p:blipFill>
          <a:blip r:embed="rId26"/>
          <a:stretch>
            <a:fillRect/>
          </a:stretch>
        </p:blipFill>
        <p:spPr>
          <a:xfrm>
            <a:off x="480060" y="1927098"/>
            <a:ext cx="1577340" cy="404622"/>
          </a:xfrm>
          <a:prstGeom prst="rect">
            <a:avLst/>
          </a:prstGeom>
        </p:spPr>
      </p:pic>
      <p:sp>
        <p:nvSpPr>
          <p:cNvPr id="18" name="Text 8"/>
          <p:cNvSpPr/>
          <p:nvPr/>
        </p:nvSpPr>
        <p:spPr>
          <a:xfrm>
            <a:off x="212598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Exams</a:t>
            </a:r>
            <a:endParaRPr lang="en-US" sz="1125" dirty="0"/>
          </a:p>
        </p:txBody>
      </p:sp>
      <p:pic>
        <p:nvPicPr>
          <p:cNvPr id="19" name="Image 4" descr="clear.png">
            <a:hlinkClick r:id="rId6" tooltip="https://4ab.in/government-jobs/exams/"/>
          </p:cNvPr>
          <p:cNvPicPr>
            <a:picLocks noChangeAspect="1"/>
          </p:cNvPicPr>
          <p:nvPr/>
        </p:nvPicPr>
        <p:blipFill>
          <a:blip r:embed="rId27"/>
          <a:stretch>
            <a:fillRect/>
          </a:stretch>
        </p:blipFill>
        <p:spPr>
          <a:xfrm>
            <a:off x="2125980" y="1927098"/>
            <a:ext cx="1577340" cy="404622"/>
          </a:xfrm>
          <a:prstGeom prst="rect">
            <a:avLst/>
          </a:prstGeom>
        </p:spPr>
      </p:pic>
      <p:sp>
        <p:nvSpPr>
          <p:cNvPr id="20" name="Text 9"/>
          <p:cNvSpPr/>
          <p:nvPr/>
        </p:nvSpPr>
        <p:spPr>
          <a:xfrm>
            <a:off x="48006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Chemistry jobs</a:t>
            </a:r>
            <a:endParaRPr lang="en-US" sz="1125" dirty="0"/>
          </a:p>
        </p:txBody>
      </p:sp>
      <p:pic>
        <p:nvPicPr>
          <p:cNvPr id="21" name="Image 5" descr="clear.png">
            <a:hlinkClick r:id="rId7" tooltip="https://4ab.in/government-jobs/chemistry/"/>
          </p:cNvPr>
          <p:cNvPicPr>
            <a:picLocks noChangeAspect="1"/>
          </p:cNvPicPr>
          <p:nvPr/>
        </p:nvPicPr>
        <p:blipFill>
          <a:blip r:embed="rId28"/>
          <a:stretch>
            <a:fillRect/>
          </a:stretch>
        </p:blipFill>
        <p:spPr>
          <a:xfrm>
            <a:off x="480060" y="2386584"/>
            <a:ext cx="1577340" cy="404622"/>
          </a:xfrm>
          <a:prstGeom prst="rect">
            <a:avLst/>
          </a:prstGeom>
        </p:spPr>
      </p:pic>
      <p:sp>
        <p:nvSpPr>
          <p:cNvPr id="22" name="Text 10"/>
          <p:cNvSpPr/>
          <p:nvPr/>
        </p:nvSpPr>
        <p:spPr>
          <a:xfrm>
            <a:off x="212598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Government Jobs Blog</a:t>
            </a:r>
            <a:endParaRPr lang="en-US" sz="1125" dirty="0"/>
          </a:p>
        </p:txBody>
      </p:sp>
      <p:pic>
        <p:nvPicPr>
          <p:cNvPr id="23" name="Image 6" descr="clear.png">
            <a:hlinkClick r:id="rId8" tooltip="https://4ab.in/government-jobs/blog/"/>
          </p:cNvPr>
          <p:cNvPicPr>
            <a:picLocks noChangeAspect="1"/>
          </p:cNvPicPr>
          <p:nvPr/>
        </p:nvPicPr>
        <p:blipFill>
          <a:blip r:embed="rId29"/>
          <a:stretch>
            <a:fillRect/>
          </a:stretch>
        </p:blipFill>
        <p:spPr>
          <a:xfrm>
            <a:off x="2125980" y="2386584"/>
            <a:ext cx="1577340" cy="404622"/>
          </a:xfrm>
          <a:prstGeom prst="rect">
            <a:avLst/>
          </a:prstGeom>
        </p:spPr>
      </p:pic>
      <p:sp>
        <p:nvSpPr>
          <p:cNvPr id="24" name="Shape 11"/>
          <p:cNvSpPr/>
          <p:nvPr/>
        </p:nvSpPr>
        <p:spPr>
          <a:xfrm>
            <a:off x="480060" y="2880360"/>
            <a:ext cx="3223260" cy="1316736"/>
          </a:xfrm>
          <a:prstGeom prst="roundRect">
            <a:avLst>
              <a:gd name="adj" fmla="val 3646"/>
            </a:avLst>
          </a:prstGeom>
          <a:solidFill>
            <a:srgbClr val="FFFFFF"/>
          </a:solidFill>
          <a:ln w="9525">
            <a:solidFill>
              <a:srgbClr val="DDE3EE"/>
            </a:solidFill>
            <a:prstDash val="solid"/>
          </a:ln>
        </p:spPr>
      </p:sp>
      <p:pic>
        <p:nvPicPr>
          <p:cNvPr id="25" name="Image 7" descr="QR code for https://4ab.in/government-jobs/">
            <a:hlinkClick r:id="rId9" tooltip="https://4ab.in/government-jobs/"/>
          </p:cNvPr>
          <p:cNvPicPr>
            <a:picLocks noChangeAspect="1"/>
          </p:cNvPicPr>
          <p:nvPr/>
        </p:nvPicPr>
        <p:blipFill>
          <a:blip r:embed="rId30"/>
          <a:stretch>
            <a:fillRect/>
          </a:stretch>
        </p:blipFill>
        <p:spPr>
          <a:xfrm>
            <a:off x="562356" y="2948940"/>
            <a:ext cx="1179576" cy="1179576"/>
          </a:xfrm>
          <a:prstGeom prst="rect">
            <a:avLst/>
          </a:prstGeom>
        </p:spPr>
      </p:pic>
      <p:sp>
        <p:nvSpPr>
          <p:cNvPr id="26" name="Text 12"/>
          <p:cNvSpPr/>
          <p:nvPr/>
        </p:nvSpPr>
        <p:spPr>
          <a:xfrm>
            <a:off x="1851660" y="3223260"/>
            <a:ext cx="1783080"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27" name="Text 13"/>
          <p:cNvSpPr/>
          <p:nvPr/>
        </p:nvSpPr>
        <p:spPr>
          <a:xfrm>
            <a:off x="1851660" y="3497580"/>
            <a:ext cx="1783080"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4ab.in/government-jobs</a:t>
            </a:r>
            <a:endParaRPr lang="en-US" sz="1125" dirty="0"/>
          </a:p>
        </p:txBody>
      </p:sp>
      <p:pic>
        <p:nvPicPr>
          <p:cNvPr id="28" name="Image 8" descr="clear.png">
            <a:hlinkClick r:id="rId10" tooltip="https://4ab.in/government-jobs/"/>
          </p:cNvPr>
          <p:cNvPicPr>
            <a:picLocks noChangeAspect="1"/>
          </p:cNvPicPr>
          <p:nvPr/>
        </p:nvPicPr>
        <p:blipFill>
          <a:blip r:embed="rId31"/>
          <a:stretch>
            <a:fillRect/>
          </a:stretch>
        </p:blipFill>
        <p:spPr>
          <a:xfrm>
            <a:off x="1851660" y="3497580"/>
            <a:ext cx="1783080" cy="246888"/>
          </a:xfrm>
          <a:prstGeom prst="rect">
            <a:avLst/>
          </a:prstGeom>
        </p:spPr>
      </p:pic>
      <p:sp>
        <p:nvSpPr>
          <p:cNvPr id="29" name="Shape 14"/>
          <p:cNvSpPr/>
          <p:nvPr/>
        </p:nvSpPr>
        <p:spPr>
          <a:xfrm>
            <a:off x="3943350" y="1014984"/>
            <a:ext cx="4855464" cy="3278124"/>
          </a:xfrm>
          <a:prstGeom prst="roundRect">
            <a:avLst>
              <a:gd name="adj" fmla="val 1464"/>
            </a:avLst>
          </a:prstGeom>
          <a:solidFill>
            <a:srgbClr val="F5F7FB"/>
          </a:solidFill>
          <a:ln w="9525">
            <a:solidFill>
              <a:srgbClr val="DDE3EE"/>
            </a:solidFill>
            <a:prstDash val="solid"/>
          </a:ln>
        </p:spPr>
      </p:sp>
      <p:pic>
        <p:nvPicPr>
          <p:cNvPr id="30" name="Image 9" descr="ic/newspaper-14204F.png">    </p:cNvPr>
          <p:cNvPicPr>
            <a:picLocks noChangeAspect="1"/>
          </p:cNvPicPr>
          <p:nvPr/>
        </p:nvPicPr>
        <p:blipFill>
          <a:blip r:embed="rId32"/>
          <a:stretch>
            <a:fillRect/>
          </a:stretch>
        </p:blipFill>
        <p:spPr>
          <a:xfrm>
            <a:off x="4080510" y="1104138"/>
            <a:ext cx="288036" cy="288036"/>
          </a:xfrm>
          <a:prstGeom prst="rect">
            <a:avLst/>
          </a:prstGeom>
        </p:spPr>
      </p:pic>
      <p:sp>
        <p:nvSpPr>
          <p:cNvPr id="31" name="Text 15"/>
          <p:cNvSpPr/>
          <p:nvPr/>
        </p:nvSpPr>
        <p:spPr>
          <a:xfrm>
            <a:off x="4437126" y="1069848"/>
            <a:ext cx="4238244"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Examination News</a:t>
            </a:r>
            <a:endParaRPr lang="en-US" sz="1725" dirty="0"/>
          </a:p>
        </p:txBody>
      </p:sp>
      <p:sp>
        <p:nvSpPr>
          <p:cNvPr id="32" name="Text 16"/>
          <p:cNvSpPr/>
          <p:nvPr/>
        </p:nvSpPr>
        <p:spPr>
          <a:xfrm>
            <a:off x="4080510"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updates</a:t>
            </a:r>
            <a:endParaRPr lang="en-US" sz="1125" dirty="0"/>
          </a:p>
        </p:txBody>
      </p:sp>
      <p:pic>
        <p:nvPicPr>
          <p:cNvPr id="33" name="Image 10" descr="clear.png">
            <a:hlinkClick r:id="rId11" tooltip="https://4ab.in/examination-news/latest/"/>
          </p:cNvPr>
          <p:cNvPicPr>
            <a:picLocks noChangeAspect="1"/>
          </p:cNvPicPr>
          <p:nvPr/>
        </p:nvPicPr>
        <p:blipFill>
          <a:blip r:embed="rId33"/>
          <a:stretch>
            <a:fillRect/>
          </a:stretch>
        </p:blipFill>
        <p:spPr>
          <a:xfrm>
            <a:off x="4080510" y="1467612"/>
            <a:ext cx="1481328" cy="404622"/>
          </a:xfrm>
          <a:prstGeom prst="rect">
            <a:avLst/>
          </a:prstGeom>
        </p:spPr>
      </p:pic>
      <p:sp>
        <p:nvSpPr>
          <p:cNvPr id="34" name="Text 17"/>
          <p:cNvSpPr/>
          <p:nvPr/>
        </p:nvSpPr>
        <p:spPr>
          <a:xfrm>
            <a:off x="5630418"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 calendar</a:t>
            </a:r>
            <a:endParaRPr lang="en-US" sz="1125" dirty="0"/>
          </a:p>
        </p:txBody>
      </p:sp>
      <p:pic>
        <p:nvPicPr>
          <p:cNvPr id="35" name="Image 11" descr="clear.png">
            <a:hlinkClick r:id="rId12" tooltip="https://4ab.in/examination-news/calendar/"/>
          </p:cNvPr>
          <p:cNvPicPr>
            <a:picLocks noChangeAspect="1"/>
          </p:cNvPicPr>
          <p:nvPr/>
        </p:nvPicPr>
        <p:blipFill>
          <a:blip r:embed="rId34"/>
          <a:stretch>
            <a:fillRect/>
          </a:stretch>
        </p:blipFill>
        <p:spPr>
          <a:xfrm>
            <a:off x="5630418" y="1467612"/>
            <a:ext cx="1481328" cy="404622"/>
          </a:xfrm>
          <a:prstGeom prst="rect">
            <a:avLst/>
          </a:prstGeom>
        </p:spPr>
      </p:pic>
      <p:sp>
        <p:nvSpPr>
          <p:cNvPr id="36" name="Text 18"/>
          <p:cNvSpPr/>
          <p:nvPr/>
        </p:nvSpPr>
        <p:spPr>
          <a:xfrm>
            <a:off x="7180326"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Admit cards</a:t>
            </a:r>
            <a:endParaRPr lang="en-US" sz="1125" dirty="0"/>
          </a:p>
        </p:txBody>
      </p:sp>
      <p:pic>
        <p:nvPicPr>
          <p:cNvPr id="37" name="Image 12" descr="clear.png">
            <a:hlinkClick r:id="rId13" tooltip="https://4ab.in/examination-news/latest/?e=admit-card"/>
          </p:cNvPr>
          <p:cNvPicPr>
            <a:picLocks noChangeAspect="1"/>
          </p:cNvPicPr>
          <p:nvPr/>
        </p:nvPicPr>
        <p:blipFill>
          <a:blip r:embed="rId35"/>
          <a:stretch>
            <a:fillRect/>
          </a:stretch>
        </p:blipFill>
        <p:spPr>
          <a:xfrm>
            <a:off x="7180326" y="1467612"/>
            <a:ext cx="1481328" cy="404622"/>
          </a:xfrm>
          <a:prstGeom prst="rect">
            <a:avLst/>
          </a:prstGeom>
        </p:spPr>
      </p:pic>
      <p:sp>
        <p:nvSpPr>
          <p:cNvPr id="38" name="Text 19"/>
          <p:cNvSpPr/>
          <p:nvPr/>
        </p:nvSpPr>
        <p:spPr>
          <a:xfrm>
            <a:off x="4080510"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Results</a:t>
            </a:r>
            <a:endParaRPr lang="en-US" sz="1125" dirty="0"/>
          </a:p>
        </p:txBody>
      </p:sp>
      <p:pic>
        <p:nvPicPr>
          <p:cNvPr id="39" name="Image 13" descr="clear.png">
            <a:hlinkClick r:id="rId14" tooltip="https://4ab.in/examination-news/latest/?e=result"/>
          </p:cNvPr>
          <p:cNvPicPr>
            <a:picLocks noChangeAspect="1"/>
          </p:cNvPicPr>
          <p:nvPr/>
        </p:nvPicPr>
        <p:blipFill>
          <a:blip r:embed="rId36"/>
          <a:stretch>
            <a:fillRect/>
          </a:stretch>
        </p:blipFill>
        <p:spPr>
          <a:xfrm>
            <a:off x="4080510" y="1927098"/>
            <a:ext cx="1481328" cy="404622"/>
          </a:xfrm>
          <a:prstGeom prst="rect">
            <a:avLst/>
          </a:prstGeom>
        </p:spPr>
      </p:pic>
      <p:sp>
        <p:nvSpPr>
          <p:cNvPr id="40" name="Text 20"/>
          <p:cNvSpPr/>
          <p:nvPr/>
        </p:nvSpPr>
        <p:spPr>
          <a:xfrm>
            <a:off x="5630418"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UG entrance exams</a:t>
            </a:r>
            <a:endParaRPr lang="en-US" sz="1125" dirty="0"/>
          </a:p>
        </p:txBody>
      </p:sp>
      <p:pic>
        <p:nvPicPr>
          <p:cNvPr id="41" name="Image 14" descr="clear.png">
            <a:hlinkClick r:id="rId15" tooltip="https://4ab.in/examination-news/tier/ug/"/>
          </p:cNvPr>
          <p:cNvPicPr>
            <a:picLocks noChangeAspect="1"/>
          </p:cNvPicPr>
          <p:nvPr/>
        </p:nvPicPr>
        <p:blipFill>
          <a:blip r:embed="rId37"/>
          <a:stretch>
            <a:fillRect/>
          </a:stretch>
        </p:blipFill>
        <p:spPr>
          <a:xfrm>
            <a:off x="5630418" y="1927098"/>
            <a:ext cx="1481328" cy="404622"/>
          </a:xfrm>
          <a:prstGeom prst="rect">
            <a:avLst/>
          </a:prstGeom>
        </p:spPr>
      </p:pic>
      <p:sp>
        <p:nvSpPr>
          <p:cNvPr id="42" name="Text 21"/>
          <p:cNvSpPr/>
          <p:nvPr/>
        </p:nvSpPr>
        <p:spPr>
          <a:xfrm>
            <a:off x="7180326"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PG entrance exams</a:t>
            </a:r>
            <a:endParaRPr lang="en-US" sz="1125" dirty="0"/>
          </a:p>
        </p:txBody>
      </p:sp>
      <p:pic>
        <p:nvPicPr>
          <p:cNvPr id="43" name="Image 15" descr="clear.png">
            <a:hlinkClick r:id="rId16" tooltip="https://4ab.in/examination-news/tier/pg/"/>
          </p:cNvPr>
          <p:cNvPicPr>
            <a:picLocks noChangeAspect="1"/>
          </p:cNvPicPr>
          <p:nvPr/>
        </p:nvPicPr>
        <p:blipFill>
          <a:blip r:embed="rId38"/>
          <a:stretch>
            <a:fillRect/>
          </a:stretch>
        </p:blipFill>
        <p:spPr>
          <a:xfrm>
            <a:off x="7180326" y="1927098"/>
            <a:ext cx="1481328" cy="404622"/>
          </a:xfrm>
          <a:prstGeom prst="rect">
            <a:avLst/>
          </a:prstGeom>
        </p:spPr>
      </p:pic>
      <p:sp>
        <p:nvSpPr>
          <p:cNvPr id="44" name="Text 22"/>
          <p:cNvSpPr/>
          <p:nvPr/>
        </p:nvSpPr>
        <p:spPr>
          <a:xfrm>
            <a:off x="4080510"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NET, SET &amp; PhD exams</a:t>
            </a:r>
            <a:endParaRPr lang="en-US" sz="1125" dirty="0"/>
          </a:p>
        </p:txBody>
      </p:sp>
      <p:pic>
        <p:nvPicPr>
          <p:cNvPr id="45" name="Image 16" descr="clear.png">
            <a:hlinkClick r:id="rId17" tooltip="https://4ab.in/examination-news/tier/research/"/>
          </p:cNvPr>
          <p:cNvPicPr>
            <a:picLocks noChangeAspect="1"/>
          </p:cNvPicPr>
          <p:nvPr/>
        </p:nvPicPr>
        <p:blipFill>
          <a:blip r:embed="rId39"/>
          <a:stretch>
            <a:fillRect/>
          </a:stretch>
        </p:blipFill>
        <p:spPr>
          <a:xfrm>
            <a:off x="4080510" y="2386584"/>
            <a:ext cx="1481328" cy="404622"/>
          </a:xfrm>
          <a:prstGeom prst="rect">
            <a:avLst/>
          </a:prstGeom>
        </p:spPr>
      </p:pic>
      <p:sp>
        <p:nvSpPr>
          <p:cNvPr id="46" name="Text 23"/>
          <p:cNvSpPr/>
          <p:nvPr/>
        </p:nvSpPr>
        <p:spPr>
          <a:xfrm>
            <a:off x="5630418"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School board exams</a:t>
            </a:r>
            <a:endParaRPr lang="en-US" sz="1125" dirty="0"/>
          </a:p>
        </p:txBody>
      </p:sp>
      <p:pic>
        <p:nvPicPr>
          <p:cNvPr id="47" name="Image 17" descr="clear.png">
            <a:hlinkClick r:id="rId18" tooltip="https://4ab.in/examination-news/tier/school/"/>
          </p:cNvPr>
          <p:cNvPicPr>
            <a:picLocks noChangeAspect="1"/>
          </p:cNvPicPr>
          <p:nvPr/>
        </p:nvPicPr>
        <p:blipFill>
          <a:blip r:embed="rId40"/>
          <a:stretch>
            <a:fillRect/>
          </a:stretch>
        </p:blipFill>
        <p:spPr>
          <a:xfrm>
            <a:off x="5630418" y="2386584"/>
            <a:ext cx="1481328" cy="404622"/>
          </a:xfrm>
          <a:prstGeom prst="rect">
            <a:avLst/>
          </a:prstGeom>
        </p:spPr>
      </p:pic>
      <p:sp>
        <p:nvSpPr>
          <p:cNvPr id="48" name="Text 24"/>
          <p:cNvSpPr/>
          <p:nvPr/>
        </p:nvSpPr>
        <p:spPr>
          <a:xfrm>
            <a:off x="7180326"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Examination News Blog</a:t>
            </a:r>
            <a:endParaRPr lang="en-US" sz="1125" dirty="0"/>
          </a:p>
        </p:txBody>
      </p:sp>
      <p:pic>
        <p:nvPicPr>
          <p:cNvPr id="49" name="Image 18" descr="clear.png">
            <a:hlinkClick r:id="rId19" tooltip="https://4ab.in/examination-news/blog/"/>
          </p:cNvPr>
          <p:cNvPicPr>
            <a:picLocks noChangeAspect="1"/>
          </p:cNvPicPr>
          <p:nvPr/>
        </p:nvPicPr>
        <p:blipFill>
          <a:blip r:embed="rId41"/>
          <a:stretch>
            <a:fillRect/>
          </a:stretch>
        </p:blipFill>
        <p:spPr>
          <a:xfrm>
            <a:off x="7180326" y="2386584"/>
            <a:ext cx="1481328" cy="404622"/>
          </a:xfrm>
          <a:prstGeom prst="rect">
            <a:avLst/>
          </a:prstGeom>
        </p:spPr>
      </p:pic>
      <p:sp>
        <p:nvSpPr>
          <p:cNvPr id="50" name="Shape 25"/>
          <p:cNvSpPr/>
          <p:nvPr/>
        </p:nvSpPr>
        <p:spPr>
          <a:xfrm>
            <a:off x="4080510" y="2880360"/>
            <a:ext cx="4581144" cy="1316736"/>
          </a:xfrm>
          <a:prstGeom prst="roundRect">
            <a:avLst>
              <a:gd name="adj" fmla="val 3646"/>
            </a:avLst>
          </a:prstGeom>
          <a:solidFill>
            <a:srgbClr val="FFFFFF"/>
          </a:solidFill>
          <a:ln w="9525">
            <a:solidFill>
              <a:srgbClr val="DDE3EE"/>
            </a:solidFill>
            <a:prstDash val="solid"/>
          </a:ln>
        </p:spPr>
      </p:sp>
      <p:pic>
        <p:nvPicPr>
          <p:cNvPr id="51" name="Image 19" descr="QR code for https://4ab.in/examination-news/">
            <a:hlinkClick r:id="rId20" tooltip="https://4ab.in/examination-news/"/>
          </p:cNvPr>
          <p:cNvPicPr>
            <a:picLocks noChangeAspect="1"/>
          </p:cNvPicPr>
          <p:nvPr/>
        </p:nvPicPr>
        <p:blipFill>
          <a:blip r:embed="rId42"/>
          <a:stretch>
            <a:fillRect/>
          </a:stretch>
        </p:blipFill>
        <p:spPr>
          <a:xfrm>
            <a:off x="4162806" y="2948940"/>
            <a:ext cx="1179576" cy="1179576"/>
          </a:xfrm>
          <a:prstGeom prst="rect">
            <a:avLst/>
          </a:prstGeom>
        </p:spPr>
      </p:pic>
      <p:sp>
        <p:nvSpPr>
          <p:cNvPr id="52" name="Text 26"/>
          <p:cNvSpPr/>
          <p:nvPr/>
        </p:nvSpPr>
        <p:spPr>
          <a:xfrm>
            <a:off x="5452110" y="3223260"/>
            <a:ext cx="3140964"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53" name="Text 27"/>
          <p:cNvSpPr/>
          <p:nvPr/>
        </p:nvSpPr>
        <p:spPr>
          <a:xfrm>
            <a:off x="5452110" y="3497580"/>
            <a:ext cx="3140964"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4ab.in/examination-news</a:t>
            </a:r>
            <a:endParaRPr lang="en-US" sz="1125" dirty="0"/>
          </a:p>
        </p:txBody>
      </p:sp>
      <p:pic>
        <p:nvPicPr>
          <p:cNvPr id="54" name="Image 20" descr="clear.png">
            <a:hlinkClick r:id="rId21" tooltip="https://4ab.in/examination-news/"/>
          </p:cNvPr>
          <p:cNvPicPr>
            <a:picLocks noChangeAspect="1"/>
          </p:cNvPicPr>
          <p:nvPr/>
        </p:nvPicPr>
        <p:blipFill>
          <a:blip r:embed="rId43"/>
          <a:stretch>
            <a:fillRect/>
          </a:stretch>
        </p:blipFill>
        <p:spPr>
          <a:xfrm>
            <a:off x="5452110" y="3497580"/>
            <a:ext cx="3140964" cy="246888"/>
          </a:xfrm>
          <a:prstGeom prst="rect">
            <a:avLst/>
          </a:prstGeom>
        </p:spPr>
      </p:pic>
      <p:sp>
        <p:nvSpPr>
          <p:cNvPr id="55" name="Shape 28"/>
          <p:cNvSpPr/>
          <p:nvPr/>
        </p:nvSpPr>
        <p:spPr>
          <a:xfrm>
            <a:off x="342900" y="4361688"/>
            <a:ext cx="8455914" cy="315468"/>
          </a:xfrm>
          <a:prstGeom prst="rect">
            <a:avLst/>
          </a:prstGeom>
          <a:solidFill>
            <a:srgbClr val="FBF3DA"/>
          </a:solidFill>
          <a:ln/>
        </p:spPr>
      </p:sp>
      <p:sp>
        <p:nvSpPr>
          <p:cNvPr id="56" name="Shape 29"/>
          <p:cNvSpPr/>
          <p:nvPr/>
        </p:nvSpPr>
        <p:spPr>
          <a:xfrm>
            <a:off x="342900" y="4361688"/>
            <a:ext cx="54864" cy="315468"/>
          </a:xfrm>
          <a:prstGeom prst="rect">
            <a:avLst/>
          </a:prstGeom>
          <a:solidFill>
            <a:srgbClr val="D4A017"/>
          </a:solidFill>
          <a:ln/>
        </p:spPr>
      </p:sp>
      <p:sp>
        <p:nvSpPr>
          <p:cNvPr id="57"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Vacancies, admit cards, results and exam dates: all in one place</a:t>
            </a:r>
            <a:endParaRPr lang="en-US" sz="1275" dirty="0"/>
          </a:p>
        </p:txBody>
      </p:sp>
      <p:sp>
        <p:nvSpPr>
          <p:cNvPr id="58"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9" name="Image 21" descr="clear.png">
            <a:hlinkClick r:id="rId22" tooltip="https://4ab.in/educators/"/>
          </p:cNvPr>
          <p:cNvPicPr>
            <a:picLocks noChangeAspect="1"/>
          </p:cNvPicPr>
          <p:nvPr/>
        </p:nvPicPr>
        <p:blipFill>
          <a:blip r:embed="rId44"/>
          <a:stretch>
            <a:fillRect/>
          </a:stretch>
        </p:blipFill>
        <p:spPr>
          <a:xfrm>
            <a:off x="3566160" y="4786884"/>
            <a:ext cx="1988820" cy="219456"/>
          </a:xfrm>
          <a:prstGeom prst="rect">
            <a:avLst/>
          </a:prstGeom>
        </p:spPr>
      </p:pic>
    </p:spTree>
  </p:cSld>
</p:sld>
</file>

<file path=ppt/slides/slide12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Teach from the Question Bank, one question at a time</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Find the right questions, teach them in class, then take them with you.</a:t>
            </a:r>
            <a:endParaRPr lang="en-US" sz="1125" dirty="0"/>
          </a:p>
        </p:txBody>
      </p:sp>
      <p:sp>
        <p:nvSpPr>
          <p:cNvPr id="9" name="Shape 3"/>
          <p:cNvSpPr/>
          <p:nvPr/>
        </p:nvSpPr>
        <p:spPr>
          <a:xfrm>
            <a:off x="342900" y="1062990"/>
            <a:ext cx="1988820" cy="1885950"/>
          </a:xfrm>
          <a:prstGeom prst="roundRect">
            <a:avLst>
              <a:gd name="adj" fmla="val 2545"/>
            </a:avLst>
          </a:prstGeom>
          <a:solidFill>
            <a:srgbClr val="F5F7FB"/>
          </a:solidFill>
          <a:ln w="9525">
            <a:solidFill>
              <a:srgbClr val="DDE3EE"/>
            </a:solidFill>
            <a:prstDash val="solid"/>
          </a:ln>
        </p:spPr>
      </p:sp>
      <p:pic>
        <p:nvPicPr>
          <p:cNvPr id="10" name="Image 0" descr="ic/search-14204F.png">    </p:cNvPr>
          <p:cNvPicPr>
            <a:picLocks noChangeAspect="1"/>
          </p:cNvPicPr>
          <p:nvPr/>
        </p:nvPicPr>
        <p:blipFill>
          <a:blip r:embed="rId12"/>
          <a:stretch>
            <a:fillRect/>
          </a:stretch>
        </p:blipFill>
        <p:spPr>
          <a:xfrm>
            <a:off x="445770" y="1165860"/>
            <a:ext cx="260604" cy="260604"/>
          </a:xfrm>
          <a:prstGeom prst="rect">
            <a:avLst/>
          </a:prstGeom>
        </p:spPr>
      </p:pic>
      <p:sp>
        <p:nvSpPr>
          <p:cNvPr id="11" name="Text 4"/>
          <p:cNvSpPr/>
          <p:nvPr/>
        </p:nvSpPr>
        <p:spPr>
          <a:xfrm>
            <a:off x="754380"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1  Find questions</a:t>
            </a:r>
            <a:endParaRPr lang="en-US" sz="1350" dirty="0"/>
          </a:p>
        </p:txBody>
      </p:sp>
      <p:sp>
        <p:nvSpPr>
          <p:cNvPr id="12" name="Text 5"/>
          <p:cNvSpPr/>
          <p:nvPr/>
        </p:nvSpPr>
        <p:spPr>
          <a:xfrm>
            <a:off x="445770"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Browse</a:t>
            </a:r>
            <a:endParaRPr lang="en-US" sz="1125" dirty="0"/>
          </a:p>
        </p:txBody>
      </p:sp>
      <p:pic>
        <p:nvPicPr>
          <p:cNvPr id="13" name="Image 1" descr="clear.png">
            <a:hlinkClick r:id="rId3" tooltip="https://4ab.in/educators/chemistry-question-bank/"/>
          </p:cNvPr>
          <p:cNvPicPr>
            <a:picLocks noChangeAspect="1"/>
          </p:cNvPicPr>
          <p:nvPr/>
        </p:nvPicPr>
        <p:blipFill>
          <a:blip r:embed="rId13"/>
          <a:stretch>
            <a:fillRect/>
          </a:stretch>
        </p:blipFill>
        <p:spPr>
          <a:xfrm>
            <a:off x="445770" y="1556766"/>
            <a:ext cx="1783080" cy="363474"/>
          </a:xfrm>
          <a:prstGeom prst="rect">
            <a:avLst/>
          </a:prstGeom>
        </p:spPr>
      </p:pic>
      <p:sp>
        <p:nvSpPr>
          <p:cNvPr id="14" name="Text 6"/>
          <p:cNvSpPr/>
          <p:nvPr/>
        </p:nvSpPr>
        <p:spPr>
          <a:xfrm>
            <a:off x="445770" y="1981962"/>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search</a:t>
            </a:r>
            <a:endParaRPr lang="en-US" sz="1125" dirty="0"/>
          </a:p>
        </p:txBody>
      </p:sp>
      <p:pic>
        <p:nvPicPr>
          <p:cNvPr id="15" name="Image 2" descr="clear.png">
            <a:hlinkClick r:id="rId4" tooltip="https://4ab.in/educators/search/"/>
          </p:cNvPr>
          <p:cNvPicPr>
            <a:picLocks noChangeAspect="1"/>
          </p:cNvPicPr>
          <p:nvPr/>
        </p:nvPicPr>
        <p:blipFill>
          <a:blip r:embed="rId14"/>
          <a:stretch>
            <a:fillRect/>
          </a:stretch>
        </p:blipFill>
        <p:spPr>
          <a:xfrm>
            <a:off x="445770" y="1981962"/>
            <a:ext cx="1783080" cy="363474"/>
          </a:xfrm>
          <a:prstGeom prst="rect">
            <a:avLst/>
          </a:prstGeom>
        </p:spPr>
      </p:pic>
      <p:sp>
        <p:nvSpPr>
          <p:cNvPr id="16" name="Text 7"/>
          <p:cNvSpPr/>
          <p:nvPr/>
        </p:nvSpPr>
        <p:spPr>
          <a:xfrm>
            <a:off x="445770" y="2407158"/>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Topic packs</a:t>
            </a:r>
            <a:endParaRPr lang="en-US" sz="1125" dirty="0"/>
          </a:p>
        </p:txBody>
      </p:sp>
      <p:pic>
        <p:nvPicPr>
          <p:cNvPr id="17" name="Image 3" descr="clear.png">
            <a:hlinkClick r:id="rId5" tooltip="https://4ab.in/educators/topic/"/>
          </p:cNvPr>
          <p:cNvPicPr>
            <a:picLocks noChangeAspect="1"/>
          </p:cNvPicPr>
          <p:nvPr/>
        </p:nvPicPr>
        <p:blipFill>
          <a:blip r:embed="rId15"/>
          <a:stretch>
            <a:fillRect/>
          </a:stretch>
        </p:blipFill>
        <p:spPr>
          <a:xfrm>
            <a:off x="445770" y="2407158"/>
            <a:ext cx="1783080" cy="363474"/>
          </a:xfrm>
          <a:prstGeom prst="rect">
            <a:avLst/>
          </a:prstGeom>
        </p:spPr>
      </p:pic>
      <p:sp>
        <p:nvSpPr>
          <p:cNvPr id="18" name="Shape 8"/>
          <p:cNvSpPr/>
          <p:nvPr/>
        </p:nvSpPr>
        <p:spPr>
          <a:xfrm>
            <a:off x="2414016" y="1062990"/>
            <a:ext cx="1988820" cy="1885950"/>
          </a:xfrm>
          <a:prstGeom prst="roundRect">
            <a:avLst>
              <a:gd name="adj" fmla="val 2545"/>
            </a:avLst>
          </a:prstGeom>
          <a:solidFill>
            <a:srgbClr val="F5F7FB"/>
          </a:solidFill>
          <a:ln w="9525">
            <a:solidFill>
              <a:srgbClr val="DDE3EE"/>
            </a:solidFill>
            <a:prstDash val="solid"/>
          </a:ln>
        </p:spPr>
      </p:sp>
      <p:pic>
        <p:nvPicPr>
          <p:cNvPr id="19" name="Image 4" descr="ic/presentation-14204F.png">    </p:cNvPr>
          <p:cNvPicPr>
            <a:picLocks noChangeAspect="1"/>
          </p:cNvPicPr>
          <p:nvPr/>
        </p:nvPicPr>
        <p:blipFill>
          <a:blip r:embed="rId16"/>
          <a:stretch>
            <a:fillRect/>
          </a:stretch>
        </p:blipFill>
        <p:spPr>
          <a:xfrm>
            <a:off x="2516886" y="1165860"/>
            <a:ext cx="260604" cy="260604"/>
          </a:xfrm>
          <a:prstGeom prst="rect">
            <a:avLst/>
          </a:prstGeom>
        </p:spPr>
      </p:pic>
      <p:sp>
        <p:nvSpPr>
          <p:cNvPr id="20" name="Text 9"/>
          <p:cNvSpPr/>
          <p:nvPr/>
        </p:nvSpPr>
        <p:spPr>
          <a:xfrm>
            <a:off x="2825496"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2  Teach one by one</a:t>
            </a:r>
            <a:endParaRPr lang="en-US" sz="1350" dirty="0"/>
          </a:p>
        </p:txBody>
      </p:sp>
      <p:sp>
        <p:nvSpPr>
          <p:cNvPr id="21" name="Text 10"/>
          <p:cNvSpPr/>
          <p:nvPr/>
        </p:nvSpPr>
        <p:spPr>
          <a:xfrm>
            <a:off x="2516886"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Bank</a:t>
            </a:r>
            <a:endParaRPr lang="en-US" sz="1125" dirty="0"/>
          </a:p>
        </p:txBody>
      </p:sp>
      <p:pic>
        <p:nvPicPr>
          <p:cNvPr id="22" name="Image 5" descr="clear.png">
            <a:hlinkClick r:id="rId6" tooltip="https://4ab.in/educators/?m=qb"/>
          </p:cNvPr>
          <p:cNvPicPr>
            <a:picLocks noChangeAspect="1"/>
          </p:cNvPicPr>
          <p:nvPr/>
        </p:nvPicPr>
        <p:blipFill>
          <a:blip r:embed="rId17"/>
          <a:stretch>
            <a:fillRect/>
          </a:stretch>
        </p:blipFill>
        <p:spPr>
          <a:xfrm>
            <a:off x="2516886" y="1556766"/>
            <a:ext cx="1783080" cy="363474"/>
          </a:xfrm>
          <a:prstGeom prst="rect">
            <a:avLst/>
          </a:prstGeom>
        </p:spPr>
      </p:pic>
      <p:sp>
        <p:nvSpPr>
          <p:cNvPr id="23" name="Text 11"/>
          <p:cNvSpPr/>
          <p:nvPr/>
        </p:nvSpPr>
        <p:spPr>
          <a:xfrm>
            <a:off x="2516886" y="1988820"/>
            <a:ext cx="1783080" cy="651510"/>
          </a:xfrm>
          <a:prstGeom prst="rect">
            <a:avLst/>
          </a:prstGeom>
          <a:noFill/>
          <a:ln/>
        </p:spPr>
        <p:txBody>
          <a:bodyPr wrap="square" lIns="0" tIns="0" rIns="0" bIns="0" rtlCol="0" anchor="t"/>
          <a:lstStyle/>
          <a:p>
            <a:pPr indent="0" marL="0">
              <a:buNone/>
            </a:pPr>
            <a:r>
              <a:rPr lang="en-US" sz="1125" dirty="0">
                <a:solidFill>
                  <a:srgbClr val="52617A"/>
                </a:solidFill>
                <a:latin typeface="Calibri" pitchFamily="34" charset="0"/>
                <a:ea typeface="Calibri" pitchFamily="34" charset="-122"/>
                <a:cs typeface="Calibri" pitchFamily="34" charset="-120"/>
              </a:rPr>
              <a:t>Show each question to students on the board, in your own order.</a:t>
            </a:r>
            <a:endParaRPr lang="en-US" sz="1125" dirty="0"/>
          </a:p>
        </p:txBody>
      </p:sp>
      <p:sp>
        <p:nvSpPr>
          <p:cNvPr id="24" name="Shape 12"/>
          <p:cNvSpPr/>
          <p:nvPr/>
        </p:nvSpPr>
        <p:spPr>
          <a:xfrm>
            <a:off x="4485132" y="1062990"/>
            <a:ext cx="1988820" cy="1885950"/>
          </a:xfrm>
          <a:prstGeom prst="roundRect">
            <a:avLst>
              <a:gd name="adj" fmla="val 2545"/>
            </a:avLst>
          </a:prstGeom>
          <a:solidFill>
            <a:srgbClr val="F5F7FB"/>
          </a:solidFill>
          <a:ln w="9525">
            <a:solidFill>
              <a:srgbClr val="DDE3EE"/>
            </a:solidFill>
            <a:prstDash val="solid"/>
          </a:ln>
        </p:spPr>
      </p:sp>
      <p:pic>
        <p:nvPicPr>
          <p:cNvPr id="25" name="Image 6" descr="ic/download-14204F.png">    </p:cNvPr>
          <p:cNvPicPr>
            <a:picLocks noChangeAspect="1"/>
          </p:cNvPicPr>
          <p:nvPr/>
        </p:nvPicPr>
        <p:blipFill>
          <a:blip r:embed="rId18"/>
          <a:stretch>
            <a:fillRect/>
          </a:stretch>
        </p:blipFill>
        <p:spPr>
          <a:xfrm>
            <a:off x="4588002" y="1165860"/>
            <a:ext cx="260604" cy="260604"/>
          </a:xfrm>
          <a:prstGeom prst="rect">
            <a:avLst/>
          </a:prstGeom>
        </p:spPr>
      </p:pic>
      <p:sp>
        <p:nvSpPr>
          <p:cNvPr id="26" name="Text 13"/>
          <p:cNvSpPr/>
          <p:nvPr/>
        </p:nvSpPr>
        <p:spPr>
          <a:xfrm>
            <a:off x="4896612"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3  Export</a:t>
            </a:r>
            <a:endParaRPr lang="en-US" sz="1350" dirty="0"/>
          </a:p>
        </p:txBody>
      </p:sp>
      <p:sp>
        <p:nvSpPr>
          <p:cNvPr id="27" name="Text 14"/>
          <p:cNvSpPr/>
          <p:nvPr/>
        </p:nvSpPr>
        <p:spPr>
          <a:xfrm>
            <a:off x="4588002" y="1556766"/>
            <a:ext cx="1783080" cy="1097280"/>
          </a:xfrm>
          <a:prstGeom prst="rect">
            <a:avLst/>
          </a:prstGeom>
          <a:noFill/>
          <a:ln/>
        </p:spPr>
        <p:txBody>
          <a:bodyPr wrap="square" lIns="0" tIns="0" rIns="0" bIns="0" rtlCol="0" anchor="t"/>
          <a:lstStyle/>
          <a:p>
            <a:pPr indent="0" marL="0">
              <a:spcAft>
                <a:spcPts val="600"/>
              </a:spcAft>
              <a:buNone/>
            </a:pPr>
            <a:r>
              <a:rPr lang="en-US" sz="1125" b="1" dirty="0">
                <a:solidFill>
                  <a:srgbClr val="1B2A41"/>
                </a:solidFill>
                <a:latin typeface="Calibri" pitchFamily="34" charset="0"/>
                <a:ea typeface="Calibri" pitchFamily="34" charset="-122"/>
                <a:cs typeface="Calibri" pitchFamily="34" charset="-120"/>
              </a:rPr>
              <a:t>PPTX, DOCX, PNG (zip), HTML, Markdown</a:t>
            </a:r>
            <a:endParaRPr lang="en-US" sz="1125" dirty="0"/>
          </a:p>
          <a:p>
            <a:pPr indent="0" marL="0">
              <a:spcAft>
                <a:spcPts val="600"/>
              </a:spcAft>
              <a:buNone/>
            </a:pPr>
            <a:r>
              <a:rPr lang="en-US" sz="1125" dirty="0">
                <a:solidFill>
                  <a:srgbClr val="A0522D"/>
                </a:solidFill>
                <a:latin typeface="Calibri" pitchFamily="34" charset="0"/>
                <a:ea typeface="Calibri" pitchFamily="34" charset="-122"/>
                <a:cs typeface="Calibri" pitchFamily="34" charset="-120"/>
              </a:rPr>
              <a:t>Take the paper home after class.</a:t>
            </a:r>
            <a:endParaRPr lang="en-US" sz="1125" dirty="0"/>
          </a:p>
        </p:txBody>
      </p:sp>
      <p:sp>
        <p:nvSpPr>
          <p:cNvPr id="28" name="Shape 15"/>
          <p:cNvSpPr/>
          <p:nvPr/>
        </p:nvSpPr>
        <p:spPr>
          <a:xfrm>
            <a:off x="342900" y="3031236"/>
            <a:ext cx="3038094" cy="569214"/>
          </a:xfrm>
          <a:prstGeom prst="roundRect">
            <a:avLst>
              <a:gd name="adj" fmla="val 8434"/>
            </a:avLst>
          </a:prstGeom>
          <a:solidFill>
            <a:srgbClr val="FFFFFF"/>
          </a:solidFill>
          <a:ln w="9525">
            <a:solidFill>
              <a:srgbClr val="DDE3EE"/>
            </a:solidFill>
            <a:prstDash val="solid"/>
          </a:ln>
        </p:spPr>
      </p:sp>
      <p:pic>
        <p:nvPicPr>
          <p:cNvPr id="29" name="Image 7" descr="ic/file-text-14204F.png">    </p:cNvPr>
          <p:cNvPicPr>
            <a:picLocks noChangeAspect="1"/>
          </p:cNvPicPr>
          <p:nvPr/>
        </p:nvPicPr>
        <p:blipFill>
          <a:blip r:embed="rId19"/>
          <a:stretch>
            <a:fillRect/>
          </a:stretch>
        </p:blipFill>
        <p:spPr>
          <a:xfrm>
            <a:off x="445770" y="3188970"/>
            <a:ext cx="246888" cy="246888"/>
          </a:xfrm>
          <a:prstGeom prst="rect">
            <a:avLst/>
          </a:prstGeom>
        </p:spPr>
      </p:pic>
      <p:sp>
        <p:nvSpPr>
          <p:cNvPr id="30" name="Text 16"/>
          <p:cNvSpPr/>
          <p:nvPr/>
        </p:nvSpPr>
        <p:spPr>
          <a:xfrm>
            <a:off x="768096"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My papers</a:t>
            </a:r>
            <a:endParaRPr lang="en-US" sz="1200" dirty="0"/>
          </a:p>
        </p:txBody>
      </p:sp>
      <p:pic>
        <p:nvPicPr>
          <p:cNvPr id="31" name="Image 8" descr="clear.png">
            <a:hlinkClick r:id="rId7" tooltip="https://4ab.in/educators/chemistry-question-bank/#docs"/>
          </p:cNvPr>
          <p:cNvPicPr>
            <a:picLocks noChangeAspect="1"/>
          </p:cNvPicPr>
          <p:nvPr/>
        </p:nvPicPr>
        <p:blipFill>
          <a:blip r:embed="rId20"/>
          <a:stretch>
            <a:fillRect/>
          </a:stretch>
        </p:blipFill>
        <p:spPr>
          <a:xfrm>
            <a:off x="342900" y="3031236"/>
            <a:ext cx="3038094" cy="569214"/>
          </a:xfrm>
          <a:prstGeom prst="rect">
            <a:avLst/>
          </a:prstGeom>
        </p:spPr>
      </p:pic>
      <p:sp>
        <p:nvSpPr>
          <p:cNvPr id="32" name="Shape 17"/>
          <p:cNvSpPr/>
          <p:nvPr/>
        </p:nvSpPr>
        <p:spPr>
          <a:xfrm>
            <a:off x="3449574" y="3031236"/>
            <a:ext cx="3038094" cy="569214"/>
          </a:xfrm>
          <a:prstGeom prst="roundRect">
            <a:avLst>
              <a:gd name="adj" fmla="val 8434"/>
            </a:avLst>
          </a:prstGeom>
          <a:solidFill>
            <a:srgbClr val="FFFFFF"/>
          </a:solidFill>
          <a:ln w="9525">
            <a:solidFill>
              <a:srgbClr val="DDE3EE"/>
            </a:solidFill>
            <a:prstDash val="solid"/>
          </a:ln>
        </p:spPr>
      </p:sp>
      <p:pic>
        <p:nvPicPr>
          <p:cNvPr id="33" name="Image 9" descr="ic/users-14204F.png">    </p:cNvPr>
          <p:cNvPicPr>
            <a:picLocks noChangeAspect="1"/>
          </p:cNvPicPr>
          <p:nvPr/>
        </p:nvPicPr>
        <p:blipFill>
          <a:blip r:embed="rId21"/>
          <a:stretch>
            <a:fillRect/>
          </a:stretch>
        </p:blipFill>
        <p:spPr>
          <a:xfrm>
            <a:off x="3552444" y="3188970"/>
            <a:ext cx="246888" cy="246888"/>
          </a:xfrm>
          <a:prstGeom prst="rect">
            <a:avLst/>
          </a:prstGeom>
        </p:spPr>
      </p:pic>
      <p:sp>
        <p:nvSpPr>
          <p:cNvPr id="34" name="Text 18"/>
          <p:cNvSpPr/>
          <p:nvPr/>
        </p:nvSpPr>
        <p:spPr>
          <a:xfrm>
            <a:off x="3874770"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Social groups</a:t>
            </a:r>
            <a:endParaRPr lang="en-US" sz="1200" dirty="0"/>
          </a:p>
        </p:txBody>
      </p:sp>
      <p:pic>
        <p:nvPicPr>
          <p:cNvPr id="35" name="Image 10" descr="clear.png">
            <a:hlinkClick r:id="rId8" tooltip="https://4ab.in/educators/chemistry-community/"/>
          </p:cNvPr>
          <p:cNvPicPr>
            <a:picLocks noChangeAspect="1"/>
          </p:cNvPicPr>
          <p:nvPr/>
        </p:nvPicPr>
        <p:blipFill>
          <a:blip r:embed="rId22"/>
          <a:stretch>
            <a:fillRect/>
          </a:stretch>
        </p:blipFill>
        <p:spPr>
          <a:xfrm>
            <a:off x="3449574" y="3031236"/>
            <a:ext cx="3038094" cy="569214"/>
          </a:xfrm>
          <a:prstGeom prst="rect">
            <a:avLst/>
          </a:prstGeom>
        </p:spPr>
      </p:pic>
      <p:sp>
        <p:nvSpPr>
          <p:cNvPr id="36" name="Shape 19"/>
          <p:cNvSpPr/>
          <p:nvPr/>
        </p:nvSpPr>
        <p:spPr>
          <a:xfrm>
            <a:off x="342900" y="3669030"/>
            <a:ext cx="3038094" cy="569214"/>
          </a:xfrm>
          <a:prstGeom prst="roundRect">
            <a:avLst>
              <a:gd name="adj" fmla="val 8434"/>
            </a:avLst>
          </a:prstGeom>
          <a:solidFill>
            <a:srgbClr val="FFFFFF"/>
          </a:solidFill>
          <a:ln w="9525">
            <a:solidFill>
              <a:srgbClr val="DDE3EE"/>
            </a:solidFill>
            <a:prstDash val="solid"/>
          </a:ln>
        </p:spPr>
      </p:sp>
      <p:pic>
        <p:nvPicPr>
          <p:cNvPr id="37" name="Image 11" descr="ic/chart-column-14204F.png">    </p:cNvPr>
          <p:cNvPicPr>
            <a:picLocks noChangeAspect="1"/>
          </p:cNvPicPr>
          <p:nvPr/>
        </p:nvPicPr>
        <p:blipFill>
          <a:blip r:embed="rId23"/>
          <a:stretch>
            <a:fillRect/>
          </a:stretch>
        </p:blipFill>
        <p:spPr>
          <a:xfrm>
            <a:off x="445770" y="3826764"/>
            <a:ext cx="246888" cy="246888"/>
          </a:xfrm>
          <a:prstGeom prst="rect">
            <a:avLst/>
          </a:prstGeom>
        </p:spPr>
      </p:pic>
      <p:sp>
        <p:nvSpPr>
          <p:cNvPr id="38" name="Text 20"/>
          <p:cNvSpPr/>
          <p:nvPr/>
        </p:nvSpPr>
        <p:spPr>
          <a:xfrm>
            <a:off x="768096" y="3669030"/>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Question Paper Analyser</a:t>
            </a:r>
            <a:endParaRPr lang="en-US" sz="1200" dirty="0"/>
          </a:p>
        </p:txBody>
      </p:sp>
      <p:pic>
        <p:nvPicPr>
          <p:cNvPr id="39" name="Image 12" descr="clear.png">
            <a:hlinkClick r:id="rId9" tooltip="https://4ab.in/educators/analyse/"/>
          </p:cNvPr>
          <p:cNvPicPr>
            <a:picLocks noChangeAspect="1"/>
          </p:cNvPicPr>
          <p:nvPr/>
        </p:nvPicPr>
        <p:blipFill>
          <a:blip r:embed="rId24"/>
          <a:stretch>
            <a:fillRect/>
          </a:stretch>
        </p:blipFill>
        <p:spPr>
          <a:xfrm>
            <a:off x="342900" y="3669030"/>
            <a:ext cx="3038094" cy="569214"/>
          </a:xfrm>
          <a:prstGeom prst="rect">
            <a:avLst/>
          </a:prstGeom>
        </p:spPr>
      </p:pic>
      <p:sp>
        <p:nvSpPr>
          <p:cNvPr id="40" name="Shape 21"/>
          <p:cNvSpPr/>
          <p:nvPr/>
        </p:nvSpPr>
        <p:spPr>
          <a:xfrm>
            <a:off x="3449574" y="3669030"/>
            <a:ext cx="3038094" cy="569214"/>
          </a:xfrm>
          <a:prstGeom prst="roundRect">
            <a:avLst>
              <a:gd name="adj" fmla="val 8434"/>
            </a:avLst>
          </a:prstGeom>
          <a:solidFill>
            <a:srgbClr val="FFFFFF"/>
          </a:solidFill>
          <a:ln w="9525">
            <a:solidFill>
              <a:srgbClr val="DDE3EE"/>
            </a:solidFill>
            <a:prstDash val="solid"/>
          </a:ln>
        </p:spPr>
      </p:sp>
      <p:pic>
        <p:nvPicPr>
          <p:cNvPr id="41" name="Image 13" descr="ic/sparkles-14204F.png">    </p:cNvPr>
          <p:cNvPicPr>
            <a:picLocks noChangeAspect="1"/>
          </p:cNvPicPr>
          <p:nvPr/>
        </p:nvPicPr>
        <p:blipFill>
          <a:blip r:embed="rId25"/>
          <a:stretch>
            <a:fillRect/>
          </a:stretch>
        </p:blipFill>
        <p:spPr>
          <a:xfrm>
            <a:off x="3552444" y="3826764"/>
            <a:ext cx="246888" cy="246888"/>
          </a:xfrm>
          <a:prstGeom prst="rect">
            <a:avLst/>
          </a:prstGeom>
        </p:spPr>
      </p:pic>
      <p:sp>
        <p:nvSpPr>
          <p:cNvPr id="42" name="Text 22"/>
          <p:cNvSpPr/>
          <p:nvPr/>
        </p:nvSpPr>
        <p:spPr>
          <a:xfrm>
            <a:off x="3874770" y="3669030"/>
            <a:ext cx="198882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AI question paper generator</a:t>
            </a:r>
            <a:endParaRPr lang="en-US" sz="1200" dirty="0"/>
          </a:p>
        </p:txBody>
      </p:sp>
      <p:sp>
        <p:nvSpPr>
          <p:cNvPr id="43" name="Text 23"/>
          <p:cNvSpPr/>
          <p:nvPr/>
        </p:nvSpPr>
        <p:spPr>
          <a:xfrm>
            <a:off x="5918454" y="3840480"/>
            <a:ext cx="452628" cy="226314"/>
          </a:xfrm>
          <a:prstGeom prst="roundRect">
            <a:avLst>
              <a:gd name="adj" fmla="val 15152"/>
            </a:avLst>
          </a:prstGeom>
          <a:solidFill>
            <a:srgbClr val="FBF3DA"/>
          </a:solidFill>
          <a:ln/>
        </p:spPr>
        <p:txBody>
          <a:bodyPr wrap="square" lIns="0" tIns="0" rIns="0" bIns="0" rtlCol="0" anchor="ctr"/>
          <a:lstStyle/>
          <a:p>
            <a:pPr algn="ctr" indent="0" marL="0">
              <a:buNone/>
            </a:pPr>
            <a:r>
              <a:rPr lang="en-US" sz="975" b="1" dirty="0">
                <a:solidFill>
                  <a:srgbClr val="14204F"/>
                </a:solidFill>
                <a:latin typeface="Calibri" pitchFamily="34" charset="0"/>
                <a:ea typeface="Calibri" pitchFamily="34" charset="-122"/>
                <a:cs typeface="Calibri" pitchFamily="34" charset="-120"/>
              </a:rPr>
              <a:t>Paid</a:t>
            </a:r>
            <a:endParaRPr lang="en-US" sz="975" dirty="0"/>
          </a:p>
        </p:txBody>
      </p:sp>
      <p:sp>
        <p:nvSpPr>
          <p:cNvPr id="44" name="Shape 24"/>
          <p:cNvSpPr/>
          <p:nvPr/>
        </p:nvSpPr>
        <p:spPr>
          <a:xfrm>
            <a:off x="6617970" y="1062990"/>
            <a:ext cx="2180844" cy="3202686"/>
          </a:xfrm>
          <a:prstGeom prst="roundRect">
            <a:avLst>
              <a:gd name="adj" fmla="val 2201"/>
            </a:avLst>
          </a:prstGeom>
          <a:solidFill>
            <a:srgbClr val="FFFFFF"/>
          </a:solidFill>
          <a:ln w="9525">
            <a:solidFill>
              <a:srgbClr val="DDE3EE"/>
            </a:solidFill>
            <a:prstDash val="solid"/>
          </a:ln>
        </p:spPr>
      </p:sp>
      <p:sp>
        <p:nvSpPr>
          <p:cNvPr id="45" name="Text 25"/>
          <p:cNvSpPr/>
          <p:nvPr/>
        </p:nvSpPr>
        <p:spPr>
          <a:xfrm>
            <a:off x="6720840" y="1152144"/>
            <a:ext cx="1975104" cy="514350"/>
          </a:xfrm>
          <a:prstGeom prst="rect">
            <a:avLst/>
          </a:prstGeom>
          <a:noFill/>
          <a:ln/>
        </p:spPr>
        <p:txBody>
          <a:bodyPr wrap="square" lIns="0" tIns="0" rIns="0" bIns="0" rtlCol="0" anchor="ctr"/>
          <a:lstStyle/>
          <a:p>
            <a:pPr algn="ctr" indent="0" marL="0">
              <a:buNone/>
            </a:pPr>
            <a:r>
              <a:rPr lang="en-US" sz="1350" b="1" dirty="0">
                <a:solidFill>
                  <a:srgbClr val="14204F"/>
                </a:solidFill>
                <a:latin typeface="Calibri" pitchFamily="34" charset="0"/>
                <a:ea typeface="Calibri" pitchFamily="34" charset="-122"/>
                <a:cs typeface="Calibri" pitchFamily="34" charset="-120"/>
              </a:rPr>
              <a:t>Scan to open Question Bank</a:t>
            </a:r>
            <a:endParaRPr lang="en-US" sz="1350" dirty="0"/>
          </a:p>
        </p:txBody>
      </p:sp>
      <p:pic>
        <p:nvPicPr>
          <p:cNvPr id="46" name="Image 14" descr="QR code for https://4ab.in/educators/?m=qb">
            <a:hlinkClick r:id="rId10" tooltip="https://4ab.in/educators/?m=qb"/>
          </p:cNvPr>
          <p:cNvPicPr>
            <a:picLocks noChangeAspect="1"/>
          </p:cNvPicPr>
          <p:nvPr/>
        </p:nvPicPr>
        <p:blipFill>
          <a:blip r:embed="rId26"/>
          <a:stretch>
            <a:fillRect/>
          </a:stretch>
        </p:blipFill>
        <p:spPr>
          <a:xfrm>
            <a:off x="6885432" y="1748790"/>
            <a:ext cx="1645920" cy="1645920"/>
          </a:xfrm>
          <a:prstGeom prst="rect">
            <a:avLst/>
          </a:prstGeom>
        </p:spPr>
      </p:pic>
      <p:sp>
        <p:nvSpPr>
          <p:cNvPr id="47" name="Text 26"/>
          <p:cNvSpPr/>
          <p:nvPr/>
        </p:nvSpPr>
        <p:spPr>
          <a:xfrm>
            <a:off x="6686550" y="3463290"/>
            <a:ext cx="2043684" cy="246888"/>
          </a:xfrm>
          <a:prstGeom prst="rect">
            <a:avLst/>
          </a:prstGeom>
          <a:noFill/>
          <a:ln/>
        </p:spPr>
        <p:txBody>
          <a:bodyPr wrap="square" lIns="0" tIns="0" rIns="0" bIns="0" rtlCol="0" anchor="ctr"/>
          <a:lstStyle/>
          <a:p>
            <a:pPr algn="ctr" indent="0" marL="0">
              <a:buNone/>
            </a:pPr>
            <a:r>
              <a:rPr lang="en-US" sz="1125" dirty="0">
                <a:solidFill>
                  <a:srgbClr val="52617A"/>
                </a:solidFill>
                <a:latin typeface="Calibri" pitchFamily="34" charset="0"/>
                <a:ea typeface="Calibri" pitchFamily="34" charset="-122"/>
                <a:cs typeface="Calibri" pitchFamily="34" charset="-120"/>
              </a:rPr>
              <a:t>4ab.in/educators/?m=qb</a:t>
            </a:r>
            <a:endParaRPr lang="en-US" sz="1125" dirty="0"/>
          </a:p>
        </p:txBody>
      </p:sp>
      <p:sp>
        <p:nvSpPr>
          <p:cNvPr id="48" name="Text 27"/>
          <p:cNvSpPr/>
          <p:nvPr/>
        </p:nvSpPr>
        <p:spPr>
          <a:xfrm>
            <a:off x="6686550" y="3771900"/>
            <a:ext cx="2043684" cy="274320"/>
          </a:xfrm>
          <a:prstGeom prst="rect">
            <a:avLst/>
          </a:prstGeom>
          <a:noFill/>
          <a:ln/>
        </p:spPr>
        <p:txBody>
          <a:bodyPr wrap="square" lIns="0" tIns="0" rIns="0" bIns="0" rtlCol="0" anchor="ctr"/>
          <a:lstStyle/>
          <a:p>
            <a:pPr algn="ctr" indent="0" marL="0">
              <a:buNone/>
            </a:pPr>
            <a:r>
              <a:rPr lang="en-US" sz="1125" b="1" dirty="0">
                <a:solidFill>
                  <a:srgbClr val="14204F"/>
                </a:solidFill>
                <a:latin typeface="Calibri" pitchFamily="34" charset="0"/>
                <a:ea typeface="Calibri" pitchFamily="34" charset="-122"/>
                <a:cs typeface="Calibri" pitchFamily="34" charset="-120"/>
              </a:rPr>
              <a:t>Many more coming soon</a:t>
            </a:r>
            <a:endParaRPr lang="en-US" sz="1125" dirty="0"/>
          </a:p>
        </p:txBody>
      </p:sp>
      <p:sp>
        <p:nvSpPr>
          <p:cNvPr id="49" name="Shape 28"/>
          <p:cNvSpPr/>
          <p:nvPr/>
        </p:nvSpPr>
        <p:spPr>
          <a:xfrm>
            <a:off x="342900" y="4361688"/>
            <a:ext cx="8455914" cy="315468"/>
          </a:xfrm>
          <a:prstGeom prst="rect">
            <a:avLst/>
          </a:prstGeom>
          <a:solidFill>
            <a:srgbClr val="FBF3DA"/>
          </a:solidFill>
          <a:ln/>
        </p:spPr>
      </p:sp>
      <p:sp>
        <p:nvSpPr>
          <p:cNvPr id="50" name="Shape 29"/>
          <p:cNvSpPr/>
          <p:nvPr/>
        </p:nvSpPr>
        <p:spPr>
          <a:xfrm>
            <a:off x="342900" y="4361688"/>
            <a:ext cx="54864" cy="315468"/>
          </a:xfrm>
          <a:prstGeom prst="rect">
            <a:avLst/>
          </a:prstGeom>
          <a:solidFill>
            <a:srgbClr val="D4A017"/>
          </a:solidFill>
          <a:ln/>
        </p:spPr>
      </p:sp>
      <p:sp>
        <p:nvSpPr>
          <p:cNvPr id="51"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Lifetime free for educators, except AI tools</a:t>
            </a:r>
            <a:endParaRPr lang="en-US" sz="1275" dirty="0"/>
          </a:p>
        </p:txBody>
      </p:sp>
      <p:sp>
        <p:nvSpPr>
          <p:cNvPr id="52"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3" name="Image 15" descr="clear.png">
            <a:hlinkClick r:id="rId11" tooltip="https://4ab.in/educators/"/>
          </p:cNvPr>
          <p:cNvPicPr>
            <a:picLocks noChangeAspect="1"/>
          </p:cNvPicPr>
          <p:nvPr/>
        </p:nvPicPr>
        <p:blipFill>
          <a:blip r:embed="rId27"/>
          <a:stretch>
            <a:fillRect/>
          </a:stretch>
        </p:blipFill>
        <p:spPr>
          <a:xfrm>
            <a:off x="3566160" y="4786884"/>
            <a:ext cx="1988820" cy="219456"/>
          </a:xfrm>
          <a:prstGeom prst="rect">
            <a:avLst/>
          </a:prstGeom>
        </p:spPr>
      </p:pic>
    </p:spTree>
  </p:cSld>
</p:sld>
</file>

<file path=ppt/slides/slide12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TUTOR-BRANDED TEACHING TOOLS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Free whiteboard for educators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Teach on a long whiteboard, your own PDF or photo, or from the question bank.</a:t>
            </a:r>
            <a:endParaRPr lang="en-US" sz="1125" dirty="0"/>
          </a:p>
        </p:txBody>
      </p:sp>
      <p:pic>
        <p:nvPicPr>
          <p:cNvPr id="9" name="Image 0" descr="4AB Educators page with a PDF open beside a whiteboard with a drawn graph">    </p:cNvPr>
          <p:cNvPicPr>
            <a:picLocks noChangeAspect="1"/>
          </p:cNvPicPr>
          <p:nvPr/>
        </p:nvPicPr>
        <p:blipFill>
          <a:blip r:embed="rId5"/>
          <a:stretch>
            <a:fillRect/>
          </a:stretch>
        </p:blipFill>
        <p:spPr>
          <a:xfrm>
            <a:off x="342900" y="1028700"/>
            <a:ext cx="5589270" cy="2916141"/>
          </a:xfrm>
          <a:prstGeom prst="rect">
            <a:avLst/>
          </a:prstGeom>
        </p:spPr>
      </p:pic>
      <p:sp>
        <p:nvSpPr>
          <p:cNvPr id="10" name="Shape 3"/>
          <p:cNvSpPr/>
          <p:nvPr/>
        </p:nvSpPr>
        <p:spPr>
          <a:xfrm>
            <a:off x="342900" y="1028700"/>
            <a:ext cx="5589270" cy="2916141"/>
          </a:xfrm>
          <a:prstGeom prst="rect">
            <a:avLst/>
          </a:prstGeom>
          <a:ln w="9525">
            <a:solidFill>
              <a:srgbClr val="DDE3EE"/>
            </a:solidFill>
            <a:prstDash val="solid"/>
          </a:ln>
        </p:spPr>
      </p:sp>
      <p:sp>
        <p:nvSpPr>
          <p:cNvPr id="11" name="Shape 4"/>
          <p:cNvSpPr/>
          <p:nvPr/>
        </p:nvSpPr>
        <p:spPr>
          <a:xfrm>
            <a:off x="342900" y="4018788"/>
            <a:ext cx="1351026" cy="617220"/>
          </a:xfrm>
          <a:prstGeom prst="roundRect">
            <a:avLst>
              <a:gd name="adj" fmla="val 7778"/>
            </a:avLst>
          </a:prstGeom>
          <a:solidFill>
            <a:srgbClr val="F5F7FB"/>
          </a:solidFill>
          <a:ln w="9525">
            <a:solidFill>
              <a:srgbClr val="DDE3EE"/>
            </a:solidFill>
            <a:prstDash val="solid"/>
          </a:ln>
        </p:spPr>
      </p:sp>
      <p:pic>
        <p:nvPicPr>
          <p:cNvPr id="12" name="Image 1" descr="ic/pen-line-14204F.png">    </p:cNvPr>
          <p:cNvPicPr>
            <a:picLocks noChangeAspect="1"/>
          </p:cNvPicPr>
          <p:nvPr/>
        </p:nvPicPr>
        <p:blipFill>
          <a:blip r:embed="rId6"/>
          <a:stretch>
            <a:fillRect/>
          </a:stretch>
        </p:blipFill>
        <p:spPr>
          <a:xfrm>
            <a:off x="411480" y="4210812"/>
            <a:ext cx="233172" cy="233172"/>
          </a:xfrm>
          <a:prstGeom prst="rect">
            <a:avLst/>
          </a:prstGeom>
        </p:spPr>
      </p:pic>
      <p:sp>
        <p:nvSpPr>
          <p:cNvPr id="13" name="Text 5"/>
          <p:cNvSpPr/>
          <p:nvPr/>
        </p:nvSpPr>
        <p:spPr>
          <a:xfrm>
            <a:off x="685800"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Whiteboard</a:t>
            </a:r>
            <a:endParaRPr lang="en-US" sz="1125" dirty="0"/>
          </a:p>
        </p:txBody>
      </p:sp>
      <p:sp>
        <p:nvSpPr>
          <p:cNvPr id="14" name="Shape 6"/>
          <p:cNvSpPr/>
          <p:nvPr/>
        </p:nvSpPr>
        <p:spPr>
          <a:xfrm>
            <a:off x="1755648" y="4018788"/>
            <a:ext cx="1351026" cy="617220"/>
          </a:xfrm>
          <a:prstGeom prst="roundRect">
            <a:avLst>
              <a:gd name="adj" fmla="val 7778"/>
            </a:avLst>
          </a:prstGeom>
          <a:solidFill>
            <a:srgbClr val="F5F7FB"/>
          </a:solidFill>
          <a:ln w="9525">
            <a:solidFill>
              <a:srgbClr val="DDE3EE"/>
            </a:solidFill>
            <a:prstDash val="solid"/>
          </a:ln>
        </p:spPr>
      </p:sp>
      <p:pic>
        <p:nvPicPr>
          <p:cNvPr id="15" name="Image 2" descr="ic/file-text-14204F.png">    </p:cNvPr>
          <p:cNvPicPr>
            <a:picLocks noChangeAspect="1"/>
          </p:cNvPicPr>
          <p:nvPr/>
        </p:nvPicPr>
        <p:blipFill>
          <a:blip r:embed="rId7"/>
          <a:stretch>
            <a:fillRect/>
          </a:stretch>
        </p:blipFill>
        <p:spPr>
          <a:xfrm>
            <a:off x="1824228" y="4210812"/>
            <a:ext cx="233172" cy="233172"/>
          </a:xfrm>
          <a:prstGeom prst="rect">
            <a:avLst/>
          </a:prstGeom>
        </p:spPr>
      </p:pic>
      <p:sp>
        <p:nvSpPr>
          <p:cNvPr id="16" name="Text 7"/>
          <p:cNvSpPr/>
          <p:nvPr/>
        </p:nvSpPr>
        <p:spPr>
          <a:xfrm>
            <a:off x="2098548"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PDF</a:t>
            </a:r>
            <a:endParaRPr lang="en-US" sz="1125" dirty="0"/>
          </a:p>
        </p:txBody>
      </p:sp>
      <p:sp>
        <p:nvSpPr>
          <p:cNvPr id="17" name="Shape 8"/>
          <p:cNvSpPr/>
          <p:nvPr/>
        </p:nvSpPr>
        <p:spPr>
          <a:xfrm>
            <a:off x="3168396" y="4018788"/>
            <a:ext cx="1351026" cy="617220"/>
          </a:xfrm>
          <a:prstGeom prst="roundRect">
            <a:avLst>
              <a:gd name="adj" fmla="val 7778"/>
            </a:avLst>
          </a:prstGeom>
          <a:solidFill>
            <a:srgbClr val="F5F7FB"/>
          </a:solidFill>
          <a:ln w="9525">
            <a:solidFill>
              <a:srgbClr val="DDE3EE"/>
            </a:solidFill>
            <a:prstDash val="solid"/>
          </a:ln>
        </p:spPr>
      </p:sp>
      <p:pic>
        <p:nvPicPr>
          <p:cNvPr id="18" name="Image 3" descr="ic/image-14204F.png">    </p:cNvPr>
          <p:cNvPicPr>
            <a:picLocks noChangeAspect="1"/>
          </p:cNvPicPr>
          <p:nvPr/>
        </p:nvPicPr>
        <p:blipFill>
          <a:blip r:embed="rId8"/>
          <a:stretch>
            <a:fillRect/>
          </a:stretch>
        </p:blipFill>
        <p:spPr>
          <a:xfrm>
            <a:off x="3236976" y="4210812"/>
            <a:ext cx="233172" cy="233172"/>
          </a:xfrm>
          <a:prstGeom prst="rect">
            <a:avLst/>
          </a:prstGeom>
        </p:spPr>
      </p:pic>
      <p:sp>
        <p:nvSpPr>
          <p:cNvPr id="19" name="Text 9"/>
          <p:cNvSpPr/>
          <p:nvPr/>
        </p:nvSpPr>
        <p:spPr>
          <a:xfrm>
            <a:off x="3511296"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Photo</a:t>
            </a:r>
            <a:endParaRPr lang="en-US" sz="1125" dirty="0"/>
          </a:p>
        </p:txBody>
      </p:sp>
      <p:sp>
        <p:nvSpPr>
          <p:cNvPr id="20" name="Shape 10"/>
          <p:cNvSpPr/>
          <p:nvPr/>
        </p:nvSpPr>
        <p:spPr>
          <a:xfrm>
            <a:off x="4581144" y="4018788"/>
            <a:ext cx="1351026" cy="617220"/>
          </a:xfrm>
          <a:prstGeom prst="roundRect">
            <a:avLst>
              <a:gd name="adj" fmla="val 7778"/>
            </a:avLst>
          </a:prstGeom>
          <a:solidFill>
            <a:srgbClr val="F5F7FB"/>
          </a:solidFill>
          <a:ln w="9525">
            <a:solidFill>
              <a:srgbClr val="DDE3EE"/>
            </a:solidFill>
            <a:prstDash val="solid"/>
          </a:ln>
        </p:spPr>
      </p:sp>
      <p:pic>
        <p:nvPicPr>
          <p:cNvPr id="21" name="Image 4" descr="ic/book-open-14204F.png">    </p:cNvPr>
          <p:cNvPicPr>
            <a:picLocks noChangeAspect="1"/>
          </p:cNvPicPr>
          <p:nvPr/>
        </p:nvPicPr>
        <p:blipFill>
          <a:blip r:embed="rId9"/>
          <a:stretch>
            <a:fillRect/>
          </a:stretch>
        </p:blipFill>
        <p:spPr>
          <a:xfrm>
            <a:off x="4649724" y="4210812"/>
            <a:ext cx="233172" cy="233172"/>
          </a:xfrm>
          <a:prstGeom prst="rect">
            <a:avLst/>
          </a:prstGeom>
        </p:spPr>
      </p:pic>
      <p:sp>
        <p:nvSpPr>
          <p:cNvPr id="22" name="Text 11"/>
          <p:cNvSpPr/>
          <p:nvPr/>
        </p:nvSpPr>
        <p:spPr>
          <a:xfrm>
            <a:off x="4924044"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Question Bank</a:t>
            </a:r>
            <a:endParaRPr lang="en-US" sz="1125" dirty="0"/>
          </a:p>
        </p:txBody>
      </p:sp>
      <p:sp>
        <p:nvSpPr>
          <p:cNvPr id="23" name="Shape 12"/>
          <p:cNvSpPr/>
          <p:nvPr/>
        </p:nvSpPr>
        <p:spPr>
          <a:xfrm>
            <a:off x="6069330" y="1028700"/>
            <a:ext cx="2729484" cy="3607308"/>
          </a:xfrm>
          <a:prstGeom prst="roundRect">
            <a:avLst>
              <a:gd name="adj" fmla="val 1759"/>
            </a:avLst>
          </a:prstGeom>
          <a:solidFill>
            <a:srgbClr val="FFFFFF"/>
          </a:solidFill>
          <a:ln w="9525">
            <a:solidFill>
              <a:srgbClr val="DDE3EE"/>
            </a:solidFill>
            <a:prstDash val="solid"/>
          </a:ln>
        </p:spPr>
      </p:sp>
      <p:sp>
        <p:nvSpPr>
          <p:cNvPr id="24" name="Text 13"/>
          <p:cNvSpPr/>
          <p:nvPr/>
        </p:nvSpPr>
        <p:spPr>
          <a:xfrm>
            <a:off x="6172200" y="1097280"/>
            <a:ext cx="2523744" cy="342900"/>
          </a:xfrm>
          <a:prstGeom prst="rect">
            <a:avLst/>
          </a:prstGeom>
          <a:noFill/>
          <a:ln/>
        </p:spPr>
        <p:txBody>
          <a:bodyPr wrap="square" lIns="0" tIns="0" rIns="0" bIns="0" rtlCol="0" anchor="ctr"/>
          <a:lstStyle/>
          <a:p>
            <a:pPr algn="ctr" indent="0" marL="0">
              <a:buNone/>
            </a:pPr>
            <a:r>
              <a:rPr lang="en-US" sz="1800" b="1" dirty="0">
                <a:solidFill>
                  <a:srgbClr val="14204F"/>
                </a:solidFill>
                <a:latin typeface="Calibri" pitchFamily="34" charset="0"/>
                <a:ea typeface="Calibri" pitchFamily="34" charset="-122"/>
                <a:cs typeface="Calibri" pitchFamily="34" charset="-120"/>
              </a:rPr>
              <a:t>Start teaching</a:t>
            </a:r>
            <a:endParaRPr lang="en-US" sz="1800" dirty="0"/>
          </a:p>
        </p:txBody>
      </p:sp>
      <p:pic>
        <p:nvPicPr>
          <p:cNvPr id="25" name="Image 5" descr="QR code for https://4ab.in/educators/">
            <a:hlinkClick r:id="rId3" tooltip="https://4ab.in/educators/"/>
          </p:cNvPr>
          <p:cNvPicPr>
            <a:picLocks noChangeAspect="1"/>
          </p:cNvPicPr>
          <p:nvPr/>
        </p:nvPicPr>
        <p:blipFill>
          <a:blip r:embed="rId10"/>
          <a:stretch>
            <a:fillRect/>
          </a:stretch>
        </p:blipFill>
        <p:spPr>
          <a:xfrm>
            <a:off x="6645402" y="1474470"/>
            <a:ext cx="1577340" cy="1577340"/>
          </a:xfrm>
          <a:prstGeom prst="rect">
            <a:avLst/>
          </a:prstGeom>
        </p:spPr>
      </p:pic>
      <p:sp>
        <p:nvSpPr>
          <p:cNvPr id="26" name="Text 14"/>
          <p:cNvSpPr/>
          <p:nvPr/>
        </p:nvSpPr>
        <p:spPr>
          <a:xfrm>
            <a:off x="6172200" y="3072384"/>
            <a:ext cx="2523744" cy="246888"/>
          </a:xfrm>
          <a:prstGeom prst="rect">
            <a:avLst/>
          </a:prstGeom>
          <a:noFill/>
          <a:ln/>
        </p:spPr>
        <p:txBody>
          <a:bodyPr wrap="square" lIns="0" tIns="0" rIns="0" bIns="0" rtlCol="0" anchor="ctr"/>
          <a:lstStyle/>
          <a:p>
            <a:pPr algn="ctr" indent="0" marL="0">
              <a:buNone/>
            </a:pPr>
            <a:r>
              <a:rPr lang="en-US" sz="1200" dirty="0">
                <a:solidFill>
                  <a:srgbClr val="52617A"/>
                </a:solidFill>
                <a:latin typeface="Calibri" pitchFamily="34" charset="0"/>
                <a:ea typeface="Calibri" pitchFamily="34" charset="-122"/>
                <a:cs typeface="Calibri" pitchFamily="34" charset="-120"/>
              </a:rPr>
              <a:t>4ab.in/educators</a:t>
            </a:r>
            <a:endParaRPr lang="en-US" sz="1200" dirty="0"/>
          </a:p>
        </p:txBody>
      </p:sp>
      <p:sp>
        <p:nvSpPr>
          <p:cNvPr id="27" name="Text 15"/>
          <p:cNvSpPr/>
          <p:nvPr/>
        </p:nvSpPr>
        <p:spPr>
          <a:xfrm>
            <a:off x="6240780" y="3374136"/>
            <a:ext cx="2386584" cy="493776"/>
          </a:xfrm>
          <a:prstGeom prst="rect">
            <a:avLst/>
          </a:prstGeom>
          <a:noFill/>
          <a:ln/>
        </p:spPr>
        <p:txBody>
          <a:bodyPr wrap="square" lIns="0" tIns="0" rIns="0" bIns="0" rtlCol="0" anchor="t"/>
          <a:lstStyle/>
          <a:p>
            <a:pPr algn="ctr" indent="0" marL="0">
              <a:buNone/>
            </a:pPr>
            <a:r>
              <a:rPr lang="en-US" sz="1125" dirty="0">
                <a:solidFill>
                  <a:srgbClr val="1B2A41"/>
                </a:solidFill>
                <a:latin typeface="Calibri" pitchFamily="34" charset="0"/>
                <a:ea typeface="Calibri" pitchFamily="34" charset="-122"/>
                <a:cs typeface="Calibri" pitchFamily="34" charset="-120"/>
              </a:rPr>
              <a:t>Need more room? Add more space to the board as you teach.</a:t>
            </a:r>
            <a:endParaRPr lang="en-US" sz="1125" dirty="0"/>
          </a:p>
        </p:txBody>
      </p:sp>
      <p:sp>
        <p:nvSpPr>
          <p:cNvPr id="28" name="Text 16"/>
          <p:cNvSpPr/>
          <p:nvPr/>
        </p:nvSpPr>
        <p:spPr>
          <a:xfrm>
            <a:off x="6240780" y="3922776"/>
            <a:ext cx="2386584" cy="493776"/>
          </a:xfrm>
          <a:prstGeom prst="rect">
            <a:avLst/>
          </a:prstGeom>
          <a:noFill/>
          <a:ln/>
        </p:spPr>
        <p:txBody>
          <a:bodyPr wrap="square" lIns="0" tIns="0" rIns="0" bIns="0" rtlCol="0" anchor="t"/>
          <a:lstStyle/>
          <a:p>
            <a:pPr algn="ctr" indent="0" marL="0">
              <a:buNone/>
            </a:pPr>
            <a:r>
              <a:rPr lang="en-US" sz="1050" dirty="0">
                <a:solidFill>
                  <a:srgbClr val="52617A"/>
                </a:solidFill>
                <a:latin typeface="Calibri" pitchFamily="34" charset="0"/>
                <a:ea typeface="Calibri" pitchFamily="34" charset="-122"/>
                <a:cs typeface="Calibri" pitchFamily="34" charset="-120"/>
              </a:rPr>
              <a:t>Tutor pages show a small "Powered by 4AB" line. Premium removes it.</a:t>
            </a:r>
            <a:endParaRPr lang="en-US" sz="1050" dirty="0"/>
          </a:p>
        </p:txBody>
      </p:sp>
      <p:sp>
        <p:nvSpPr>
          <p:cNvPr id="29" name="Text 17"/>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0" name="Image 6" descr="clear.png">
            <a:hlinkClick r:id="rId4" tooltip="https://4ab.in/educators/"/>
          </p:cNvPr>
          <p:cNvPicPr>
            <a:picLocks noChangeAspect="1"/>
          </p:cNvPicPr>
          <p:nvPr/>
        </p:nvPicPr>
        <p:blipFill>
          <a:blip r:embed="rId11"/>
          <a:stretch>
            <a:fillRect/>
          </a:stretch>
        </p:blipFill>
        <p:spPr>
          <a:xfrm>
            <a:off x="3566160" y="4786884"/>
            <a:ext cx="1988820" cy="219456"/>
          </a:xfrm>
          <a:prstGeom prst="rect">
            <a:avLst/>
          </a:prstGeom>
        </p:spPr>
      </p:pic>
    </p:spTree>
  </p:cSld>
</p:sld>
</file>

<file path=ppt/slides/slide123.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symmetry and crystals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atom-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Symmetry</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molecular symmetry</a:t>
            </a:r>
            <a:endParaRPr lang="en-US" sz="1125" dirty="0"/>
          </a:p>
        </p:txBody>
      </p:sp>
      <p:pic>
        <p:nvPicPr>
          <p:cNvPr id="13" name="Image 1" descr="QR code for https://4ab.in/molecular-symmetry/">
            <a:hlinkClick r:id="rId3" tooltip="https://4ab.in/molecular-symmetry/"/>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4ab.in/molecular-symmetry/</a:t>
            </a:r>
            <a:endParaRPr lang="en-US" sz="975" dirty="0"/>
          </a:p>
        </p:txBody>
      </p:sp>
      <p:pic>
        <p:nvPicPr>
          <p:cNvPr id="15" name="Image 2" descr="clear.png">
            <a:hlinkClick r:id="rId4" tooltip="https://4ab.in/molecular-symmetry/"/>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shapes-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Point Groups</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Learn molecular point groups</a:t>
            </a:r>
            <a:endParaRPr lang="en-US" sz="1125" dirty="0"/>
          </a:p>
        </p:txBody>
      </p:sp>
      <p:pic>
        <p:nvPicPr>
          <p:cNvPr id="20" name="Image 4" descr="QR code for https://4ab.in/molecular-point-groups/">
            <a:hlinkClick r:id="rId5" tooltip="https://4ab.in/molecular-point-groups/"/>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4ab.in/molecular-point-groups/</a:t>
            </a:r>
            <a:endParaRPr lang="en-US" sz="975" dirty="0"/>
          </a:p>
        </p:txBody>
      </p:sp>
      <p:pic>
        <p:nvPicPr>
          <p:cNvPr id="22" name="Image 5" descr="clear.png">
            <a:hlinkClick r:id="rId6" tooltip="https://4ab.in/molecular-point-groups/"/>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box-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Structure</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crystal structures</a:t>
            </a:r>
            <a:endParaRPr lang="en-US" sz="1125" dirty="0"/>
          </a:p>
        </p:txBody>
      </p:sp>
      <p:pic>
        <p:nvPicPr>
          <p:cNvPr id="27" name="Image 7" descr="QR code for https://4ab.in/crystal-structure/">
            <a:hlinkClick r:id="rId7" tooltip="https://4ab.in/crystal-structure/"/>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4ab.in/crystal-structure/</a:t>
            </a:r>
            <a:endParaRPr lang="en-US" sz="975" dirty="0"/>
          </a:p>
        </p:txBody>
      </p:sp>
      <p:pic>
        <p:nvPicPr>
          <p:cNvPr id="29" name="Image 8" descr="clear.png">
            <a:hlinkClick r:id="rId8" tooltip="https://4ab.in/crystal-structure/"/>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grid-3x3-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Space Groups</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Browse crystal space groups</a:t>
            </a:r>
            <a:endParaRPr lang="en-US" sz="1125" dirty="0"/>
          </a:p>
        </p:txBody>
      </p:sp>
      <p:pic>
        <p:nvPicPr>
          <p:cNvPr id="34" name="Image 10" descr="QR code for https://4ab.in/crystal-space-groups/">
            <a:hlinkClick r:id="rId9" tooltip="https://4ab.in/crystal-space-groups/"/>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4ab.in/crystal-space-groups/</a:t>
            </a:r>
            <a:endParaRPr lang="en-US" sz="975" dirty="0"/>
          </a:p>
        </p:txBody>
      </p:sp>
      <p:pic>
        <p:nvPicPr>
          <p:cNvPr id="36" name="Image 11" descr="clear.png">
            <a:hlinkClick r:id="rId10" tooltip="https://4ab.in/crystal-space-groups/"/>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124.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elements, calculation and drawing</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table-2-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Periodic Table</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the elements</a:t>
            </a:r>
            <a:endParaRPr lang="en-US" sz="1125" dirty="0"/>
          </a:p>
        </p:txBody>
      </p:sp>
      <p:pic>
        <p:nvPicPr>
          <p:cNvPr id="13" name="Image 1" descr="QR code for https://4ab.in/periodic-table/">
            <a:hlinkClick r:id="rId3" tooltip="https://4ab.in/periodic-table/"/>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4ab.in/periodic-table/</a:t>
            </a:r>
            <a:endParaRPr lang="en-US" sz="975" dirty="0"/>
          </a:p>
        </p:txBody>
      </p:sp>
      <p:pic>
        <p:nvPicPr>
          <p:cNvPr id="15" name="Image 2" descr="clear.png">
            <a:hlinkClick r:id="rId4" tooltip="https://4ab.in/periodic-table/"/>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calculator-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Calculator</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Solve chemistry calculations</a:t>
            </a:r>
            <a:endParaRPr lang="en-US" sz="1125" dirty="0"/>
          </a:p>
        </p:txBody>
      </p:sp>
      <p:pic>
        <p:nvPicPr>
          <p:cNvPr id="20" name="Image 4" descr="QR code for https://4ab.in/chemistry-calculator/">
            <a:hlinkClick r:id="rId5" tooltip="https://4ab.in/chemistry-calculator/"/>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4ab.in/chemistry-calculator/</a:t>
            </a:r>
            <a:endParaRPr lang="en-US" sz="975" dirty="0"/>
          </a:p>
        </p:txBody>
      </p:sp>
      <p:pic>
        <p:nvPicPr>
          <p:cNvPr id="22" name="Image 5" descr="clear.png">
            <a:hlinkClick r:id="rId6" tooltip="https://4ab.in/chemistry-calculator/"/>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keyboard-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Typing</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Type chemistry text</a:t>
            </a:r>
            <a:endParaRPr lang="en-US" sz="1125" dirty="0"/>
          </a:p>
        </p:txBody>
      </p:sp>
      <p:pic>
        <p:nvPicPr>
          <p:cNvPr id="27" name="Image 7" descr="QR code for https://4ab.in/chemistry-typing/">
            <a:hlinkClick r:id="rId7" tooltip="https://4ab.in/chemistry-typing/"/>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4ab.in/chemistry-typing/</a:t>
            </a:r>
            <a:endParaRPr lang="en-US" sz="975" dirty="0"/>
          </a:p>
        </p:txBody>
      </p:sp>
      <p:pic>
        <p:nvPicPr>
          <p:cNvPr id="29" name="Image 8" descr="clear.png">
            <a:hlinkClick r:id="rId8" tooltip="https://4ab.in/chemistry-typing/"/>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pen-tool-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Structure Editor</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Draw structures</a:t>
            </a:r>
            <a:endParaRPr lang="en-US" sz="1125" dirty="0"/>
          </a:p>
        </p:txBody>
      </p:sp>
      <p:pic>
        <p:nvPicPr>
          <p:cNvPr id="34" name="Image 10" descr="QR code for https://4ab.in/educators/draw/">
            <a:hlinkClick r:id="rId9" tooltip="https://4ab.in/educators/draw/"/>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4ab.in/educators/draw/</a:t>
            </a:r>
            <a:endParaRPr lang="en-US" sz="975" dirty="0"/>
          </a:p>
        </p:txBody>
      </p:sp>
      <p:pic>
        <p:nvPicPr>
          <p:cNvPr id="36" name="Image 11" descr="clear.png">
            <a:hlinkClick r:id="rId10" tooltip="https://4ab.in/educators/draw/"/>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125.xml><?xml version="1.0" encoding="utf-8"?>
<p:sld xmlns:a="http://schemas.openxmlformats.org/drawingml/2006/main" xmlns:r="http://schemas.openxmlformats.org/officeDocument/2006/relationships" xmlns:p="http://schemas.openxmlformats.org/presentationml/2006/main">
  <p:cSld name="Slide 8">
    <p:bg>
      <p:bgPr>
        <a:solidFill>
          <a:srgbClr val="14204F"/>
        </a:solidFill>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D4A017"/>
          </a:solidFill>
          <a:ln/>
        </p:spPr>
      </p:sp>
      <p:sp>
        <p:nvSpPr>
          <p:cNvPr id="3" name="Text 1"/>
          <p:cNvSpPr/>
          <p:nvPr/>
        </p:nvSpPr>
        <p:spPr>
          <a:xfrm>
            <a:off x="617220" y="1028700"/>
            <a:ext cx="5212080" cy="1028700"/>
          </a:xfrm>
          <a:prstGeom prst="rect">
            <a:avLst/>
          </a:prstGeom>
          <a:noFill/>
          <a:ln/>
        </p:spPr>
        <p:txBody>
          <a:bodyPr wrap="square" lIns="0" tIns="0" rIns="0" bIns="0" rtlCol="0" anchor="t"/>
          <a:lstStyle/>
          <a:p>
            <a:pPr algn="l" indent="0" marL="0">
              <a:buNone/>
            </a:pPr>
            <a:r>
              <a:rPr lang="en-US" sz="3300" b="1" dirty="0">
                <a:solidFill>
                  <a:srgbClr val="FFFFFF"/>
                </a:solidFill>
                <a:latin typeface="Calibri" pitchFamily="34" charset="0"/>
                <a:ea typeface="Calibri" pitchFamily="34" charset="-122"/>
                <a:cs typeface="Calibri" pitchFamily="34" charset="-120"/>
              </a:rPr>
              <a:t>Explore free educator tools</a:t>
            </a:r>
            <a:endParaRPr lang="en-US" sz="3300" dirty="0"/>
          </a:p>
        </p:txBody>
      </p:sp>
      <p:pic>
        <p:nvPicPr>
          <p:cNvPr id="4" name="Image 0" descr="abc-logo.png">    </p:cNvPr>
          <p:cNvPicPr>
            <a:picLocks noChangeAspect="1"/>
          </p:cNvPicPr>
          <p:nvPr/>
        </p:nvPicPr>
        <p:blipFill>
          <a:blip r:embed="rId5"/>
          <a:stretch>
            <a:fillRect/>
          </a:stretch>
        </p:blipFill>
        <p:spPr>
          <a:xfrm>
            <a:off x="617220" y="274320"/>
            <a:ext cx="651510" cy="651510"/>
          </a:xfrm>
          <a:prstGeom prst="rect">
            <a:avLst/>
          </a:prstGeom>
        </p:spPr>
      </p:pic>
      <p:sp>
        <p:nvSpPr>
          <p:cNvPr id="5" name="Text 1"/>
          <p:cNvSpPr/>
          <p:nvPr/>
        </p:nvSpPr>
        <p:spPr>
          <a:xfrm>
            <a:off x="617220" y="2125980"/>
            <a:ext cx="5212080" cy="342900"/>
          </a:xfrm>
          <a:prstGeom prst="rect">
            <a:avLst/>
          </a:prstGeom>
          <a:noFill/>
          <a:ln/>
        </p:spPr>
        <p:txBody>
          <a:bodyPr wrap="square" lIns="0" tIns="0" rIns="0" bIns="0" rtlCol="0" anchor="ctr"/>
          <a:lstStyle/>
          <a:p>
            <a:pPr indent="0" marL="0">
              <a:buNone/>
            </a:pPr>
            <a:r>
              <a:rPr lang="en-US" sz="1950" b="1" dirty="0">
                <a:solidFill>
                  <a:srgbClr val="FFFFFF"/>
                </a:solidFill>
                <a:latin typeface="Calibri" pitchFamily="34" charset="0"/>
                <a:ea typeface="Calibri" pitchFamily="34" charset="-122"/>
                <a:cs typeface="Calibri" pitchFamily="34" charset="-120"/>
              </a:rPr>
              <a:t>Mr. Aniket Bhardwaj</a:t>
            </a:r>
            <a:endParaRPr lang="en-US" sz="1950" dirty="0"/>
          </a:p>
        </p:txBody>
      </p:sp>
      <p:sp>
        <p:nvSpPr>
          <p:cNvPr id="6" name="Text 2"/>
          <p:cNvSpPr/>
          <p:nvPr/>
        </p:nvSpPr>
        <p:spPr>
          <a:xfrm>
            <a:off x="617220" y="2468880"/>
            <a:ext cx="5212080" cy="274320"/>
          </a:xfrm>
          <a:prstGeom prst="rect">
            <a:avLst/>
          </a:prstGeom>
          <a:noFill/>
          <a:ln/>
        </p:spPr>
        <p:txBody>
          <a:bodyPr wrap="square" lIns="0" tIns="0" rIns="0" bIns="0" rtlCol="0" anchor="ctr"/>
          <a:lstStyle/>
          <a:p>
            <a:pPr indent="0" marL="0">
              <a:buNone/>
            </a:pPr>
            <a:r>
              <a:rPr lang="en-US" sz="1350" dirty="0">
                <a:solidFill>
                  <a:srgbClr val="DDE4F5"/>
                </a:solidFill>
                <a:latin typeface="Calibri" pitchFamily="34" charset="0"/>
                <a:ea typeface="Calibri" pitchFamily="34" charset="-122"/>
                <a:cs typeface="Calibri" pitchFamily="34" charset="-120"/>
              </a:rPr>
              <a:t>ABC Chemistry</a:t>
            </a:r>
            <a:endParaRPr lang="en-US" sz="1350" dirty="0"/>
          </a:p>
        </p:txBody>
      </p:sp>
      <p:sp>
        <p:nvSpPr>
          <p:cNvPr id="7" name="Shape 3"/>
          <p:cNvSpPr/>
          <p:nvPr/>
        </p:nvSpPr>
        <p:spPr>
          <a:xfrm>
            <a:off x="617220" y="2880360"/>
            <a:ext cx="891540" cy="27432"/>
          </a:xfrm>
          <a:prstGeom prst="rect">
            <a:avLst/>
          </a:prstGeom>
          <a:solidFill>
            <a:srgbClr val="D4A017"/>
          </a:solidFill>
          <a:ln/>
        </p:spPr>
      </p:sp>
      <p:sp>
        <p:nvSpPr>
          <p:cNvPr id="8" name="Text 4"/>
          <p:cNvSpPr/>
          <p:nvPr/>
        </p:nvSpPr>
        <p:spPr>
          <a:xfrm>
            <a:off x="617220" y="3017520"/>
            <a:ext cx="5212080" cy="41148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9212142427</a:t>
            </a:r>
            <a:endParaRPr lang="en-US" sz="2400" dirty="0"/>
          </a:p>
        </p:txBody>
      </p:sp>
      <p:pic>
        <p:nvPicPr>
          <p:cNvPr id="9" name="Image 1" descr="clear.png">
            <a:hlinkClick r:id="rId2" tooltip="tel:+919212142427"/>
          </p:cNvPr>
          <p:cNvPicPr>
            <a:picLocks noChangeAspect="1"/>
          </p:cNvPicPr>
          <p:nvPr/>
        </p:nvPicPr>
        <p:blipFill>
          <a:blip r:embed="rId6"/>
          <a:stretch>
            <a:fillRect/>
          </a:stretch>
        </p:blipFill>
        <p:spPr>
          <a:xfrm>
            <a:off x="617220" y="3017520"/>
            <a:ext cx="2057400" cy="411480"/>
          </a:xfrm>
          <a:prstGeom prst="rect">
            <a:avLst/>
          </a:prstGeom>
        </p:spPr>
      </p:pic>
      <p:sp>
        <p:nvSpPr>
          <p:cNvPr id="10" name="Text 5"/>
          <p:cNvSpPr/>
          <p:nvPr/>
        </p:nvSpPr>
        <p:spPr>
          <a:xfrm>
            <a:off x="617220" y="3429000"/>
            <a:ext cx="5212080" cy="342900"/>
          </a:xfrm>
          <a:prstGeom prst="rect">
            <a:avLst/>
          </a:prstGeom>
          <a:noFill/>
          <a:ln/>
        </p:spPr>
        <p:txBody>
          <a:bodyPr wrap="square" lIns="0" tIns="0" rIns="0" bIns="0" rtlCol="0" anchor="ctr"/>
          <a:lstStyle/>
          <a:p>
            <a:pPr indent="0" marL="0">
              <a:buNone/>
            </a:pPr>
            <a:r>
              <a:rPr lang="en-US" sz="1800" b="1" dirty="0">
                <a:solidFill>
                  <a:srgbClr val="D4A017"/>
                </a:solidFill>
                <a:latin typeface="Calibri" pitchFamily="34" charset="0"/>
                <a:ea typeface="Calibri" pitchFamily="34" charset="-122"/>
                <a:cs typeface="Calibri" pitchFamily="34" charset="-120"/>
              </a:rPr>
              <a:t>4ab.in/educators</a:t>
            </a:r>
            <a:endParaRPr lang="en-US" sz="1800" dirty="0"/>
          </a:p>
        </p:txBody>
      </p:sp>
      <p:pic>
        <p:nvPicPr>
          <p:cNvPr id="11" name="Image 2" descr="clear.png">
            <a:hlinkClick r:id="rId3" tooltip="https://4ab.in/educators/"/>
          </p:cNvPr>
          <p:cNvPicPr>
            <a:picLocks noChangeAspect="1"/>
          </p:cNvPicPr>
          <p:nvPr/>
        </p:nvPicPr>
        <p:blipFill>
          <a:blip r:embed="rId7"/>
          <a:stretch>
            <a:fillRect/>
          </a:stretch>
        </p:blipFill>
        <p:spPr>
          <a:xfrm>
            <a:off x="617220" y="3429000"/>
            <a:ext cx="2057400" cy="342900"/>
          </a:xfrm>
          <a:prstGeom prst="rect">
            <a:avLst/>
          </a:prstGeom>
        </p:spPr>
      </p:pic>
      <p:sp>
        <p:nvSpPr>
          <p:cNvPr id="12" name="Shape 6"/>
          <p:cNvSpPr/>
          <p:nvPr/>
        </p:nvSpPr>
        <p:spPr>
          <a:xfrm>
            <a:off x="6240780" y="1200150"/>
            <a:ext cx="2400300" cy="2743200"/>
          </a:xfrm>
          <a:prstGeom prst="roundRect">
            <a:avLst>
              <a:gd name="adj" fmla="val 2000"/>
            </a:avLst>
          </a:prstGeom>
          <a:solidFill>
            <a:srgbClr val="FFFFFF"/>
          </a:solidFill>
          <a:ln/>
        </p:spPr>
      </p:sp>
      <p:pic>
        <p:nvPicPr>
          <p:cNvPr id="13" name="Image 3" descr="QR code for https://4ab.in/educators/">
            <a:hlinkClick r:id="rId4" tooltip="https://4ab.in/educators/"/>
          </p:cNvPr>
          <p:cNvPicPr>
            <a:picLocks noChangeAspect="1"/>
          </p:cNvPicPr>
          <p:nvPr/>
        </p:nvPicPr>
        <p:blipFill>
          <a:blip r:embed="rId8"/>
          <a:stretch>
            <a:fillRect/>
          </a:stretch>
        </p:blipFill>
        <p:spPr>
          <a:xfrm>
            <a:off x="6446520" y="1337310"/>
            <a:ext cx="1988820" cy="1988820"/>
          </a:xfrm>
          <a:prstGeom prst="rect">
            <a:avLst/>
          </a:prstGeom>
        </p:spPr>
      </p:pic>
      <p:sp>
        <p:nvSpPr>
          <p:cNvPr id="14" name="Text 7"/>
          <p:cNvSpPr/>
          <p:nvPr/>
        </p:nvSpPr>
        <p:spPr>
          <a:xfrm>
            <a:off x="6240780" y="3394710"/>
            <a:ext cx="2400300" cy="342900"/>
          </a:xfrm>
          <a:prstGeom prst="rect">
            <a:avLst/>
          </a:prstGeom>
          <a:noFill/>
          <a:ln/>
        </p:spPr>
        <p:txBody>
          <a:bodyPr wrap="square" lIns="0" tIns="0" rIns="0" bIns="0" rtlCol="0" anchor="ctr"/>
          <a:lstStyle/>
          <a:p>
            <a:pPr algn="ctr" indent="0" marL="0">
              <a:buNone/>
            </a:pPr>
            <a:r>
              <a:rPr lang="en-US" sz="1500" b="1" dirty="0">
                <a:solidFill>
                  <a:srgbClr val="14204F"/>
                </a:solidFill>
                <a:latin typeface="Calibri" pitchFamily="34" charset="0"/>
                <a:ea typeface="Calibri" pitchFamily="34" charset="-122"/>
                <a:cs typeface="Calibri" pitchFamily="34" charset="-120"/>
              </a:rPr>
              <a:t>Scan to explore</a:t>
            </a:r>
            <a:endParaRPr lang="en-US" sz="1500" dirty="0"/>
          </a:p>
        </p:txBody>
      </p:sp>
      <p:pic>
        <p:nvPicPr>
          <p:cNvPr id="15" name="Mr. Aniket Bhardwaj" descr="Mr. Aniket Bhardwaj"/>
          <p:cNvPicPr>
            <a:picLocks noChangeAspect="1"/>
          </p:cNvPicPr>
          <p:nvPr/>
        </p:nvPicPr>
        <p:blipFill>
          <a:blip r:embed="rId9"/>
          <a:stretch>
            <a:fillRect/>
          </a:stretch>
        </p:blipFill>
        <p:spPr>
          <a:xfrm>
            <a:off x="1474470" y="274320"/>
            <a:ext cx="651510" cy="651510"/>
          </a:xfrm>
          <a:prstGeom prst="rect">
            <a:avLst/>
          </a:prstGeom>
        </p:spPr>
      </p:pic>
      <p:sp>
        <p:nvSpPr>
          <p:cNvPr id="16" name="Brand handle"/>
          <p:cNvSpPr txBox="1"/>
          <p:nvPr/>
        </p:nvSpPr>
        <p:spPr>
          <a:xfrm>
            <a:off x="617220" y="3806190"/>
            <a:ext cx="5212080" cy="274320"/>
          </a:xfrm>
          <a:prstGeom prst="rect">
            <a:avLst/>
          </a:prstGeom>
          <a:noFill/>
        </p:spPr>
        <p:txBody>
          <a:bodyPr wrap="square" lIns="0" rIns="0" tIns="0" bIns="0" anchor="ctr">
            <a:normAutofit/>
          </a:bodyPr>
          <a:lstStyle/>
          <a:p>
            <a:pPr algn="l"/>
            <a:r>
              <a:rPr lang="en-US" sz="1200" b="1" dirty="0">
                <a:solidFill>
                  <a:srgbClr val="D4A017"/>
                </a:solidFill>
                <a:latin typeface="Arial"/>
              </a:rPr>
              <a:t>@abcchemistry24   ·   Instagram  ·  YouTube  ·  Facebook</a:t>
            </a:r>
          </a:p>
        </p:txBody>
      </p:sp>
      <p:sp>
        <p:nvSpPr>
          <p:cNvPr id="17" name="Brand handle"/>
          <p:cNvSpPr txBox="1"/>
          <p:nvPr/>
        </p:nvSpPr>
        <p:spPr>
          <a:xfrm>
            <a:off x="617220" y="4766310"/>
            <a:ext cx="7886700" cy="219456"/>
          </a:xfrm>
          <a:prstGeom prst="rect">
            <a:avLst/>
          </a:prstGeom>
          <a:noFill/>
        </p:spPr>
        <p:txBody>
          <a:bodyPr wrap="square" lIns="0" rIns="0" tIns="0" bIns="0" anchor="ctr">
            <a:normAutofit/>
          </a:bodyPr>
          <a:lstStyle/>
          <a:p>
            <a:pPr algn="l"/>
            <a:r>
              <a:rPr lang="en-US" sz="975" b="0" dirty="0">
                <a:solidFill>
                  <a:srgbClr val="DDE4F5"/>
                </a:solidFill>
                <a:latin typeface="Arial"/>
              </a:rPr>
              <a:t>( Mr. Aniket Bhardwaj By ABC Chemistry )   |   www.abcchemistry.com   |   4ab.in/educators   |   9212142427</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120</Slides>
  <Notes>384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384</vt:i4>
      </vt:variant>
    </vt:vector>
  </HeadingPairs>
  <TitlesOfParts>
    <vt:vector size="38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lpstr>Slide 277</vt:lpstr>
      <vt:lpstr>Slide 278</vt:lpstr>
      <vt:lpstr>Slide 279</vt:lpstr>
      <vt:lpstr>Slide 280</vt:lpstr>
      <vt:lpstr>Slide 281</vt:lpstr>
      <vt:lpstr>Slide 282</vt:lpstr>
      <vt:lpstr>Slide 283</vt:lpstr>
      <vt:lpstr>Slide 284</vt:lpstr>
      <vt:lpstr>Slide 285</vt:lpstr>
      <vt:lpstr>Slide 286</vt:lpstr>
      <vt:lpstr>Slide 287</vt:lpstr>
      <vt:lpstr>Slide 288</vt:lpstr>
      <vt:lpstr>Slide 289</vt:lpstr>
      <vt:lpstr>Slide 290</vt:lpstr>
      <vt:lpstr>Slide 291</vt:lpstr>
      <vt:lpstr>Slide 292</vt:lpstr>
      <vt:lpstr>Slide 293</vt:lpstr>
      <vt:lpstr>Slide 294</vt:lpstr>
      <vt:lpstr>Slide 295</vt:lpstr>
      <vt:lpstr>Slide 296</vt:lpstr>
      <vt:lpstr>Slide 297</vt:lpstr>
      <vt:lpstr>Slide 298</vt:lpstr>
      <vt:lpstr>Slide 299</vt:lpstr>
      <vt:lpstr>Slide 300</vt:lpstr>
      <vt:lpstr>Slide 301</vt:lpstr>
      <vt:lpstr>Slide 302</vt:lpstr>
      <vt:lpstr>Slide 303</vt:lpstr>
      <vt:lpstr>Slide 304</vt:lpstr>
      <vt:lpstr>Slide 305</vt:lpstr>
      <vt:lpstr>Slide 306</vt:lpstr>
      <vt:lpstr>Slide 307</vt:lpstr>
      <vt:lpstr>Slide 308</vt:lpstr>
      <vt:lpstr>Slide 309</vt:lpstr>
      <vt:lpstr>Slide 310</vt:lpstr>
      <vt:lpstr>Slide 311</vt:lpstr>
      <vt:lpstr>Slide 312</vt:lpstr>
      <vt:lpstr>Slide 313</vt:lpstr>
      <vt:lpstr>Slide 314</vt:lpstr>
      <vt:lpstr>Slide 315</vt:lpstr>
      <vt:lpstr>Slide 316</vt:lpstr>
      <vt:lpstr>Slide 317</vt:lpstr>
      <vt:lpstr>Slide 318</vt:lpstr>
      <vt:lpstr>Slide 319</vt:lpstr>
      <vt:lpstr>Slide 320</vt:lpstr>
      <vt:lpstr>Slide 321</vt:lpstr>
      <vt:lpstr>Slide 322</vt:lpstr>
      <vt:lpstr>Slide 323</vt:lpstr>
      <vt:lpstr>Slide 324</vt:lpstr>
      <vt:lpstr>Slide 325</vt:lpstr>
      <vt:lpstr>Slide 326</vt:lpstr>
      <vt:lpstr>Slide 327</vt:lpstr>
      <vt:lpstr>Slide 328</vt:lpstr>
      <vt:lpstr>Slide 329</vt:lpstr>
      <vt:lpstr>Slide 330</vt:lpstr>
      <vt:lpstr>Slide 331</vt:lpstr>
      <vt:lpstr>Slide 332</vt:lpstr>
      <vt:lpstr>Slide 333</vt:lpstr>
      <vt:lpstr>Slide 334</vt:lpstr>
      <vt:lpstr>Slide 335</vt:lpstr>
      <vt:lpstr>Slide 336</vt:lpstr>
      <vt:lpstr>Slide 337</vt:lpstr>
      <vt:lpstr>Slide 338</vt:lpstr>
      <vt:lpstr>Slide 339</vt:lpstr>
      <vt:lpstr>Slide 340</vt:lpstr>
      <vt:lpstr>Slide 341</vt:lpstr>
      <vt:lpstr>Slide 342</vt:lpstr>
      <vt:lpstr>Slide 343</vt:lpstr>
      <vt:lpstr>Slide 344</vt:lpstr>
      <vt:lpstr>Slide 345</vt:lpstr>
      <vt:lpstr>Slide 346</vt:lpstr>
      <vt:lpstr>Slide 347</vt:lpstr>
      <vt:lpstr>Slide 348</vt:lpstr>
      <vt:lpstr>Slide 349</vt:lpstr>
      <vt:lpstr>Slide 350</vt:lpstr>
      <vt:lpstr>Slide 351</vt:lpstr>
      <vt:lpstr>Slide 352</vt:lpstr>
      <vt:lpstr>Slide 353</vt:lpstr>
      <vt:lpstr>Slide 354</vt:lpstr>
      <vt:lpstr>Slide 355</vt:lpstr>
      <vt:lpstr>Slide 356</vt:lpstr>
      <vt:lpstr>Slide 357</vt:lpstr>
      <vt:lpstr>Slide 358</vt:lpstr>
      <vt:lpstr>Slide 359</vt:lpstr>
      <vt:lpstr>Slide 360</vt:lpstr>
      <vt:lpstr>Slide 361</vt:lpstr>
      <vt:lpstr>Slide 362</vt:lpstr>
      <vt:lpstr>Slide 363</vt:lpstr>
      <vt:lpstr>Slide 364</vt:lpstr>
      <vt:lpstr>Slide 365</vt:lpstr>
      <vt:lpstr>Slide 366</vt:lpstr>
      <vt:lpstr>Slide 367</vt:lpstr>
      <vt:lpstr>Slide 368</vt:lpstr>
      <vt:lpstr>Slide 369</vt:lpstr>
      <vt:lpstr>Slide 370</vt:lpstr>
      <vt:lpstr>Slide 371</vt:lpstr>
      <vt:lpstr>Slide 372</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Chemistry — Quantum Chemistry PYQ Book</dc:title>
  <dc:subject>PptxGenJS Presentation</dc:subject>
  <dc:creator>Mr. Aniket Bhardwaj | ABC Chemistry</dc:creator>
  <cp:lastModifiedBy>Mr. Aniket Bhardwaj | ABC Chemistry</cp:lastModifiedBy>
  <cp:revision>1</cp:revision>
  <dcterms:created xsi:type="dcterms:W3CDTF">2026-07-06T00:51:40Z</dcterms:created>
  <dcterms:modified xsi:type="dcterms:W3CDTF">2026-07-06T00:51:40Z</dcterms:modified>
</cp:coreProperties>
</file>