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Masters/slideMaster69.xml" ContentType="application/vnd.openxmlformats-officedocument.presentationml.slideMaster+xml"/>
  <Override PartName="/ppt/slideMasters/slideMaster70.xml" ContentType="application/vnd.openxmlformats-officedocument.presentationml.slideMaster+xml"/>
  <Override PartName="/ppt/slideMasters/slideMaster71.xml" ContentType="application/vnd.openxmlformats-officedocument.presentationml.slideMaster+xml"/>
  <Override PartName="/ppt/slideMasters/slideMaster72.xml" ContentType="application/vnd.openxmlformats-officedocument.presentationml.slideMaster+xml"/>
  <Override PartName="/ppt/slideMasters/slideMaster73.xml" ContentType="application/vnd.openxmlformats-officedocument.presentationml.slideMaster+xml"/>
  <Override PartName="/ppt/slideMasters/slideMaster74.xml" ContentType="application/vnd.openxmlformats-officedocument.presentationml.slideMaster+xml"/>
  <Override PartName="/ppt/slideMasters/slideMaster75.xml" ContentType="application/vnd.openxmlformats-officedocument.presentationml.slideMaster+xml"/>
  <Override PartName="/ppt/slideMasters/slideMaster76.xml" ContentType="application/vnd.openxmlformats-officedocument.presentationml.slideMaster+xml"/>
  <Override PartName="/ppt/slideMasters/slideMaster77.xml" ContentType="application/vnd.openxmlformats-officedocument.presentationml.slideMaster+xml"/>
  <Override PartName="/ppt/slideMasters/slideMaster78.xml" ContentType="application/vnd.openxmlformats-officedocument.presentationml.slideMaster+xml"/>
  <Override PartName="/ppt/slideMasters/slideMaster79.xml" ContentType="application/vnd.openxmlformats-officedocument.presentationml.slideMaster+xml"/>
  <Override PartName="/ppt/slideMasters/slideMaster80.xml" ContentType="application/vnd.openxmlformats-officedocument.presentationml.slideMaster+xml"/>
  <Override PartName="/ppt/slideMasters/slideMaster81.xml" ContentType="application/vnd.openxmlformats-officedocument.presentationml.slideMaster+xml"/>
  <Override PartName="/ppt/slideMasters/slideMaster82.xml" ContentType="application/vnd.openxmlformats-officedocument.presentationml.slideMaster+xml"/>
  <Override PartName="/ppt/slideMasters/slideMaster83.xml" ContentType="application/vnd.openxmlformats-officedocument.presentationml.slideMaster+xml"/>
  <Override PartName="/ppt/slideMasters/slideMaster84.xml" ContentType="application/vnd.openxmlformats-officedocument.presentationml.slideMaster+xml"/>
  <Override PartName="/ppt/slideMasters/slideMaster85.xml" ContentType="application/vnd.openxmlformats-officedocument.presentationml.slideMaster+xml"/>
  <Override PartName="/ppt/slideMasters/slideMaster86.xml" ContentType="application/vnd.openxmlformats-officedocument.presentationml.slideMaster+xml"/>
  <Override PartName="/ppt/slideMasters/slideMaster87.xml" ContentType="application/vnd.openxmlformats-officedocument.presentationml.slideMaster+xml"/>
  <Override PartName="/ppt/slideMasters/slideMaster88.xml" ContentType="application/vnd.openxmlformats-officedocument.presentationml.slideMaster+xml"/>
  <Override PartName="/ppt/slideMasters/slideMaster89.xml" ContentType="application/vnd.openxmlformats-officedocument.presentationml.slideMaster+xml"/>
  <Override PartName="/ppt/slideMasters/slideMaster90.xml" ContentType="application/vnd.openxmlformats-officedocument.presentationml.slideMaster+xml"/>
  <Override PartName="/ppt/slideMasters/slideMaster91.xml" ContentType="application/vnd.openxmlformats-officedocument.presentationml.slideMaster+xml"/>
  <Override PartName="/ppt/slideMasters/slideMaster92.xml" ContentType="application/vnd.openxmlformats-officedocument.presentationml.slideMaster+xml"/>
  <Override PartName="/ppt/slideMasters/slideMaster93.xml" ContentType="application/vnd.openxmlformats-officedocument.presentationml.slideMaster+xml"/>
  <Override PartName="/ppt/slideMasters/slideMaster94.xml" ContentType="application/vnd.openxmlformats-officedocument.presentationml.slideMaster+xml"/>
  <Override PartName="/ppt/slideMasters/slideMaster95.xml" ContentType="application/vnd.openxmlformats-officedocument.presentationml.slideMaster+xml"/>
  <Override PartName="/ppt/slideMasters/slideMaster96.xml" ContentType="application/vnd.openxmlformats-officedocument.presentationml.slideMaster+xml"/>
  <Override PartName="/ppt/slideMasters/slideMaster97.xml" ContentType="application/vnd.openxmlformats-officedocument.presentationml.slideMaster+xml"/>
  <Override PartName="/ppt/slideMasters/slideMaster98.xml" ContentType="application/vnd.openxmlformats-officedocument.presentationml.slideMaster+xml"/>
  <Override PartName="/ppt/slideMasters/slideMaster99.xml" ContentType="application/vnd.openxmlformats-officedocument.presentationml.slideMaster+xml"/>
  <Override PartName="/ppt/slideMasters/slideMaster100.xml" ContentType="application/vnd.openxmlformats-officedocument.presentationml.slideMaster+xml"/>
  <Override PartName="/ppt/slideMasters/slideMaster101.xml" ContentType="application/vnd.openxmlformats-officedocument.presentationml.slideMaster+xml"/>
  <Override PartName="/ppt/slideMasters/slideMaster102.xml" ContentType="application/vnd.openxmlformats-officedocument.presentationml.slideMaster+xml"/>
  <Override PartName="/ppt/slideMasters/slideMaster103.xml" ContentType="application/vnd.openxmlformats-officedocument.presentationml.slideMaster+xml"/>
  <Override PartName="/ppt/slideMasters/slideMaster104.xml" ContentType="application/vnd.openxmlformats-officedocument.presentationml.slideMaster+xml"/>
  <Override PartName="/ppt/slideMasters/slideMaster105.xml" ContentType="application/vnd.openxmlformats-officedocument.presentationml.slideMaster+xml"/>
  <Override PartName="/ppt/slideMasters/slideMaster106.xml" ContentType="application/vnd.openxmlformats-officedocument.presentationml.slideMaster+xml"/>
  <Override PartName="/ppt/slideMasters/slideMaster107.xml" ContentType="application/vnd.openxmlformats-officedocument.presentationml.slideMaster+xml"/>
  <Override PartName="/ppt/slideMasters/slideMaster108.xml" ContentType="application/vnd.openxmlformats-officedocument.presentationml.slideMaster+xml"/>
  <Override PartName="/ppt/slideMasters/slideMaster109.xml" ContentType="application/vnd.openxmlformats-officedocument.presentationml.slideMaster+xml"/>
  <Override PartName="/ppt/slideMasters/slideMaster110.xml" ContentType="application/vnd.openxmlformats-officedocument.presentationml.slideMaster+xml"/>
  <Override PartName="/ppt/slideMasters/slideMaster111.xml" ContentType="application/vnd.openxmlformats-officedocument.presentationml.slideMaster+xml"/>
  <Override PartName="/ppt/slideMasters/slideMaster112.xml" ContentType="application/vnd.openxmlformats-officedocument.presentationml.slideMaster+xml"/>
  <Override PartName="/ppt/slideMasters/slideMaster113.xml" ContentType="application/vnd.openxmlformats-officedocument.presentationml.slideMaster+xml"/>
  <Override PartName="/ppt/slideMasters/slideMaster114.xml" ContentType="application/vnd.openxmlformats-officedocument.presentationml.slideMaster+xml"/>
  <Override PartName="/ppt/slideMasters/slideMaster115.xml" ContentType="application/vnd.openxmlformats-officedocument.presentationml.slideMaster+xml"/>
  <Override PartName="/ppt/slideMasters/slideMaster116.xml" ContentType="application/vnd.openxmlformats-officedocument.presentationml.slideMaster+xml"/>
  <Override PartName="/ppt/slideMasters/slideMaster117.xml" ContentType="application/vnd.openxmlformats-officedocument.presentationml.slideMaster+xml"/>
  <Override PartName="/ppt/slideMasters/slideMaster118.xml" ContentType="application/vnd.openxmlformats-officedocument.presentationml.slideMaster+xml"/>
  <Override PartName="/ppt/slideMasters/slideMaster119.xml" ContentType="application/vnd.openxmlformats-officedocument.presentationml.slideMaster+xml"/>
  <Override PartName="/ppt/slideMasters/slideMaster120.xml" ContentType="application/vnd.openxmlformats-officedocument.presentationml.slideMaster+xml"/>
  <Override PartName="/ppt/slideMasters/slideMaster121.xml" ContentType="application/vnd.openxmlformats-officedocument.presentationml.slideMaster+xml"/>
  <Override PartName="/ppt/slideMasters/slideMaster122.xml" ContentType="application/vnd.openxmlformats-officedocument.presentationml.slideMaster+xml"/>
  <Override PartName="/ppt/slideMasters/slideMaster123.xml" ContentType="application/vnd.openxmlformats-officedocument.presentationml.slideMaster+xml"/>
  <Override PartName="/ppt/slideMasters/slideMaster124.xml" ContentType="application/vnd.openxmlformats-officedocument.presentationml.slideMaster+xml"/>
  <Override PartName="/ppt/slideMasters/slideMaster125.xml" ContentType="application/vnd.openxmlformats-officedocument.presentationml.slideMaster+xml"/>
  <Override PartName="/ppt/slideMasters/slideMaster126.xml" ContentType="application/vnd.openxmlformats-officedocument.presentationml.slideMaster+xml"/>
  <Override PartName="/ppt/slideMasters/slideMaster127.xml" ContentType="application/vnd.openxmlformats-officedocument.presentationml.slideMaster+xml"/>
  <Override PartName="/ppt/slideMasters/slideMaster128.xml" ContentType="application/vnd.openxmlformats-officedocument.presentationml.slideMaster+xml"/>
  <Override PartName="/ppt/slideMasters/slideMaster129.xml" ContentType="application/vnd.openxmlformats-officedocument.presentationml.slideMaster+xml"/>
  <Override PartName="/ppt/slideMasters/slideMaster130.xml" ContentType="application/vnd.openxmlformats-officedocument.presentationml.slideMaster+xml"/>
  <Override PartName="/ppt/slideMasters/slideMaster131.xml" ContentType="application/vnd.openxmlformats-officedocument.presentationml.slideMaster+xml"/>
  <Override PartName="/ppt/slideMasters/slideMaster132.xml" ContentType="application/vnd.openxmlformats-officedocument.presentationml.slideMaster+xml"/>
  <Override PartName="/ppt/slideMasters/slideMaster133.xml" ContentType="application/vnd.openxmlformats-officedocument.presentationml.slideMaster+xml"/>
  <Override PartName="/ppt/slideMasters/slideMaster134.xml" ContentType="application/vnd.openxmlformats-officedocument.presentationml.slideMaster+xml"/>
  <Override PartName="/ppt/slideMasters/slideMaster135.xml" ContentType="application/vnd.openxmlformats-officedocument.presentationml.slideMaster+xml"/>
  <Override PartName="/ppt/slideMasters/slideMaster136.xml" ContentType="application/vnd.openxmlformats-officedocument.presentationml.slideMaster+xml"/>
  <Override PartName="/ppt/slideMasters/slideMaster137.xml" ContentType="application/vnd.openxmlformats-officedocument.presentationml.slideMaster+xml"/>
  <Override PartName="/ppt/slideMasters/slideMaster138.xml" ContentType="application/vnd.openxmlformats-officedocument.presentationml.slideMaster+xml"/>
  <Override PartName="/ppt/slideMasters/slideMaster139.xml" ContentType="application/vnd.openxmlformats-officedocument.presentationml.slideMaster+xml"/>
  <Override PartName="/ppt/slideMasters/slideMaster140.xml" ContentType="application/vnd.openxmlformats-officedocument.presentationml.slideMaster+xml"/>
  <Override PartName="/ppt/slideMasters/slideMaster141.xml" ContentType="application/vnd.openxmlformats-officedocument.presentationml.slideMaster+xml"/>
  <Override PartName="/ppt/slideMasters/slideMaster142.xml" ContentType="application/vnd.openxmlformats-officedocument.presentationml.slideMaster+xml"/>
  <Override PartName="/ppt/slideMasters/slideMaster143.xml" ContentType="application/vnd.openxmlformats-officedocument.presentationml.slideMaster+xml"/>
  <Override PartName="/ppt/slideMasters/slideMaster144.xml" ContentType="application/vnd.openxmlformats-officedocument.presentationml.slideMaster+xml"/>
  <Override PartName="/ppt/slideMasters/slideMaster145.xml" ContentType="application/vnd.openxmlformats-officedocument.presentationml.slideMaster+xml"/>
  <Override PartName="/ppt/slideMasters/slideMaster146.xml" ContentType="application/vnd.openxmlformats-officedocument.presentationml.slideMaster+xml"/>
  <Override PartName="/ppt/slideMasters/slideMaster147.xml" ContentType="application/vnd.openxmlformats-officedocument.presentationml.slideMaster+xml"/>
  <Override PartName="/ppt/slideMasters/slideMaster148.xml" ContentType="application/vnd.openxmlformats-officedocument.presentationml.slideMaster+xml"/>
  <Override PartName="/ppt/slideMasters/slideMaster149.xml" ContentType="application/vnd.openxmlformats-officedocument.presentationml.slideMaster+xml"/>
  <Override PartName="/ppt/slideMasters/slideMaster150.xml" ContentType="application/vnd.openxmlformats-officedocument.presentationml.slideMaster+xml"/>
  <Override PartName="/ppt/slideMasters/slideMaster151.xml" ContentType="application/vnd.openxmlformats-officedocument.presentationml.slideMaster+xml"/>
  <Override PartName="/ppt/slideMasters/slideMaster152.xml" ContentType="application/vnd.openxmlformats-officedocument.presentationml.slideMaster+xml"/>
  <Override PartName="/ppt/slideMasters/slideMaster153.xml" ContentType="application/vnd.openxmlformats-officedocument.presentationml.slideMaster+xml"/>
  <Override PartName="/ppt/slideMasters/slideMaster154.xml" ContentType="application/vnd.openxmlformats-officedocument.presentationml.slideMaster+xml"/>
  <Override PartName="/ppt/slideMasters/slideMaster155.xml" ContentType="application/vnd.openxmlformats-officedocument.presentationml.slideMaster+xml"/>
  <Override PartName="/ppt/slideMasters/slideMaster156.xml" ContentType="application/vnd.openxmlformats-officedocument.presentationml.slideMaster+xml"/>
  <Override PartName="/ppt/slideMasters/slideMaster157.xml" ContentType="application/vnd.openxmlformats-officedocument.presentationml.slideMaster+xml"/>
  <Override PartName="/ppt/slideMasters/slideMaster158.xml" ContentType="application/vnd.openxmlformats-officedocument.presentationml.slideMaster+xml"/>
  <Override PartName="/ppt/slideMasters/slideMaster159.xml" ContentType="application/vnd.openxmlformats-officedocument.presentationml.slideMaster+xml"/>
  <Override PartName="/ppt/slideMasters/slideMaster160.xml" ContentType="application/vnd.openxmlformats-officedocument.presentationml.slideMaster+xml"/>
  <Override PartName="/ppt/slideMasters/slideMaster161.xml" ContentType="application/vnd.openxmlformats-officedocument.presentationml.slideMaster+xml"/>
  <Override PartName="/ppt/slideMasters/slideMaster162.xml" ContentType="application/vnd.openxmlformats-officedocument.presentationml.slideMaster+xml"/>
  <Override PartName="/ppt/slideMasters/slideMaster163.xml" ContentType="application/vnd.openxmlformats-officedocument.presentationml.slideMaster+xml"/>
  <Override PartName="/ppt/slideMasters/slideMaster164.xml" ContentType="application/vnd.openxmlformats-officedocument.presentationml.slideMaster+xml"/>
  <Override PartName="/ppt/slideMasters/slideMaster165.xml" ContentType="application/vnd.openxmlformats-officedocument.presentationml.slideMaster+xml"/>
  <Override PartName="/ppt/slideMasters/slideMaster166.xml" ContentType="application/vnd.openxmlformats-officedocument.presentationml.slideMaster+xml"/>
  <Override PartName="/ppt/slideMasters/slideMaster167.xml" ContentType="application/vnd.openxmlformats-officedocument.presentationml.slideMaster+xml"/>
  <Override PartName="/ppt/slideMasters/slideMaster168.xml" ContentType="application/vnd.openxmlformats-officedocument.presentationml.slideMaster+xml"/>
  <Override PartName="/ppt/slideMasters/slideMaster169.xml" ContentType="application/vnd.openxmlformats-officedocument.presentationml.slideMaster+xml"/>
  <Override PartName="/ppt/slideMasters/slideMaster170.xml" ContentType="application/vnd.openxmlformats-officedocument.presentationml.slideMaster+xml"/>
  <Override PartName="/ppt/slideMasters/slideMaster171.xml" ContentType="application/vnd.openxmlformats-officedocument.presentationml.slideMaster+xml"/>
  <Override PartName="/ppt/slideMasters/slideMaster172.xml" ContentType="application/vnd.openxmlformats-officedocument.presentationml.slideMaster+xml"/>
  <Override PartName="/ppt/slideMasters/slideMaster173.xml" ContentType="application/vnd.openxmlformats-officedocument.presentationml.slideMaster+xml"/>
  <Override PartName="/ppt/slideMasters/slideMaster174.xml" ContentType="application/vnd.openxmlformats-officedocument.presentationml.slideMaster+xml"/>
  <Override PartName="/ppt/slideMasters/slideMaster175.xml" ContentType="application/vnd.openxmlformats-officedocument.presentationml.slideMaster+xml"/>
  <Override PartName="/ppt/slideMasters/slideMaster176.xml" ContentType="application/vnd.openxmlformats-officedocument.presentationml.slideMaster+xml"/>
  <Override PartName="/ppt/slideMasters/slideMaster177.xml" ContentType="application/vnd.openxmlformats-officedocument.presentationml.slideMaster+xml"/>
  <Override PartName="/ppt/slideMasters/slideMaster178.xml" ContentType="application/vnd.openxmlformats-officedocument.presentationml.slideMaster+xml"/>
  <Override PartName="/ppt/slideMasters/slideMaster179.xml" ContentType="application/vnd.openxmlformats-officedocument.presentationml.slideMaster+xml"/>
  <Override PartName="/ppt/slideMasters/slideMaster180.xml" ContentType="application/vnd.openxmlformats-officedocument.presentationml.slideMaster+xml"/>
  <Override PartName="/ppt/slideMasters/slideMaster181.xml" ContentType="application/vnd.openxmlformats-officedocument.presentationml.slideMaster+xml"/>
  <Override PartName="/ppt/slideMasters/slideMaster182.xml" ContentType="application/vnd.openxmlformats-officedocument.presentationml.slideMaster+xml"/>
  <Override PartName="/ppt/slideMasters/slideMaster183.xml" ContentType="application/vnd.openxmlformats-officedocument.presentationml.slideMaster+xml"/>
  <Override PartName="/ppt/slideMasters/slideMaster184.xml" ContentType="application/vnd.openxmlformats-officedocument.presentationml.slideMaster+xml"/>
  <Override PartName="/ppt/slideMasters/slideMaster185.xml" ContentType="application/vnd.openxmlformats-officedocument.presentationml.slideMaster+xml"/>
  <Override PartName="/ppt/slideMasters/slideMaster186.xml" ContentType="application/vnd.openxmlformats-officedocument.presentationml.slideMaster+xml"/>
  <Override PartName="/ppt/slideMasters/slideMaster187.xml" ContentType="application/vnd.openxmlformats-officedocument.presentationml.slideMaster+xml"/>
  <Override PartName="/ppt/slideMasters/slideMaster188.xml" ContentType="application/vnd.openxmlformats-officedocument.presentationml.slideMaster+xml"/>
  <Override PartName="/ppt/slideMasters/slideMaster189.xml" ContentType="application/vnd.openxmlformats-officedocument.presentationml.slideMaster+xml"/>
  <Override PartName="/ppt/slideMasters/slideMaster190.xml" ContentType="application/vnd.openxmlformats-officedocument.presentationml.slideMaster+xml"/>
  <Override PartName="/ppt/slideMasters/slideMaster191.xml" ContentType="application/vnd.openxmlformats-officedocument.presentationml.slideMaster+xml"/>
  <Override PartName="/ppt/slideMasters/slideMaster192.xml" ContentType="application/vnd.openxmlformats-officedocument.presentationml.slideMaster+xml"/>
  <Override PartName="/ppt/slideMasters/slideMaster193.xml" ContentType="application/vnd.openxmlformats-officedocument.presentationml.slideMaster+xml"/>
  <Override PartName="/ppt/slideMasters/slideMaster194.xml" ContentType="application/vnd.openxmlformats-officedocument.presentationml.slideMaster+xml"/>
  <Override PartName="/ppt/slideMasters/slideMaster195.xml" ContentType="application/vnd.openxmlformats-officedocument.presentationml.slideMaster+xml"/>
  <Override PartName="/ppt/slideMasters/slideMaster196.xml" ContentType="application/vnd.openxmlformats-officedocument.presentationml.slideMaster+xml"/>
  <Override PartName="/ppt/slideMasters/slideMaster197.xml" ContentType="application/vnd.openxmlformats-officedocument.presentationml.slideMaster+xml"/>
  <Override PartName="/ppt/slideMasters/slideMaster198.xml" ContentType="application/vnd.openxmlformats-officedocument.presentationml.slideMaster+xml"/>
  <Override PartName="/ppt/slideMasters/slideMaster199.xml" ContentType="application/vnd.openxmlformats-officedocument.presentationml.slideMaster+xml"/>
  <Override PartName="/ppt/slideMasters/slideMaster200.xml" ContentType="application/vnd.openxmlformats-officedocument.presentationml.slideMaster+xml"/>
  <Override PartName="/ppt/slideMasters/slideMaster201.xml" ContentType="application/vnd.openxmlformats-officedocument.presentationml.slideMaster+xml"/>
  <Override PartName="/ppt/slideMasters/slideMaster202.xml" ContentType="application/vnd.openxmlformats-officedocument.presentationml.slideMaster+xml"/>
  <Override PartName="/ppt/slideMasters/slideMaster203.xml" ContentType="application/vnd.openxmlformats-officedocument.presentationml.slideMaster+xml"/>
  <Override PartName="/ppt/slideMasters/slideMaster204.xml" ContentType="application/vnd.openxmlformats-officedocument.presentationml.slideMaster+xml"/>
  <Override PartName="/ppt/slideMasters/slideMaster205.xml" ContentType="application/vnd.openxmlformats-officedocument.presentationml.slideMaster+xml"/>
  <Override PartName="/ppt/slideMasters/slideMaster206.xml" ContentType="application/vnd.openxmlformats-officedocument.presentationml.slideMaster+xml"/>
  <Override PartName="/ppt/slideMasters/slideMaster207.xml" ContentType="application/vnd.openxmlformats-officedocument.presentationml.slideMaster+xml"/>
  <Override PartName="/ppt/slideMasters/slideMaster208.xml" ContentType="application/vnd.openxmlformats-officedocument.presentationml.slideMaster+xml"/>
  <Override PartName="/ppt/slideMasters/slideMaster209.xml" ContentType="application/vnd.openxmlformats-officedocument.presentationml.slideMaster+xml"/>
  <Override PartName="/ppt/slideMasters/slideMaster210.xml" ContentType="application/vnd.openxmlformats-officedocument.presentationml.slideMaster+xml"/>
  <Override PartName="/ppt/slideMasters/slideMaster211.xml" ContentType="application/vnd.openxmlformats-officedocument.presentationml.slideMaster+xml"/>
  <Override PartName="/ppt/slideMasters/slideMaster212.xml" ContentType="application/vnd.openxmlformats-officedocument.presentationml.slideMaster+xml"/>
  <Override PartName="/ppt/slideMasters/slideMaster213.xml" ContentType="application/vnd.openxmlformats-officedocument.presentationml.slideMaster+xml"/>
  <Override PartName="/ppt/slideMasters/slideMaster214.xml" ContentType="application/vnd.openxmlformats-officedocument.presentationml.slideMaster+xml"/>
  <Override PartName="/ppt/slideMasters/slideMaster215.xml" ContentType="application/vnd.openxmlformats-officedocument.presentationml.slideMaster+xml"/>
  <Override PartName="/ppt/slideMasters/slideMaster216.xml" ContentType="application/vnd.openxmlformats-officedocument.presentationml.slideMaster+xml"/>
  <Override PartName="/ppt/slideMasters/slideMaster217.xml" ContentType="application/vnd.openxmlformats-officedocument.presentationml.slideMaster+xml"/>
  <Override PartName="/ppt/slideMasters/slideMaster218.xml" ContentType="application/vnd.openxmlformats-officedocument.presentationml.slideMaster+xml"/>
  <Override PartName="/ppt/slideMasters/slideMaster219.xml" ContentType="application/vnd.openxmlformats-officedocument.presentationml.slideMaster+xml"/>
  <Override PartName="/ppt/slideMasters/slideMaster220.xml" ContentType="application/vnd.openxmlformats-officedocument.presentationml.slideMaster+xml"/>
  <Override PartName="/ppt/slideMasters/slideMaster221.xml" ContentType="application/vnd.openxmlformats-officedocument.presentationml.slideMaster+xml"/>
  <Override PartName="/ppt/slideMasters/slideMaster222.xml" ContentType="application/vnd.openxmlformats-officedocument.presentationml.slideMaster+xml"/>
  <Override PartName="/ppt/slideMasters/slideMaster223.xml" ContentType="application/vnd.openxmlformats-officedocument.presentationml.slideMaster+xml"/>
  <Override PartName="/ppt/slideMasters/slideMaster224.xml" ContentType="application/vnd.openxmlformats-officedocument.presentationml.slideMaster+xml"/>
  <Override PartName="/ppt/slideMasters/slideMaster225.xml" ContentType="application/vnd.openxmlformats-officedocument.presentationml.slideMaster+xml"/>
  <Override PartName="/ppt/slideMasters/slideMaster226.xml" ContentType="application/vnd.openxmlformats-officedocument.presentationml.slideMaster+xml"/>
  <Override PartName="/ppt/slideMasters/slideMaster227.xml" ContentType="application/vnd.openxmlformats-officedocument.presentationml.slideMaster+xml"/>
  <Override PartName="/ppt/slideMasters/slideMaster228.xml" ContentType="application/vnd.openxmlformats-officedocument.presentationml.slideMaster+xml"/>
  <Override PartName="/ppt/slideMasters/slideMaster229.xml" ContentType="application/vnd.openxmlformats-officedocument.presentationml.slideMaster+xml"/>
  <Override PartName="/ppt/slideMasters/slideMaster230.xml" ContentType="application/vnd.openxmlformats-officedocument.presentationml.slideMaster+xml"/>
  <Override PartName="/ppt/slideMasters/slideMaster231.xml" ContentType="application/vnd.openxmlformats-officedocument.presentationml.slideMaster+xml"/>
  <Override PartName="/ppt/slideMasters/slideMaster232.xml" ContentType="application/vnd.openxmlformats-officedocument.presentationml.slideMaster+xml"/>
  <Override PartName="/ppt/slideMasters/slideMaster233.xml" ContentType="application/vnd.openxmlformats-officedocument.presentationml.slideMaster+xml"/>
  <Override PartName="/ppt/slideMasters/slideMaster234.xml" ContentType="application/vnd.openxmlformats-officedocument.presentationml.slideMaster+xml"/>
  <Override PartName="/ppt/slideMasters/slideMaster235.xml" ContentType="application/vnd.openxmlformats-officedocument.presentationml.slideMaster+xml"/>
  <Override PartName="/ppt/slideMasters/slideMaster236.xml" ContentType="application/vnd.openxmlformats-officedocument.presentationml.slideMaster+xml"/>
  <Override PartName="/ppt/slideMasters/slideMaster237.xml" ContentType="application/vnd.openxmlformats-officedocument.presentationml.slideMaster+xml"/>
  <Override PartName="/ppt/slideMasters/slideMaster238.xml" ContentType="application/vnd.openxmlformats-officedocument.presentationml.slideMaster+xml"/>
  <Override PartName="/ppt/slideMasters/slideMaster239.xml" ContentType="application/vnd.openxmlformats-officedocument.presentationml.slideMaster+xml"/>
  <Override PartName="/ppt/slideMasters/slideMaster240.xml" ContentType="application/vnd.openxmlformats-officedocument.presentationml.slideMaster+xml"/>
  <Override PartName="/ppt/slideMasters/slideMaster241.xml" ContentType="application/vnd.openxmlformats-officedocument.presentationml.slideMaster+xml"/>
  <Override PartName="/ppt/slideMasters/slideMaster242.xml" ContentType="application/vnd.openxmlformats-officedocument.presentationml.slideMaster+xml"/>
  <Override PartName="/ppt/slideMasters/slideMaster243.xml" ContentType="application/vnd.openxmlformats-officedocument.presentationml.slideMaster+xml"/>
  <Override PartName="/ppt/slideMasters/slideMaster244.xml" ContentType="application/vnd.openxmlformats-officedocument.presentationml.slideMaster+xml"/>
  <Override PartName="/ppt/slideMasters/slideMaster245.xml" ContentType="application/vnd.openxmlformats-officedocument.presentationml.slideMaster+xml"/>
  <Override PartName="/ppt/slideMasters/slideMaster246.xml" ContentType="application/vnd.openxmlformats-officedocument.presentationml.slideMaster+xml"/>
  <Override PartName="/ppt/slideMasters/slideMaster247.xml" ContentType="application/vnd.openxmlformats-officedocument.presentationml.slideMaster+xml"/>
  <Override PartName="/ppt/slideMasters/slideMaster248.xml" ContentType="application/vnd.openxmlformats-officedocument.presentationml.slideMaster+xml"/>
  <Override PartName="/ppt/slideMasters/slideMaster249.xml" ContentType="application/vnd.openxmlformats-officedocument.presentationml.slideMaster+xml"/>
  <Override PartName="/ppt/slideMasters/slideMaster250.xml" ContentType="application/vnd.openxmlformats-officedocument.presentationml.slideMaster+xml"/>
  <Override PartName="/ppt/slideMasters/slideMaster251.xml" ContentType="application/vnd.openxmlformats-officedocument.presentationml.slideMaster+xml"/>
  <Override PartName="/ppt/slideMasters/slideMaster252.xml" ContentType="application/vnd.openxmlformats-officedocument.presentationml.slideMaster+xml"/>
  <Override PartName="/ppt/slideMasters/slideMaster253.xml" ContentType="application/vnd.openxmlformats-officedocument.presentationml.slideMaster+xml"/>
  <Override PartName="/ppt/slideMasters/slideMaster254.xml" ContentType="application/vnd.openxmlformats-officedocument.presentationml.slideMaster+xml"/>
  <Override PartName="/ppt/slideMasters/slideMaster255.xml" ContentType="application/vnd.openxmlformats-officedocument.presentationml.slideMaster+xml"/>
  <Override PartName="/ppt/slideMasters/slideMaster256.xml" ContentType="application/vnd.openxmlformats-officedocument.presentationml.slideMaster+xml"/>
  <Override PartName="/ppt/slideMasters/slideMaster257.xml" ContentType="application/vnd.openxmlformats-officedocument.presentationml.slideMaster+xml"/>
  <Override PartName="/ppt/slideMasters/slideMaster258.xml" ContentType="application/vnd.openxmlformats-officedocument.presentationml.slideMaster+xml"/>
  <Override PartName="/ppt/slideMasters/slideMaster259.xml" ContentType="application/vnd.openxmlformats-officedocument.presentationml.slideMaster+xml"/>
  <Override PartName="/ppt/slideMasters/slideMaster260.xml" ContentType="application/vnd.openxmlformats-officedocument.presentationml.slideMaster+xml"/>
  <Override PartName="/ppt/slideMasters/slideMaster261.xml" ContentType="application/vnd.openxmlformats-officedocument.presentationml.slideMaster+xml"/>
  <Override PartName="/ppt/slideMasters/slideMaster262.xml" ContentType="application/vnd.openxmlformats-officedocument.presentationml.slideMaster+xml"/>
  <Override PartName="/ppt/slideMasters/slideMaster263.xml" ContentType="application/vnd.openxmlformats-officedocument.presentationml.slideMaster+xml"/>
  <Override PartName="/ppt/slideMasters/slideMaster264.xml" ContentType="application/vnd.openxmlformats-officedocument.presentationml.slideMaster+xml"/>
  <Override PartName="/ppt/slideMasters/slideMaster265.xml" ContentType="application/vnd.openxmlformats-officedocument.presentationml.slideMaster+xml"/>
  <Override PartName="/ppt/slideMasters/slideMaster266.xml" ContentType="application/vnd.openxmlformats-officedocument.presentationml.slideMaster+xml"/>
  <Override PartName="/ppt/slideMasters/slideMaster267.xml" ContentType="application/vnd.openxmlformats-officedocument.presentationml.slideMaster+xml"/>
  <Override PartName="/ppt/slideMasters/slideMaster268.xml" ContentType="application/vnd.openxmlformats-officedocument.presentationml.slideMaster+xml"/>
  <Override PartName="/ppt/slideMasters/slideMaster269.xml" ContentType="application/vnd.openxmlformats-officedocument.presentationml.slideMaster+xml"/>
  <Override PartName="/ppt/slideMasters/slideMaster270.xml" ContentType="application/vnd.openxmlformats-officedocument.presentationml.slideMaster+xml"/>
  <Override PartName="/ppt/slideMasters/slideMaster271.xml" ContentType="application/vnd.openxmlformats-officedocument.presentationml.slideMaster+xml"/>
  <Override PartName="/ppt/slideMasters/slideMaster272.xml" ContentType="application/vnd.openxmlformats-officedocument.presentationml.slideMaster+xml"/>
  <Override PartName="/ppt/slideMasters/slideMaster273.xml" ContentType="application/vnd.openxmlformats-officedocument.presentationml.slideMaster+xml"/>
  <Override PartName="/ppt/slideMasters/slideMaster274.xml" ContentType="application/vnd.openxmlformats-officedocument.presentationml.slideMaster+xml"/>
  <Override PartName="/ppt/slideMasters/slideMaster275.xml" ContentType="application/vnd.openxmlformats-officedocument.presentationml.slideMaster+xml"/>
  <Override PartName="/ppt/slideMasters/slideMaster276.xml" ContentType="application/vnd.openxmlformats-officedocument.presentationml.slideMaster+xml"/>
  <Override PartName="/ppt/slideMasters/slideMaster277.xml" ContentType="application/vnd.openxmlformats-officedocument.presentationml.slideMaster+xml"/>
  <Override PartName="/ppt/slideMasters/slideMaster278.xml" ContentType="application/vnd.openxmlformats-officedocument.presentationml.slideMaster+xml"/>
  <Override PartName="/ppt/slideMasters/slideMaster279.xml" ContentType="application/vnd.openxmlformats-officedocument.presentationml.slideMaster+xml"/>
  <Override PartName="/ppt/slideMasters/slideMaster280.xml" ContentType="application/vnd.openxmlformats-officedocument.presentationml.slideMaster+xml"/>
  <Override PartName="/ppt/slideMasters/slideMaster281.xml" ContentType="application/vnd.openxmlformats-officedocument.presentationml.slideMaster+xml"/>
  <Override PartName="/ppt/slideMasters/slideMaster282.xml" ContentType="application/vnd.openxmlformats-officedocument.presentationml.slideMaster+xml"/>
  <Override PartName="/ppt/slideMasters/slideMaster283.xml" ContentType="application/vnd.openxmlformats-officedocument.presentationml.slideMaster+xml"/>
  <Override PartName="/ppt/slideMasters/slideMaster284.xml" ContentType="application/vnd.openxmlformats-officedocument.presentationml.slideMaster+xml"/>
  <Override PartName="/ppt/slideMasters/slideMaster285.xml" ContentType="application/vnd.openxmlformats-officedocument.presentationml.slideMaster+xml"/>
  <Override PartName="/ppt/slideMasters/slideMaster286.xml" ContentType="application/vnd.openxmlformats-officedocument.presentationml.slideMaster+xml"/>
  <Override PartName="/ppt/slideMasters/slideMaster287.xml" ContentType="application/vnd.openxmlformats-officedocument.presentationml.slideMaster+xml"/>
  <Override PartName="/ppt/slideMasters/slideMaster288.xml" ContentType="application/vnd.openxmlformats-officedocument.presentationml.slideMaster+xml"/>
  <Override PartName="/ppt/slideMasters/slideMaster289.xml" ContentType="application/vnd.openxmlformats-officedocument.presentationml.slideMaster+xml"/>
  <Override PartName="/ppt/slideMasters/slideMaster290.xml" ContentType="application/vnd.openxmlformats-officedocument.presentationml.slideMaster+xml"/>
  <Override PartName="/ppt/slideMasters/slideMaster291.xml" ContentType="application/vnd.openxmlformats-officedocument.presentationml.slideMaster+xml"/>
  <Override PartName="/ppt/slideMasters/slideMaster292.xml" ContentType="application/vnd.openxmlformats-officedocument.presentationml.slideMaster+xml"/>
  <Override PartName="/ppt/slideMasters/slideMaster293.xml" ContentType="application/vnd.openxmlformats-officedocument.presentationml.slideMaster+xml"/>
  <Override PartName="/ppt/slideMasters/slideMaster294.xml" ContentType="application/vnd.openxmlformats-officedocument.presentationml.slideMaster+xml"/>
  <Override PartName="/ppt/slideMasters/slideMaster295.xml" ContentType="application/vnd.openxmlformats-officedocument.presentationml.slideMaster+xml"/>
  <Override PartName="/ppt/slideMasters/slideMaster296.xml" ContentType="application/vnd.openxmlformats-officedocument.presentationml.slideMaster+xml"/>
  <Override PartName="/ppt/slideMasters/slideMaster297.xml" ContentType="application/vnd.openxmlformats-officedocument.presentationml.slideMaster+xml"/>
  <Override PartName="/ppt/slideMasters/slideMaster298.xml" ContentType="application/vnd.openxmlformats-officedocument.presentationml.slideMaster+xml"/>
  <Override PartName="/ppt/slideMasters/slideMaster299.xml" ContentType="application/vnd.openxmlformats-officedocument.presentationml.slideMaster+xml"/>
  <Override PartName="/ppt/slideMasters/slideMaster300.xml" ContentType="application/vnd.openxmlformats-officedocument.presentationml.slideMaster+xml"/>
  <Override PartName="/ppt/slideMasters/slideMaster301.xml" ContentType="application/vnd.openxmlformats-officedocument.presentationml.slideMaster+xml"/>
  <Override PartName="/ppt/slideMasters/slideMaster302.xml" ContentType="application/vnd.openxmlformats-officedocument.presentationml.slideMaster+xml"/>
  <Override PartName="/ppt/slideMasters/slideMaster303.xml" ContentType="application/vnd.openxmlformats-officedocument.presentationml.slideMaster+xml"/>
  <Override PartName="/ppt/slideMasters/slideMaster304.xml" ContentType="application/vnd.openxmlformats-officedocument.presentationml.slideMaster+xml"/>
  <Override PartName="/ppt/slideMasters/slideMaster305.xml" ContentType="application/vnd.openxmlformats-officedocument.presentationml.slideMaster+xml"/>
  <Override PartName="/ppt/slideMasters/slideMaster306.xml" ContentType="application/vnd.openxmlformats-officedocument.presentationml.slideMaster+xml"/>
  <Override PartName="/ppt/slideMasters/slideMaster307.xml" ContentType="application/vnd.openxmlformats-officedocument.presentationml.slideMaster+xml"/>
  <Override PartName="/ppt/slideMasters/slideMaster308.xml" ContentType="application/vnd.openxmlformats-officedocument.presentationml.slideMaster+xml"/>
  <Override PartName="/ppt/slideMasters/slideMaster309.xml" ContentType="application/vnd.openxmlformats-officedocument.presentationml.slideMaster+xml"/>
  <Override PartName="/ppt/slideMasters/slideMaster310.xml" ContentType="application/vnd.openxmlformats-officedocument.presentationml.slideMaster+xml"/>
  <Override PartName="/ppt/slideMasters/slideMaster311.xml" ContentType="application/vnd.openxmlformats-officedocument.presentationml.slideMaster+xml"/>
  <Override PartName="/ppt/slideMasters/slideMaster312.xml" ContentType="application/vnd.openxmlformats-officedocument.presentationml.slideMaster+xml"/>
  <Override PartName="/ppt/slideMasters/slideMaster313.xml" ContentType="application/vnd.openxmlformats-officedocument.presentationml.slideMaster+xml"/>
  <Override PartName="/ppt/slideMasters/slideMaster314.xml" ContentType="application/vnd.openxmlformats-officedocument.presentationml.slideMaster+xml"/>
  <Override PartName="/ppt/slideMasters/slideMaster315.xml" ContentType="application/vnd.openxmlformats-officedocument.presentationml.slideMaster+xml"/>
  <Override PartName="/ppt/slideMasters/slideMaster316.xml" ContentType="application/vnd.openxmlformats-officedocument.presentationml.slideMaster+xml"/>
  <Override PartName="/ppt/slideMasters/slideMaster317.xml" ContentType="application/vnd.openxmlformats-officedocument.presentationml.slideMaster+xml"/>
  <Override PartName="/ppt/slideMasters/slideMaster318.xml" ContentType="application/vnd.openxmlformats-officedocument.presentationml.slideMaster+xml"/>
  <Override PartName="/ppt/slideMasters/slideMaster319.xml" ContentType="application/vnd.openxmlformats-officedocument.presentationml.slideMaster+xml"/>
  <Override PartName="/ppt/slideMasters/slideMaster320.xml" ContentType="application/vnd.openxmlformats-officedocument.presentationml.slideMaster+xml"/>
  <Override PartName="/ppt/slideMasters/slideMaster321.xml" ContentType="application/vnd.openxmlformats-officedocument.presentationml.slideMaster+xml"/>
  <Override PartName="/ppt/slideMasters/slideMaster322.xml" ContentType="application/vnd.openxmlformats-officedocument.presentationml.slideMaster+xml"/>
  <Override PartName="/ppt/slideMasters/slideMaster323.xml" ContentType="application/vnd.openxmlformats-officedocument.presentationml.slideMaster+xml"/>
  <Override PartName="/ppt/slideMasters/slideMaster324.xml" ContentType="application/vnd.openxmlformats-officedocument.presentationml.slideMaster+xml"/>
  <Override PartName="/ppt/slideMasters/slideMaster325.xml" ContentType="application/vnd.openxmlformats-officedocument.presentationml.slideMaster+xml"/>
  <Override PartName="/ppt/slideMasters/slideMaster326.xml" ContentType="application/vnd.openxmlformats-officedocument.presentationml.slideMaster+xml"/>
  <Override PartName="/ppt/slideMasters/slideMaster327.xml" ContentType="application/vnd.openxmlformats-officedocument.presentationml.slideMaster+xml"/>
  <Override PartName="/ppt/slideMasters/slideMaster328.xml" ContentType="application/vnd.openxmlformats-officedocument.presentationml.slideMaster+xml"/>
  <Override PartName="/ppt/slideMasters/slideMaster329.xml" ContentType="application/vnd.openxmlformats-officedocument.presentationml.slideMaster+xml"/>
  <Override PartName="/ppt/slideMasters/slideMaster330.xml" ContentType="application/vnd.openxmlformats-officedocument.presentationml.slideMaster+xml"/>
  <Override PartName="/ppt/slideMasters/slideMaster331.xml" ContentType="application/vnd.openxmlformats-officedocument.presentationml.slideMaster+xml"/>
  <Override PartName="/ppt/slideMasters/slideMaster332.xml" ContentType="application/vnd.openxmlformats-officedocument.presentationml.slideMaster+xml"/>
  <Override PartName="/ppt/slideMasters/slideMaster333.xml" ContentType="application/vnd.openxmlformats-officedocument.presentationml.slideMaster+xml"/>
  <Override PartName="/ppt/slideMasters/slideMaster334.xml" ContentType="application/vnd.openxmlformats-officedocument.presentationml.slideMaster+xml"/>
  <Override PartName="/ppt/slideMasters/slideMaster335.xml" ContentType="application/vnd.openxmlformats-officedocument.presentationml.slideMaster+xml"/>
  <Override PartName="/ppt/slideMasters/slideMaster336.xml" ContentType="application/vnd.openxmlformats-officedocument.presentationml.slideMaster+xml"/>
  <Override PartName="/ppt/slideMasters/slideMaster337.xml" ContentType="application/vnd.openxmlformats-officedocument.presentationml.slideMaster+xml"/>
  <Override PartName="/ppt/slideMasters/slideMaster338.xml" ContentType="application/vnd.openxmlformats-officedocument.presentationml.slideMaster+xml"/>
  <Override PartName="/ppt/slideMasters/slideMaster339.xml" ContentType="application/vnd.openxmlformats-officedocument.presentationml.slideMaster+xml"/>
  <Override PartName="/ppt/slideMasters/slideMaster340.xml" ContentType="application/vnd.openxmlformats-officedocument.presentationml.slideMaster+xml"/>
  <Override PartName="/ppt/slideMasters/slideMaster341.xml" ContentType="application/vnd.openxmlformats-officedocument.presentationml.slideMaster+xml"/>
  <Override PartName="/ppt/slideMasters/slideMaster342.xml" ContentType="application/vnd.openxmlformats-officedocument.presentationml.slideMaster+xml"/>
  <Override PartName="/ppt/slideMasters/slideMaster343.xml" ContentType="application/vnd.openxmlformats-officedocument.presentationml.slideMaster+xml"/>
  <Override PartName="/ppt/slideMasters/slideMaster344.xml" ContentType="application/vnd.openxmlformats-officedocument.presentationml.slideMaster+xml"/>
  <Override PartName="/ppt/slideMasters/slideMaster345.xml" ContentType="application/vnd.openxmlformats-officedocument.presentationml.slideMaster+xml"/>
  <Override PartName="/ppt/slideMasters/slideMaster346.xml" ContentType="application/vnd.openxmlformats-officedocument.presentationml.slideMaster+xml"/>
  <Override PartName="/ppt/slideMasters/slideMaster347.xml" ContentType="application/vnd.openxmlformats-officedocument.presentationml.slideMaster+xml"/>
  <Override PartName="/ppt/slideMasters/slideMaster348.xml" ContentType="application/vnd.openxmlformats-officedocument.presentationml.slideMaster+xml"/>
  <Override PartName="/ppt/slideMasters/slideMaster349.xml" ContentType="application/vnd.openxmlformats-officedocument.presentationml.slideMaster+xml"/>
  <Override PartName="/ppt/slideMasters/slideMaster350.xml" ContentType="application/vnd.openxmlformats-officedocument.presentationml.slideMaster+xml"/>
  <Override PartName="/ppt/slideMasters/slideMaster351.xml" ContentType="application/vnd.openxmlformats-officedocument.presentationml.slideMaster+xml"/>
  <Override PartName="/ppt/slideMasters/slideMaster352.xml" ContentType="application/vnd.openxmlformats-officedocument.presentationml.slideMaster+xml"/>
  <Override PartName="/ppt/slideMasters/slideMaster353.xml" ContentType="application/vnd.openxmlformats-officedocument.presentationml.slideMaster+xml"/>
  <Override PartName="/ppt/slideMasters/slideMaster354.xml" ContentType="application/vnd.openxmlformats-officedocument.presentationml.slideMaster+xml"/>
  <Override PartName="/ppt/slideMasters/slideMaster355.xml" ContentType="application/vnd.openxmlformats-officedocument.presentationml.slideMaster+xml"/>
  <Override PartName="/ppt/slideMasters/slideMaster356.xml" ContentType="application/vnd.openxmlformats-officedocument.presentationml.slideMaster+xml"/>
  <Override PartName="/ppt/slideMasters/slideMaster357.xml" ContentType="application/vnd.openxmlformats-officedocument.presentationml.slideMaster+xml"/>
  <Override PartName="/ppt/slideMasters/slideMaster358.xml" ContentType="application/vnd.openxmlformats-officedocument.presentationml.slideMaster+xml"/>
  <Override PartName="/ppt/slideMasters/slideMaster359.xml" ContentType="application/vnd.openxmlformats-officedocument.presentationml.slideMaster+xml"/>
  <Override PartName="/ppt/slideMasters/slideMaster360.xml" ContentType="application/vnd.openxmlformats-officedocument.presentationml.slideMaster+xml"/>
  <Override PartName="/ppt/slideMasters/slideMaster361.xml" ContentType="application/vnd.openxmlformats-officedocument.presentationml.slideMaster+xml"/>
  <Override PartName="/ppt/slideMasters/slideMaster362.xml" ContentType="application/vnd.openxmlformats-officedocument.presentationml.slideMaster+xml"/>
  <Override PartName="/ppt/slideMasters/slideMaster363.xml" ContentType="application/vnd.openxmlformats-officedocument.presentationml.slideMaster+xml"/>
  <Override PartName="/ppt/slideMasters/slideMaster364.xml" ContentType="application/vnd.openxmlformats-officedocument.presentationml.slideMaster+xml"/>
  <Override PartName="/ppt/slideMasters/slideMaster365.xml" ContentType="application/vnd.openxmlformats-officedocument.presentationml.slideMaster+xml"/>
  <Override PartName="/ppt/slideMasters/slideMaster366.xml" ContentType="application/vnd.openxmlformats-officedocument.presentationml.slideMaster+xml"/>
  <Override PartName="/ppt/slideMasters/slideMaster367.xml" ContentType="application/vnd.openxmlformats-officedocument.presentationml.slideMaster+xml"/>
  <Override PartName="/ppt/slideMasters/slideMaster368.xml" ContentType="application/vnd.openxmlformats-officedocument.presentationml.slideMaster+xml"/>
  <Override PartName="/ppt/slideMasters/slideMaster369.xml" ContentType="application/vnd.openxmlformats-officedocument.presentationml.slideMaster+xml"/>
  <Override PartName="/ppt/slideMasters/slideMaster370.xml" ContentType="application/vnd.openxmlformats-officedocument.presentationml.slideMaster+xml"/>
  <Override PartName="/ppt/slideMasters/slideMaster371.xml" ContentType="application/vnd.openxmlformats-officedocument.presentationml.slideMaster+xml"/>
  <Override PartName="/ppt/slideMasters/slideMaster372.xml" ContentType="application/vnd.openxmlformats-officedocument.presentationml.slideMaster+xml"/>
  <Override PartName="/ppt/slideMasters/slideMaster373.xml" ContentType="application/vnd.openxmlformats-officedocument.presentationml.slideMaster+xml"/>
  <Override PartName="/ppt/slideMasters/slideMaster374.xml" ContentType="application/vnd.openxmlformats-officedocument.presentationml.slideMaster+xml"/>
  <Override PartName="/ppt/slideMasters/slideMaster375.xml" ContentType="application/vnd.openxmlformats-officedocument.presentationml.slideMaster+xml"/>
  <Override PartName="/ppt/slideMasters/slideMaster376.xml" ContentType="application/vnd.openxmlformats-officedocument.presentationml.slideMaster+xml"/>
  <Override PartName="/ppt/slideMasters/slideMaster377.xml" ContentType="application/vnd.openxmlformats-officedocument.presentationml.slideMaster+xml"/>
  <Override PartName="/ppt/slideMasters/slideMaster378.xml" ContentType="application/vnd.openxmlformats-officedocument.presentationml.slideMaster+xml"/>
  <Override PartName="/ppt/slideMasters/slideMaster379.xml" ContentType="application/vnd.openxmlformats-officedocument.presentationml.slideMaster+xml"/>
  <Override PartName="/ppt/slideMasters/slideMaster380.xml" ContentType="application/vnd.openxmlformats-officedocument.presentationml.slideMaster+xml"/>
  <Override PartName="/ppt/slideMasters/slideMaster381.xml" ContentType="application/vnd.openxmlformats-officedocument.presentationml.slideMaster+xml"/>
  <Override PartName="/ppt/slideMasters/slideMaster382.xml" ContentType="application/vnd.openxmlformats-officedocument.presentationml.slideMaster+xml"/>
  <Override PartName="/ppt/slideMasters/slideMaster383.xml" ContentType="application/vnd.openxmlformats-officedocument.presentationml.slideMaster+xml"/>
  <Override PartName="/ppt/slideMasters/slideMaster384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392"/>
    <p:sldId id="257" r:id="rId393"/>
    <p:sldId id="258" r:id="rId394"/>
    <p:sldId id="259" r:id="rId395"/>
    <p:sldId id="260" r:id="rId396"/>
    <p:sldId id="261" r:id="rId397"/>
    <p:sldId id="262" r:id="rId398"/>
    <p:sldId id="263" r:id="rId399"/>
    <p:sldId id="264" r:id="rId400"/>
    <p:sldId id="265" r:id="rId401"/>
    <p:sldId id="266" r:id="rId402"/>
    <p:sldId id="267" r:id="rId403"/>
    <p:sldId id="268" r:id="rId404"/>
    <p:sldId id="269" r:id="rId405"/>
    <p:sldId id="270" r:id="rId406"/>
    <p:sldId id="271" r:id="rId407"/>
    <p:sldId id="272" r:id="rId408"/>
    <p:sldId id="273" r:id="rId409"/>
    <p:sldId id="274" r:id="rId410"/>
    <p:sldId id="275" r:id="rId411"/>
    <p:sldId id="276" r:id="rId412"/>
    <p:sldId id="277" r:id="rId413"/>
    <p:sldId id="278" r:id="rId414"/>
    <p:sldId id="279" r:id="rId415"/>
    <p:sldId id="280" r:id="rId416"/>
    <p:sldId id="281" r:id="rId417"/>
    <p:sldId id="282" r:id="rId418"/>
    <p:sldId id="283" r:id="rId419"/>
    <p:sldId id="284" r:id="rId420"/>
    <p:sldId id="285" r:id="rId421"/>
    <p:sldId id="286" r:id="rId422"/>
    <p:sldId id="287" r:id="rId423"/>
    <p:sldId id="288" r:id="rId424"/>
    <p:sldId id="289" r:id="rId425"/>
    <p:sldId id="290" r:id="rId426"/>
    <p:sldId id="291" r:id="rId427"/>
    <p:sldId id="292" r:id="rId428"/>
    <p:sldId id="293" r:id="rId429"/>
    <p:sldId id="294" r:id="rId430"/>
    <p:sldId id="295" r:id="rId431"/>
    <p:sldId id="296" r:id="rId432"/>
    <p:sldId id="297" r:id="rId433"/>
    <p:sldId id="298" r:id="rId434"/>
    <p:sldId id="299" r:id="rId435"/>
    <p:sldId id="300" r:id="rId436"/>
    <p:sldId id="301" r:id="rId437"/>
    <p:sldId id="302" r:id="rId438"/>
    <p:sldId id="303" r:id="rId439"/>
    <p:sldId id="304" r:id="rId440"/>
    <p:sldId id="305" r:id="rId441"/>
    <p:sldId id="306" r:id="rId442"/>
    <p:sldId id="307" r:id="rId443"/>
    <p:sldId id="308" r:id="rId444"/>
    <p:sldId id="309" r:id="rId445"/>
    <p:sldId id="310" r:id="rId446"/>
    <p:sldId id="311" r:id="rId447"/>
    <p:sldId id="312" r:id="rId448"/>
    <p:sldId id="313" r:id="rId449"/>
    <p:sldId id="314" r:id="rId450"/>
    <p:sldId id="315" r:id="rId451"/>
    <p:sldId id="316" r:id="rId452"/>
    <p:sldId id="317" r:id="rId453"/>
    <p:sldId id="318" r:id="rId454"/>
    <p:sldId id="319" r:id="rId455"/>
    <p:sldId id="320" r:id="rId456"/>
    <p:sldId id="321" r:id="rId457"/>
    <p:sldId id="322" r:id="rId458"/>
    <p:sldId id="323" r:id="rId459"/>
    <p:sldId id="324" r:id="rId460"/>
    <p:sldId id="325" r:id="rId461"/>
    <p:sldId id="326" r:id="rId462"/>
    <p:sldId id="327" r:id="rId463"/>
    <p:sldId id="328" r:id="rId464"/>
    <p:sldId id="329" r:id="rId465"/>
    <p:sldId id="330" r:id="rId466"/>
    <p:sldId id="331" r:id="rId467"/>
    <p:sldId id="332" r:id="rId468"/>
    <p:sldId id="333" r:id="rId469"/>
    <p:sldId id="334" r:id="rId470"/>
    <p:sldId id="335" r:id="rId471"/>
    <p:sldId id="336" r:id="rId472"/>
    <p:sldId id="337" r:id="rId473"/>
    <p:sldId id="338" r:id="rId474"/>
    <p:sldId id="339" r:id="rId475"/>
    <p:sldId id="340" r:id="rId476"/>
    <p:sldId id="341" r:id="rId477"/>
    <p:sldId id="342" r:id="rId478"/>
    <p:sldId id="343" r:id="rId479"/>
    <p:sldId id="344" r:id="rId480"/>
    <p:sldId id="345" r:id="rId481"/>
    <p:sldId id="346" r:id="rId482"/>
    <p:sldId id="347" r:id="rId483"/>
    <p:sldId id="348" r:id="rId484"/>
    <p:sldId id="349" r:id="rId485"/>
    <p:sldId id="350" r:id="rId486"/>
    <p:sldId id="351" r:id="rId487"/>
    <p:sldId id="352" r:id="rId488"/>
    <p:sldId id="353" r:id="rId489"/>
    <p:sldId id="354" r:id="rId490"/>
    <p:sldId id="355" r:id="rId491"/>
    <p:sldId id="356" r:id="rId492"/>
    <p:sldId id="357" r:id="rId493"/>
    <p:sldId id="358" r:id="rId494"/>
    <p:sldId id="359" r:id="rId495"/>
    <p:sldId id="360" r:id="rId496"/>
    <p:sldId id="361" r:id="rId497"/>
    <p:sldId id="362" r:id="rId498"/>
    <p:sldId id="363" r:id="rId499"/>
    <p:sldId id="364" r:id="rId500"/>
    <p:sldId id="365" r:id="rId501"/>
    <p:sldId id="366" r:id="rId502"/>
    <p:sldId id="367" r:id="rId503"/>
    <p:sldId id="368" r:id="rId504"/>
    <p:sldId id="369" r:id="rId505"/>
    <p:sldId id="370" r:id="rId506"/>
    <p:sldId id="371" r:id="rId507"/>
    <p:sldId id="372" r:id="rId508"/>
    <p:sldId id="373" r:id="rId509"/>
    <p:sldId id="374" r:id="rId510"/>
    <p:sldId id="375" r:id="rId511"/>
    <p:sldId id="376" r:id="rId512"/>
    <p:sldId id="377" r:id="rId513"/>
    <p:sldId id="378" r:id="rId514"/>
    <p:sldId id="379" r:id="rId515"/>
    <p:sldId id="380" r:id="rId516"/>
    <p:sldId id="381" r:id="rId517"/>
    <p:sldId id="382" r:id="rId518"/>
    <p:sldId id="383" r:id="rId519"/>
    <p:sldId id="384" r:id="rId520"/>
    <p:sldId id="385" r:id="rId521"/>
    <p:sldId id="386" r:id="rId522"/>
    <p:sldId id="387" r:id="rId523"/>
    <p:sldId id="388" r:id="rId524"/>
  </p:sldIdLst>
  <p:notesMasterIdLst>
    <p:notesMasterId r:id="rId38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386" Type="http://schemas.openxmlformats.org/officeDocument/2006/relationships/notesMaster" Target="notesMasters/notesMaster1.xml"/><Relationship Id="rId387" Type="http://schemas.openxmlformats.org/officeDocument/2006/relationships/presProps" Target="presProps.xml"/><Relationship Id="rId388" Type="http://schemas.openxmlformats.org/officeDocument/2006/relationships/viewProps" Target="viewProps.xml"/><Relationship Id="rId389" Type="http://schemas.openxmlformats.org/officeDocument/2006/relationships/theme" Target="theme/theme1.xml"/><Relationship Id="rId390" Type="http://schemas.openxmlformats.org/officeDocument/2006/relationships/tableStyles" Target="tableStyles.xml"/><Relationship Id="rId392" Type="http://schemas.openxmlformats.org/officeDocument/2006/relationships/slide" Target="slides/slide1.xml"/><Relationship Id="rId393" Type="http://schemas.openxmlformats.org/officeDocument/2006/relationships/slide" Target="slides/slide2.xml"/><Relationship Id="rId394" Type="http://schemas.openxmlformats.org/officeDocument/2006/relationships/slide" Target="slides/slide3.xml"/><Relationship Id="rId395" Type="http://schemas.openxmlformats.org/officeDocument/2006/relationships/slide" Target="slides/slide4.xml"/><Relationship Id="rId396" Type="http://schemas.openxmlformats.org/officeDocument/2006/relationships/slide" Target="slides/slide5.xml"/><Relationship Id="rId397" Type="http://schemas.openxmlformats.org/officeDocument/2006/relationships/slide" Target="slides/slide6.xml"/><Relationship Id="rId398" Type="http://schemas.openxmlformats.org/officeDocument/2006/relationships/slide" Target="slides/slide7.xml"/><Relationship Id="rId399" Type="http://schemas.openxmlformats.org/officeDocument/2006/relationships/slide" Target="slides/slide8.xml"/><Relationship Id="rId400" Type="http://schemas.openxmlformats.org/officeDocument/2006/relationships/slide" Target="slides/slide9.xml"/><Relationship Id="rId401" Type="http://schemas.openxmlformats.org/officeDocument/2006/relationships/slide" Target="slides/slide10.xml"/><Relationship Id="rId402" Type="http://schemas.openxmlformats.org/officeDocument/2006/relationships/slide" Target="slides/slide11.xml"/><Relationship Id="rId403" Type="http://schemas.openxmlformats.org/officeDocument/2006/relationships/slide" Target="slides/slide12.xml"/><Relationship Id="rId404" Type="http://schemas.openxmlformats.org/officeDocument/2006/relationships/slide" Target="slides/slide13.xml"/><Relationship Id="rId405" Type="http://schemas.openxmlformats.org/officeDocument/2006/relationships/slide" Target="slides/slide14.xml"/><Relationship Id="rId406" Type="http://schemas.openxmlformats.org/officeDocument/2006/relationships/slide" Target="slides/slide15.xml"/><Relationship Id="rId407" Type="http://schemas.openxmlformats.org/officeDocument/2006/relationships/slide" Target="slides/slide16.xml"/><Relationship Id="rId408" Type="http://schemas.openxmlformats.org/officeDocument/2006/relationships/slide" Target="slides/slide17.xml"/><Relationship Id="rId409" Type="http://schemas.openxmlformats.org/officeDocument/2006/relationships/slide" Target="slides/slide18.xml"/><Relationship Id="rId410" Type="http://schemas.openxmlformats.org/officeDocument/2006/relationships/slide" Target="slides/slide19.xml"/><Relationship Id="rId411" Type="http://schemas.openxmlformats.org/officeDocument/2006/relationships/slide" Target="slides/slide20.xml"/><Relationship Id="rId412" Type="http://schemas.openxmlformats.org/officeDocument/2006/relationships/slide" Target="slides/slide21.xml"/><Relationship Id="rId413" Type="http://schemas.openxmlformats.org/officeDocument/2006/relationships/slide" Target="slides/slide22.xml"/><Relationship Id="rId414" Type="http://schemas.openxmlformats.org/officeDocument/2006/relationships/slide" Target="slides/slide23.xml"/><Relationship Id="rId415" Type="http://schemas.openxmlformats.org/officeDocument/2006/relationships/slide" Target="slides/slide24.xml"/><Relationship Id="rId416" Type="http://schemas.openxmlformats.org/officeDocument/2006/relationships/slide" Target="slides/slide25.xml"/><Relationship Id="rId417" Type="http://schemas.openxmlformats.org/officeDocument/2006/relationships/slide" Target="slides/slide26.xml"/><Relationship Id="rId418" Type="http://schemas.openxmlformats.org/officeDocument/2006/relationships/slide" Target="slides/slide27.xml"/><Relationship Id="rId419" Type="http://schemas.openxmlformats.org/officeDocument/2006/relationships/slide" Target="slides/slide28.xml"/><Relationship Id="rId420" Type="http://schemas.openxmlformats.org/officeDocument/2006/relationships/slide" Target="slides/slide29.xml"/><Relationship Id="rId421" Type="http://schemas.openxmlformats.org/officeDocument/2006/relationships/slide" Target="slides/slide30.xml"/><Relationship Id="rId422" Type="http://schemas.openxmlformats.org/officeDocument/2006/relationships/slide" Target="slides/slide31.xml"/><Relationship Id="rId423" Type="http://schemas.openxmlformats.org/officeDocument/2006/relationships/slide" Target="slides/slide32.xml"/><Relationship Id="rId424" Type="http://schemas.openxmlformats.org/officeDocument/2006/relationships/slide" Target="slides/slide33.xml"/><Relationship Id="rId425" Type="http://schemas.openxmlformats.org/officeDocument/2006/relationships/slide" Target="slides/slide34.xml"/><Relationship Id="rId426" Type="http://schemas.openxmlformats.org/officeDocument/2006/relationships/slide" Target="slides/slide35.xml"/><Relationship Id="rId427" Type="http://schemas.openxmlformats.org/officeDocument/2006/relationships/slide" Target="slides/slide36.xml"/><Relationship Id="rId428" Type="http://schemas.openxmlformats.org/officeDocument/2006/relationships/slide" Target="slides/slide37.xml"/><Relationship Id="rId429" Type="http://schemas.openxmlformats.org/officeDocument/2006/relationships/slide" Target="slides/slide38.xml"/><Relationship Id="rId430" Type="http://schemas.openxmlformats.org/officeDocument/2006/relationships/slide" Target="slides/slide39.xml"/><Relationship Id="rId431" Type="http://schemas.openxmlformats.org/officeDocument/2006/relationships/slide" Target="slides/slide40.xml"/><Relationship Id="rId432" Type="http://schemas.openxmlformats.org/officeDocument/2006/relationships/slide" Target="slides/slide41.xml"/><Relationship Id="rId433" Type="http://schemas.openxmlformats.org/officeDocument/2006/relationships/slide" Target="slides/slide42.xml"/><Relationship Id="rId434" Type="http://schemas.openxmlformats.org/officeDocument/2006/relationships/slide" Target="slides/slide43.xml"/><Relationship Id="rId435" Type="http://schemas.openxmlformats.org/officeDocument/2006/relationships/slide" Target="slides/slide44.xml"/><Relationship Id="rId436" Type="http://schemas.openxmlformats.org/officeDocument/2006/relationships/slide" Target="slides/slide45.xml"/><Relationship Id="rId437" Type="http://schemas.openxmlformats.org/officeDocument/2006/relationships/slide" Target="slides/slide46.xml"/><Relationship Id="rId438" Type="http://schemas.openxmlformats.org/officeDocument/2006/relationships/slide" Target="slides/slide47.xml"/><Relationship Id="rId439" Type="http://schemas.openxmlformats.org/officeDocument/2006/relationships/slide" Target="slides/slide48.xml"/><Relationship Id="rId440" Type="http://schemas.openxmlformats.org/officeDocument/2006/relationships/slide" Target="slides/slide49.xml"/><Relationship Id="rId441" Type="http://schemas.openxmlformats.org/officeDocument/2006/relationships/slide" Target="slides/slide50.xml"/><Relationship Id="rId442" Type="http://schemas.openxmlformats.org/officeDocument/2006/relationships/slide" Target="slides/slide51.xml"/><Relationship Id="rId443" Type="http://schemas.openxmlformats.org/officeDocument/2006/relationships/slide" Target="slides/slide52.xml"/><Relationship Id="rId444" Type="http://schemas.openxmlformats.org/officeDocument/2006/relationships/slide" Target="slides/slide53.xml"/><Relationship Id="rId445" Type="http://schemas.openxmlformats.org/officeDocument/2006/relationships/slide" Target="slides/slide54.xml"/><Relationship Id="rId446" Type="http://schemas.openxmlformats.org/officeDocument/2006/relationships/slide" Target="slides/slide55.xml"/><Relationship Id="rId447" Type="http://schemas.openxmlformats.org/officeDocument/2006/relationships/slide" Target="slides/slide56.xml"/><Relationship Id="rId448" Type="http://schemas.openxmlformats.org/officeDocument/2006/relationships/slide" Target="slides/slide57.xml"/><Relationship Id="rId449" Type="http://schemas.openxmlformats.org/officeDocument/2006/relationships/slide" Target="slides/slide58.xml"/><Relationship Id="rId450" Type="http://schemas.openxmlformats.org/officeDocument/2006/relationships/slide" Target="slides/slide59.xml"/><Relationship Id="rId451" Type="http://schemas.openxmlformats.org/officeDocument/2006/relationships/slide" Target="slides/slide60.xml"/><Relationship Id="rId452" Type="http://schemas.openxmlformats.org/officeDocument/2006/relationships/slide" Target="slides/slide61.xml"/><Relationship Id="rId453" Type="http://schemas.openxmlformats.org/officeDocument/2006/relationships/slide" Target="slides/slide62.xml"/><Relationship Id="rId454" Type="http://schemas.openxmlformats.org/officeDocument/2006/relationships/slide" Target="slides/slide63.xml"/><Relationship Id="rId455" Type="http://schemas.openxmlformats.org/officeDocument/2006/relationships/slide" Target="slides/slide64.xml"/><Relationship Id="rId456" Type="http://schemas.openxmlformats.org/officeDocument/2006/relationships/slide" Target="slides/slide65.xml"/><Relationship Id="rId457" Type="http://schemas.openxmlformats.org/officeDocument/2006/relationships/slide" Target="slides/slide66.xml"/><Relationship Id="rId458" Type="http://schemas.openxmlformats.org/officeDocument/2006/relationships/slide" Target="slides/slide67.xml"/><Relationship Id="rId459" Type="http://schemas.openxmlformats.org/officeDocument/2006/relationships/slide" Target="slides/slide68.xml"/><Relationship Id="rId460" Type="http://schemas.openxmlformats.org/officeDocument/2006/relationships/slide" Target="slides/slide69.xml"/><Relationship Id="rId461" Type="http://schemas.openxmlformats.org/officeDocument/2006/relationships/slide" Target="slides/slide70.xml"/><Relationship Id="rId462" Type="http://schemas.openxmlformats.org/officeDocument/2006/relationships/slide" Target="slides/slide71.xml"/><Relationship Id="rId463" Type="http://schemas.openxmlformats.org/officeDocument/2006/relationships/slide" Target="slides/slide72.xml"/><Relationship Id="rId464" Type="http://schemas.openxmlformats.org/officeDocument/2006/relationships/slide" Target="slides/slide73.xml"/><Relationship Id="rId465" Type="http://schemas.openxmlformats.org/officeDocument/2006/relationships/slide" Target="slides/slide74.xml"/><Relationship Id="rId466" Type="http://schemas.openxmlformats.org/officeDocument/2006/relationships/slide" Target="slides/slide75.xml"/><Relationship Id="rId467" Type="http://schemas.openxmlformats.org/officeDocument/2006/relationships/slide" Target="slides/slide76.xml"/><Relationship Id="rId468" Type="http://schemas.openxmlformats.org/officeDocument/2006/relationships/slide" Target="slides/slide77.xml"/><Relationship Id="rId469" Type="http://schemas.openxmlformats.org/officeDocument/2006/relationships/slide" Target="slides/slide78.xml"/><Relationship Id="rId470" Type="http://schemas.openxmlformats.org/officeDocument/2006/relationships/slide" Target="slides/slide79.xml"/><Relationship Id="rId471" Type="http://schemas.openxmlformats.org/officeDocument/2006/relationships/slide" Target="slides/slide80.xml"/><Relationship Id="rId472" Type="http://schemas.openxmlformats.org/officeDocument/2006/relationships/slide" Target="slides/slide81.xml"/><Relationship Id="rId473" Type="http://schemas.openxmlformats.org/officeDocument/2006/relationships/slide" Target="slides/slide82.xml"/><Relationship Id="rId474" Type="http://schemas.openxmlformats.org/officeDocument/2006/relationships/slide" Target="slides/slide83.xml"/><Relationship Id="rId475" Type="http://schemas.openxmlformats.org/officeDocument/2006/relationships/slide" Target="slides/slide84.xml"/><Relationship Id="rId476" Type="http://schemas.openxmlformats.org/officeDocument/2006/relationships/slide" Target="slides/slide85.xml"/><Relationship Id="rId477" Type="http://schemas.openxmlformats.org/officeDocument/2006/relationships/slide" Target="slides/slide86.xml"/><Relationship Id="rId478" Type="http://schemas.openxmlformats.org/officeDocument/2006/relationships/slide" Target="slides/slide87.xml"/><Relationship Id="rId479" Type="http://schemas.openxmlformats.org/officeDocument/2006/relationships/slide" Target="slides/slide88.xml"/><Relationship Id="rId480" Type="http://schemas.openxmlformats.org/officeDocument/2006/relationships/slide" Target="slides/slide89.xml"/><Relationship Id="rId481" Type="http://schemas.openxmlformats.org/officeDocument/2006/relationships/slide" Target="slides/slide90.xml"/><Relationship Id="rId482" Type="http://schemas.openxmlformats.org/officeDocument/2006/relationships/slide" Target="slides/slide91.xml"/><Relationship Id="rId483" Type="http://schemas.openxmlformats.org/officeDocument/2006/relationships/slide" Target="slides/slide92.xml"/><Relationship Id="rId484" Type="http://schemas.openxmlformats.org/officeDocument/2006/relationships/slide" Target="slides/slide93.xml"/><Relationship Id="rId485" Type="http://schemas.openxmlformats.org/officeDocument/2006/relationships/slide" Target="slides/slide94.xml"/><Relationship Id="rId486" Type="http://schemas.openxmlformats.org/officeDocument/2006/relationships/slide" Target="slides/slide95.xml"/><Relationship Id="rId487" Type="http://schemas.openxmlformats.org/officeDocument/2006/relationships/slide" Target="slides/slide96.xml"/><Relationship Id="rId488" Type="http://schemas.openxmlformats.org/officeDocument/2006/relationships/slide" Target="slides/slide97.xml"/><Relationship Id="rId489" Type="http://schemas.openxmlformats.org/officeDocument/2006/relationships/slide" Target="slides/slide98.xml"/><Relationship Id="rId490" Type="http://schemas.openxmlformats.org/officeDocument/2006/relationships/slide" Target="slides/slide99.xml"/><Relationship Id="rId491" Type="http://schemas.openxmlformats.org/officeDocument/2006/relationships/slide" Target="slides/slide100.xml"/><Relationship Id="rId492" Type="http://schemas.openxmlformats.org/officeDocument/2006/relationships/slide" Target="slides/slide101.xml"/><Relationship Id="rId493" Type="http://schemas.openxmlformats.org/officeDocument/2006/relationships/slide" Target="slides/slide102.xml"/><Relationship Id="rId494" Type="http://schemas.openxmlformats.org/officeDocument/2006/relationships/slide" Target="slides/slide103.xml"/><Relationship Id="rId495" Type="http://schemas.openxmlformats.org/officeDocument/2006/relationships/slide" Target="slides/slide104.xml"/><Relationship Id="rId496" Type="http://schemas.openxmlformats.org/officeDocument/2006/relationships/slide" Target="slides/slide105.xml"/><Relationship Id="rId497" Type="http://schemas.openxmlformats.org/officeDocument/2006/relationships/slide" Target="slides/slide106.xml"/><Relationship Id="rId498" Type="http://schemas.openxmlformats.org/officeDocument/2006/relationships/slide" Target="slides/slide107.xml"/><Relationship Id="rId499" Type="http://schemas.openxmlformats.org/officeDocument/2006/relationships/slide" Target="slides/slide108.xml"/><Relationship Id="rId500" Type="http://schemas.openxmlformats.org/officeDocument/2006/relationships/slide" Target="slides/slide109.xml"/><Relationship Id="rId501" Type="http://schemas.openxmlformats.org/officeDocument/2006/relationships/slide" Target="slides/slide110.xml"/><Relationship Id="rId502" Type="http://schemas.openxmlformats.org/officeDocument/2006/relationships/slide" Target="slides/slide111.xml"/><Relationship Id="rId503" Type="http://schemas.openxmlformats.org/officeDocument/2006/relationships/slide" Target="slides/slide112.xml"/><Relationship Id="rId504" Type="http://schemas.openxmlformats.org/officeDocument/2006/relationships/slide" Target="slides/slide113.xml"/><Relationship Id="rId505" Type="http://schemas.openxmlformats.org/officeDocument/2006/relationships/slide" Target="slides/slide114.xml"/><Relationship Id="rId506" Type="http://schemas.openxmlformats.org/officeDocument/2006/relationships/slide" Target="slides/slide115.xml"/><Relationship Id="rId507" Type="http://schemas.openxmlformats.org/officeDocument/2006/relationships/slide" Target="slides/slide116.xml"/><Relationship Id="rId508" Type="http://schemas.openxmlformats.org/officeDocument/2006/relationships/slide" Target="slides/slide117.xml"/><Relationship Id="rId509" Type="http://schemas.openxmlformats.org/officeDocument/2006/relationships/slide" Target="slides/slide118.xml"/><Relationship Id="rId510" Type="http://schemas.openxmlformats.org/officeDocument/2006/relationships/slide" Target="slides/slide119.xml"/><Relationship Id="rId511" Type="http://schemas.openxmlformats.org/officeDocument/2006/relationships/slide" Target="slides/slide120.xml"/><Relationship Id="rId512" Type="http://schemas.openxmlformats.org/officeDocument/2006/relationships/slide" Target="slides/slide121.xml"/><Relationship Id="rId513" Type="http://schemas.openxmlformats.org/officeDocument/2006/relationships/slide" Target="slides/slide122.xml"/><Relationship Id="rId514" Type="http://schemas.openxmlformats.org/officeDocument/2006/relationships/slide" Target="slides/slide123.xml"/><Relationship Id="rId515" Type="http://schemas.openxmlformats.org/officeDocument/2006/relationships/slide" Target="slides/slide124.xml"/><Relationship Id="rId516" Type="http://schemas.openxmlformats.org/officeDocument/2006/relationships/slide" Target="slides/slide125.xml"/><Relationship Id="rId517" Type="http://schemas.openxmlformats.org/officeDocument/2006/relationships/slide" Target="slides/slide126.xml"/><Relationship Id="rId518" Type="http://schemas.openxmlformats.org/officeDocument/2006/relationships/slide" Target="slides/slide127.xml"/><Relationship Id="rId519" Type="http://schemas.openxmlformats.org/officeDocument/2006/relationships/slide" Target="slides/slide128.xml"/><Relationship Id="rId520" Type="http://schemas.openxmlformats.org/officeDocument/2006/relationships/slide" Target="slides/slide129.xml"/><Relationship Id="rId521" Type="http://schemas.openxmlformats.org/officeDocument/2006/relationships/slide" Target="slides/slide130.xml"/><Relationship Id="rId522" Type="http://schemas.openxmlformats.org/officeDocument/2006/relationships/slide" Target="slides/slide131.xml"/><Relationship Id="rId523" Type="http://schemas.openxmlformats.org/officeDocument/2006/relationships/slide" Target="slides/slide132.xml"/><Relationship Id="rId52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2.xml.rels><?xml version="1.0" encoding="UTF-8" standalone="yes"?>
<Relationships xmlns="http://schemas.openxmlformats.org/package/2006/relationships"><Relationship Id="rId13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8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Relationship Id="rId3" Type="http://schemas.openxmlformats.org/officeDocument/2006/relationships/image" Target="../media/brand_logo.png"/></Relationships>
</file>

<file path=ppt/slides/_rels/slide1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government-jobs/" TargetMode="External"/><Relationship Id="rId4" Type="http://schemas.openxmlformats.org/officeDocument/2006/relationships/hyperlink" Target="https://4ab.in/government-jobs/" TargetMode="External"/><Relationship Id="rId5" Type="http://schemas.openxmlformats.org/officeDocument/2006/relationships/hyperlink" Target="https://4ab.in/government-jobs/" TargetMode="External"/><Relationship Id="rId6" Type="http://schemas.openxmlformats.org/officeDocument/2006/relationships/hyperlink" Target="https://4ab.in/government-jobs/exams/" TargetMode="External"/><Relationship Id="rId7" Type="http://schemas.openxmlformats.org/officeDocument/2006/relationships/hyperlink" Target="https://4ab.in/government-jobs/chemistry/" TargetMode="External"/><Relationship Id="rId8" Type="http://schemas.openxmlformats.org/officeDocument/2006/relationships/hyperlink" Target="https://4ab.in/government-jobs/blog/" TargetMode="External"/><Relationship Id="rId9" Type="http://schemas.openxmlformats.org/officeDocument/2006/relationships/hyperlink" Target="https://4ab.in/government-jobs/" TargetMode="External"/><Relationship Id="rId10" Type="http://schemas.openxmlformats.org/officeDocument/2006/relationships/hyperlink" Target="https://4ab.in/government-jobs/" TargetMode="External"/><Relationship Id="rId11" Type="http://schemas.openxmlformats.org/officeDocument/2006/relationships/hyperlink" Target="https://4ab.in/examination-news/latest/" TargetMode="External"/><Relationship Id="rId12" Type="http://schemas.openxmlformats.org/officeDocument/2006/relationships/hyperlink" Target="https://4ab.in/examination-news/calendar/" TargetMode="External"/><Relationship Id="rId13" Type="http://schemas.openxmlformats.org/officeDocument/2006/relationships/hyperlink" Target="https://4ab.in/examination-news/latest/?e=admit-card" TargetMode="External"/><Relationship Id="rId14" Type="http://schemas.openxmlformats.org/officeDocument/2006/relationships/hyperlink" Target="https://4ab.in/examination-news/latest/?e=result" TargetMode="External"/><Relationship Id="rId15" Type="http://schemas.openxmlformats.org/officeDocument/2006/relationships/hyperlink" Target="https://4ab.in/examination-news/tier/ug/" TargetMode="External"/><Relationship Id="rId16" Type="http://schemas.openxmlformats.org/officeDocument/2006/relationships/hyperlink" Target="https://4ab.in/examination-news/tier/pg/" TargetMode="External"/><Relationship Id="rId17" Type="http://schemas.openxmlformats.org/officeDocument/2006/relationships/hyperlink" Target="https://4ab.in/examination-news/tier/research/" TargetMode="External"/><Relationship Id="rId18" Type="http://schemas.openxmlformats.org/officeDocument/2006/relationships/hyperlink" Target="https://4ab.in/examination-news/tier/school/" TargetMode="External"/><Relationship Id="rId19" Type="http://schemas.openxmlformats.org/officeDocument/2006/relationships/hyperlink" Target="https://4ab.in/examination-news/blog/" TargetMode="External"/><Relationship Id="rId20" Type="http://schemas.openxmlformats.org/officeDocument/2006/relationships/hyperlink" Target="https://4ab.in/examination-news/" TargetMode="External"/><Relationship Id="rId21" Type="http://schemas.openxmlformats.org/officeDocument/2006/relationships/hyperlink" Target="https://4ab.in/examination-news/" TargetMode="External"/><Relationship Id="rId22" Type="http://schemas.openxmlformats.org/officeDocument/2006/relationships/hyperlink" Target="https://4ab.in/educators/" TargetMode="External"/><Relationship Id="rId23" Type="http://schemas.openxmlformats.org/officeDocument/2006/relationships/image" Target="../media/brand_image-3-1.png"/><Relationship Id="rId24" Type="http://schemas.openxmlformats.org/officeDocument/2006/relationships/image" Target="../media/brand_image-3-2.png"/><Relationship Id="rId25" Type="http://schemas.openxmlformats.org/officeDocument/2006/relationships/image" Target="../media/brand_image-3-2.png"/><Relationship Id="rId26" Type="http://schemas.openxmlformats.org/officeDocument/2006/relationships/image" Target="../media/brand_image-3-2.png"/><Relationship Id="rId27" Type="http://schemas.openxmlformats.org/officeDocument/2006/relationships/image" Target="../media/brand_image-3-2.png"/><Relationship Id="rId28" Type="http://schemas.openxmlformats.org/officeDocument/2006/relationships/image" Target="../media/brand_image-3-2.png"/><Relationship Id="rId29" Type="http://schemas.openxmlformats.org/officeDocument/2006/relationships/image" Target="../media/brand_image-3-2.png"/><Relationship Id="rId30" Type="http://schemas.openxmlformats.org/officeDocument/2006/relationships/image" Target="../media/brand_image-3-8.png"/><Relationship Id="rId31" Type="http://schemas.openxmlformats.org/officeDocument/2006/relationships/image" Target="../media/brand_image-3-2.png"/><Relationship Id="rId32" Type="http://schemas.openxmlformats.org/officeDocument/2006/relationships/image" Target="../media/brand_image-3-10.png"/><Relationship Id="rId33" Type="http://schemas.openxmlformats.org/officeDocument/2006/relationships/image" Target="../media/brand_image-3-2.png"/><Relationship Id="rId34" Type="http://schemas.openxmlformats.org/officeDocument/2006/relationships/image" Target="../media/brand_image-3-2.png"/><Relationship Id="rId35" Type="http://schemas.openxmlformats.org/officeDocument/2006/relationships/image" Target="../media/brand_image-3-2.png"/><Relationship Id="rId36" Type="http://schemas.openxmlformats.org/officeDocument/2006/relationships/image" Target="../media/brand_image-3-2.png"/><Relationship Id="rId37" Type="http://schemas.openxmlformats.org/officeDocument/2006/relationships/image" Target="../media/brand_image-3-2.png"/><Relationship Id="rId38" Type="http://schemas.openxmlformats.org/officeDocument/2006/relationships/image" Target="../media/brand_image-3-2.png"/><Relationship Id="rId39" Type="http://schemas.openxmlformats.org/officeDocument/2006/relationships/image" Target="../media/brand_image-3-2.png"/><Relationship Id="rId40" Type="http://schemas.openxmlformats.org/officeDocument/2006/relationships/image" Target="../media/brand_image-3-2.png"/><Relationship Id="rId41" Type="http://schemas.openxmlformats.org/officeDocument/2006/relationships/image" Target="../media/brand_image-3-2.png"/><Relationship Id="rId42" Type="http://schemas.openxmlformats.org/officeDocument/2006/relationships/image" Target="../media/brand_image-3-20.png"/><Relationship Id="rId43" Type="http://schemas.openxmlformats.org/officeDocument/2006/relationships/image" Target="../media/brand_image-3-2.png"/><Relationship Id="rId44" Type="http://schemas.openxmlformats.org/officeDocument/2006/relationships/image" Target="../media/brand_image-3-2.png"/></Relationships>
</file>

<file path=ppt/slides/_rels/slide1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educators/chemistry-question-bank/" TargetMode="External"/><Relationship Id="rId4" Type="http://schemas.openxmlformats.org/officeDocument/2006/relationships/hyperlink" Target="https://4ab.in/educators/search/" TargetMode="External"/><Relationship Id="rId5" Type="http://schemas.openxmlformats.org/officeDocument/2006/relationships/hyperlink" Target="https://4ab.in/educators/topic/" TargetMode="External"/><Relationship Id="rId6" Type="http://schemas.openxmlformats.org/officeDocument/2006/relationships/hyperlink" Target="https://4ab.in/educators/?m=qb" TargetMode="External"/><Relationship Id="rId7" Type="http://schemas.openxmlformats.org/officeDocument/2006/relationships/hyperlink" Target="https://4ab.in/educators/chemistry-question-bank/#docs" TargetMode="External"/><Relationship Id="rId8" Type="http://schemas.openxmlformats.org/officeDocument/2006/relationships/hyperlink" Target="https://4ab.in/educators/chemistry-community/" TargetMode="External"/><Relationship Id="rId9" Type="http://schemas.openxmlformats.org/officeDocument/2006/relationships/hyperlink" Target="https://4ab.in/educators/analyse/" TargetMode="External"/><Relationship Id="rId10" Type="http://schemas.openxmlformats.org/officeDocument/2006/relationships/hyperlink" Target="https://4ab.in/educators/?m=qb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4-1.png"/><Relationship Id="rId13" Type="http://schemas.openxmlformats.org/officeDocument/2006/relationships/image" Target="../media/brand_image-4-2.png"/><Relationship Id="rId14" Type="http://schemas.openxmlformats.org/officeDocument/2006/relationships/image" Target="../media/brand_image-4-2.png"/><Relationship Id="rId15" Type="http://schemas.openxmlformats.org/officeDocument/2006/relationships/image" Target="../media/brand_image-4-2.png"/><Relationship Id="rId16" Type="http://schemas.openxmlformats.org/officeDocument/2006/relationships/image" Target="../media/brand_image-4-5.png"/><Relationship Id="rId17" Type="http://schemas.openxmlformats.org/officeDocument/2006/relationships/image" Target="../media/brand_image-4-2.png"/><Relationship Id="rId18" Type="http://schemas.openxmlformats.org/officeDocument/2006/relationships/image" Target="../media/brand_image-4-7.png"/><Relationship Id="rId19" Type="http://schemas.openxmlformats.org/officeDocument/2006/relationships/image" Target="../media/brand_image-4-8.png"/><Relationship Id="rId20" Type="http://schemas.openxmlformats.org/officeDocument/2006/relationships/image" Target="../media/brand_image-4-2.png"/><Relationship Id="rId21" Type="http://schemas.openxmlformats.org/officeDocument/2006/relationships/image" Target="../media/brand_image-4-10.png"/><Relationship Id="rId22" Type="http://schemas.openxmlformats.org/officeDocument/2006/relationships/image" Target="../media/brand_image-4-2.png"/><Relationship Id="rId23" Type="http://schemas.openxmlformats.org/officeDocument/2006/relationships/image" Target="../media/brand_image-4-12.png"/><Relationship Id="rId24" Type="http://schemas.openxmlformats.org/officeDocument/2006/relationships/image" Target="../media/brand_image-4-2.png"/><Relationship Id="rId25" Type="http://schemas.openxmlformats.org/officeDocument/2006/relationships/image" Target="../media/brand_image-4-14.png"/><Relationship Id="rId26" Type="http://schemas.openxmlformats.org/officeDocument/2006/relationships/image" Target="../media/brand_image-4-15.png"/><Relationship Id="rId27" Type="http://schemas.openxmlformats.org/officeDocument/2006/relationships/image" Target="../media/brand_image-4-2.png"/></Relationships>
</file>

<file path=ppt/slides/_rels/slide1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educators/" TargetMode="External"/><Relationship Id="rId4" Type="http://schemas.openxmlformats.org/officeDocument/2006/relationships/hyperlink" Target="https://4ab.in/educators/" TargetMode="External"/><Relationship Id="rId5" Type="http://schemas.openxmlformats.org/officeDocument/2006/relationships/image" Target="../media/brand_image-5-1.png"/><Relationship Id="rId6" Type="http://schemas.openxmlformats.org/officeDocument/2006/relationships/image" Target="../media/brand_image-5-2.png"/><Relationship Id="rId7" Type="http://schemas.openxmlformats.org/officeDocument/2006/relationships/image" Target="../media/brand_image-5-3.png"/><Relationship Id="rId8" Type="http://schemas.openxmlformats.org/officeDocument/2006/relationships/image" Target="../media/brand_image-5-4.png"/><Relationship Id="rId9" Type="http://schemas.openxmlformats.org/officeDocument/2006/relationships/image" Target="../media/brand_image-5-5.png"/><Relationship Id="rId10" Type="http://schemas.openxmlformats.org/officeDocument/2006/relationships/image" Target="../media/brand_image-5-6.png"/><Relationship Id="rId11" Type="http://schemas.openxmlformats.org/officeDocument/2006/relationships/image" Target="../media/brand_image-5-7.png"/></Relationships>
</file>

<file path=ppt/slides/_rels/slide1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3-1.png"/><Relationship Id="rId3" Type="http://schemas.openxmlformats.org/officeDocument/2006/relationships/hyperlink" Target="https://4ab.in/molecular-symmetry/" TargetMode="External"/><Relationship Id="rId4" Type="http://schemas.openxmlformats.org/officeDocument/2006/relationships/hyperlink" Target="https://4ab.in/molecular-symmetry/" TargetMode="External"/><Relationship Id="rId5" Type="http://schemas.openxmlformats.org/officeDocument/2006/relationships/hyperlink" Target="https://4ab.in/molecular-point-groups/" TargetMode="External"/><Relationship Id="rId6" Type="http://schemas.openxmlformats.org/officeDocument/2006/relationships/hyperlink" Target="https://4ab.in/molecular-point-groups/" TargetMode="External"/><Relationship Id="rId7" Type="http://schemas.openxmlformats.org/officeDocument/2006/relationships/hyperlink" Target="https://4ab.in/crystal-structure/" TargetMode="External"/><Relationship Id="rId8" Type="http://schemas.openxmlformats.org/officeDocument/2006/relationships/hyperlink" Target="https://4ab.in/crystal-structure/" TargetMode="External"/><Relationship Id="rId9" Type="http://schemas.openxmlformats.org/officeDocument/2006/relationships/hyperlink" Target="https://4ab.in/crystal-space-groups/" TargetMode="External"/><Relationship Id="rId10" Type="http://schemas.openxmlformats.org/officeDocument/2006/relationships/hyperlink" Target="https://4ab.in/crystal-space-groups/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6-1.png"/><Relationship Id="rId13" Type="http://schemas.openxmlformats.org/officeDocument/2006/relationships/image" Target="../media/brand_image-6-2.png"/><Relationship Id="rId14" Type="http://schemas.openxmlformats.org/officeDocument/2006/relationships/image" Target="../media/brand_image-6-3.png"/><Relationship Id="rId15" Type="http://schemas.openxmlformats.org/officeDocument/2006/relationships/image" Target="../media/brand_image-6-4.png"/><Relationship Id="rId16" Type="http://schemas.openxmlformats.org/officeDocument/2006/relationships/image" Target="../media/brand_image-6-5.png"/><Relationship Id="rId17" Type="http://schemas.openxmlformats.org/officeDocument/2006/relationships/image" Target="../media/brand_image-6-3.png"/><Relationship Id="rId18" Type="http://schemas.openxmlformats.org/officeDocument/2006/relationships/image" Target="../media/brand_image-6-7.png"/><Relationship Id="rId19" Type="http://schemas.openxmlformats.org/officeDocument/2006/relationships/image" Target="../media/brand_image-6-8.png"/><Relationship Id="rId20" Type="http://schemas.openxmlformats.org/officeDocument/2006/relationships/image" Target="../media/brand_image-6-3.png"/><Relationship Id="rId21" Type="http://schemas.openxmlformats.org/officeDocument/2006/relationships/image" Target="../media/brand_image-6-10.png"/><Relationship Id="rId22" Type="http://schemas.openxmlformats.org/officeDocument/2006/relationships/image" Target="../media/brand_image-6-11.png"/><Relationship Id="rId23" Type="http://schemas.openxmlformats.org/officeDocument/2006/relationships/image" Target="../media/brand_image-6-3.png"/><Relationship Id="rId24" Type="http://schemas.openxmlformats.org/officeDocument/2006/relationships/image" Target="../media/brand_image-6-3.png"/></Relationships>
</file>

<file path=ppt/slides/_rels/slide1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3-1.png"/><Relationship Id="rId3" Type="http://schemas.openxmlformats.org/officeDocument/2006/relationships/hyperlink" Target="https://4ab.in/periodic-table/" TargetMode="External"/><Relationship Id="rId4" Type="http://schemas.openxmlformats.org/officeDocument/2006/relationships/hyperlink" Target="https://4ab.in/periodic-table/" TargetMode="External"/><Relationship Id="rId5" Type="http://schemas.openxmlformats.org/officeDocument/2006/relationships/hyperlink" Target="https://4ab.in/chemistry-calculator/" TargetMode="External"/><Relationship Id="rId6" Type="http://schemas.openxmlformats.org/officeDocument/2006/relationships/hyperlink" Target="https://4ab.in/chemistry-calculator/" TargetMode="External"/><Relationship Id="rId7" Type="http://schemas.openxmlformats.org/officeDocument/2006/relationships/hyperlink" Target="https://4ab.in/chemistry-typing/" TargetMode="External"/><Relationship Id="rId8" Type="http://schemas.openxmlformats.org/officeDocument/2006/relationships/hyperlink" Target="https://4ab.in/chemistry-typing/" TargetMode="External"/><Relationship Id="rId9" Type="http://schemas.openxmlformats.org/officeDocument/2006/relationships/hyperlink" Target="https://4ab.in/educators/draw/" TargetMode="External"/><Relationship Id="rId10" Type="http://schemas.openxmlformats.org/officeDocument/2006/relationships/hyperlink" Target="https://4ab.in/educators/draw/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7-1.png"/><Relationship Id="rId13" Type="http://schemas.openxmlformats.org/officeDocument/2006/relationships/image" Target="../media/brand_image-7-2.png"/><Relationship Id="rId14" Type="http://schemas.openxmlformats.org/officeDocument/2006/relationships/image" Target="../media/brand_image-7-3.png"/><Relationship Id="rId15" Type="http://schemas.openxmlformats.org/officeDocument/2006/relationships/image" Target="../media/brand_image-7-4.png"/><Relationship Id="rId16" Type="http://schemas.openxmlformats.org/officeDocument/2006/relationships/image" Target="../media/brand_image-7-5.png"/><Relationship Id="rId17" Type="http://schemas.openxmlformats.org/officeDocument/2006/relationships/image" Target="../media/brand_image-7-3.png"/><Relationship Id="rId18" Type="http://schemas.openxmlformats.org/officeDocument/2006/relationships/image" Target="../media/brand_image-7-7.png"/><Relationship Id="rId19" Type="http://schemas.openxmlformats.org/officeDocument/2006/relationships/image" Target="../media/brand_image-7-8.png"/><Relationship Id="rId20" Type="http://schemas.openxmlformats.org/officeDocument/2006/relationships/image" Target="../media/brand_image-7-3.png"/><Relationship Id="rId21" Type="http://schemas.openxmlformats.org/officeDocument/2006/relationships/image" Target="../media/brand_image-7-10.png"/><Relationship Id="rId22" Type="http://schemas.openxmlformats.org/officeDocument/2006/relationships/image" Target="../media/brand_image-7-11.png"/><Relationship Id="rId23" Type="http://schemas.openxmlformats.org/officeDocument/2006/relationships/image" Target="../media/brand_image-7-3.png"/><Relationship Id="rId24" Type="http://schemas.openxmlformats.org/officeDocument/2006/relationships/image" Target="../media/brand_image-7-3.png"/></Relationships>
</file>

<file path=ppt/slides/_rels/slide1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tel:+919212142427" TargetMode="External"/><Relationship Id="rId3" Type="http://schemas.openxmlformats.org/officeDocument/2006/relationships/hyperlink" Target="https://4ab.in/educators/" TargetMode="External"/><Relationship Id="rId4" Type="http://schemas.openxmlformats.org/officeDocument/2006/relationships/hyperlink" Target="https://4ab.in/educators/" TargetMode="External"/><Relationship Id="rId5" Type="http://schemas.openxmlformats.org/officeDocument/2006/relationships/image" Target="../media/brand_image-8-1.png"/><Relationship Id="rId6" Type="http://schemas.openxmlformats.org/officeDocument/2006/relationships/image" Target="../media/brand_image-8-2.png"/><Relationship Id="rId7" Type="http://schemas.openxmlformats.org/officeDocument/2006/relationships/image" Target="../media/brand_image-8-2.png"/><Relationship Id="rId8" Type="http://schemas.openxmlformats.org/officeDocument/2006/relationships/image" Target="../media/brand_image-8-4.png"/><Relationship Id="rId9" Type="http://schemas.openxmlformats.org/officeDocument/2006/relationships/image" Target="../media/brand_brand_photo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502920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02920" y="868680"/>
            <a:ext cx="6035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  ·  15+ Years Mentorship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21208" y="1371600"/>
            <a:ext cx="155448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1517904"/>
            <a:ext cx="6217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5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Group Theory</a:t>
            </a:r>
            <a:endParaRPr lang="en-US" sz="3500" dirty="0"/>
          </a:p>
        </p:txBody>
      </p:sp>
      <p:sp>
        <p:nvSpPr>
          <p:cNvPr id="10" name="Text 8"/>
          <p:cNvSpPr/>
          <p:nvPr/>
        </p:nvSpPr>
        <p:spPr>
          <a:xfrm>
            <a:off x="502920" y="2212848"/>
            <a:ext cx="6217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26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Premium CSIR-NET PYQ Book</a:t>
            </a:r>
            <a:endParaRPr lang="en-US" sz="1326" dirty="0"/>
          </a:p>
        </p:txBody>
      </p:sp>
      <p:sp>
        <p:nvSpPr>
          <p:cNvPr id="11" name="Text 9"/>
          <p:cNvSpPr/>
          <p:nvPr/>
        </p:nvSpPr>
        <p:spPr>
          <a:xfrm>
            <a:off x="502920" y="2596896"/>
            <a:ext cx="6217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Previous-Year Questions · 39 with verified answers · Distractor Analysis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02920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2920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3-Slide Solutions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2020824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BEDEC"/>
          </a:solidFill>
          <a:ln w="9525">
            <a:solidFill>
              <a:srgbClr val="B83A3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020824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Distractor Analysis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3538728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BF1DE"/>
          </a:solidFill>
          <a:ln w="9525">
            <a:solidFill>
              <a:srgbClr val="C9821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38728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Tricks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5056632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056632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Sheets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502920" y="3703320"/>
            <a:ext cx="6217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CSIR-NET  ·  GATE  ·  IIT-JAM  —  3 Topics · 41 Real PYQs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02920" y="4480560"/>
            <a:ext cx="603504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02920" y="4553712"/>
            <a:ext cx="6583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250" dirty="0"/>
          </a:p>
        </p:txBody>
      </p:sp>
      <p:pic>
        <p:nvPicPr>
          <p:cNvPr id="23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9480" y="411480"/>
            <a:ext cx="1463040" cy="1463040"/>
          </a:xfrm>
          <a:prstGeom prst="rect">
            <a:avLst/>
          </a:prstGeom>
        </p:spPr>
      </p:pic>
      <p:pic>
        <p:nvPicPr>
          <p:cNvPr id="24" name="Mr. Aniket Bhardwaj" descr="Mr. Aniket Bhardwaj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480" y="2240280"/>
            <a:ext cx="1463040" cy="1463040"/>
          </a:xfrm>
          <a:prstGeom prst="rect">
            <a:avLst/>
          </a:prstGeom>
        </p:spPr>
      </p:pic>
      <p:sp>
        <p:nvSpPr>
          <p:cNvPr id="25" name="Brand handle"/>
          <p:cNvSpPr txBox="1"/>
          <p:nvPr/>
        </p:nvSpPr>
        <p:spPr>
          <a:xfrm>
            <a:off x="6949440" y="384048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1050" b="1" dirty="0">
                <a:solidFill>
                  <a:srgbClr val="FFFFFF"/>
                </a:solidFill>
                <a:latin typeface="Arial"/>
              </a:rPr>
              <a:t>Mr. Aniket Bhardwaj</a:t>
            </a:r>
          </a:p>
        </p:txBody>
      </p:sp>
      <p:sp>
        <p:nvSpPr>
          <p:cNvPr id="26" name="Brand handle"/>
          <p:cNvSpPr txBox="1"/>
          <p:nvPr/>
        </p:nvSpPr>
        <p:spPr>
          <a:xfrm>
            <a:off x="6949440" y="411480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1050" b="1" dirty="0">
                <a:solidFill>
                  <a:srgbClr val="E9BD6A"/>
                </a:solidFill>
                <a:latin typeface="Arial"/>
              </a:rPr>
              <a:t>@abcchemistry24</a:t>
            </a:r>
          </a:p>
        </p:txBody>
      </p:sp>
      <p:sp>
        <p:nvSpPr>
          <p:cNvPr id="27" name="Brand handle"/>
          <p:cNvSpPr txBox="1"/>
          <p:nvPr/>
        </p:nvSpPr>
        <p:spPr>
          <a:xfrm>
            <a:off x="6949440" y="438912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800" b="0" dirty="0">
                <a:solidFill>
                  <a:srgbClr val="B9C4E6"/>
                </a:solidFill>
                <a:latin typeface="Arial"/>
              </a:rPr>
              <a:t>Instagram · YouTube · Facebook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4008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0"/>
            <a:ext cx="5486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Course Contents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4572000" y="0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Topics · 41 PYQs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274320" y="768096"/>
            <a:ext cx="4279392" cy="480060"/>
          </a:xfrm>
          <a:prstGeom prst="roundRect">
            <a:avLst>
              <a:gd name="adj" fmla="val 7619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47472" y="859536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" y="85953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731520" y="822960"/>
            <a:ext cx="3044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u="sng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31520" y="1042416"/>
            <a:ext cx="3044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Qs   E 8 · M 7 · H 1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3822192" y="822960"/>
            <a:ext cx="6035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39%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840480" y="1042416"/>
            <a:ext cx="566928" cy="91440"/>
          </a:xfrm>
          <a:prstGeom prst="roundRect">
            <a:avLst>
              <a:gd name="adj" fmla="val 30000"/>
            </a:avLst>
          </a:prstGeom>
          <a:solidFill>
            <a:srgbClr val="E3E9F2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840480" y="1042416"/>
            <a:ext cx="221101" cy="91440"/>
          </a:xfrm>
          <a:prstGeom prst="roundRect">
            <a:avLst>
              <a:gd name="adj" fmla="val 50000"/>
            </a:avLst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90288" y="768096"/>
            <a:ext cx="4279392" cy="480060"/>
          </a:xfrm>
          <a:prstGeom prst="roundRect">
            <a:avLst>
              <a:gd name="adj" fmla="val 7619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663440" y="859536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663440" y="85953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047488" y="822960"/>
            <a:ext cx="3044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u="sng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5047488" y="1042416"/>
            <a:ext cx="3044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Qs   E 1 · M 8 · H 2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8138160" y="822960"/>
            <a:ext cx="6035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27%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8156448" y="1042416"/>
            <a:ext cx="566928" cy="91440"/>
          </a:xfrm>
          <a:prstGeom prst="roundRect">
            <a:avLst>
              <a:gd name="adj" fmla="val 30000"/>
            </a:avLst>
          </a:prstGeom>
          <a:solidFill>
            <a:srgbClr val="E3E9F2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156448" y="1042416"/>
            <a:ext cx="153070" cy="91440"/>
          </a:xfrm>
          <a:prstGeom prst="roundRect">
            <a:avLst>
              <a:gd name="adj" fmla="val 30000"/>
            </a:avLst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74320" y="1339596"/>
            <a:ext cx="4279392" cy="480060"/>
          </a:xfrm>
          <a:prstGeom prst="roundRect">
            <a:avLst>
              <a:gd name="adj" fmla="val 7619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47472" y="1431036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47472" y="143103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731520" y="1394460"/>
            <a:ext cx="3044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u="sng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731520" y="1613916"/>
            <a:ext cx="3044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Qs   E 7 · M 4 · H 3</a:t>
            </a:r>
            <a:endParaRPr lang="en-US" sz="850" dirty="0"/>
          </a:p>
        </p:txBody>
      </p:sp>
      <p:sp>
        <p:nvSpPr>
          <p:cNvPr id="27" name="Text 25"/>
          <p:cNvSpPr/>
          <p:nvPr/>
        </p:nvSpPr>
        <p:spPr>
          <a:xfrm>
            <a:off x="3822192" y="1394460"/>
            <a:ext cx="6035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34%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3840480" y="1613916"/>
            <a:ext cx="566928" cy="91440"/>
          </a:xfrm>
          <a:prstGeom prst="roundRect">
            <a:avLst>
              <a:gd name="adj" fmla="val 30000"/>
            </a:avLst>
          </a:prstGeom>
          <a:solidFill>
            <a:srgbClr val="E3E9F2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840480" y="1613916"/>
            <a:ext cx="192755" cy="91440"/>
          </a:xfrm>
          <a:prstGeom prst="roundRect">
            <a:avLst>
              <a:gd name="adj" fmla="val 30000"/>
            </a:avLst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02" name="Text 100"/>
          <p:cNvSpPr/>
          <p:nvPr/>
        </p:nvSpPr>
        <p:spPr>
          <a:xfrm>
            <a:off x="274320" y="4736592"/>
            <a:ext cx="8595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Legend:  </a:t>
            </a:r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   </a:t>
            </a:r>
            <a:pPr algn="l" indent="0" marL="0">
              <a:buNone/>
            </a:pPr>
            <a:r>
              <a:rPr lang="en-US" sz="9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   </a:t>
            </a:r>
            <a:pPr algn="l" indent="0" marL="0"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  ·   </a:t>
            </a:r>
            <a:pPr algn="l" indent="0" marL="0">
              <a:buNone/>
            </a:pPr>
            <a:r>
              <a:rPr lang="en-US" sz="9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exam weightage (share of the chapter)</a:t>
            </a:r>
            <a:endParaRPr lang="en-US" sz="900" dirty="0"/>
          </a:p>
        </p:txBody>
      </p:sp>
      <p:sp>
        <p:nvSpPr>
          <p:cNvPr id="103" name="Shape 101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104" name="Brand handle"/>
          <p:cNvSpPr txBox="1"/>
          <p:nvPr/>
        </p:nvSpPr>
        <p:spPr>
          <a:xfrm>
            <a:off x="274320" y="4846320"/>
            <a:ext cx="5943600" cy="237744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900" b="1" dirty="0">
                <a:solidFill>
                  <a:srgbClr val="1B2A41"/>
                </a:solidFill>
                <a:latin typeface="Arial"/>
              </a:rPr>
              <a:t>( Mr. Aniket Bhardwaj By ABC Chemistry 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69480" y="182880"/>
            <a:ext cx="1737360" cy="1737360"/>
          </a:xfrm>
          <a:prstGeom prst="ellipse">
            <a:avLst/>
          </a:prstGeom>
          <a:solidFill>
            <a:srgbClr val="2C5A80"/>
          </a:solidFill>
          <a:ln w="12700">
            <a:solidFill>
              <a:srgbClr val="2C5A8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371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1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66928" y="1792224"/>
            <a:ext cx="146304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938528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Symmetry Elements Point Groups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66928" y="32461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questions   ·   Easy 8  |  Medium 7  |  Hard 1   ·   PYQ frequency: High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82880" y="4572000"/>
            <a:ext cx="877824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100" dirty="0"/>
          </a:p>
        </p:txBody>
      </p:sp>
      <p:pic>
        <p:nvPicPr>
          <p:cNvPr id="11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379" y="525780"/>
            <a:ext cx="1051560" cy="10515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molecule diborane belongs to the symmetry point group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C₂ᵥ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C₂ₕ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D₂d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D₂ₕ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'D needs the sideways C₂s'.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D₂ₕ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operations E, Cₙ, σ (v, h, d), i, Sₙ; a molecule's point group is assigned by a flow chart: linear (C∞v/D∞h), high symmetry (Td, Oh, Ih), then principal axis, perpendicular C₂s (Dₙ), σh (Dₙh/Cₙh), σv (Cₙv/Dₙd).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Diborane: planar B₂H₄ frame with two bridging H in the perpendicular plane — three mutually perpendicular C₂ axes, three planes and an inversion centre → D₂h.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D₂ₕ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Polar ⇒ Cₙ or Cₙv or Cs; chiral ⇒ only proper rotations (Cₙ, Dₙ).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Missing the perpendicular C₂ axes in planar molecules (BF₃ is D₃h, not C₃v).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Allene is D₂d, staggered ethane D₃d, eclipsed ethane D₃h, trans-N₂F₂ C₂h.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'D needs the sideways C₂s'.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C₂ᵥ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Diborane: planar B₂H₄ frame with two bridging H in the perpendicular plane — three mutually perpendicular C₂ axes, three planes and an inversion centre → D₂h.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C₂ₕ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Missing the perpendicular C₂ axes in planar molecules (BF₃ is D₃h, not C₃v).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D₂d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Allene is D₂d, staggered ethane D₃d, eclipsed ethane D₃h, trans-N₂F₂ C₂h.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symmetry point group of the most stable geometry of the following molecule mathrmCl(H)C=C=C(H)Cl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C₂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C₁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C₂ᵥ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C₂ₕ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'D needs the sideways C₂s'.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C₂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operations E, Cₙ, σ (v, h, d), i, Sₙ; a molecule's point group is assigned by a flow chart: linear (C∞v/D∞h), high symmetry (Td, Oh, Ih), then principal axis, perpendicular C₂s (Dₙ), σh (Dₙh/Cₙh), σv (Cₙv/Dₙd).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1,3-Dichloroallene: the two CHCl planes are perpendicular; the only symmetry element is a C₂ through the central carbon — point group C₂ (chiral, axially dissymmetric).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C₂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Polar ⇒ Cₙ or Cₙv or Cs; chiral ⇒ only proper rotations (Cₙ, Dₙ).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Missing the perpendicular C₂ axes in planar molecules (BF₃ is D₃h, not C₃v).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Allene is D₂d, staggered ethane D₃d, eclipsed ethane D₃h, trans-N₂F₂ C₂h.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'D needs the sideways C₂s'.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C₁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1,3-Dichloroallene: the two CHCl planes are perpendicular; the only symmetry element is a C₂ through the central carbon — point group C₂ (chiral, axially dissymmetric).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C₂ᵥ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Missing the perpendicular C₂ axes in planar molecules (BF₃ is D₃h, not C₃v).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C₂ₕ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Allene is D₂d, staggered ethane D₃d, eclipsed ethane D₃h, trans-N₂F₂ C₂h.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product σ^xy.S₄^z (S₄^z is the four fold improper axis of rotation around the z-axis, and σ^xy is the reflection in the xy plane)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C₄^z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C₄^z.i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C₄^y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C₂^z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'D needs the sideways C₂s'.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C₄^z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operations E, Cₙ, σ (v, h, d), i, Sₙ; a molecule's point group is assigned by a flow chart: linear (C∞v/D∞h), high symmetry (Td, Oh, Ih), then principal axis, perpendicular C₂s (Dₙ), σh (Dₙh/Cₙh), σv (Cₙv/Dₙd).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S₄ᶻ = C₄ᶻ·σ_xy by definition, so σ_xy·S₄ᶻ = σ_xy·σ_xy·C₄ᶻ = C₄ᶻ.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C₄^z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Polar ⇒ Cₙ or Cₙv or Cs; chiral ⇒ only proper rotations (Cₙ, Dₙ).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Missing the perpendicular C₂ axes in planar molecules (BF₃ is D₃h, not C₃v).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Allene is D₂d, staggered ethane D₃d, eclipsed ethane D₃h, trans-N₂F₂ C₂h.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'D needs the sideways C₂s'.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C₄^z.i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S₄ᶻ = C₄ᶻ·σ_xy by definition, so σ_xy·S₄ᶻ = σ_xy·σ_xy·C₄ᶻ = C₄ᶻ.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C₄^y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Missing the perpendicular C₂ axes in planar molecules (BF₃ is D₃h, not C₃v).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C₂^z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Allene is D₂d, staggered ethane D₃d, eclipsed ethane D₃h, trans-N₂F₂ C₂h.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every atom that is NOT shifted under C₄ and σ symmetry operations, the characters are respectively.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-1, -1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0, 0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1, 1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-1, 1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'D needs the sideways C₂s'.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1, 1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operations E, Cₙ, σ (v, h, d), i, Sₙ; a molecule's point group is assigned by a flow chart: linear (C∞v/D∞h), high symmetry (Td, Oh, Ih), then principal axis, perpendicular C₂s (Dₙ), σh (Dₙh/Cₙh), σv (Cₙv/Dₙd).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unshifted atom χ(Cₙ) = 1 + 2cos(2π/n): C₄ → 1 + 2cos 90° = 1; any reflection → 1.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1, 1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Polar ⇒ Cₙ or Cₙv or Cs; chiral ⇒ only proper rotations (Cₙ, Dₙ).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Missing the perpendicular C₂ axes in planar molecules (BF₃ is D₃h, not C₃v).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Allene is D₂d, staggered ethane D₃d, eclipsed ethane D₃h, trans-N₂F₂ C₂h.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'D needs the sideways C₂s'.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-1, -1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Per unshifted atom χ(Cₙ) = 1 + 2cos(2π/n): C₄ → 1 + 2cos 90° = 1; any reflection → 1.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0, 0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Missing the perpendicular C₂ axes in planar molecules (BF₃ is D₃h, not C₃v).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-1, 1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Allene is D₂d, staggered ethane D₃d, eclipsed ethane D₃h, trans-N₂F₂ C₂h.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equivalent symmetry operations for S₆³ and S₃⁶ are, respectively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C₃ and C₂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σₕ and I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σₕ and E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and 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'D needs the sideways C₂s'.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i and 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operations E, Cₙ, σ (v, h, d), i, Sₙ; a molecule's point group is assigned by a flow chart: linear (C∞v/D∞h), high symmetry (Td, Oh, Ih), then principal axis, perpendicular C₂s (Dₙ), σh (Dₙh/Cₙh), σv (Cₙv/Dₙd).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S₆³ = C₂·σₕ = i; S₃⁶ = C₃⁶·σₕ⁶ = E·E = E.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i and 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Polar ⇒ Cₙ or Cₙv or Cs; chiral ⇒ only proper rotations (Cₙ, Dₙ).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Missing the perpendicular C₂ axes in planar molecules (BF₃ is D₃h, not C₃v).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Allene is D₂d, staggered ethane D₃d, eclipsed ethane D₃h, trans-N₂F₂ C₂h.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'D needs the sideways C₂s'.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C₃ and C₂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S₆³ = C₂·σₕ = i; S₃⁶ = C₃⁶·σₕ⁶ = E·E = E.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σₕ and I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Missing the perpendicular C₂ axes in planar molecules (BF₃ is D₃h, not C₃v).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σₕ and 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Allene is D₂d, staggered ethane D₃d, eclipsed ethane D₃h, trans-N₂F₂ C₂h.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cube does not have the symmetry element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C₂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C₃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C₄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C₆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'D needs the sideways C₂s'.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C₆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operations E, Cₙ, σ (v, h, d), i, Sₙ; a molecule's point group is assigned by a flow chart: linear (C∞v/D∞h), high symmetry (Td, Oh, Ih), then principal axis, perpendicular C₂s (Dₙ), σh (Dₙh/Cₙh), σv (Cₙv/Dₙd).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cube (O_h) has C₄ (through face centres), C₃ (body diagonals) and C₂ (edge midpoints) but no C₆.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C₆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Polar ⇒ Cₙ or Cₙv or Cs; chiral ⇒ only proper rotations (Cₙ, Dₙ).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Missing the perpendicular C₂ axes in planar molecules (BF₃ is D₃h, not C₃v).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Allene is D₂d, staggered ethane D₃d, eclipsed ethane D₃h, trans-N₂F₂ C₂h.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'D needs the sideways C₂s'.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C₂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A cube (O_h) has C₄ (through face centres), C₃ (body diagonals) and C₂ (edge midpoints) but no C₆.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C₃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Missing the perpendicular C₂ axes in planar molecules (BF₃ is D₃h, not C₃v).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C₄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Allene is D₂d, staggered ethane D₃d, eclipsed ethane D₃h, trans-N₂F₂ C₂h.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Among the following, the CORRECT statement is: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number of irreducible representations is equal to classes of symmetry operations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number of irreducible representations is equal to the order of the symmetry point group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irreducible representations contained in any point group are always of one dimension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symmetry point group may not contain a totally symmetric irreducible representation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'D needs the sideways C₂s'.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The number of irreducible representations is equal to classes of symmetry operations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operations E, Cₙ, σ (v, h, d), i, Sₙ; a molecule's point group is assigned by a flow chart: linear (C∞v/D∞h), high symmetry (Td, Oh, Ih), then principal axis, perpendicular C₂s (Dₙ), σh (Dₙh/Cₙh), σv (Cₙv/Dₙd).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Number of irreducible representations = number of classes (a). Σ(dimension)² = order, irreps may be 1-, 2- or 3-dimensional, and every group has the totally symmetric representation.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The number of irreducible representations is equal to classes of symmetry operations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Polar ⇒ Cₙ or Cₙv or Cs; chiral ⇒ only proper rotations (Cₙ, Dₙ).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Missing the perpendicular C₂ axes in planar molecules (BF₃ is D₃h, not C₃v).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Allene is D₂d, staggered ethane D₃d, eclipsed ethane D₃h, trans-N₂F₂ C₂h.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'D needs the sideways C₂s'.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number of irreducible representations is equal to the order of the symmetry point group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Number of irreducible representations = number of classes (a). Σ(dimension)² = order, irreps may be 1-, 2- or 3-dimensional, and every group has the totally symmetric representation.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irreducible representations contained in any point group are always of one dimension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Missing the perpendicular C₂ axes in planar molecules (BF₃ is D₃h, not C₃v).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symmetry point group may not contain a totally symmetric irreducible representation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Allene is D₂d, staggered ethane D₃d, eclipsed ethane D₃h, trans-N₂F₂ C₂h.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8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square pyramidal, MX₄, molecule belongs to C₄ᵥ point group. The symmetry operations are: E, 2C₄, C₂, 2σᵥ and 2σ_d. The trace for the reducible representation, when symmetry operations of C₄ᵥ applied to MX₄, is: (c) 5 1 1 1 1 (a) 5 1 1 1 3 (b) 1 1 1 1 1 (d) 4 1 1 1 3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'D needs the sideways C₂s'.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SELF-PRACTICE  answer on record: (A) — options were not printed in the source.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Q8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molecules contains the following symmetry operations: E, 2C₆, 2C₃, C₂, 3σ_d, 3σᵥ. The number of classes and order of the symmetry point group is: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3, 12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5, 12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6, 12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6, 6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 (high merit)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'D needs the sideways C₂s'.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Q9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6, 12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operations E, Cₙ, σ (v, h, d), i, Sₙ; a molecule's point group is assigned by a flow chart: linear (C∞v/D∞h), high symmetry (Td, Oh, Ih), then principal axis, perpendicular C₂s (Dₙ), σh (Dₙh/Cₙh), σv (Cₙv/Dₙd).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E, 2C₆, 2C₃, C₂, 3σ_d, 3σᵥ are six classes containing 1+2+2+1+3+3 = 12 operations — C₆v, order 12.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6, 12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Polar ⇒ Cₙ or Cₙv or Cs; chiral ⇒ only proper rotations (Cₙ, Dₙ).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Missing the perpendicular C₂ axes in planar molecules (BF₃ is D₃h, not C₃v).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Allene is D₂d, staggered ethane D₃d, eclipsed ethane D₃h, trans-N₂F₂ C₂h.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'D needs the sideways C₂s'.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Q9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3, 12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E, 2C₆, 2C₃, C₂, 3σ_d, 3σᵥ are six classes containing 1+2+2+1+3+3 = 12 operations — C₆v, order 12.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5, 12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Missing the perpendicular C₂ axes in planar molecules (BF₃ is D₃h, not C₃v).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6, 6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Allene is D₂d, staggered ethane D₃d, eclipsed ethane D₃h, trans-N₂F₂ C₂h.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Q9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10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Q10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symmetry point group of propyne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C₃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C₃ᵥ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D₃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D₃d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'D needs the sideways C₂s'.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Q10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10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C₃ᵥ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operations E, Cₙ, σ (v, h, d), i, Sₙ; a molecule's point group is assigned by a flow chart: linear (C∞v/D∞h), high symmetry (Td, Oh, Ih), then principal axis, perpendicular C₂s (Dₙ), σh (Dₙh/Cₙh), σv (Cₙv/Dₙd).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Propyne CH₃–C≡C–H: a C₃ axis along the chain and three σᵥ planes, no C₂ perpendicular and no σₕ → C₃v.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C₃ᵥ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Polar ⇒ Cₙ or Cₙv or Cs; chiral ⇒ only proper rotations (Cₙ, Dₙ).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Missing the perpendicular C₂ axes in planar molecules (BF₃ is D₃h, not C₃v).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Allene is D₂d, staggered ethane D₃d, eclipsed ethane D₃h, trans-N₂F₂ C₂h.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'D needs the sideways C₂s'.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Q10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10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C₃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Propyne CH₃–C≡C–H: a C₃ axis along the chain and three σᵥ planes, no C₂ perpendicular and no σₕ → C₃v.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D₃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Missing the perpendicular C₂ axes in planar molecules (BF₃ is D₃h, not C₃v).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D₃d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Allene is D₂d, staggered ethane D₃d, eclipsed ethane D₃h, trans-N₂F₂ C₂h.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Q10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2016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11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point group obtained by adding symmetry operation σₕ to the point group C₄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S₄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C₄ₕ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D₂ₕ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D₄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'D needs the sideways C₂s'.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2016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11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C₄ₕ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operations E, Cₙ, σ (v, h, d), i, Sₙ; a molecule's point group is assigned by a flow chart: linear (C∞v/D∞h), high symmetry (Td, Oh, Ih), then principal axis, perpendicular C₂s (Dₙ), σh (Dₙh/Cₙh), σv (Cₙv/Dₙd).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Adding σₕ to Cₙ generates Cₙh: C₄ + σₕ = C₄h (which also contains S₄ and i).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C₄ₕ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Polar ⇒ Cₙ or Cₙv or Cs; chiral ⇒ only proper rotations (Cₙ, Dₙ).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Missing the perpendicular C₂ axes in planar molecules (BF₃ is D₃h, not C₃v).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Allene is D₂d, staggered ethane D₃d, eclipsed ethane D₃h, trans-N₂F₂ C₂h.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'D needs the sideways C₂s'.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2016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11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S₄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Adding σₕ to Cₙ generates Cₙh: C₄ + σₕ = C₄h (which also contains S₄ and i).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D₂ₕ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Missing the perpendicular C₂ axes in planar molecules (BF₃ is D₃h, not C₃v).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D₄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Allene is D₂d, staggered ethane D₃d, eclipsed ethane D₃h, trans-N₂F₂ C₂h.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12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correct relation involving symmetry operations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S₄²=S₂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σ(xz).σ(yz)=C₂(x)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S₄³=C₄³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S₆³=S₂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'D needs the sideways C₂s'.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Q12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12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S₆³=S₂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operations E, Cₙ, σ (v, h, d), i, Sₙ; a molecule's point group is assigned by a flow chart: linear (C∞v/D∞h), high symmetry (Td, Oh, Ih), then principal axis, perpendicular C₂s (Dₙ), σh (Dₙh/Cₙh), σv (Cₙv/Dₙd).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S₆³ = C₂σₕ = S₂ = i (d) is correct. S₄² = C₂ (not S₂); σ(xz)σ(yz) = C₂(z); S₄³ = C₄³σₕ ≠ C₄³.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S₆³=S₂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Polar ⇒ Cₙ or Cₙv or Cs; chiral ⇒ only proper rotations (Cₙ, Dₙ).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Missing the perpendicular C₂ axes in planar molecules (BF₃ is D₃h, not C₃v).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Allene is D₂d, staggered ethane D₃d, eclipsed ethane D₃h, trans-N₂F₂ C₂h.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'D needs the sideways C₂s'.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Q12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12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S₄²=S₂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S₆³ = C₂σₕ = S₂ = i (d) is correct. S₄² = C₂ (not S₂); σ(xz)σ(yz) = C₂(z); S₄³ = C₄³σₕ ≠ C₄³.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σ(xz).σ(yz)=C₂(x)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Missing the perpendicular C₂ axes in planar molecules (BF₃ is D₃h, not C₃v).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S₄³=C₄³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Allene is D₂d, staggered ethane D₃d, eclipsed ethane D₃h, trans-N₂F₂ C₂h.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Q12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13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symmetry point group of ethane in its staggered conformation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C₃ᵥ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D₃d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D₃ₕ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S₆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'D needs the sideways C₂s'.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Q13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13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D₃d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operations E, Cₙ, σ (v, h, d), i, Sₙ; a molecule's point group is assigned by a flow chart: linear (C∞v/D∞h), high symmetry (Td, Oh, Ih), then principal axis, perpendicular C₂s (Dₙ), σh (Dₙh/Cₙh), σv (Cₙv/Dₙd).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Staggered ethane: C₃, three perpendicular C₂, three σ_d, S₆ and i → D₃d (eclipsed would be D₃h).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D₃d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Polar ⇒ Cₙ or Cₙv or Cs; chiral ⇒ only proper rotations (Cₙ, Dₙ).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Missing the perpendicular C₂ axes in planar molecules (BF₃ is D₃h, not C₃v).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Allene is D₂d, staggered ethane D₃d, eclipsed ethane D₃h, trans-N₂F₂ C₂h.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'D needs the sideways C₂s'.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Q13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13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C₃ᵥ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Staggered ethane: C₃, three perpendicular C₂, three σ_d, S₆ and i → D₃d (eclipsed would be D₃h).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D₃ₕ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Missing the perpendicular C₂ axes in planar molecules (BF₃ is D₃h, not C₃v).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S₆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Allene is D₂d, staggered ethane D₃d, eclipsed ethane D₃h, trans-N₂F₂ C₂h.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Q13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14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molecule has a 2-fold axis and a mirror plane perpendicular to that. The point group must have a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C₂ axis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Centre of inversion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σₕ plane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σᵥ plane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'D needs the sideways C₂s'.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Q14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14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Centre of inversion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operations E, Cₙ, σ (v, h, d), i, Sₙ; a molecule's point group is assigned by a flow chart: linear (C∞v/D∞h), high symmetry (Td, Oh, Ih), then principal axis, perpendicular C₂s (Dₙ), σh (Dₙh/Cₙh), σv (Cₙv/Dₙd).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C₂ and a perpendicular σₕ generate S₂ = i: the group must contain a centre of inversion (C₂h).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Centre of inversion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Polar ⇒ Cₙ or Cₙv or Cs; chiral ⇒ only proper rotations (Cₙ, Dₙ).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Missing the perpendicular C₂ axes in planar molecules (BF₃ is D₃h, not C₃v).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Allene is D₂d, staggered ethane D₃d, eclipsed ethane D₃h, trans-N₂F₂ C₂h.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'D needs the sideways C₂s'.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Q14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14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C₂ axis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C₂ and a perpendicular σₕ generate S₂ = i: the group must contain a centre of inversion (C₂h).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σₕ plane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Missing the perpendicular C₂ axes in planar molecules (BF₃ is D₃h, not C₃v).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σᵥ plane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Allene is D₂d, staggered ethane D₃d, eclipsed ethane D₃h, trans-N₂F₂ C₂h.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Q14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15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symmetry elements that are present in BF₃ are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C₃, σᵥ, σₕ, 3C₂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C₃, 3C₂, S₂, σᵥ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C₃, 3C₂, σₕ, S₂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C₃, σₕ, σᵥ, i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'D needs the sideways C₂s'.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Q15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15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C₃, σᵥ, σₕ, 3C₂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operations E, Cₙ, σ (v, h, d), i, Sₙ; a molecule's point group is assigned by a flow chart: linear (C∞v/D∞h), high symmetry (Td, Oh, Ih), then principal axis, perpendicular C₂s (Dₙ), σh (Dₙh/Cₙh), σv (Cₙv/Dₙd).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BF₃ (D₃h): C₃, three C₂ perpendicular to it, σₕ (molecular plane), three σᵥ, S₃ — no i, no S₂.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C₃, σᵥ, σₕ, 3C₂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Polar ⇒ Cₙ or Cₙv or Cs; chiral ⇒ only proper rotations (Cₙ, Dₙ).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Missing the perpendicular C₂ axes in planar molecules (BF₃ is D₃h, not C₃v).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Allene is D₂d, staggered ethane D₃d, eclipsed ethane D₃h, trans-N₂F₂ C₂h.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'D needs the sideways C₂s'.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Q15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15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C₃, 3C₂, S₂, σᵥ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BF₃ (D₃h): C₃, three C₂ perpendicular to it, σₕ (molecular plane), three σᵥ, S₃ — no i, no S₂.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C₃, 3C₂, σₕ, S₂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Missing the perpendicular C₂ axes in planar molecules (BF₃ is D₃h, not C₃v).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C₃, σₕ, σᵥ, i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Allene is D₂d, staggered ethane D₃d, eclipsed ethane D₃h, trans-N₂F₂ C₂h.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Q15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16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point group of NSF₃ is: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D₃d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C₃ₕ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D₃ₕ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C₃ᵥ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'D needs the sideways C₂s'.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Q16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16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C₃ᵥ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operations E, Cₙ, σ (v, h, d), i, Sₙ; a molecule's point group is assigned by a flow chart: linear (C∞v/D∞h), high symmetry (Td, Oh, Ih), then principal axis, perpendicular C₂s (Dₙ), σh (Dₙh/Cₙh), σv (Cₙv/Dₙd).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NSF₃ is a tetrahedral-type molecule with N≡S on the C₃ axis and three F: C₃ and three σᵥ, nothing else → C₃v.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C₃ᵥ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Polar ⇒ Cₙ or Cₙv or Cs; chiral ⇒ only proper rotations (Cₙ, Dₙ).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Missing the perpendicular C₂ axes in planar molecules (BF₃ is D₃h, not C₃v).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Allene is D₂d, staggered ethane D₃d, eclipsed ethane D₃h, trans-N₂F₂ C₂h.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'D needs the sideways C₂s'.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Q16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Elements Point Groups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16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D₃d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NSF₃ is a tetrahedral-type molecule with N≡S on the C₃ axis and three F: C₃ and three σᵥ, nothing else → C₃v.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C₃ₕ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Missing the perpendicular C₂ axes in planar molecules (BF₃ is D₃h, not C₃v).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D₃ₕ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Allene is D₂d, staggered ethane D₃d, eclipsed ethane D₃h, trans-N₂F₂ C₂h.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Q16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548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REVISION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Symmetry Elements Point Groups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0" y="0"/>
            <a:ext cx="3383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PYQs  ·  Last-minute revision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92608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92608" y="713232"/>
            <a:ext cx="4206240" cy="27432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9184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SUMMARY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20624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Symmetry operations E, Cₙ, σ (v, h, d), i, Sₙ; a molecule's point group is assigned by a flow chart: linear (C∞v/D∞h), high symmetry (Td, Oh, Ih), then principal axis, perpendicular C₂s (Dₙ), σh (Dₙh/Cₙh), σv (Cₙv/Dₙd).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645152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5F4F1"/>
          </a:solidFill>
          <a:ln w="12700">
            <a:solidFill>
              <a:srgbClr val="BFE2D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45152" y="713232"/>
            <a:ext cx="4206240" cy="274320"/>
          </a:xfrm>
          <a:prstGeom prst="rect">
            <a:avLst/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81728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 FORMULA SHEET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773168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 h = number of operations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S₂ = i, S₁ = σ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Cₙv: n σv; Dₙh: nC₂ ⊥ + σh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Chirality: no Sₙ (no σ, i)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92608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" y="2286000"/>
            <a:ext cx="4206240" cy="274320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9184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 CONCEPTS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20624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group of NH₃ (C₃v), H₂O (C₂v), BF₃ (D₃h), CH₄ (Td), SF₆ (Oh), ferrocene staggered (D₅d)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Polar and chiral criteria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Number of symmetry operations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645152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645152" y="2286000"/>
            <a:ext cx="4206240" cy="274320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81728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&amp; QUICK NOTES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773168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out: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Missing the perpendicular C₂ axes in planar molecules (BF₃ is D₃h, not C₃v).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Allene is D₂d, staggered ethane D₃d, eclipsed ethane D₃h, trans-N₂F₂ C₂h.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292608" y="3840480"/>
            <a:ext cx="8558784" cy="1152144"/>
          </a:xfrm>
          <a:prstGeom prst="roundRect">
            <a:avLst>
              <a:gd name="adj" fmla="val 3968"/>
            </a:avLst>
          </a:prstGeom>
          <a:solidFill>
            <a:srgbClr val="FBF2D8"/>
          </a:solidFill>
          <a:ln w="12700">
            <a:solidFill>
              <a:srgbClr val="E8D8A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92608" y="3840480"/>
            <a:ext cx="8558784" cy="2743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384048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MOST-REPEATED PYQs  &amp;  EXPECTED IN EXAM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20624" y="4151376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PYQs in this topic:  Q1   Q2   Q3   Q4   Q5   Q6   Q7   Q8   Q9   Q10   Q11   Q12   Q13   Q14   Q15   Q16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20624" y="4590288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 2 question(s) next session on Symmetry Elements Point Groups.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4320" y="5010912"/>
            <a:ext cx="8595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69480" y="182880"/>
            <a:ext cx="1737360" cy="1737360"/>
          </a:xfrm>
          <a:prstGeom prst="ellipse">
            <a:avLst/>
          </a:prstGeom>
          <a:solidFill>
            <a:srgbClr val="2C5A80"/>
          </a:solidFill>
          <a:ln w="12700">
            <a:solidFill>
              <a:srgbClr val="2C5A8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371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2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66928" y="1792224"/>
            <a:ext cx="146304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938528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Character Tables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66928" y="32461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questions   ·   Easy 1  |  Medium 8  |  Hard 2   ·   PYQ frequency: High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82880" y="4572000"/>
            <a:ext cx="877824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100" dirty="0"/>
          </a:p>
        </p:txBody>
      </p:sp>
      <p:pic>
        <p:nvPicPr>
          <p:cNvPr id="11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379" y="525780"/>
            <a:ext cx="1051560" cy="105156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17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character table of the C₂ᵥ point group is given below: The two functions varphi = p₁ + 2p₂ + 2p₃ + p₄ and varphi = p₁ - 2p₂ - 2p₃ + p₄ (where pₖ is the p- orbital on the k^th atom of cis-butadiene and σᵥ is the molecular plane) belong to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A₁ and A₂ respectively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 A₂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 B₂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B₁ and B₂ respectively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 (high merit)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'Unmoved atoms × contribution per atom'.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Q17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17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Both B₂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Rows are irreducible representations (A/B singly, E doubly, T triply degenerate; 1/2 and g/u labels), columns are classes; the right-hand columns list how x, y, z, Rx…, and quadratic functions transform — the key to IR/Raman activity and hybridisation.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 orbitals are perpendicular to the molecular plane (σᵥ), so σᵥ gives −1; C₂ exchanges atoms 1↔4, 2↔3 and inverts each p → both functions give −1; the perpendicular plane exchanges the same atoms without inversion → +1. Characters (1, −1, −1, 1) = B₂ for both.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Both B₂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χ per unmoved atom: E 3, σ 1, i −3, C₂ −1, C₃ 0, C₄ 1, S₄ −1, S₆ −2.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atoms moved by the operation as contributing to the character.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number of vibrational modes must equal 3N−6 (3N−5 linear) — use it to check the reduction.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'Unmoved atoms × contribution per atom'.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Q17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17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A₁ and A₂ respectively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The p orbitals are perpendicular to the molecular plane (σᵥ), so σᵥ gives −1; C₂ exchanges atoms 1↔4, 2↔3 and inverts each p → both functions give −1; the perpendicular plane exchanges the same atoms without inversion → +1. Characters (1, −1, −1, 1) = B₂ for both.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 A₂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atoms moved by the operation as contributing to the character.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B₁ and B₂ respectively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Total number of vibrational modes must equal 3N−6 (3N−5 linear) — use it to check the reduction.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Q17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18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irreducible representations of C₂ₕ are A_g, B_g, Aᵤ and Bᵤ. The Raman active modes of trans-1,3-butadiene belong to the irreducible representations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A_g and B_g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A_g and Aᵤ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Aᵤ and B_g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B_g and Bᵤ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'Unmoved atoms × contribution per atom'.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Q18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18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A_g and B_g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Rows are irreducible representations (A/B singly, E doubly, T triply degenerate; 1/2 and g/u labels), columns are classes; the right-hand columns list how x, y, z, Rx…, and quadratic functions transform — the key to IR/Raman activity and hybridisation.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Raman activity needs a quadratic function (x², xy …), which in a centrosymmetric group is always g: A_g and B_g (rule of mutual exclusion: IR modes are Aᵤ, Bᵤ).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A_g and B_g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χ per unmoved atom: E 3, σ 1, i −3, C₂ −1, C₃ 0, C₄ 1, S₄ −1, S₆ −2.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atoms moved by the operation as contributing to the character.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number of vibrational modes must equal 3N−6 (3N−5 linear) — use it to check the reduction.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'Unmoved atoms × contribution per atom'.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Q18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18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A_g and Aᵤ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Raman activity needs a quadratic function (x², xy …), which in a centrosymmetric group is always g: A_g and B_g (rule of mutual exclusion: IR modes are Aᵤ, Bᵤ).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Aᵤ and B_g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atoms moved by the operation as contributing to the character.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B_g and Bᵤ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Total number of vibrational modes must equal 3N−6 (3N−5 linear) — use it to check the reduction.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Q18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19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character table for the D₄ point group is provided below: D₃ E 2 C₃ 3C A₁ 1 1 1 x²+y² . z² A₂ 1 1 -1 z. R₂ E 2 -1 0 (x, y),(Rₓ, R_y) ( .x²-y²-xy), (xz, yz) For this point group, the correct statement among the following is: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possible to have a totally symmetric normal mode of vibration which is IR-active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IR-active normal modes are necessarily Raman inactive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Raman-active normal modes are necessarily IR-active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possible to have a pair of IR-active normal modes that are degenerate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 (high merit)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'Unmoved atoms × contribution per atom'.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Q19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19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it is possible to have a pair of IR-active normal modes that are degenerate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Rows are irreducible representations (A/B singly, E doubly, T triply degenerate; 1/2 and g/u labels), columns are classes; the right-hand columns list how x, y, z, Rx…, and quadratic functions transform — the key to IR/Raman activity and hybridisation.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D₃ the doubly degenerate E representation spans (x, y), so a degenerate pair of IR-active modes is possible (d). A₁ is Raman-only (no x, y, z), so (a) is false; E modes are both IR and Raman active, so (b) and (c) are false.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it is possible to have a pair of IR-active normal modes that are degenerate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χ per unmoved atom: E 3, σ 1, i −3, C₂ −1, C₃ 0, C₄ 1, S₄ −1, S₆ −2.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atoms moved by the operation as contributing to the character.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number of vibrational modes must equal 3N−6 (3N−5 linear) — use it to check the reduction.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'Unmoved atoms × contribution per atom'.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Q19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19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possible to have a totally symmetric normal mode of vibration which is IR-active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In D₃ the doubly degenerate E representation spans (x, y), so a degenerate pair of IR-active modes is possible (d). A₁ is Raman-only (no x, y, z), so (a) is false; E modes are both IR and Raman active, so (b) and (c) are false.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IR-active normal modes are necessarily Raman inactive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atoms moved by the operation as contributing to the character.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Raman-active normal modes are necessarily IR-active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Total number of vibrational modes must equal 3N−6 (3N−5 linear) — use it to check the reduction.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Q19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20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Q20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IR active normal modes of methane belong to the irreducible representation: T_d E 8 C₃ 3 C₂ 6 S₄ 6 σₐ A₁ 1 1 1 1 1 x²+y²+z² A₂ 1 1 1 -1 -1 E 2 -1 2 0 0 2 x²-x²-y², x²-y² T₁ 3 0 -1 1 -1 Rᵥ, Rᵥ, Rᵥ T₂ 3 0 -1 -1 1 x, y, z, x y, y z, z x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+ A₁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+ A₂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T₁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T₂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'Unmoved atoms × contribution per atom'.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Q20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20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T₂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Rows are irreducible representations (A/B singly, E doubly, T triply degenerate; 1/2 and g/u labels), columns are classes; the right-hand columns list how x, y, z, Rx…, and quadratic functions transform — the key to IR/Raman activity and hybridisation.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IR activity requires the mode to transform as x, y or z; in T_d these span T₂, so the IR-active modes are the two T₂ sets (ν₃, ν₄).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T₂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χ per unmoved atom: E 3, σ 1, i −3, C₂ −1, C₃ 0, C₄ 1, S₄ −1, S₆ −2.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atoms moved by the operation as contributing to the character.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number of vibrational modes must equal 3N−6 (3N−5 linear) — use it to check the reduction.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'Unmoved atoms × contribution per atom'.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Q20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20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+ A₁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IR activity requires the mode to transform as x, y or z; in T_d these span T₂, so the IR-active modes are the two T₂ sets (ν₃, ν₄).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+ A₂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atoms moved by the operation as contributing to the character.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T₁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Total number of vibrational modes must equal 3N−6 (3N−5 linear) — use it to check the reduction.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Q20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21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reducible representation Gamma, in the table is equal to the following superposition of the irreducible representation of C₂ᵥ point group. C₂ ᵥ E C₂ σᵥ σᵥ ^′ A₁ 1 1 1 1 A₂ 1 1 -1 -1 B₁ 1 -1 1 -1 B₂ 1 -1 -1 1 Ð 8 -2 -6 4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A₁ + 2A₂ + 5B₁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A₁ + 2A₂ + 5B₂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5A₁ + A₂ + 2B₁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A₁ + 5A₂ + 2B₁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'Unmoved atoms × contribution per atom'.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21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A₁ + 2A₂ + 5B₂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Rows are irreducible representations (A/B singly, E doubly, T triply degenerate; 1/2 and g/u labels), columns are classes; the right-hand columns list how x, y, z, Rx…, and quadratic functions transform — the key to IR/Raman activity and hybridisation.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n(A₁) = (8 − 2 − 6 + 4)/4 = 1; n(A₂) = (8 − 2 + 6 − 4)/4 = 2; n(B₁) = (8 + 2 − 6 − 4)/4 = 0; n(B₂) = (8 + 2 + 6 + 4)/4 = 5.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A₁ + 2A₂ + 5B₂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χ per unmoved atom: E 3, σ 1, i −3, C₂ −1, C₃ 0, C₄ 1, S₄ −1, S₆ −2.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atoms moved by the operation as contributing to the character.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number of vibrational modes must equal 3N−6 (3N−5 linear) — use it to check the reduction.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'Unmoved atoms × contribution per atom'.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21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A₁ + 2A₂ + 5B₁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n(A₁) = (8 − 2 − 6 + 4)/4 = 1; n(A₂) = (8 − 2 + 6 − 4)/4 = 2; n(B₁) = (8 + 2 − 6 − 4)/4 = 0; n(B₂) = (8 + 2 + 6 + 4)/4 = 5.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5A₁ + A₂ + 2B₁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atoms moved by the operation as contributing to the character.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A₁ + 5A₂ + 2B₁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Total number of vibrational modes must equal 3N−6 (3N−5 linear) — use it to check the reduction.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22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Refer to the character table of the point group C₃ᵥ given above. Find which of the following transition is forbidden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a₁ ⇌ a₁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a₁ ⇌ e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a₂ ⇌ e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a₁ ⇌ a₂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'Unmoved atoms × contribution per atom'.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Q22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22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a₁ ⇌ a₂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Rows are irreducible representations (A/B singly, E doubly, T triply degenerate; 1/2 and g/u labels), columns are classes; the right-hand columns list how x, y, z, Rx…, and quadratic functions transform — the key to IR/Raman activity and hybridisation.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transition is allowed if Γ_i × Γ_dipole × Γ_f contains A₁. Dipole spans A₁ (z) and E (x, y). a₁ × a₂ = A₂ ≠ A₁ and A₂ × E = E ≠ A₁, so a₁ ↔ a₂ is forbidden; the others contain A₁.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a₁ ⇌ a₂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χ per unmoved atom: E 3, σ 1, i −3, C₂ −1, C₃ 0, C₄ 1, S₄ −1, S₆ −2.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atoms moved by the operation as contributing to the character.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number of vibrational modes must equal 3N−6 (3N−5 linear) — use it to check the reduction.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'Unmoved atoms × contribution per atom'.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Q22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22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a₁ ⇌ a₁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A transition is allowed if Γ_i × Γ_dipole × Γ_f contains A₁. Dipole spans A₁ (z) and E (x, y). a₁ × a₂ = A₂ ≠ A₁ and A₂ × E = E ≠ A₁, so a₁ ↔ a₂ is forbidden; the others contain A₁.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a₁ ⇌ 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atoms moved by the operation as contributing to the character.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a₂ ⇌ 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Total number of vibrational modes must equal 3N−6 (3N−5 linear) — use it to check the reduction.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Q22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23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Character table of C₂ᵥ point group is: C₂, E C₂ σ, σᵥ A₁ 1 1 1 1 z A₂ 1 1 -1 -1 1 B₁ 1 -1 1 -1 x B₂ 1 -1 -1 1 y If the initial and final states belong to A₁ and B₁ irreducible representation respectively, the allowed electronic transition from A₁ to B₁ is: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z-polarized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y-polarized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x-polarized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x, z-polarized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'Unmoved atoms × contribution per atom'.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Q23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23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x-polarized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Rows are irreducible representations (A/B singly, E doubly, T triply degenerate; 1/2 and g/u labels), columns are classes; the right-hand columns list how x, y, z, Rx…, and quadratic functions transform — the key to IR/Raman activity and hybridisation.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A₁ × Γ(μ) × B₁ ⊃ A₁ requires Γ(μ) = B₁, and x spans B₁ → x-polarised.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x-polarized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χ per unmoved atom: E 3, σ 1, i −3, C₂ −1, C₃ 0, C₄ 1, S₄ −1, S₆ −2.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atoms moved by the operation as contributing to the character.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number of vibrational modes must equal 3N−6 (3N−5 linear) — use it to check the reduction.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'Unmoved atoms × contribution per atom'.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Q23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23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z-polarized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A₁ × Γ(μ) × B₁ ⊃ A₁ requires Γ(μ) = B₁, and x spans B₁ → x-polarised.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y-polarized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atoms moved by the operation as contributing to the character.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x, z-polarized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Total number of vibrational modes must equal 3N−6 (3N−5 linear) — use it to check the reduction.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Q23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24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E × E direct product in D₃ point group contains the irreducible representations D₃ E 2 C₃ 3 C₂ A₁ 1 1 -1 A₂ 1 1 -1 E₂ 2 -1 0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A₁ + A₂ + 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2A₁ + E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2A₂ + E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2A₁ + 2A₂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'Unmoved atoms × contribution per atom'.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Q24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24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A₁ + A₂ + 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Rows are irreducible representations (A/B singly, E doubly, T triply degenerate; 1/2 and g/u labels), columns are classes; the right-hand columns list how x, y, z, Rx…, and quadratic functions transform — the key to IR/Raman activity and hybridisation.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× E characters: (4, 1, 0) = A₁(1,1,1) + A₂(1,1,−1) + E(2,−1,0).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A₁ + A₂ + 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χ per unmoved atom: E 3, σ 1, i −3, C₂ −1, C₃ 0, C₄ 1, S₄ −1, S₆ −2.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atoms moved by the operation as contributing to the character.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number of vibrational modes must equal 3N−6 (3N−5 linear) — use it to check the reduction.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'Unmoved atoms × contribution per atom'.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Q24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24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2A₁ + 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E × E characters: (4, 1, 0) = A₁(1,1,1) + A₂(1,1,−1) + E(2,−1,0).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2A₂ + 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atoms moved by the operation as contributing to the character.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2A₁ + 2A₂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Total number of vibrational modes must equal 3N−6 (3N−5 linear) — use it to check the reduction.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Q24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25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Identify the Mulliken notation for the following irreducible representation E Cₙ nC₂ i σₕ 1 1 -1 -1 -1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A'₁ᵤ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A''₂ᵤ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B'₂ᵤ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A'₂ᵤ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'Unmoved atoms × contribution per atom'.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Q25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25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A''₂ᵤ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Rows are irreducible representations (A/B singly, E doubly, T triply degenerate; 1/2 and g/u labels), columns are classes; the right-hand columns list how x, y, z, Rx…, and quadratic functions transform — the key to IR/Raman activity and hybridisation.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χ(Cₙ) = +1 → A; χ(C₂′) = −1 → subscript 2; χ(i) = −1 → u; χ(σₕ) = −1 → double prime: A₂″ᵤ (option b).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A''₂ᵤ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χ per unmoved atom: E 3, σ 1, i −3, C₂ −1, C₃ 0, C₄ 1, S₄ −1, S₆ −2.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atoms moved by the operation as contributing to the character.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number of vibrational modes must equal 3N−6 (3N−5 linear) — use it to check the reduction.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'Unmoved atoms × contribution per atom'.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Q25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25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A'₁ᵤ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χ(Cₙ) = +1 → A; χ(C₂′) = −1 → subscript 2; χ(i) = −1 → u; χ(σₕ) = −1 → double prime: A₂″ᵤ (option b).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B'₂ᵤ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atoms moved by the operation as contributing to the character.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A'₂ᵤ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Total number of vibrational modes must equal 3N−6 (3N−5 linear) — use it to check the reduction.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Q25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26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π-orbital p₁ + p₂ - p₃ - p₄ of cis-butadiene belongs to the irreducible representation C₂ ᵥ E C₂ σᵥ σᵥ ^′ A₁ 1 1 1 1 A₂ 1 1 -1 -1 B₁ 1 -1 1 -1 B₂ 1 -1 -1 1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A₁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A₂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B₁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B₂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'Unmoved atoms × contribution per atom'.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Q26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26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A₂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Rows are irreducible representations (A/B singly, E doubly, T triply degenerate; 1/2 and g/u labels), columns are classes; the right-hand columns list how x, y, z, Rx…, and quadratic functions transform — the key to IR/Raman activity and hybridisation.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C₂ swaps 1↔4, 2↔3 and inverts each p: p₁+p₂−p₃−p₄ → −p₄−p₃+p₂+p₁ = same → +1; σᵥ (molecular plane) → −1; σᵥ′ swaps 1↔4, 2↔3 without inversion → −1. (1, 1, −1, −1) = A₂.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A₂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χ per unmoved atom: E 3, σ 1, i −3, C₂ −1, C₃ 0, C₄ 1, S₄ −1, S₆ −2.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atoms moved by the operation as contributing to the character.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number of vibrational modes must equal 3N−6 (3N−5 linear) — use it to check the reduction.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'Unmoved atoms × contribution per atom'.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Q26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26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A₁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C₂ swaps 1↔4, 2↔3 and inverts each p: p₁+p₂−p₃−p₄ → −p₄−p₃+p₂+p₁ = same → +1; σᵥ (molecular plane) → −1; σᵥ′ swaps 1↔4, 2↔3 without inversion → −1. (1, 1, −1, −1) = A₂.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B₁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atoms moved by the operation as contributing to the character.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B₂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Total number of vibrational modes must equal 3N−6 (3N−5 linear) — use it to check the reduction.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Q26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27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point group of ClF₃ molecule and its corresponding number of irreducible representation are respectively.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C₃ᵥ and 4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C₂ᵥ and 4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C₃ᵥ and 4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C₂ᵥ and 3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'Unmoved atoms × contribution per atom'.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Q27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27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C₂ᵥ and 4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Rows are irreducible representations (A/B singly, E doubly, T triply degenerate; 1/2 and g/u labels), columns are classes; the right-hand columns list how x, y, z, Rx…, and quadratic functions transform — the key to IR/Raman activity and hybridisation.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ClF₃ is T-shaped (C₂v); C₂v has four classes and therefore four irreducible representations (A₁, A₂, B₁, B₂).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C₂ᵥ and 4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χ per unmoved atom: E 3, σ 1, i −3, C₂ −1, C₃ 0, C₄ 1, S₄ −1, S₆ −2.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atoms moved by the operation as contributing to the character.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number of vibrational modes must equal 3N−6 (3N−5 linear) — use it to check the reduction.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'Unmoved atoms × contribution per atom'.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Q27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Tables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27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C₃ᵥ and 4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ClF₃ is T-shaped (C₂v); C₂v has four classes and therefore four irreducible representations (A₁, A₂, B₁, B₂).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C₃ᵥ and 4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atoms moved by the operation as contributing to the character.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C₂ᵥ and 3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Total number of vibrational modes must equal 3N−6 (3N−5 linear) — use it to check the reduction.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Q27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548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REVISION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Character Tables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0" y="0"/>
            <a:ext cx="3383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PYQs  ·  Last-minute revision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92608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92608" y="713232"/>
            <a:ext cx="4206240" cy="27432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9184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SUMMARY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20624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Rows are irreducible representations (A/B singly, E doubly, T triply degenerate; 1/2 and g/u labels), columns are classes; the right-hand columns list how x, y, z, Rx…, and quadratic functions transform — the key to IR/Raman activity and hybridisation.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645152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5F4F1"/>
          </a:solidFill>
          <a:ln w="12700">
            <a:solidFill>
              <a:srgbClr val="BFE2D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45152" y="713232"/>
            <a:ext cx="4206240" cy="274320"/>
          </a:xfrm>
          <a:prstGeom prst="rect">
            <a:avLst/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81728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 FORMULA SHEET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773168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Γ_3N: χ(E) = 3N, χ(C₂) = −1×(unmoved atoms), χ(σ) = +1×(unmoved atoms), χ(i) = −3×(unmoved)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χ(Cₙ) per unmoved atom = 1 + 2cos(2π/n)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Γ_vib = Γ_3N − Γ_trans − Γ_rot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92608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" y="2286000"/>
            <a:ext cx="4206240" cy="274320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9184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 CONCEPTS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20624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Γ_vib of H₂O (2A₁ + B₂), NH₃ (2A₁ + 2E)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Hybrid orbitals from Γ_σ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Degeneracy from the E/T label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irreps are IR/Raman active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645152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645152" y="2286000"/>
            <a:ext cx="4206240" cy="274320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81728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&amp; QUICK NOTES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773168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out: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atoms moved by the operation as contributing to the character.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number of vibrational modes must equal 3N−6 (3N−5 linear) — use it to check the reduction.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292608" y="3840480"/>
            <a:ext cx="8558784" cy="1152144"/>
          </a:xfrm>
          <a:prstGeom prst="roundRect">
            <a:avLst>
              <a:gd name="adj" fmla="val 3968"/>
            </a:avLst>
          </a:prstGeom>
          <a:solidFill>
            <a:srgbClr val="FBF2D8"/>
          </a:solidFill>
          <a:ln w="12700">
            <a:solidFill>
              <a:srgbClr val="E8D8A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92608" y="3840480"/>
            <a:ext cx="8558784" cy="2743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384048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MOST-REPEATED PYQs  &amp;  EXPECTED IN EXAM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20624" y="4151376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PYQs in this topic:  Q17   Q18   Q19   Q20   Q21   Q22   Q23   Q24   Q25   Q26   Q27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20624" y="4590288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 2 question(s) next session on Character Tables.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4320" y="5010912"/>
            <a:ext cx="8595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00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69480" y="182880"/>
            <a:ext cx="1737360" cy="1737360"/>
          </a:xfrm>
          <a:prstGeom prst="ellipse">
            <a:avLst/>
          </a:prstGeom>
          <a:solidFill>
            <a:srgbClr val="2C5A80"/>
          </a:solidFill>
          <a:ln w="12700">
            <a:solidFill>
              <a:srgbClr val="2C5A8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371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3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66928" y="1792224"/>
            <a:ext cx="146304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938528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Group Theory – General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66928" y="32461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questions   ·   Easy 7  |  Medium 4  |  Hard 3   ·   PYQ frequency: High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82880" y="4572000"/>
            <a:ext cx="877824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100" dirty="0"/>
          </a:p>
        </p:txBody>
      </p:sp>
      <p:pic>
        <p:nvPicPr>
          <p:cNvPr id="11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379" y="525780"/>
            <a:ext cx="1051560" cy="1051560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28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character table of C₃ᵥ point group is provided below, along with an additional reducible representation, Gamma E 2 C₃ 3 σᵥ A₁ 1 1 1 A₂ 1 1 -1 E 2 -1 0 Ð 6 0 2 Gamma is given by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A₁ + A₂ + 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2A₁ + 2E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2A₂ + 2E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2A₁ + 2A₂ + 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 (high merit)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 lives with i'.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Q28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28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2A₁ + 2E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Operations form a group (closure, identity, inverse, associativity); classes of operations; representations (matrices) and characters; reduction formula nᵢ = (1/h) Σ χ_R χᵢ g; direct products decide selection rules and orbital overlap.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Reduction formula, h = 6: n(A₁) = (6·1 + 2·0·1 + 3·2·1)/6 = 2; n(A₂) = (6 + 0 − 6)/6 = 0; n(E) = (12 + 0 + 0)/6 = 2 → Γ = 2A₁ + 2E (dimension check 2 + 4 = 6).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2A₁ + 2E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mode is IR-active if its irrep transforms as x, y or z; Raman-active if as x², xy, etc.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order of the group as the number of classes; forgetting to multiply by the class size g in the reduction formula.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Centrosymmetric molecules: IR and Raman modes are mutually exclusive.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 lives with i'.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Q28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28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A₁ + A₂ + 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Reduction formula, h = 6: n(A₁) = (6·1 + 2·0·1 + 3·2·1)/6 = 2; n(A₂) = (6 + 0 − 6)/6 = 0; n(E) = (12 + 0 + 0)/6 = 2 → Γ = 2A₁ + 2E (dimension check 2 + 4 = 6).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2A₂ + 2E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the order of the group as the number of classes; forgetting to multiply by the class size g in the reduction formula.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2A₁ + 2A₂ + 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Centrosymmetric molecules: IR and Raman modes are mutually exclusive.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Q28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29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molecule that possesses symmetry S₄ element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ethylene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allene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benzene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1,3-butadiene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 lives with i'.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Q29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29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allene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Operations form a group (closure, identity, inverse, associativity); classes of operations; representations (matrices) and characters; reduction formula nᵢ = (1/h) Σ χ_R χᵢ g; direct products decide selection rules and orbital overlap.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Allene (D₂d) has an S₄ axis along the C=C=C line (the two CH₂ planes are perpendicular). Ethylene and benzene have S₂/S₆ but not S₄; butadiene (C₂h) has none.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allene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mode is IR-active if its irrep transforms as x, y or z; Raman-active if as x², xy, etc.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order of the group as the number of classes; forgetting to multiply by the class size g in the reduction formula.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Centrosymmetric molecules: IR and Raman modes are mutually exclusive.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 lives with i'.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Q29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29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ethylene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Allene (D₂d) has an S₄ axis along the C=C=C line (the two CH₂ planes are perpendicular). Ethylene and benzene have S₂/S₆ but not S₄; butadiene (C₂h) has none.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benzene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the order of the group as the number of classes; forgetting to multiply by the class size g in the reduction formula.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1,3-butadiene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Centrosymmetric molecules: IR and Raman modes are mutually exclusive.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Q29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30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Q30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H₂O molecule, the electronic transition from the ground state to an excited state of B₁ symmetry is C₂ ₚ E C₂ σᵥ σᵥ^′ A₁ 1 1 1 1 z₀, z², x², y² A₂ 1 1 -1 -1 x y B₁ 1 -1 1 -1 x,xz B₂ 1 -1 -1 1 y,yz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allowed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allowed with x polarization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allowed with y polarization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allowed with z polarization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 lives with i'.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Q30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30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allowed with x polarization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Operations form a group (closure, identity, inverse, associativity); classes of operations; representations (matrices) and characters; reduction formula nᵢ = (1/h) Σ χ_R χᵢ g; direct products decide selection rules and orbital overlap.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A₁ → B₁ is allowed if a dipole component spans B₁: x transforms as B₁ in this table, so the transition is allowed with x polarisation.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allowed with x polarization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mode is IR-active if its irrep transforms as x, y or z; Raman-active if as x², xy, etc.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order of the group as the number of classes; forgetting to multiply by the class size g in the reduction formula.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Centrosymmetric molecules: IR and Raman modes are mutually exclusive.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 lives with i'.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Q30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30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allowed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A₁ → B₁ is allowed if a dipole component spans B₁: x transforms as B₁ in this table, so the transition is allowed with x polarisation.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allowed with y polarization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the order of the group as the number of classes; forgetting to multiply by the class size g in the reduction formula.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allowed with z polarization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Centrosymmetric molecules: IR and Raman modes are mutually exclusive.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Q30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31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product C₂^x.σₓy (C₂^x is the two-fold rotation axis around the x-axis and σₓy is the xy mirror plane)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σₓz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σ_yz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C₂^y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C₂^z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 lives with i'.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31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σₓz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Operations form a group (closure, identity, inverse, associativity); classes of operations; representations (matrices) and characters; reduction formula nᵢ = (1/h) Σ χ_R χᵢ g; direct products decide selection rules and orbital overlap.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Track a point: C₂ˣ: (x, y, z) → (x, −y, −z); then σ_xy: (x, −y, z)… applied as C₂ˣ after σ_xy: (x, y, z) → (x, y, −z) → (x, −y, z) = reflection in the xz plane → σ_xz.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σₓz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mode is IR-active if its irrep transforms as x, y or z; Raman-active if as x², xy, etc.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order of the group as the number of classes; forgetting to multiply by the class size g in the reduction formula.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Centrosymmetric molecules: IR and Raman modes are mutually exclusive.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 lives with i'.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31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σ_yz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Track a point: C₂ˣ: (x, y, z) → (x, −y, −z); then σ_xy: (x, −y, z)… applied as C₂ˣ after σ_xy: (x, y, z) → (x, y, −z) → (x, −y, z) = reflection in the xz plane → σ_xz.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C₂^y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the order of the group as the number of classes; forgetting to multiply by the class size g in the reduction formula.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C₂^z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Centrosymmetric molecules: IR and Raman modes are mutually exclusive.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32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molecule with a C₂ axis of symmetry among the following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BH₂Cl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CH₃Cl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NH₂Cl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HOCl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 lives with i'.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Q32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32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BH₂Cl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Operations form a group (closure, identity, inverse, associativity); classes of operations; representations (matrices) and characters; reduction formula nᵢ = (1/h) Σ χ_R χᵢ g; direct products decide selection rules and orbital overlap.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BH₂Cl is trigonal planar with a C₂ axis along B–Cl (C₂v). CH₃Cl has C₃ only; NH₂Cl is pyramidal (Cs); HOCl is bent (Cs).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BH₂Cl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mode is IR-active if its irrep transforms as x, y or z; Raman-active if as x², xy, etc.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order of the group as the number of classes; forgetting to multiply by the class size g in the reduction formula.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Centrosymmetric molecules: IR and Raman modes are mutually exclusive.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 lives with i'.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Q32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32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CH₃Cl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BH₂Cl is trigonal planar with a C₂ axis along B–Cl (C₂v). CH₃Cl has C₃ only; NH₂Cl is pyramidal (Cs); HOCl is bent (Cs).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NH₂Cl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the order of the group as the number of classes; forgetting to multiply by the class size g in the reduction formula.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HOCl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Centrosymmetric molecules: IR and Raman modes are mutually exclusive.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Q32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33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observed IR spectrum of BCl₃ exhibits three bands at 995, 480 and 244 cm⁻¹, while the Raman bands are observed at 995, 471 and 244 cm⁻¹. Given that for BCl₃ Gammaᵥib = A₁' + 2E' + A₂'', the frequency of A₁' mode in cm⁻¹ is D₃ ₕ E 2 C₃ 3 C₂ σₕ 2 S₃ 3 σᵥ A_I ^′ 1 1 1 1 1 1 x²+y², z² A₂ ^′ 1 1 -1 1 1 -1 R_z E^′ 2 -1 0 2 -1 0 (x, y) A₁ ^′ ′ 1 1 1 -1 -1 -1 A₂ ^′ ′ 1 1 -1 -1 -1 1 z E^′ ′ 2 -1 0 -2 1 0 ( Rₓ, R_y )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244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471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480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995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 (high merit)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 lives with i'.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Q33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33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471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Operations form a group (closure, identity, inverse, associativity); classes of operations; representations (matrices) and characters; reduction formula nᵢ = (1/h) Σ χ_R χᵢ g; direct products decide selection rules and orbital overlap.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A₁′ (x² + y², z²) is Raman-active but IR-inactive (no x, y, z); E′ is both; A₂″ (z) is IR-only. The band seen only in Raman, 471 cm⁻¹, is the A₁′ symmetric stretch; 480 (IR only) is A₂″.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471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mode is IR-active if its irrep transforms as x, y or z; Raman-active if as x², xy, etc.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order of the group as the number of classes; forgetting to multiply by the class size g in the reduction formula.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Centrosymmetric molecules: IR and Raman modes are mutually exclusive.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 lives with i'.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Q33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33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244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A₁′ (x² + y², z²) is Raman-active but IR-inactive (no x, y, z); E′ is both; A₂″ (z) is IR-only. The band seen only in Raman, 471 cm⁻¹, is the A₁′ symmetric stretch; 480 (IR only) is A₂″.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480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the order of the group as the number of classes; forgetting to multiply by the class size g in the reduction formula.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995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Centrosymmetric molecules: IR and Raman modes are mutually exclusive.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Q33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34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Given the matrices for C₃ and σₕ below C₃ = -1/2 &amp; -√(3/2) &amp; 0 √(3/2) &amp; -1/2 &amp; 0 0 &amp; 0 &amp; 1 σₕ = 1 &amp; 0 &amp; 0 0 &amp; 1 &amp; 0 0 &amp; 0 &amp; 1 the trace of the matrix representing for S₃² is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-2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-1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 lives with i'.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Q34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34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0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Operations form a group (closure, identity, inverse, associativity); classes of operations; representations (matrices) and characters; reduction formula nᵢ = (1/h) Σ χ_R χᵢ g; direct products decide selection rules and orbital overlap.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S₃² = C₃²σₕ² = C₃²: a rotation by 240° has trace 1 + 2cos 240° = 1 − 1 = 0.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0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mode is IR-active if its irrep transforms as x, y or z; Raman-active if as x², xy, etc.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order of the group as the number of classes; forgetting to multiply by the class size g in the reduction formula.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Centrosymmetric molecules: IR and Raman modes are mutually exclusive.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 lives with i'.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Q34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34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-2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S₃² = C₃²σₕ² = C₃²: a rotation by 240° has trace 1 + 2cos 240° = 1 − 1 = 0.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the order of the group as the number of classes; forgetting to multiply by the class size g in the reduction formula.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-1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Centrosymmetric molecules: IR and Raman modes are mutually exclusive.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Q34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35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number of IR active vibrational modes of pyridine is: C₂ ᵥ E₂ C₂ σᵥ σᵥ A₁ 1 1 1 1 Z A₂ 1 1 -1 -1 R₂ B₁ 1 -1 1 -1 x, R_y B₂ 1 -1 -1 1 y, Rₓ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 lives with i'.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Q35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35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24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Operations form a group (closure, identity, inverse, associativity); classes of operations; representations (matrices) and characters; reduction formula nᵢ = (1/h) Σ χ_R χᵢ g; direct products decide selection rules and orbital overlap.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Pyridine C₂v, 11 atoms → 3N − 6 = 27 modes = 10A₁ + 3A₂ + 9B₁ + 5B₂. A₁ (z), B₁ (x), B₂ (y) are IR-active; A₂ is not → 27 − 3 = 24.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24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mode is IR-active if its irrep transforms as x, y or z; Raman-active if as x², xy, etc.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order of the group as the number of classes; forgetting to multiply by the class size g in the reduction formula.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Centrosymmetric molecules: IR and Raman modes are mutually exclusive.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 lives with i'.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Q35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35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Pyridine C₂v, 11 atoms → 3N − 6 = 27 modes = 10A₁ + 3A₂ + 9B₁ + 5B₂. A₁ (z), B₁ (x), B₂ (y) are IR-active; A₂ is not → 27 − 3 = 24.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the order of the group as the number of classes; forgetting to multiply by the class size g in the reduction formula.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Centrosymmetric molecules: IR and Raman modes are mutually exclusive.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Q35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36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Number of rotational symmetry axes for triclinic crystal system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 lives with i'.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Q36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36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0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Operations form a group (closure, identity, inverse, associativity); classes of operations; representations (matrices) and characters; reduction formula nᵢ = (1/h) Σ χ_R χᵢ g; direct products decide selection rules and orbital overlap.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triclinic system has only the identity (and possibly inversion): no rotational symmetry axes.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0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mode is IR-active if its irrep transforms as x, y or z; Raman-active if as x², xy, etc.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order of the group as the number of classes; forgetting to multiply by the class size g in the reduction formula.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Centrosymmetric molecules: IR and Raman modes are mutually exclusive.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 lives with i'.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Q36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36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The triclinic system has only the identity (and possibly inversion): no rotational symmetry axes.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the order of the group as the number of classes; forgetting to multiply by the class size g in the reduction formula.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Centrosymmetric molecules: IR and Raman modes are mutually exclusive.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Q36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37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result of the product C₂(x)C₂(y)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σₓy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C₂(z)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 lives with i'.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Q37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37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C₂(z)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Operations form a group (closure, identity, inverse, associativity); classes of operations; representations (matrices) and characters; reduction formula nᵢ = (1/h) Σ χ_R χᵢ g; direct products decide selection rules and orbital overlap.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perpendicular C₂ rotations combine to a C₂ about the third axis: C₂(x)C₂(y) = C₂(z).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C₂(z)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mode is IR-active if its irrep transforms as x, y or z; Raman-active if as x², xy, etc.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order of the group as the number of classes; forgetting to multiply by the class size g in the reduction formula.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Centrosymmetric molecules: IR and Raman modes are mutually exclusive.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 lives with i'.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Q37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37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Two perpendicular C₂ rotations combine to a C₂ about the third axis: C₂(x)C₂(y) = C₂(z).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σₓy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the order of the group as the number of classes; forgetting to multiply by the class size g in the reduction formula.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Centrosymmetric molecules: IR and Raman modes are mutually exclusive.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Q37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38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molecular orbital of a diatomic molecule changes sign when it is rotated by 180^° around the molecular axis. This orbital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π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δ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varphi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 (high merit)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 lives with i'.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Q38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38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π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Operations form a group (closure, identity, inverse, associativity); classes of operations; representations (matrices) and characters; reduction formula nᵢ = (1/h) Σ χ_R χᵢ g; direct products decide selection rules and orbital overlap.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Rotation by 180° about the bond axis changes the sign of a π orbital (one nodal plane containing the axis); σ is unchanged, δ (two nodal planes) is unchanged by 180°.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π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mode is IR-active if its irrep transforms as x, y or z; Raman-active if as x², xy, etc.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order of the group as the number of classes; forgetting to multiply by the class size g in the reduction formula.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Centrosymmetric molecules: IR and Raman modes are mutually exclusive.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 lives with i'.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Q38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38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Rotation by 180° about the bond axis changes the sign of a π orbital (one nodal plane containing the axis); σ is unchanged, δ (two nodal planes) is unchanged by 180°.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δ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the order of the group as the number of classes; forgetting to multiply by the class size g in the reduction formula.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varphi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Centrosymmetric molecules: IR and Raman modes are mutually exclusive.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Q38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39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S₂ operation on a molecule with the axis of rotation as the z axis, moves a nucleus at (x, y, z) to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(-x, -y, x)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(x, -y, -z)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(-x, y, -z)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(-x, -y, -z)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 lives with i'.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Q39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39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(-x, -y, -z)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Operations form a group (closure, identity, inverse, associativity); classes of operations; representations (matrices) and characters; reduction formula nᵢ = (1/h) Σ χ_R χᵢ g; direct products decide selection rules and orbital overlap.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S₂ = C₂(z) followed by σ_xy: (x, y, z) → (−x, −y, z) → (−x, −y, −z) — identical to inversion.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(-x, -y, -z)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mode is IR-active if its irrep transforms as x, y or z; Raman-active if as x², xy, etc.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order of the group as the number of classes; forgetting to multiply by the class size g in the reduction formula.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Centrosymmetric molecules: IR and Raman modes are mutually exclusive.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 lives with i'.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Q39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39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(-x, -y, x)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S₂ = C₂(z) followed by σ_xy: (x, y, z) → (−x, −y, z) → (−x, −y, −z) — identical to inversion.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(x, -y, -z)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the order of the group as the number of classes; forgetting to multiply by the class size g in the reduction formula.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(-x, y, -z)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Centrosymmetric molecules: IR and Raman modes are mutually exclusive.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Q39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40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Q40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Conversion of boron trifluoride to tetrafluoroborate accompanies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Increase in symmetry and bond elongation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Increase in symmetry and bond contraction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Decrease in symmetry and bond contraction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Decrease in symmetry and bond elongation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 lives with i'.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Q40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40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Increase in symmetry and bond elongation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Operations form a group (closure, identity, inverse, associativity); classes of operations; representations (matrices) and characters; reduction formula nᵢ = (1/h) Σ χ_R χᵢ g; direct products decide selection rules and orbital overlap.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BF₃ (D₃h, sp², B–F 130 pm with π back-bonding) → BF₄⁻ (T_d, higher symmetry, sp³, B–F 140 pm): symmetry increases and the bond lengthens.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Increase in symmetry and bond elongation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mode is IR-active if its irrep transforms as x, y or z; Raman-active if as x², xy, etc.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order of the group as the number of classes; forgetting to multiply by the class size g in the reduction formula.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Centrosymmetric molecules: IR and Raman modes are mutually exclusive.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'Rule of mutual exclusion lives with i'.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Q40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40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Increase in symmetry and bond contraction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BF₃ (D₃h, sp², B–F 130 pm with π back-bonding) → BF₄⁻ (T_d, higher symmetry, sp³, B–F 140 pm): symmetry increases and the bond lengthens.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Decrease in symmetry and bond contraction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the order of the group as the number of classes; forgetting to multiply by the class size g in the reduction formula.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Decrease in symmetry and bond elongation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Centrosymmetric molecules: IR and Raman modes are mutually exclusive.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Q40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41 of 41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Q41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number of C₂ axes in CCl₄ is __________ GATE 2020</a:t>
            </a:r>
            <a:endParaRPr lang="en-US" sz="1300" dirty="0"/>
          </a:p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Theory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T_d has three C₂ axes (coincident with the S₄ axes, bisecting Cl–C–Cl angles), four C₃ and six σ_d.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3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Q41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548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REVISION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Group Theory – General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0" y="0"/>
            <a:ext cx="3383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PYQs  ·  Last-minute revision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92608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92608" y="713232"/>
            <a:ext cx="4206240" cy="27432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9184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SUMMARY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20624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Operations form a group (closure, identity, inverse, associativity); classes of operations; representations (matrices) and characters; reduction formula nᵢ = (1/h) Σ χ_R χᵢ g; direct products decide selection rules and orbital overlap.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645152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5F4F1"/>
          </a:solidFill>
          <a:ln w="12700">
            <a:solidFill>
              <a:srgbClr val="BFE2D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45152" y="713232"/>
            <a:ext cx="4206240" cy="274320"/>
          </a:xfrm>
          <a:prstGeom prst="rect">
            <a:avLst/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81728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 FORMULA SHEET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773168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nᵢ = (1/h) Σ_classes g_c χ_red(c) χᵢ(c)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 (dimension)² = h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Number of irreps = number of classes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Γ_vib = Γ_3N − Γ_trans − Γ_rot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92608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" y="2286000"/>
            <a:ext cx="4206240" cy="274320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9184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 CONCEPTS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20624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Reducing a representation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IR/Raman active modes from the character table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SALCs and orbital symmetry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Number of classes = irreps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645152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645152" y="2286000"/>
            <a:ext cx="4206240" cy="274320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81728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&amp; QUICK NOTES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773168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out: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order of the group as the number of classes; forgetting to multiply by the class size g in the reduction formula.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Centrosymmetric molecules: IR and Raman modes are mutually exclusive.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292608" y="3840480"/>
            <a:ext cx="8558784" cy="1152144"/>
          </a:xfrm>
          <a:prstGeom prst="roundRect">
            <a:avLst>
              <a:gd name="adj" fmla="val 3968"/>
            </a:avLst>
          </a:prstGeom>
          <a:solidFill>
            <a:srgbClr val="FBF2D8"/>
          </a:solidFill>
          <a:ln w="12700">
            <a:solidFill>
              <a:srgbClr val="E8D8A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92608" y="3840480"/>
            <a:ext cx="8558784" cy="2743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384048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MOST-REPEATED PYQs  &amp;  EXPECTED IN EXAM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20624" y="4151376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PYQs in this topic:  Q28   Q29   Q30   Q31   Q32   Q33   Q34   Q35   Q36   Q37   Q38   Q39   Q40   Q41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20624" y="4590288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 2 question(s) next session on Group Theory – General.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4320" y="5010912"/>
            <a:ext cx="8595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00" dirty="0"/>
          </a:p>
        </p:txBody>
      </p:sp>
      <p:pic>
        <p:nvPicPr>
          <p:cNvPr id="31" name="ABC Chemistry logo" descr="ABC Chemistry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440" y="411480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STUDENTS AND EDUCATORS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 and Examination News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track of every notification in one place.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14984"/>
            <a:ext cx="3497580" cy="3278124"/>
          </a:xfrm>
          <a:prstGeom prst="roundRect">
            <a:avLst>
              <a:gd name="adj" fmla="val 1464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landmark-14204F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80060" y="1104138"/>
            <a:ext cx="288036" cy="288036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836676" y="1069848"/>
            <a:ext cx="28803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</a:t>
            </a:r>
            <a:endParaRPr lang="en-US" sz="1725" dirty="0"/>
          </a:p>
        </p:txBody>
      </p:sp>
      <p:sp>
        <p:nvSpPr>
          <p:cNvPr id="12" name="Text 5"/>
          <p:cNvSpPr/>
          <p:nvPr/>
        </p:nvSpPr>
        <p:spPr>
          <a:xfrm>
            <a:off x="480060" y="1467612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Latest vacancies</a:t>
            </a:r>
            <a:endParaRPr lang="en-US" sz="1125" dirty="0"/>
          </a:p>
        </p:txBody>
      </p:sp>
      <p:pic>
        <p:nvPicPr>
          <p:cNvPr id="13" name="Image 1" descr="clear.png">
            <a:hlinkClick r:id="rId3" tooltip="https://4ab.in/government-job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80060" y="1467612"/>
            <a:ext cx="1577340" cy="404622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2125980" y="1467612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category</a:t>
            </a:r>
            <a:endParaRPr lang="en-US" sz="1125" dirty="0"/>
          </a:p>
        </p:txBody>
      </p:sp>
      <p:pic>
        <p:nvPicPr>
          <p:cNvPr id="15" name="Image 2" descr="clear.png">
            <a:hlinkClick r:id="rId4" tooltip="https://4ab.in/government-jobs/"/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125980" y="1467612"/>
            <a:ext cx="1577340" cy="404622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480060" y="1927098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state</a:t>
            </a:r>
            <a:endParaRPr lang="en-US" sz="1125" dirty="0"/>
          </a:p>
        </p:txBody>
      </p:sp>
      <p:pic>
        <p:nvPicPr>
          <p:cNvPr id="17" name="Image 3" descr="clear.png">
            <a:hlinkClick r:id="rId5" tooltip="https://4ab.in/government-jobs/"/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80060" y="1927098"/>
            <a:ext cx="1577340" cy="404622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125980" y="1927098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Exams</a:t>
            </a:r>
            <a:endParaRPr lang="en-US" sz="1125" dirty="0"/>
          </a:p>
        </p:txBody>
      </p:sp>
      <p:pic>
        <p:nvPicPr>
          <p:cNvPr id="19" name="Image 4" descr="clear.png">
            <a:hlinkClick r:id="rId6" tooltip="https://4ab.in/government-jobs/exams/"/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125980" y="1927098"/>
            <a:ext cx="1577340" cy="404622"/>
          </a:xfrm>
          <a:prstGeom prst="rect">
            <a:avLst/>
          </a:prstGeom>
        </p:spPr>
      </p:pic>
      <p:sp>
        <p:nvSpPr>
          <p:cNvPr id="20" name="Text 9"/>
          <p:cNvSpPr/>
          <p:nvPr/>
        </p:nvSpPr>
        <p:spPr>
          <a:xfrm>
            <a:off x="480060" y="2386584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jobs</a:t>
            </a:r>
            <a:endParaRPr lang="en-US" sz="1125" dirty="0"/>
          </a:p>
        </p:txBody>
      </p:sp>
      <p:pic>
        <p:nvPicPr>
          <p:cNvPr id="21" name="Image 5" descr="clear.png">
            <a:hlinkClick r:id="rId7" tooltip="https://4ab.in/government-jobs/chemistry/"/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80060" y="2386584"/>
            <a:ext cx="1577340" cy="404622"/>
          </a:xfrm>
          <a:prstGeom prst="rect">
            <a:avLst/>
          </a:prstGeom>
        </p:spPr>
      </p:pic>
      <p:sp>
        <p:nvSpPr>
          <p:cNvPr id="22" name="Text 10"/>
          <p:cNvSpPr/>
          <p:nvPr/>
        </p:nvSpPr>
        <p:spPr>
          <a:xfrm>
            <a:off x="2125980" y="2386584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 Blog</a:t>
            </a:r>
            <a:endParaRPr lang="en-US" sz="1125" dirty="0"/>
          </a:p>
        </p:txBody>
      </p:sp>
      <p:pic>
        <p:nvPicPr>
          <p:cNvPr id="23" name="Image 6" descr="clear.png">
            <a:hlinkClick r:id="rId8" tooltip="https://4ab.in/government-jobs/blog/"/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125980" y="2386584"/>
            <a:ext cx="1577340" cy="404622"/>
          </a:xfrm>
          <a:prstGeom prst="rect">
            <a:avLst/>
          </a:prstGeom>
        </p:spPr>
      </p:pic>
      <p:sp>
        <p:nvSpPr>
          <p:cNvPr id="24" name="Shape 11"/>
          <p:cNvSpPr/>
          <p:nvPr/>
        </p:nvSpPr>
        <p:spPr>
          <a:xfrm>
            <a:off x="480060" y="2880360"/>
            <a:ext cx="3223260" cy="1316736"/>
          </a:xfrm>
          <a:prstGeom prst="roundRect">
            <a:avLst>
              <a:gd name="adj" fmla="val 3646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5" name="Image 7" descr="QR code for https://4ab.in/government-jobs/">
            <a:hlinkClick r:id="rId9" tooltip="https://4ab.in/government-jobs/"/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62356" y="2948940"/>
            <a:ext cx="1179576" cy="1179576"/>
          </a:xfrm>
          <a:prstGeom prst="rect">
            <a:avLst/>
          </a:prstGeom>
        </p:spPr>
      </p:pic>
      <p:sp>
        <p:nvSpPr>
          <p:cNvPr id="26" name="Text 12"/>
          <p:cNvSpPr/>
          <p:nvPr/>
        </p:nvSpPr>
        <p:spPr>
          <a:xfrm>
            <a:off x="1851660" y="322326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350" dirty="0"/>
          </a:p>
        </p:txBody>
      </p:sp>
      <p:sp>
        <p:nvSpPr>
          <p:cNvPr id="27" name="Text 13"/>
          <p:cNvSpPr/>
          <p:nvPr/>
        </p:nvSpPr>
        <p:spPr>
          <a:xfrm>
            <a:off x="1851660" y="3497580"/>
            <a:ext cx="17830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4ab.in/government-jobs</a:t>
            </a:r>
            <a:endParaRPr lang="en-US" sz="1125" dirty="0"/>
          </a:p>
        </p:txBody>
      </p:sp>
      <p:pic>
        <p:nvPicPr>
          <p:cNvPr id="28" name="Image 8" descr="clear.png">
            <a:hlinkClick r:id="rId10" tooltip="https://4ab.in/government-jobs/"/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851660" y="3497580"/>
            <a:ext cx="1783080" cy="246888"/>
          </a:xfrm>
          <a:prstGeom prst="rect">
            <a:avLst/>
          </a:prstGeom>
        </p:spPr>
      </p:pic>
      <p:sp>
        <p:nvSpPr>
          <p:cNvPr id="29" name="Shape 14"/>
          <p:cNvSpPr/>
          <p:nvPr/>
        </p:nvSpPr>
        <p:spPr>
          <a:xfrm>
            <a:off x="3943350" y="1014984"/>
            <a:ext cx="4855464" cy="3278124"/>
          </a:xfrm>
          <a:prstGeom prst="roundRect">
            <a:avLst>
              <a:gd name="adj" fmla="val 1464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0" name="Image 9" descr="ic/newspaper-14204F.png">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4080510" y="1104138"/>
            <a:ext cx="288036" cy="288036"/>
          </a:xfrm>
          <a:prstGeom prst="rect">
            <a:avLst/>
          </a:prstGeom>
        </p:spPr>
      </p:pic>
      <p:sp>
        <p:nvSpPr>
          <p:cNvPr id="31" name="Text 15"/>
          <p:cNvSpPr/>
          <p:nvPr/>
        </p:nvSpPr>
        <p:spPr>
          <a:xfrm>
            <a:off x="4437126" y="1069848"/>
            <a:ext cx="4238244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Examination News</a:t>
            </a:r>
            <a:endParaRPr lang="en-US" sz="1725" dirty="0"/>
          </a:p>
        </p:txBody>
      </p:sp>
      <p:sp>
        <p:nvSpPr>
          <p:cNvPr id="32" name="Text 16"/>
          <p:cNvSpPr/>
          <p:nvPr/>
        </p:nvSpPr>
        <p:spPr>
          <a:xfrm>
            <a:off x="4080510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Latest updates</a:t>
            </a:r>
            <a:endParaRPr lang="en-US" sz="1125" dirty="0"/>
          </a:p>
        </p:txBody>
      </p:sp>
      <p:pic>
        <p:nvPicPr>
          <p:cNvPr id="33" name="Image 10" descr="clear.png">
            <a:hlinkClick r:id="rId11" tooltip="https://4ab.in/examination-news/latest/"/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4080510" y="1467612"/>
            <a:ext cx="1481328" cy="404622"/>
          </a:xfrm>
          <a:prstGeom prst="rect">
            <a:avLst/>
          </a:prstGeom>
        </p:spPr>
      </p:pic>
      <p:sp>
        <p:nvSpPr>
          <p:cNvPr id="34" name="Text 17"/>
          <p:cNvSpPr/>
          <p:nvPr/>
        </p:nvSpPr>
        <p:spPr>
          <a:xfrm>
            <a:off x="5630418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 calendar</a:t>
            </a:r>
            <a:endParaRPr lang="en-US" sz="1125" dirty="0"/>
          </a:p>
        </p:txBody>
      </p:sp>
      <p:pic>
        <p:nvPicPr>
          <p:cNvPr id="35" name="Image 11" descr="clear.png">
            <a:hlinkClick r:id="rId12" tooltip="https://4ab.in/examination-news/calendar/"/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5630418" y="1467612"/>
            <a:ext cx="1481328" cy="404622"/>
          </a:xfrm>
          <a:prstGeom prst="rect">
            <a:avLst/>
          </a:prstGeom>
        </p:spPr>
      </p:pic>
      <p:sp>
        <p:nvSpPr>
          <p:cNvPr id="36" name="Text 18"/>
          <p:cNvSpPr/>
          <p:nvPr/>
        </p:nvSpPr>
        <p:spPr>
          <a:xfrm>
            <a:off x="7180326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Admit cards</a:t>
            </a:r>
            <a:endParaRPr lang="en-US" sz="1125" dirty="0"/>
          </a:p>
        </p:txBody>
      </p:sp>
      <p:pic>
        <p:nvPicPr>
          <p:cNvPr id="37" name="Image 12" descr="clear.png">
            <a:hlinkClick r:id="rId13" tooltip="https://4ab.in/examination-news/latest/?e=admit-card"/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7180326" y="1467612"/>
            <a:ext cx="1481328" cy="404622"/>
          </a:xfrm>
          <a:prstGeom prst="rect">
            <a:avLst/>
          </a:prstGeom>
        </p:spPr>
      </p:pic>
      <p:sp>
        <p:nvSpPr>
          <p:cNvPr id="38" name="Text 19"/>
          <p:cNvSpPr/>
          <p:nvPr/>
        </p:nvSpPr>
        <p:spPr>
          <a:xfrm>
            <a:off x="4080510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1125" dirty="0"/>
          </a:p>
        </p:txBody>
      </p:sp>
      <p:pic>
        <p:nvPicPr>
          <p:cNvPr id="39" name="Image 13" descr="clear.png">
            <a:hlinkClick r:id="rId14" tooltip="https://4ab.in/examination-news/latest/?e=result"/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4080510" y="1927098"/>
            <a:ext cx="1481328" cy="404622"/>
          </a:xfrm>
          <a:prstGeom prst="rect">
            <a:avLst/>
          </a:prstGeom>
        </p:spPr>
      </p:pic>
      <p:sp>
        <p:nvSpPr>
          <p:cNvPr id="40" name="Text 20"/>
          <p:cNvSpPr/>
          <p:nvPr/>
        </p:nvSpPr>
        <p:spPr>
          <a:xfrm>
            <a:off x="5630418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UG entrance exams</a:t>
            </a:r>
            <a:endParaRPr lang="en-US" sz="1125" dirty="0"/>
          </a:p>
        </p:txBody>
      </p:sp>
      <p:pic>
        <p:nvPicPr>
          <p:cNvPr id="41" name="Image 14" descr="clear.png">
            <a:hlinkClick r:id="rId15" tooltip="https://4ab.in/examination-news/tier/ug/"/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5630418" y="1927098"/>
            <a:ext cx="1481328" cy="404622"/>
          </a:xfrm>
          <a:prstGeom prst="rect">
            <a:avLst/>
          </a:prstGeom>
        </p:spPr>
      </p:pic>
      <p:sp>
        <p:nvSpPr>
          <p:cNvPr id="42" name="Text 21"/>
          <p:cNvSpPr/>
          <p:nvPr/>
        </p:nvSpPr>
        <p:spPr>
          <a:xfrm>
            <a:off x="7180326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 entrance exams</a:t>
            </a:r>
            <a:endParaRPr lang="en-US" sz="1125" dirty="0"/>
          </a:p>
        </p:txBody>
      </p:sp>
      <p:pic>
        <p:nvPicPr>
          <p:cNvPr id="43" name="Image 15" descr="clear.png">
            <a:hlinkClick r:id="rId16" tooltip="https://4ab.in/examination-news/tier/pg/"/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7180326" y="1927098"/>
            <a:ext cx="1481328" cy="404622"/>
          </a:xfrm>
          <a:prstGeom prst="rect">
            <a:avLst/>
          </a:prstGeom>
        </p:spPr>
      </p:pic>
      <p:sp>
        <p:nvSpPr>
          <p:cNvPr id="44" name="Text 22"/>
          <p:cNvSpPr/>
          <p:nvPr/>
        </p:nvSpPr>
        <p:spPr>
          <a:xfrm>
            <a:off x="4080510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NET, SET &amp; PhD exams</a:t>
            </a:r>
            <a:endParaRPr lang="en-US" sz="1125" dirty="0"/>
          </a:p>
        </p:txBody>
      </p:sp>
      <p:pic>
        <p:nvPicPr>
          <p:cNvPr id="45" name="Image 16" descr="clear.png">
            <a:hlinkClick r:id="rId17" tooltip="https://4ab.in/examination-news/tier/research/"/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4080510" y="2386584"/>
            <a:ext cx="1481328" cy="404622"/>
          </a:xfrm>
          <a:prstGeom prst="rect">
            <a:avLst/>
          </a:prstGeom>
        </p:spPr>
      </p:pic>
      <p:sp>
        <p:nvSpPr>
          <p:cNvPr id="46" name="Text 23"/>
          <p:cNvSpPr/>
          <p:nvPr/>
        </p:nvSpPr>
        <p:spPr>
          <a:xfrm>
            <a:off x="5630418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 board exams</a:t>
            </a:r>
            <a:endParaRPr lang="en-US" sz="1125" dirty="0"/>
          </a:p>
        </p:txBody>
      </p:sp>
      <p:pic>
        <p:nvPicPr>
          <p:cNvPr id="47" name="Image 17" descr="clear.png">
            <a:hlinkClick r:id="rId18" tooltip="https://4ab.in/examination-news/tier/school/"/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5630418" y="2386584"/>
            <a:ext cx="1481328" cy="404622"/>
          </a:xfrm>
          <a:prstGeom prst="rect">
            <a:avLst/>
          </a:prstGeom>
        </p:spPr>
      </p:pic>
      <p:sp>
        <p:nvSpPr>
          <p:cNvPr id="48" name="Text 24"/>
          <p:cNvSpPr/>
          <p:nvPr/>
        </p:nvSpPr>
        <p:spPr>
          <a:xfrm>
            <a:off x="7180326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Examination News Blog</a:t>
            </a:r>
            <a:endParaRPr lang="en-US" sz="1125" dirty="0"/>
          </a:p>
        </p:txBody>
      </p:sp>
      <p:pic>
        <p:nvPicPr>
          <p:cNvPr id="49" name="Image 18" descr="clear.png">
            <a:hlinkClick r:id="rId19" tooltip="https://4ab.in/examination-news/blog/"/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7180326" y="2386584"/>
            <a:ext cx="1481328" cy="404622"/>
          </a:xfrm>
          <a:prstGeom prst="rect">
            <a:avLst/>
          </a:prstGeom>
        </p:spPr>
      </p:pic>
      <p:sp>
        <p:nvSpPr>
          <p:cNvPr id="50" name="Shape 25"/>
          <p:cNvSpPr/>
          <p:nvPr/>
        </p:nvSpPr>
        <p:spPr>
          <a:xfrm>
            <a:off x="4080510" y="2880360"/>
            <a:ext cx="4581144" cy="1316736"/>
          </a:xfrm>
          <a:prstGeom prst="roundRect">
            <a:avLst>
              <a:gd name="adj" fmla="val 3646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51" name="Image 19" descr="QR code for https://4ab.in/examination-news/">
            <a:hlinkClick r:id="rId20" tooltip="https://4ab.in/examination-news/"/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4162806" y="2948940"/>
            <a:ext cx="1179576" cy="1179576"/>
          </a:xfrm>
          <a:prstGeom prst="rect">
            <a:avLst/>
          </a:prstGeom>
        </p:spPr>
      </p:pic>
      <p:sp>
        <p:nvSpPr>
          <p:cNvPr id="52" name="Text 26"/>
          <p:cNvSpPr/>
          <p:nvPr/>
        </p:nvSpPr>
        <p:spPr>
          <a:xfrm>
            <a:off x="5452110" y="3223260"/>
            <a:ext cx="31409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350" dirty="0"/>
          </a:p>
        </p:txBody>
      </p:sp>
      <p:sp>
        <p:nvSpPr>
          <p:cNvPr id="53" name="Text 27"/>
          <p:cNvSpPr/>
          <p:nvPr/>
        </p:nvSpPr>
        <p:spPr>
          <a:xfrm>
            <a:off x="5452110" y="3497580"/>
            <a:ext cx="31409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4ab.in/examination-news</a:t>
            </a:r>
            <a:endParaRPr lang="en-US" sz="1125" dirty="0"/>
          </a:p>
        </p:txBody>
      </p:sp>
      <p:pic>
        <p:nvPicPr>
          <p:cNvPr id="54" name="Image 20" descr="clear.png">
            <a:hlinkClick r:id="rId21" tooltip="https://4ab.in/examination-news/"/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5452110" y="3497580"/>
            <a:ext cx="3140964" cy="246888"/>
          </a:xfrm>
          <a:prstGeom prst="rect">
            <a:avLst/>
          </a:prstGeom>
        </p:spPr>
      </p:pic>
      <p:sp>
        <p:nvSpPr>
          <p:cNvPr id="55" name="Shape 28"/>
          <p:cNvSpPr/>
          <p:nvPr/>
        </p:nvSpPr>
        <p:spPr>
          <a:xfrm>
            <a:off x="342900" y="4361688"/>
            <a:ext cx="8455914" cy="315468"/>
          </a:xfrm>
          <a:prstGeom prst="rect">
            <a:avLst/>
          </a:prstGeom>
          <a:solidFill>
            <a:srgbClr val="FBF3DA"/>
          </a:solidFill>
          <a:ln/>
        </p:spPr>
      </p:sp>
      <p:sp>
        <p:nvSpPr>
          <p:cNvPr id="56" name="Shape 29"/>
          <p:cNvSpPr/>
          <p:nvPr/>
        </p:nvSpPr>
        <p:spPr>
          <a:xfrm>
            <a:off x="342900" y="4361688"/>
            <a:ext cx="54864" cy="315468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57" name="Text 30"/>
          <p:cNvSpPr/>
          <p:nvPr/>
        </p:nvSpPr>
        <p:spPr>
          <a:xfrm>
            <a:off x="514350" y="4361688"/>
            <a:ext cx="816102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Vacancies, admit cards, results and exam dates: all in one place</a:t>
            </a:r>
            <a:endParaRPr lang="en-US" sz="1275" dirty="0"/>
          </a:p>
        </p:txBody>
      </p:sp>
      <p:sp>
        <p:nvSpPr>
          <p:cNvPr id="58" name="Text 31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59" name="Image 21" descr="clear.png">
            <a:hlinkClick r:id="rId22" tooltip="https://4ab.in/educators/"/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EDUCATORS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 from the Question Bank, one question at a time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right questions, teach them in class, then take them with you.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search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5770" y="1165860"/>
            <a:ext cx="260604" cy="260604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754380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Find questions</a:t>
            </a:r>
            <a:endParaRPr lang="en-US" sz="1350" dirty="0"/>
          </a:p>
        </p:txBody>
      </p:sp>
      <p:sp>
        <p:nvSpPr>
          <p:cNvPr id="12" name="Text 5"/>
          <p:cNvSpPr/>
          <p:nvPr/>
        </p:nvSpPr>
        <p:spPr>
          <a:xfrm>
            <a:off x="445770" y="1556766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</a:t>
            </a:r>
            <a:endParaRPr lang="en-US" sz="1125" dirty="0"/>
          </a:p>
        </p:txBody>
      </p:sp>
      <p:pic>
        <p:nvPicPr>
          <p:cNvPr id="13" name="Image 1" descr="clear.png">
            <a:hlinkClick r:id="rId3" tooltip="https://4ab.in/educators/chemistry-question-bank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5770" y="1556766"/>
            <a:ext cx="1783080" cy="363474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445770" y="1981962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search</a:t>
            </a:r>
            <a:endParaRPr lang="en-US" sz="1125" dirty="0"/>
          </a:p>
        </p:txBody>
      </p:sp>
      <p:pic>
        <p:nvPicPr>
          <p:cNvPr id="15" name="Image 2" descr="clear.png">
            <a:hlinkClick r:id="rId4" tooltip="https://4ab.in/educators/search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5770" y="1981962"/>
            <a:ext cx="1783080" cy="363474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445770" y="2407158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packs</a:t>
            </a:r>
            <a:endParaRPr lang="en-US" sz="1125" dirty="0"/>
          </a:p>
        </p:txBody>
      </p:sp>
      <p:pic>
        <p:nvPicPr>
          <p:cNvPr id="17" name="Image 3" descr="clear.png">
            <a:hlinkClick r:id="rId5" tooltip="https://4ab.in/educators/topic/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45770" y="2407158"/>
            <a:ext cx="1783080" cy="363474"/>
          </a:xfrm>
          <a:prstGeom prst="rect">
            <a:avLst/>
          </a:prstGeom>
        </p:spPr>
      </p:pic>
      <p:sp>
        <p:nvSpPr>
          <p:cNvPr id="18" name="Shape 8"/>
          <p:cNvSpPr/>
          <p:nvPr/>
        </p:nvSpPr>
        <p:spPr>
          <a:xfrm>
            <a:off x="2414016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9" name="Image 4" descr="ic/presentation-14204F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516886" y="1165860"/>
            <a:ext cx="260604" cy="260604"/>
          </a:xfrm>
          <a:prstGeom prst="rect">
            <a:avLst/>
          </a:prstGeom>
        </p:spPr>
      </p:pic>
      <p:sp>
        <p:nvSpPr>
          <p:cNvPr id="20" name="Text 9"/>
          <p:cNvSpPr/>
          <p:nvPr/>
        </p:nvSpPr>
        <p:spPr>
          <a:xfrm>
            <a:off x="2825496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Teach one by one</a:t>
            </a:r>
            <a:endParaRPr lang="en-US" sz="1350" dirty="0"/>
          </a:p>
        </p:txBody>
      </p:sp>
      <p:sp>
        <p:nvSpPr>
          <p:cNvPr id="21" name="Text 10"/>
          <p:cNvSpPr/>
          <p:nvPr/>
        </p:nvSpPr>
        <p:spPr>
          <a:xfrm>
            <a:off x="2516886" y="1556766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Bank</a:t>
            </a:r>
            <a:endParaRPr lang="en-US" sz="1125" dirty="0"/>
          </a:p>
        </p:txBody>
      </p:sp>
      <p:pic>
        <p:nvPicPr>
          <p:cNvPr id="22" name="Image 5" descr="clear.png">
            <a:hlinkClick r:id="rId6" tooltip="https://4ab.in/educators/?m=qb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516886" y="1556766"/>
            <a:ext cx="1783080" cy="363474"/>
          </a:xfrm>
          <a:prstGeom prst="rect">
            <a:avLst/>
          </a:prstGeom>
        </p:spPr>
      </p:pic>
      <p:sp>
        <p:nvSpPr>
          <p:cNvPr id="23" name="Text 11"/>
          <p:cNvSpPr/>
          <p:nvPr/>
        </p:nvSpPr>
        <p:spPr>
          <a:xfrm>
            <a:off x="2516886" y="1988820"/>
            <a:ext cx="1783080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each question to students on the board, in your own order.</a:t>
            </a:r>
            <a:endParaRPr lang="en-US" sz="1125" dirty="0"/>
          </a:p>
        </p:txBody>
      </p:sp>
      <p:sp>
        <p:nvSpPr>
          <p:cNvPr id="24" name="Shape 12"/>
          <p:cNvSpPr/>
          <p:nvPr/>
        </p:nvSpPr>
        <p:spPr>
          <a:xfrm>
            <a:off x="4485132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5" name="Image 6" descr="ic/download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88002" y="1165860"/>
            <a:ext cx="260604" cy="260604"/>
          </a:xfrm>
          <a:prstGeom prst="rect">
            <a:avLst/>
          </a:prstGeom>
        </p:spPr>
      </p:pic>
      <p:sp>
        <p:nvSpPr>
          <p:cNvPr id="26" name="Text 13"/>
          <p:cNvSpPr/>
          <p:nvPr/>
        </p:nvSpPr>
        <p:spPr>
          <a:xfrm>
            <a:off x="4896612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Export</a:t>
            </a:r>
            <a:endParaRPr lang="en-US" sz="1350" dirty="0"/>
          </a:p>
        </p:txBody>
      </p:sp>
      <p:sp>
        <p:nvSpPr>
          <p:cNvPr id="27" name="Text 14"/>
          <p:cNvSpPr/>
          <p:nvPr/>
        </p:nvSpPr>
        <p:spPr>
          <a:xfrm>
            <a:off x="4588002" y="1556766"/>
            <a:ext cx="1783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25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PPTX, DOCX, PNG (zip), HTML, Markdown</a:t>
            </a:r>
            <a:endParaRPr lang="en-US" sz="1125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25" dirty="0">
                <a:solidFill>
                  <a:srgbClr val="A052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the paper home after class.</a:t>
            </a:r>
            <a:endParaRPr lang="en-US" sz="1125" dirty="0"/>
          </a:p>
        </p:txBody>
      </p:sp>
      <p:sp>
        <p:nvSpPr>
          <p:cNvPr id="28" name="Shape 15"/>
          <p:cNvSpPr/>
          <p:nvPr/>
        </p:nvSpPr>
        <p:spPr>
          <a:xfrm>
            <a:off x="342900" y="3031236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9" name="Image 7" descr="ic/file-text-14204F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45770" y="3188970"/>
            <a:ext cx="246888" cy="246888"/>
          </a:xfrm>
          <a:prstGeom prst="rect">
            <a:avLst/>
          </a:prstGeom>
        </p:spPr>
      </p:pic>
      <p:sp>
        <p:nvSpPr>
          <p:cNvPr id="30" name="Text 16"/>
          <p:cNvSpPr/>
          <p:nvPr/>
        </p:nvSpPr>
        <p:spPr>
          <a:xfrm>
            <a:off x="768096" y="3031236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papers</a:t>
            </a:r>
            <a:endParaRPr lang="en-US" sz="1200" dirty="0"/>
          </a:p>
        </p:txBody>
      </p:sp>
      <p:pic>
        <p:nvPicPr>
          <p:cNvPr id="31" name="Image 8" descr="clear.png">
            <a:hlinkClick r:id="rId7" tooltip="https://4ab.in/educators/chemistry-question-bank/#docs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42900" y="3031236"/>
            <a:ext cx="3038094" cy="569214"/>
          </a:xfrm>
          <a:prstGeom prst="rect">
            <a:avLst/>
          </a:prstGeom>
        </p:spPr>
      </p:pic>
      <p:sp>
        <p:nvSpPr>
          <p:cNvPr id="32" name="Shape 17"/>
          <p:cNvSpPr/>
          <p:nvPr/>
        </p:nvSpPr>
        <p:spPr>
          <a:xfrm>
            <a:off x="3449574" y="3031236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3" name="Image 9" descr="ic/users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552444" y="3188970"/>
            <a:ext cx="246888" cy="246888"/>
          </a:xfrm>
          <a:prstGeom prst="rect">
            <a:avLst/>
          </a:prstGeom>
        </p:spPr>
      </p:pic>
      <p:sp>
        <p:nvSpPr>
          <p:cNvPr id="34" name="Text 18"/>
          <p:cNvSpPr/>
          <p:nvPr/>
        </p:nvSpPr>
        <p:spPr>
          <a:xfrm>
            <a:off x="3874770" y="3031236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groups</a:t>
            </a:r>
            <a:endParaRPr lang="en-US" sz="1200" dirty="0"/>
          </a:p>
        </p:txBody>
      </p:sp>
      <p:pic>
        <p:nvPicPr>
          <p:cNvPr id="35" name="Image 10" descr="clear.png">
            <a:hlinkClick r:id="rId8" tooltip="https://4ab.in/educators/chemistry-community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449574" y="3031236"/>
            <a:ext cx="3038094" cy="569214"/>
          </a:xfrm>
          <a:prstGeom prst="rect">
            <a:avLst/>
          </a:prstGeom>
        </p:spPr>
      </p:pic>
      <p:sp>
        <p:nvSpPr>
          <p:cNvPr id="36" name="Shape 19"/>
          <p:cNvSpPr/>
          <p:nvPr/>
        </p:nvSpPr>
        <p:spPr>
          <a:xfrm>
            <a:off x="342900" y="3669030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7" name="Image 11" descr="ic/chart-column-14204F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45770" y="3826764"/>
            <a:ext cx="246888" cy="246888"/>
          </a:xfrm>
          <a:prstGeom prst="rect">
            <a:avLst/>
          </a:prstGeom>
        </p:spPr>
      </p:pic>
      <p:sp>
        <p:nvSpPr>
          <p:cNvPr id="38" name="Text 20"/>
          <p:cNvSpPr/>
          <p:nvPr/>
        </p:nvSpPr>
        <p:spPr>
          <a:xfrm>
            <a:off x="768096" y="3669030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Paper Analyser</a:t>
            </a:r>
            <a:endParaRPr lang="en-US" sz="1200" dirty="0"/>
          </a:p>
        </p:txBody>
      </p:sp>
      <p:pic>
        <p:nvPicPr>
          <p:cNvPr id="39" name="Image 12" descr="clear.png">
            <a:hlinkClick r:id="rId9" tooltip="https://4ab.in/educators/analyse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42900" y="3669030"/>
            <a:ext cx="3038094" cy="569214"/>
          </a:xfrm>
          <a:prstGeom prst="rect">
            <a:avLst/>
          </a:prstGeom>
        </p:spPr>
      </p:pic>
      <p:sp>
        <p:nvSpPr>
          <p:cNvPr id="40" name="Shape 21"/>
          <p:cNvSpPr/>
          <p:nvPr/>
        </p:nvSpPr>
        <p:spPr>
          <a:xfrm>
            <a:off x="3449574" y="3669030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41" name="Image 13" descr="ic/sparkles-14204F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552444" y="3826764"/>
            <a:ext cx="246888" cy="246888"/>
          </a:xfrm>
          <a:prstGeom prst="rect">
            <a:avLst/>
          </a:prstGeom>
        </p:spPr>
      </p:pic>
      <p:sp>
        <p:nvSpPr>
          <p:cNvPr id="42" name="Text 22"/>
          <p:cNvSpPr/>
          <p:nvPr/>
        </p:nvSpPr>
        <p:spPr>
          <a:xfrm>
            <a:off x="3874770" y="3669030"/>
            <a:ext cx="198882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question paper generator</a:t>
            </a:r>
            <a:endParaRPr lang="en-US" sz="1200" dirty="0"/>
          </a:p>
        </p:txBody>
      </p:sp>
      <p:sp>
        <p:nvSpPr>
          <p:cNvPr id="43" name="Text 23"/>
          <p:cNvSpPr/>
          <p:nvPr/>
        </p:nvSpPr>
        <p:spPr>
          <a:xfrm>
            <a:off x="5918454" y="3840480"/>
            <a:ext cx="452628" cy="226314"/>
          </a:xfrm>
          <a:prstGeom prst="roundRect">
            <a:avLst>
              <a:gd name="adj" fmla="val 15152"/>
            </a:avLst>
          </a:prstGeom>
          <a:solidFill>
            <a:srgbClr val="FBF3D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Paid</a:t>
            </a:r>
            <a:endParaRPr lang="en-US" sz="975" dirty="0"/>
          </a:p>
        </p:txBody>
      </p:sp>
      <p:sp>
        <p:nvSpPr>
          <p:cNvPr id="44" name="Shape 24"/>
          <p:cNvSpPr/>
          <p:nvPr/>
        </p:nvSpPr>
        <p:spPr>
          <a:xfrm>
            <a:off x="6617970" y="1062990"/>
            <a:ext cx="2180844" cy="3202686"/>
          </a:xfrm>
          <a:prstGeom prst="roundRect">
            <a:avLst>
              <a:gd name="adj" fmla="val 2201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sp>
        <p:nvSpPr>
          <p:cNvPr id="45" name="Text 25"/>
          <p:cNvSpPr/>
          <p:nvPr/>
        </p:nvSpPr>
        <p:spPr>
          <a:xfrm>
            <a:off x="6720840" y="1152144"/>
            <a:ext cx="1975104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open Question Bank</a:t>
            </a:r>
            <a:endParaRPr lang="en-US" sz="1350" dirty="0"/>
          </a:p>
        </p:txBody>
      </p:sp>
      <p:pic>
        <p:nvPicPr>
          <p:cNvPr id="46" name="Image 14" descr="QR code for https://4ab.in/educators/?m=qb">
            <a:hlinkClick r:id="rId10" tooltip="https://4ab.in/educators/?m=qb"/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885432" y="1748790"/>
            <a:ext cx="1645920" cy="1645920"/>
          </a:xfrm>
          <a:prstGeom prst="rect">
            <a:avLst/>
          </a:prstGeom>
        </p:spPr>
      </p:pic>
      <p:sp>
        <p:nvSpPr>
          <p:cNvPr id="47" name="Text 26"/>
          <p:cNvSpPr/>
          <p:nvPr/>
        </p:nvSpPr>
        <p:spPr>
          <a:xfrm>
            <a:off x="6686550" y="3463290"/>
            <a:ext cx="20436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4ab.in/educators/?m=qb</a:t>
            </a:r>
            <a:endParaRPr lang="en-US" sz="1125" dirty="0"/>
          </a:p>
        </p:txBody>
      </p:sp>
      <p:sp>
        <p:nvSpPr>
          <p:cNvPr id="48" name="Text 27"/>
          <p:cNvSpPr/>
          <p:nvPr/>
        </p:nvSpPr>
        <p:spPr>
          <a:xfrm>
            <a:off x="6686550" y="3771900"/>
            <a:ext cx="20436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more coming soon</a:t>
            </a:r>
            <a:endParaRPr lang="en-US" sz="1125" dirty="0"/>
          </a:p>
        </p:txBody>
      </p:sp>
      <p:sp>
        <p:nvSpPr>
          <p:cNvPr id="49" name="Shape 28"/>
          <p:cNvSpPr/>
          <p:nvPr/>
        </p:nvSpPr>
        <p:spPr>
          <a:xfrm>
            <a:off x="342900" y="4361688"/>
            <a:ext cx="8455914" cy="315468"/>
          </a:xfrm>
          <a:prstGeom prst="rect">
            <a:avLst/>
          </a:prstGeom>
          <a:solidFill>
            <a:srgbClr val="FBF3DA"/>
          </a:solidFill>
          <a:ln/>
        </p:spPr>
      </p:sp>
      <p:sp>
        <p:nvSpPr>
          <p:cNvPr id="50" name="Shape 29"/>
          <p:cNvSpPr/>
          <p:nvPr/>
        </p:nvSpPr>
        <p:spPr>
          <a:xfrm>
            <a:off x="342900" y="4361688"/>
            <a:ext cx="54864" cy="315468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51" name="Text 30"/>
          <p:cNvSpPr/>
          <p:nvPr/>
        </p:nvSpPr>
        <p:spPr>
          <a:xfrm>
            <a:off x="514350" y="4361688"/>
            <a:ext cx="816102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Lifetime free for educators, except AI tools</a:t>
            </a:r>
            <a:endParaRPr lang="en-US" sz="1275" dirty="0"/>
          </a:p>
        </p:txBody>
      </p:sp>
      <p:sp>
        <p:nvSpPr>
          <p:cNvPr id="52" name="Text 31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53" name="Image 15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TUTOR-BRANDED TEACHING TOOLS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whiteboard for educators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 on a long whiteboard, your own PDF or photo, or from the question bank.</a:t>
            </a:r>
            <a:endParaRPr lang="en-US" sz="1125" dirty="0"/>
          </a:p>
        </p:txBody>
      </p:sp>
      <p:pic>
        <p:nvPicPr>
          <p:cNvPr id="9" name="Image 0" descr="4AB Educators page with a PDF open beside a whiteboard with a drawn graph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" y="1028700"/>
            <a:ext cx="5589270" cy="2916141"/>
          </a:xfrm>
          <a:prstGeom prst="rect">
            <a:avLst/>
          </a:prstGeom>
        </p:spPr>
      </p:pic>
      <p:sp>
        <p:nvSpPr>
          <p:cNvPr id="10" name="Shape 3"/>
          <p:cNvSpPr/>
          <p:nvPr/>
        </p:nvSpPr>
        <p:spPr>
          <a:xfrm>
            <a:off x="342900" y="1028700"/>
            <a:ext cx="5589270" cy="2916141"/>
          </a:xfrm>
          <a:prstGeom prst="rect">
            <a:avLst/>
          </a:prstGeom>
          <a:ln w="9525">
            <a:solidFill>
              <a:srgbClr val="DDE3EE"/>
            </a:solidFill>
            <a:prstDash val="solid"/>
          </a:ln>
        </p:spPr>
      </p:sp>
      <p:sp>
        <p:nvSpPr>
          <p:cNvPr id="11" name="Shape 4"/>
          <p:cNvSpPr/>
          <p:nvPr/>
        </p:nvSpPr>
        <p:spPr>
          <a:xfrm>
            <a:off x="342900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2" name="Image 1" descr="ic/pen-line-14204F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80" y="4210812"/>
            <a:ext cx="233172" cy="233172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685800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Whiteboard</a:t>
            </a:r>
            <a:endParaRPr lang="en-US" sz="1125" dirty="0"/>
          </a:p>
        </p:txBody>
      </p:sp>
      <p:sp>
        <p:nvSpPr>
          <p:cNvPr id="14" name="Shape 6"/>
          <p:cNvSpPr/>
          <p:nvPr/>
        </p:nvSpPr>
        <p:spPr>
          <a:xfrm>
            <a:off x="1755648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5" name="Image 2" descr="ic/file-text-14204F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4228" y="4210812"/>
            <a:ext cx="233172" cy="233172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2098548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PDF</a:t>
            </a:r>
            <a:endParaRPr lang="en-US" sz="1125" dirty="0"/>
          </a:p>
        </p:txBody>
      </p:sp>
      <p:sp>
        <p:nvSpPr>
          <p:cNvPr id="17" name="Shape 8"/>
          <p:cNvSpPr/>
          <p:nvPr/>
        </p:nvSpPr>
        <p:spPr>
          <a:xfrm>
            <a:off x="3168396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8" name="Image 3" descr="ic/image-14204F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6976" y="4210812"/>
            <a:ext cx="233172" cy="233172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3511296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</a:t>
            </a:r>
            <a:endParaRPr lang="en-US" sz="1125" dirty="0"/>
          </a:p>
        </p:txBody>
      </p:sp>
      <p:sp>
        <p:nvSpPr>
          <p:cNvPr id="20" name="Shape 10"/>
          <p:cNvSpPr/>
          <p:nvPr/>
        </p:nvSpPr>
        <p:spPr>
          <a:xfrm>
            <a:off x="4581144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1" name="Image 4" descr="ic/book-open-14204F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49724" y="4210812"/>
            <a:ext cx="233172" cy="233172"/>
          </a:xfrm>
          <a:prstGeom prst="rect">
            <a:avLst/>
          </a:prstGeom>
        </p:spPr>
      </p:pic>
      <p:sp>
        <p:nvSpPr>
          <p:cNvPr id="22" name="Text 11"/>
          <p:cNvSpPr/>
          <p:nvPr/>
        </p:nvSpPr>
        <p:spPr>
          <a:xfrm>
            <a:off x="4924044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Bank</a:t>
            </a:r>
            <a:endParaRPr lang="en-US" sz="1125" dirty="0"/>
          </a:p>
        </p:txBody>
      </p:sp>
      <p:sp>
        <p:nvSpPr>
          <p:cNvPr id="23" name="Shape 12"/>
          <p:cNvSpPr/>
          <p:nvPr/>
        </p:nvSpPr>
        <p:spPr>
          <a:xfrm>
            <a:off x="6069330" y="1028700"/>
            <a:ext cx="2729484" cy="3607308"/>
          </a:xfrm>
          <a:prstGeom prst="roundRect">
            <a:avLst>
              <a:gd name="adj" fmla="val 1759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sp>
        <p:nvSpPr>
          <p:cNvPr id="24" name="Text 13"/>
          <p:cNvSpPr/>
          <p:nvPr/>
        </p:nvSpPr>
        <p:spPr>
          <a:xfrm>
            <a:off x="6172200" y="1097280"/>
            <a:ext cx="252374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teaching</a:t>
            </a:r>
            <a:endParaRPr lang="en-US" sz="1800" dirty="0"/>
          </a:p>
        </p:txBody>
      </p:sp>
      <p:pic>
        <p:nvPicPr>
          <p:cNvPr id="25" name="Image 5" descr="QR code for https://4ab.in/educators/">
            <a:hlinkClick r:id="rId3" tooltip="https://4ab.in/educators/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45402" y="1474470"/>
            <a:ext cx="1577340" cy="1577340"/>
          </a:xfrm>
          <a:prstGeom prst="rect">
            <a:avLst/>
          </a:prstGeom>
        </p:spPr>
      </p:pic>
      <p:sp>
        <p:nvSpPr>
          <p:cNvPr id="26" name="Text 14"/>
          <p:cNvSpPr/>
          <p:nvPr/>
        </p:nvSpPr>
        <p:spPr>
          <a:xfrm>
            <a:off x="6172200" y="3072384"/>
            <a:ext cx="252374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</a:t>
            </a:r>
            <a:endParaRPr lang="en-US" sz="1200" dirty="0"/>
          </a:p>
        </p:txBody>
      </p:sp>
      <p:sp>
        <p:nvSpPr>
          <p:cNvPr id="27" name="Text 15"/>
          <p:cNvSpPr/>
          <p:nvPr/>
        </p:nvSpPr>
        <p:spPr>
          <a:xfrm>
            <a:off x="6240780" y="3374136"/>
            <a:ext cx="23865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25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 more room? Add more space to the board as you teach.</a:t>
            </a:r>
            <a:endParaRPr lang="en-US" sz="1125" dirty="0"/>
          </a:p>
        </p:txBody>
      </p:sp>
      <p:sp>
        <p:nvSpPr>
          <p:cNvPr id="28" name="Text 16"/>
          <p:cNvSpPr/>
          <p:nvPr/>
        </p:nvSpPr>
        <p:spPr>
          <a:xfrm>
            <a:off x="6240780" y="3922776"/>
            <a:ext cx="23865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Tutor pages show a small "Powered by 4AB" line. Premium removes it.</a:t>
            </a:r>
            <a:endParaRPr lang="en-US" sz="1050" dirty="0"/>
          </a:p>
        </p:txBody>
      </p:sp>
      <p:sp>
        <p:nvSpPr>
          <p:cNvPr id="29" name="Text 17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0" name="Image 6" descr="clear.png">
            <a:hlinkClick r:id="rId4" tooltip="https://4ab.in/educators/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AND USE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Labs: symmetry and crystals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a code or click a card to open the tool.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atom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0060" y="1234440"/>
            <a:ext cx="342900" cy="342900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480060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Molecular Symmetry</a:t>
            </a:r>
            <a:endParaRPr lang="en-US" sz="1500" dirty="0"/>
          </a:p>
        </p:txBody>
      </p:sp>
      <p:sp>
        <p:nvSpPr>
          <p:cNvPr id="12" name="Text 5"/>
          <p:cNvSpPr/>
          <p:nvPr/>
        </p:nvSpPr>
        <p:spPr>
          <a:xfrm>
            <a:off x="480060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molecular symmetry</a:t>
            </a:r>
            <a:endParaRPr lang="en-US" sz="1125" dirty="0"/>
          </a:p>
        </p:txBody>
      </p:sp>
      <p:pic>
        <p:nvPicPr>
          <p:cNvPr id="13" name="Image 1" descr="QR code for https://4ab.in/molecular-symmetry/">
            <a:hlinkClick r:id="rId3" tooltip="https://4ab.in/molecular-symmetry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220" y="2434590"/>
            <a:ext cx="1508760" cy="1508760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397764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4ab.in/molecular-symmetry/</a:t>
            </a:r>
            <a:endParaRPr lang="en-US" sz="975" dirty="0"/>
          </a:p>
        </p:txBody>
      </p:sp>
      <p:pic>
        <p:nvPicPr>
          <p:cNvPr id="15" name="Image 2" descr="clear.png">
            <a:hlinkClick r:id="rId4" tooltip="https://4ab.in/molecular-symmetry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2900" y="4046220"/>
            <a:ext cx="2057400" cy="342900"/>
          </a:xfrm>
          <a:prstGeom prst="rect">
            <a:avLst/>
          </a:prstGeom>
        </p:spPr>
      </p:pic>
      <p:sp>
        <p:nvSpPr>
          <p:cNvPr id="16" name="Shape 7"/>
          <p:cNvSpPr/>
          <p:nvPr/>
        </p:nvSpPr>
        <p:spPr>
          <a:xfrm>
            <a:off x="2475738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7" name="Image 3" descr="ic/shapes-14204F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12898" y="1234440"/>
            <a:ext cx="342900" cy="342900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612898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Molecular Point Groups</a:t>
            </a:r>
            <a:endParaRPr lang="en-US" sz="1500" dirty="0"/>
          </a:p>
        </p:txBody>
      </p:sp>
      <p:sp>
        <p:nvSpPr>
          <p:cNvPr id="19" name="Text 9"/>
          <p:cNvSpPr/>
          <p:nvPr/>
        </p:nvSpPr>
        <p:spPr>
          <a:xfrm>
            <a:off x="2612898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molecular point groups</a:t>
            </a:r>
            <a:endParaRPr lang="en-US" sz="1125" dirty="0"/>
          </a:p>
        </p:txBody>
      </p:sp>
      <p:pic>
        <p:nvPicPr>
          <p:cNvPr id="20" name="Image 4" descr="QR code for https://4ab.in/molecular-point-groups/">
            <a:hlinkClick r:id="rId5" tooltip="https://4ab.in/molecular-point-groups/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50058" y="2434590"/>
            <a:ext cx="1508760" cy="1508760"/>
          </a:xfrm>
          <a:prstGeom prst="rect">
            <a:avLst/>
          </a:prstGeom>
        </p:spPr>
      </p:pic>
      <p:sp>
        <p:nvSpPr>
          <p:cNvPr id="21" name="Text 10"/>
          <p:cNvSpPr/>
          <p:nvPr/>
        </p:nvSpPr>
        <p:spPr>
          <a:xfrm>
            <a:off x="2530602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4ab.in/molecular-point-groups/</a:t>
            </a:r>
            <a:endParaRPr lang="en-US" sz="975" dirty="0"/>
          </a:p>
        </p:txBody>
      </p:sp>
      <p:pic>
        <p:nvPicPr>
          <p:cNvPr id="22" name="Image 5" descr="clear.png">
            <a:hlinkClick r:id="rId6" tooltip="https://4ab.in/molecular-point-groups/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75738" y="4046220"/>
            <a:ext cx="2057400" cy="342900"/>
          </a:xfrm>
          <a:prstGeom prst="rect">
            <a:avLst/>
          </a:prstGeom>
        </p:spPr>
      </p:pic>
      <p:sp>
        <p:nvSpPr>
          <p:cNvPr id="23" name="Shape 11"/>
          <p:cNvSpPr/>
          <p:nvPr/>
        </p:nvSpPr>
        <p:spPr>
          <a:xfrm>
            <a:off x="4608576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4" name="Image 6" descr="ic/box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45736" y="1234440"/>
            <a:ext cx="342900" cy="342900"/>
          </a:xfrm>
          <a:prstGeom prst="rect">
            <a:avLst/>
          </a:prstGeom>
        </p:spPr>
      </p:pic>
      <p:sp>
        <p:nvSpPr>
          <p:cNvPr id="25" name="Text 12"/>
          <p:cNvSpPr/>
          <p:nvPr/>
        </p:nvSpPr>
        <p:spPr>
          <a:xfrm>
            <a:off x="4745736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Crystal Structure</a:t>
            </a:r>
            <a:endParaRPr lang="en-US" sz="1500" dirty="0"/>
          </a:p>
        </p:txBody>
      </p:sp>
      <p:sp>
        <p:nvSpPr>
          <p:cNvPr id="26" name="Text 13"/>
          <p:cNvSpPr/>
          <p:nvPr/>
        </p:nvSpPr>
        <p:spPr>
          <a:xfrm>
            <a:off x="4745736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crystal structures</a:t>
            </a:r>
            <a:endParaRPr lang="en-US" sz="1125" dirty="0"/>
          </a:p>
        </p:txBody>
      </p:sp>
      <p:pic>
        <p:nvPicPr>
          <p:cNvPr id="27" name="Image 7" descr="QR code for https://4ab.in/crystal-structure/">
            <a:hlinkClick r:id="rId7" tooltip="https://4ab.in/crystal-structure/"/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882896" y="2434590"/>
            <a:ext cx="1508760" cy="1508760"/>
          </a:xfrm>
          <a:prstGeom prst="rect">
            <a:avLst/>
          </a:prstGeom>
        </p:spPr>
      </p:pic>
      <p:sp>
        <p:nvSpPr>
          <p:cNvPr id="28" name="Text 14"/>
          <p:cNvSpPr/>
          <p:nvPr/>
        </p:nvSpPr>
        <p:spPr>
          <a:xfrm>
            <a:off x="4663440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4ab.in/crystal-structure/</a:t>
            </a:r>
            <a:endParaRPr lang="en-US" sz="975" dirty="0"/>
          </a:p>
        </p:txBody>
      </p:sp>
      <p:pic>
        <p:nvPicPr>
          <p:cNvPr id="29" name="Image 8" descr="clear.png">
            <a:hlinkClick r:id="rId8" tooltip="https://4ab.in/crystal-structure/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08576" y="4046220"/>
            <a:ext cx="2057400" cy="342900"/>
          </a:xfrm>
          <a:prstGeom prst="rect">
            <a:avLst/>
          </a:prstGeom>
        </p:spPr>
      </p:pic>
      <p:sp>
        <p:nvSpPr>
          <p:cNvPr id="30" name="Shape 15"/>
          <p:cNvSpPr/>
          <p:nvPr/>
        </p:nvSpPr>
        <p:spPr>
          <a:xfrm>
            <a:off x="6741414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1" name="Image 9" descr="ic/grid-3x3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78574" y="1234440"/>
            <a:ext cx="342900" cy="342900"/>
          </a:xfrm>
          <a:prstGeom prst="rect">
            <a:avLst/>
          </a:prstGeom>
        </p:spPr>
      </p:pic>
      <p:sp>
        <p:nvSpPr>
          <p:cNvPr id="32" name="Text 16"/>
          <p:cNvSpPr/>
          <p:nvPr/>
        </p:nvSpPr>
        <p:spPr>
          <a:xfrm>
            <a:off x="6878574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Crystal Space Groups</a:t>
            </a:r>
            <a:endParaRPr lang="en-US" sz="1500" dirty="0"/>
          </a:p>
        </p:txBody>
      </p:sp>
      <p:sp>
        <p:nvSpPr>
          <p:cNvPr id="33" name="Text 17"/>
          <p:cNvSpPr/>
          <p:nvPr/>
        </p:nvSpPr>
        <p:spPr>
          <a:xfrm>
            <a:off x="6878574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 crystal space groups</a:t>
            </a:r>
            <a:endParaRPr lang="en-US" sz="1125" dirty="0"/>
          </a:p>
        </p:txBody>
      </p:sp>
      <p:pic>
        <p:nvPicPr>
          <p:cNvPr id="34" name="Image 10" descr="QR code for https://4ab.in/crystal-space-groups/">
            <a:hlinkClick r:id="rId9" tooltip="https://4ab.in/crystal-space-groups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015734" y="2434590"/>
            <a:ext cx="1508760" cy="1508760"/>
          </a:xfrm>
          <a:prstGeom prst="rect">
            <a:avLst/>
          </a:prstGeom>
        </p:spPr>
      </p:pic>
      <p:sp>
        <p:nvSpPr>
          <p:cNvPr id="35" name="Text 18"/>
          <p:cNvSpPr/>
          <p:nvPr/>
        </p:nvSpPr>
        <p:spPr>
          <a:xfrm>
            <a:off x="6796278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4ab.in/crystal-space-groups/</a:t>
            </a:r>
            <a:endParaRPr lang="en-US" sz="975" dirty="0"/>
          </a:p>
        </p:txBody>
      </p:sp>
      <p:pic>
        <p:nvPicPr>
          <p:cNvPr id="36" name="Image 11" descr="clear.png">
            <a:hlinkClick r:id="rId10" tooltip="https://4ab.in/crystal-space-groups/"/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741414" y="4046220"/>
            <a:ext cx="2057400" cy="342900"/>
          </a:xfrm>
          <a:prstGeom prst="rect">
            <a:avLst/>
          </a:prstGeom>
        </p:spPr>
      </p:pic>
      <p:sp>
        <p:nvSpPr>
          <p:cNvPr id="37" name="Text 19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8" name="Image 12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AND USE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Labs: elements, calculation and drawing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a code or click a card to open the tool.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table-2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0060" y="1234440"/>
            <a:ext cx="342900" cy="342900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480060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Periodic Table</a:t>
            </a:r>
            <a:endParaRPr lang="en-US" sz="1500" dirty="0"/>
          </a:p>
        </p:txBody>
      </p:sp>
      <p:sp>
        <p:nvSpPr>
          <p:cNvPr id="12" name="Text 5"/>
          <p:cNvSpPr/>
          <p:nvPr/>
        </p:nvSpPr>
        <p:spPr>
          <a:xfrm>
            <a:off x="480060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the elements</a:t>
            </a:r>
            <a:endParaRPr lang="en-US" sz="1125" dirty="0"/>
          </a:p>
        </p:txBody>
      </p:sp>
      <p:pic>
        <p:nvPicPr>
          <p:cNvPr id="13" name="Image 1" descr="QR code for https://4ab.in/periodic-table/">
            <a:hlinkClick r:id="rId3" tooltip="https://4ab.in/periodic-table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220" y="2434590"/>
            <a:ext cx="1508760" cy="1508760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397764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4ab.in/periodic-table/</a:t>
            </a:r>
            <a:endParaRPr lang="en-US" sz="975" dirty="0"/>
          </a:p>
        </p:txBody>
      </p:sp>
      <p:pic>
        <p:nvPicPr>
          <p:cNvPr id="15" name="Image 2" descr="clear.png">
            <a:hlinkClick r:id="rId4" tooltip="https://4ab.in/periodic-table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2900" y="4046220"/>
            <a:ext cx="2057400" cy="342900"/>
          </a:xfrm>
          <a:prstGeom prst="rect">
            <a:avLst/>
          </a:prstGeom>
        </p:spPr>
      </p:pic>
      <p:sp>
        <p:nvSpPr>
          <p:cNvPr id="16" name="Shape 7"/>
          <p:cNvSpPr/>
          <p:nvPr/>
        </p:nvSpPr>
        <p:spPr>
          <a:xfrm>
            <a:off x="2475738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7" name="Image 3" descr="ic/calculator-14204F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12898" y="1234440"/>
            <a:ext cx="342900" cy="342900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612898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Calculator</a:t>
            </a:r>
            <a:endParaRPr lang="en-US" sz="1500" dirty="0"/>
          </a:p>
        </p:txBody>
      </p:sp>
      <p:sp>
        <p:nvSpPr>
          <p:cNvPr id="19" name="Text 9"/>
          <p:cNvSpPr/>
          <p:nvPr/>
        </p:nvSpPr>
        <p:spPr>
          <a:xfrm>
            <a:off x="2612898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 chemistry calculations</a:t>
            </a:r>
            <a:endParaRPr lang="en-US" sz="1125" dirty="0"/>
          </a:p>
        </p:txBody>
      </p:sp>
      <p:pic>
        <p:nvPicPr>
          <p:cNvPr id="20" name="Image 4" descr="QR code for https://4ab.in/chemistry-calculator/">
            <a:hlinkClick r:id="rId5" tooltip="https://4ab.in/chemistry-calculator/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50058" y="2434590"/>
            <a:ext cx="1508760" cy="1508760"/>
          </a:xfrm>
          <a:prstGeom prst="rect">
            <a:avLst/>
          </a:prstGeom>
        </p:spPr>
      </p:pic>
      <p:sp>
        <p:nvSpPr>
          <p:cNvPr id="21" name="Text 10"/>
          <p:cNvSpPr/>
          <p:nvPr/>
        </p:nvSpPr>
        <p:spPr>
          <a:xfrm>
            <a:off x="2530602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4ab.in/chemistry-calculator/</a:t>
            </a:r>
            <a:endParaRPr lang="en-US" sz="975" dirty="0"/>
          </a:p>
        </p:txBody>
      </p:sp>
      <p:pic>
        <p:nvPicPr>
          <p:cNvPr id="22" name="Image 5" descr="clear.png">
            <a:hlinkClick r:id="rId6" tooltip="https://4ab.in/chemistry-calculator/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75738" y="4046220"/>
            <a:ext cx="2057400" cy="342900"/>
          </a:xfrm>
          <a:prstGeom prst="rect">
            <a:avLst/>
          </a:prstGeom>
        </p:spPr>
      </p:pic>
      <p:sp>
        <p:nvSpPr>
          <p:cNvPr id="23" name="Shape 11"/>
          <p:cNvSpPr/>
          <p:nvPr/>
        </p:nvSpPr>
        <p:spPr>
          <a:xfrm>
            <a:off x="4608576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4" name="Image 6" descr="ic/keyboard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45736" y="1234440"/>
            <a:ext cx="342900" cy="342900"/>
          </a:xfrm>
          <a:prstGeom prst="rect">
            <a:avLst/>
          </a:prstGeom>
        </p:spPr>
      </p:pic>
      <p:sp>
        <p:nvSpPr>
          <p:cNvPr id="25" name="Text 12"/>
          <p:cNvSpPr/>
          <p:nvPr/>
        </p:nvSpPr>
        <p:spPr>
          <a:xfrm>
            <a:off x="4745736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Typing</a:t>
            </a:r>
            <a:endParaRPr lang="en-US" sz="1500" dirty="0"/>
          </a:p>
        </p:txBody>
      </p:sp>
      <p:sp>
        <p:nvSpPr>
          <p:cNvPr id="26" name="Text 13"/>
          <p:cNvSpPr/>
          <p:nvPr/>
        </p:nvSpPr>
        <p:spPr>
          <a:xfrm>
            <a:off x="4745736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chemistry text</a:t>
            </a:r>
            <a:endParaRPr lang="en-US" sz="1125" dirty="0"/>
          </a:p>
        </p:txBody>
      </p:sp>
      <p:pic>
        <p:nvPicPr>
          <p:cNvPr id="27" name="Image 7" descr="QR code for https://4ab.in/chemistry-typing/">
            <a:hlinkClick r:id="rId7" tooltip="https://4ab.in/chemistry-typing/"/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882896" y="2434590"/>
            <a:ext cx="1508760" cy="1508760"/>
          </a:xfrm>
          <a:prstGeom prst="rect">
            <a:avLst/>
          </a:prstGeom>
        </p:spPr>
      </p:pic>
      <p:sp>
        <p:nvSpPr>
          <p:cNvPr id="28" name="Text 14"/>
          <p:cNvSpPr/>
          <p:nvPr/>
        </p:nvSpPr>
        <p:spPr>
          <a:xfrm>
            <a:off x="4663440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4ab.in/chemistry-typing/</a:t>
            </a:r>
            <a:endParaRPr lang="en-US" sz="975" dirty="0"/>
          </a:p>
        </p:txBody>
      </p:sp>
      <p:pic>
        <p:nvPicPr>
          <p:cNvPr id="29" name="Image 8" descr="clear.png">
            <a:hlinkClick r:id="rId8" tooltip="https://4ab.in/chemistry-typing/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08576" y="4046220"/>
            <a:ext cx="2057400" cy="342900"/>
          </a:xfrm>
          <a:prstGeom prst="rect">
            <a:avLst/>
          </a:prstGeom>
        </p:spPr>
      </p:pic>
      <p:sp>
        <p:nvSpPr>
          <p:cNvPr id="30" name="Shape 15"/>
          <p:cNvSpPr/>
          <p:nvPr/>
        </p:nvSpPr>
        <p:spPr>
          <a:xfrm>
            <a:off x="6741414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1" name="Image 9" descr="ic/pen-tool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78574" y="1234440"/>
            <a:ext cx="342900" cy="342900"/>
          </a:xfrm>
          <a:prstGeom prst="rect">
            <a:avLst/>
          </a:prstGeom>
        </p:spPr>
      </p:pic>
      <p:sp>
        <p:nvSpPr>
          <p:cNvPr id="32" name="Text 16"/>
          <p:cNvSpPr/>
          <p:nvPr/>
        </p:nvSpPr>
        <p:spPr>
          <a:xfrm>
            <a:off x="6878574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 Editor</a:t>
            </a:r>
            <a:endParaRPr lang="en-US" sz="1500" dirty="0"/>
          </a:p>
        </p:txBody>
      </p:sp>
      <p:sp>
        <p:nvSpPr>
          <p:cNvPr id="33" name="Text 17"/>
          <p:cNvSpPr/>
          <p:nvPr/>
        </p:nvSpPr>
        <p:spPr>
          <a:xfrm>
            <a:off x="6878574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 structures</a:t>
            </a:r>
            <a:endParaRPr lang="en-US" sz="1125" dirty="0"/>
          </a:p>
        </p:txBody>
      </p:sp>
      <p:pic>
        <p:nvPicPr>
          <p:cNvPr id="34" name="Image 10" descr="QR code for https://4ab.in/educators/draw/">
            <a:hlinkClick r:id="rId9" tooltip="https://4ab.in/educators/draw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015734" y="2434590"/>
            <a:ext cx="1508760" cy="1508760"/>
          </a:xfrm>
          <a:prstGeom prst="rect">
            <a:avLst/>
          </a:prstGeom>
        </p:spPr>
      </p:pic>
      <p:sp>
        <p:nvSpPr>
          <p:cNvPr id="35" name="Text 18"/>
          <p:cNvSpPr/>
          <p:nvPr/>
        </p:nvSpPr>
        <p:spPr>
          <a:xfrm>
            <a:off x="6796278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4ab.in/educators/draw/</a:t>
            </a:r>
            <a:endParaRPr lang="en-US" sz="975" dirty="0"/>
          </a:p>
        </p:txBody>
      </p:sp>
      <p:pic>
        <p:nvPicPr>
          <p:cNvPr id="36" name="Image 11" descr="clear.png">
            <a:hlinkClick r:id="rId10" tooltip="https://4ab.in/educators/draw/"/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741414" y="4046220"/>
            <a:ext cx="2057400" cy="342900"/>
          </a:xfrm>
          <a:prstGeom prst="rect">
            <a:avLst/>
          </a:prstGeom>
        </p:spPr>
      </p:pic>
      <p:sp>
        <p:nvSpPr>
          <p:cNvPr id="37" name="Text 19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8" name="Image 12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20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3" name="Text 1"/>
          <p:cNvSpPr/>
          <p:nvPr/>
        </p:nvSpPr>
        <p:spPr>
          <a:xfrm>
            <a:off x="617220" y="1028700"/>
            <a:ext cx="521208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free educator tools</a:t>
            </a:r>
            <a:endParaRPr lang="en-US" sz="3300" dirty="0"/>
          </a:p>
        </p:txBody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20" y="274320"/>
            <a:ext cx="651510" cy="65151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17220" y="2125980"/>
            <a:ext cx="521208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Aniket Bhardwaj</a:t>
            </a:r>
            <a:endParaRPr lang="en-US" sz="1950" dirty="0"/>
          </a:p>
        </p:txBody>
      </p:sp>
      <p:sp>
        <p:nvSpPr>
          <p:cNvPr id="6" name="Text 2"/>
          <p:cNvSpPr/>
          <p:nvPr/>
        </p:nvSpPr>
        <p:spPr>
          <a:xfrm>
            <a:off x="617220" y="246888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ABC Chemistry</a:t>
            </a:r>
            <a:endParaRPr lang="en-US" sz="1350" dirty="0"/>
          </a:p>
        </p:txBody>
      </p:sp>
      <p:sp>
        <p:nvSpPr>
          <p:cNvPr id="7" name="Shape 3"/>
          <p:cNvSpPr/>
          <p:nvPr/>
        </p:nvSpPr>
        <p:spPr>
          <a:xfrm>
            <a:off x="617220" y="2880360"/>
            <a:ext cx="891540" cy="27432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8" name="Text 4"/>
          <p:cNvSpPr/>
          <p:nvPr/>
        </p:nvSpPr>
        <p:spPr>
          <a:xfrm>
            <a:off x="617220" y="301752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9212142427</a:t>
            </a:r>
            <a:endParaRPr lang="en-US" sz="2400" dirty="0"/>
          </a:p>
        </p:txBody>
      </p:sp>
      <p:pic>
        <p:nvPicPr>
          <p:cNvPr id="9" name="Image 1" descr="clear.png">
            <a:hlinkClick r:id="rId2" tooltip="tel:+91921214242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" y="3017520"/>
            <a:ext cx="2057400" cy="4114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17220" y="3429000"/>
            <a:ext cx="521208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</a:t>
            </a:r>
            <a:endParaRPr lang="en-US" sz="1800" dirty="0"/>
          </a:p>
        </p:txBody>
      </p:sp>
      <p:pic>
        <p:nvPicPr>
          <p:cNvPr id="11" name="Image 2" descr="clear.png">
            <a:hlinkClick r:id="rId3" tooltip="https://4ab.in/educators/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220" y="3429000"/>
            <a:ext cx="2057400" cy="342900"/>
          </a:xfrm>
          <a:prstGeom prst="rect">
            <a:avLst/>
          </a:prstGeom>
        </p:spPr>
      </p:pic>
      <p:sp>
        <p:nvSpPr>
          <p:cNvPr id="12" name="Shape 6"/>
          <p:cNvSpPr/>
          <p:nvPr/>
        </p:nvSpPr>
        <p:spPr>
          <a:xfrm>
            <a:off x="6240780" y="1200150"/>
            <a:ext cx="2400300" cy="27432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/>
        </p:spPr>
      </p:sp>
      <p:pic>
        <p:nvPicPr>
          <p:cNvPr id="13" name="Image 3" descr="QR code for https://4ab.in/educators/">
            <a:hlinkClick r:id="rId4" tooltip="https://4ab.in/educators/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6520" y="1337310"/>
            <a:ext cx="1988820" cy="198882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240780" y="3394710"/>
            <a:ext cx="24003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500" dirty="0"/>
          </a:p>
        </p:txBody>
      </p:sp>
      <p:pic>
        <p:nvPicPr>
          <p:cNvPr id="15" name="Mr. Aniket Bhardwaj" descr="Mr. Aniket Bhardwaj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74470" y="274320"/>
            <a:ext cx="651510" cy="651510"/>
          </a:xfrm>
          <a:prstGeom prst="rect">
            <a:avLst/>
          </a:prstGeom>
        </p:spPr>
      </p:pic>
      <p:sp>
        <p:nvSpPr>
          <p:cNvPr id="16" name="Brand handle"/>
          <p:cNvSpPr txBox="1"/>
          <p:nvPr/>
        </p:nvSpPr>
        <p:spPr>
          <a:xfrm>
            <a:off x="617220" y="3806190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1200" b="1" dirty="0">
                <a:solidFill>
                  <a:srgbClr val="D4A017"/>
                </a:solidFill>
                <a:latin typeface="Arial"/>
              </a:rPr>
              <a:t>@abcchemistry24   ·   Instagram  ·  YouTube  ·  Facebook</a:t>
            </a:r>
          </a:p>
        </p:txBody>
      </p:sp>
      <p:sp>
        <p:nvSpPr>
          <p:cNvPr id="17" name="Brand handle"/>
          <p:cNvSpPr txBox="1"/>
          <p:nvPr/>
        </p:nvSpPr>
        <p:spPr>
          <a:xfrm>
            <a:off x="617220" y="4766310"/>
            <a:ext cx="7886700" cy="219456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975" b="0" dirty="0">
                <a:solidFill>
                  <a:srgbClr val="DDE4F5"/>
                </a:solidFill>
                <a:latin typeface="Arial"/>
              </a:rPr>
              <a:t>( Mr. Aniket Bhardwaj By ABC Chemistry )   |   www.abcchemistry.com   |   4ab.in/educators   |   9212142427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128</Slides>
  <Notes>384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384</vt:i4>
      </vt:variant>
    </vt:vector>
  </HeadingPairs>
  <TitlesOfParts>
    <vt:vector size="38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Slide 221</vt:lpstr>
      <vt:lpstr>Slide 222</vt:lpstr>
      <vt:lpstr>Slide 223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Slide 237</vt:lpstr>
      <vt:lpstr>Slide 238</vt:lpstr>
      <vt:lpstr>Slide 239</vt:lpstr>
      <vt:lpstr>Slide 240</vt:lpstr>
      <vt:lpstr>Slide 241</vt:lpstr>
      <vt:lpstr>Slide 242</vt:lpstr>
      <vt:lpstr>Slide 243</vt:lpstr>
      <vt:lpstr>Slide 244</vt:lpstr>
      <vt:lpstr>Slide 245</vt:lpstr>
      <vt:lpstr>Slide 246</vt:lpstr>
      <vt:lpstr>Slide 247</vt:lpstr>
      <vt:lpstr>Slide 248</vt:lpstr>
      <vt:lpstr>Slide 249</vt:lpstr>
      <vt:lpstr>Slide 250</vt:lpstr>
      <vt:lpstr>Slide 251</vt:lpstr>
      <vt:lpstr>Slide 252</vt:lpstr>
      <vt:lpstr>Slide 253</vt:lpstr>
      <vt:lpstr>Slide 254</vt:lpstr>
      <vt:lpstr>Slide 255</vt:lpstr>
      <vt:lpstr>Slide 256</vt:lpstr>
      <vt:lpstr>Slide 257</vt:lpstr>
      <vt:lpstr>Slide 258</vt:lpstr>
      <vt:lpstr>Slide 259</vt:lpstr>
      <vt:lpstr>Slide 260</vt:lpstr>
      <vt:lpstr>Slide 261</vt:lpstr>
      <vt:lpstr>Slide 262</vt:lpstr>
      <vt:lpstr>Slide 263</vt:lpstr>
      <vt:lpstr>Slide 264</vt:lpstr>
      <vt:lpstr>Slide 265</vt:lpstr>
      <vt:lpstr>Slide 266</vt:lpstr>
      <vt:lpstr>Slide 267</vt:lpstr>
      <vt:lpstr>Slide 268</vt:lpstr>
      <vt:lpstr>Slide 269</vt:lpstr>
      <vt:lpstr>Slide 270</vt:lpstr>
      <vt:lpstr>Slide 271</vt:lpstr>
      <vt:lpstr>Slide 272</vt:lpstr>
      <vt:lpstr>Slide 273</vt:lpstr>
      <vt:lpstr>Slide 274</vt:lpstr>
      <vt:lpstr>Slide 275</vt:lpstr>
      <vt:lpstr>Slide 276</vt:lpstr>
      <vt:lpstr>Slide 277</vt:lpstr>
      <vt:lpstr>Slide 278</vt:lpstr>
      <vt:lpstr>Slide 279</vt:lpstr>
      <vt:lpstr>Slide 280</vt:lpstr>
      <vt:lpstr>Slide 281</vt:lpstr>
      <vt:lpstr>Slide 282</vt:lpstr>
      <vt:lpstr>Slide 283</vt:lpstr>
      <vt:lpstr>Slide 284</vt:lpstr>
      <vt:lpstr>Slide 285</vt:lpstr>
      <vt:lpstr>Slide 286</vt:lpstr>
      <vt:lpstr>Slide 287</vt:lpstr>
      <vt:lpstr>Slide 288</vt:lpstr>
      <vt:lpstr>Slide 289</vt:lpstr>
      <vt:lpstr>Slide 290</vt:lpstr>
      <vt:lpstr>Slide 291</vt:lpstr>
      <vt:lpstr>Slide 292</vt:lpstr>
      <vt:lpstr>Slide 293</vt:lpstr>
      <vt:lpstr>Slide 294</vt:lpstr>
      <vt:lpstr>Slide 295</vt:lpstr>
      <vt:lpstr>Slide 296</vt:lpstr>
      <vt:lpstr>Slide 297</vt:lpstr>
      <vt:lpstr>Slide 298</vt:lpstr>
      <vt:lpstr>Slide 299</vt:lpstr>
      <vt:lpstr>Slide 300</vt:lpstr>
      <vt:lpstr>Slide 301</vt:lpstr>
      <vt:lpstr>Slide 302</vt:lpstr>
      <vt:lpstr>Slide 303</vt:lpstr>
      <vt:lpstr>Slide 304</vt:lpstr>
      <vt:lpstr>Slide 305</vt:lpstr>
      <vt:lpstr>Slide 306</vt:lpstr>
      <vt:lpstr>Slide 307</vt:lpstr>
      <vt:lpstr>Slide 308</vt:lpstr>
      <vt:lpstr>Slide 309</vt:lpstr>
      <vt:lpstr>Slide 310</vt:lpstr>
      <vt:lpstr>Slide 311</vt:lpstr>
      <vt:lpstr>Slide 312</vt:lpstr>
      <vt:lpstr>Slide 313</vt:lpstr>
      <vt:lpstr>Slide 314</vt:lpstr>
      <vt:lpstr>Slide 315</vt:lpstr>
      <vt:lpstr>Slide 316</vt:lpstr>
      <vt:lpstr>Slide 317</vt:lpstr>
      <vt:lpstr>Slide 318</vt:lpstr>
      <vt:lpstr>Slide 319</vt:lpstr>
      <vt:lpstr>Slide 320</vt:lpstr>
      <vt:lpstr>Slide 321</vt:lpstr>
      <vt:lpstr>Slide 322</vt:lpstr>
      <vt:lpstr>Slide 323</vt:lpstr>
      <vt:lpstr>Slide 324</vt:lpstr>
      <vt:lpstr>Slide 325</vt:lpstr>
      <vt:lpstr>Slide 326</vt:lpstr>
      <vt:lpstr>Slide 327</vt:lpstr>
      <vt:lpstr>Slide 328</vt:lpstr>
      <vt:lpstr>Slide 329</vt:lpstr>
      <vt:lpstr>Slide 330</vt:lpstr>
      <vt:lpstr>Slide 331</vt:lpstr>
      <vt:lpstr>Slide 332</vt:lpstr>
      <vt:lpstr>Slide 333</vt:lpstr>
      <vt:lpstr>Slide 334</vt:lpstr>
      <vt:lpstr>Slide 335</vt:lpstr>
      <vt:lpstr>Slide 336</vt:lpstr>
      <vt:lpstr>Slide 337</vt:lpstr>
      <vt:lpstr>Slide 338</vt:lpstr>
      <vt:lpstr>Slide 339</vt:lpstr>
      <vt:lpstr>Slide 340</vt:lpstr>
      <vt:lpstr>Slide 341</vt:lpstr>
      <vt:lpstr>Slide 342</vt:lpstr>
      <vt:lpstr>Slide 343</vt:lpstr>
      <vt:lpstr>Slide 344</vt:lpstr>
      <vt:lpstr>Slide 345</vt:lpstr>
      <vt:lpstr>Slide 346</vt:lpstr>
      <vt:lpstr>Slide 347</vt:lpstr>
      <vt:lpstr>Slide 348</vt:lpstr>
      <vt:lpstr>Slide 349</vt:lpstr>
      <vt:lpstr>Slide 350</vt:lpstr>
      <vt:lpstr>Slide 351</vt:lpstr>
      <vt:lpstr>Slide 352</vt:lpstr>
      <vt:lpstr>Slide 353</vt:lpstr>
      <vt:lpstr>Slide 354</vt:lpstr>
      <vt:lpstr>Slide 355</vt:lpstr>
      <vt:lpstr>Slide 356</vt:lpstr>
      <vt:lpstr>Slide 357</vt:lpstr>
      <vt:lpstr>Slide 358</vt:lpstr>
      <vt:lpstr>Slide 359</vt:lpstr>
      <vt:lpstr>Slide 360</vt:lpstr>
      <vt:lpstr>Slide 361</vt:lpstr>
      <vt:lpstr>Slide 362</vt:lpstr>
      <vt:lpstr>Slide 363</vt:lpstr>
      <vt:lpstr>Slide 364</vt:lpstr>
      <vt:lpstr>Slide 365</vt:lpstr>
      <vt:lpstr>Slide 366</vt:lpstr>
      <vt:lpstr>Slide 367</vt:lpstr>
      <vt:lpstr>Slide 368</vt:lpstr>
      <vt:lpstr>Slide 369</vt:lpstr>
      <vt:lpstr>Slide 370</vt:lpstr>
      <vt:lpstr>Slide 371</vt:lpstr>
      <vt:lpstr>Slide 372</vt:lpstr>
      <vt:lpstr>Slide 373</vt:lpstr>
      <vt:lpstr>Slide 374</vt:lpstr>
      <vt:lpstr>Slide 375</vt:lpstr>
      <vt:lpstr>Slide 376</vt:lpstr>
      <vt:lpstr>Slide 377</vt:lpstr>
      <vt:lpstr>Slide 378</vt:lpstr>
      <vt:lpstr>Slide 379</vt:lpstr>
      <vt:lpstr>Slide 380</vt:lpstr>
      <vt:lpstr>Slide 381</vt:lpstr>
      <vt:lpstr>Slide 382</vt:lpstr>
      <vt:lpstr>Slide 383</vt:lpstr>
      <vt:lpstr>Slide 384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ABC Chemistry — Quantum Chemistry PYQ Book</dc:title>
  <dc:subject>PptxGenJS Presentation</dc:subject>
  <dc:creator>Mr. Aniket Bhardwaj | ABC Chemistry</dc:creator>
  <cp:lastModifiedBy>Mr. Aniket Bhardwaj | ABC Chemistry</cp:lastModifiedBy>
  <cp:revision>1</cp:revision>
  <dcterms:created xsi:type="dcterms:W3CDTF">2026-07-06T00:51:40Z</dcterms:created>
  <dcterms:modified xsi:type="dcterms:W3CDTF">2026-07-06T00:51:40Z</dcterms:modified>
</cp:coreProperties>
</file>