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slideMasters/slideMaster114.xml" ContentType="application/vnd.openxmlformats-officedocument.presentationml.slideMaster+xml"/>
  <Override PartName="/ppt/slides/slide114.xml" ContentType="application/vnd.openxmlformats-officedocument.presentationml.slide+xml"/>
  <Override PartName="/ppt/slideMasters/slideMaster115.xml" ContentType="application/vnd.openxmlformats-officedocument.presentationml.slideMaster+xml"/>
  <Override PartName="/ppt/slides/slide115.xml" ContentType="application/vnd.openxmlformats-officedocument.presentationml.slide+xml"/>
  <Override PartName="/ppt/slideMasters/slideMaster116.xml" ContentType="application/vnd.openxmlformats-officedocument.presentationml.slideMaster+xml"/>
  <Override PartName="/ppt/slides/slide116.xml" ContentType="application/vnd.openxmlformats-officedocument.presentationml.slide+xml"/>
  <Override PartName="/ppt/slideMasters/slideMaster117.xml" ContentType="application/vnd.openxmlformats-officedocument.presentationml.slideMaster+xml"/>
  <Override PartName="/ppt/slides/slide117.xml" ContentType="application/vnd.openxmlformats-officedocument.presentationml.slide+xml"/>
  <Override PartName="/ppt/slideMasters/slideMaster118.xml" ContentType="application/vnd.openxmlformats-officedocument.presentationml.slideMaster+xml"/>
  <Override PartName="/ppt/slides/slide118.xml" ContentType="application/vnd.openxmlformats-officedocument.presentationml.slide+xml"/>
  <Override PartName="/ppt/slideMasters/slideMaster119.xml" ContentType="application/vnd.openxmlformats-officedocument.presentationml.slideMaster+xml"/>
  <Override PartName="/ppt/slides/slide119.xml" ContentType="application/vnd.openxmlformats-officedocument.presentationml.slide+xml"/>
  <Override PartName="/ppt/slideMasters/slideMaster120.xml" ContentType="application/vnd.openxmlformats-officedocument.presentationml.slideMaster+xml"/>
  <Override PartName="/ppt/slides/slide120.xml" ContentType="application/vnd.openxmlformats-officedocument.presentationml.slide+xml"/>
  <Override PartName="/ppt/slideMasters/slideMaster121.xml" ContentType="application/vnd.openxmlformats-officedocument.presentationml.slideMaster+xml"/>
  <Override PartName="/ppt/slides/slide121.xml" ContentType="application/vnd.openxmlformats-officedocument.presentationml.slide+xml"/>
  <Override PartName="/ppt/slideMasters/slideMaster122.xml" ContentType="application/vnd.openxmlformats-officedocument.presentationml.slideMaster+xml"/>
  <Override PartName="/ppt/slides/slide122.xml" ContentType="application/vnd.openxmlformats-officedocument.presentationml.slide+xml"/>
  <Override PartName="/ppt/slideMasters/slideMaster123.xml" ContentType="application/vnd.openxmlformats-officedocument.presentationml.slideMaster+xml"/>
  <Override PartName="/ppt/slides/slide123.xml" ContentType="application/vnd.openxmlformats-officedocument.presentationml.slide+xml"/>
  <Override PartName="/ppt/slideMasters/slideMaster124.xml" ContentType="application/vnd.openxmlformats-officedocument.presentationml.slideMaster+xml"/>
  <Override PartName="/ppt/slides/slide124.xml" ContentType="application/vnd.openxmlformats-officedocument.presentationml.slide+xml"/>
  <Override PartName="/ppt/slideMasters/slideMaster125.xml" ContentType="application/vnd.openxmlformats-officedocument.presentationml.slideMaster+xml"/>
  <Override PartName="/ppt/slides/slide125.xml" ContentType="application/vnd.openxmlformats-officedocument.presentationml.slide+xml"/>
  <Override PartName="/ppt/slideMasters/slideMaster126.xml" ContentType="application/vnd.openxmlformats-officedocument.presentationml.slideMaster+xml"/>
  <Override PartName="/ppt/slides/slide126.xml" ContentType="application/vnd.openxmlformats-officedocument.presentationml.slide+xml"/>
  <Override PartName="/ppt/slideMasters/slideMaster127.xml" ContentType="application/vnd.openxmlformats-officedocument.presentationml.slideMaster+xml"/>
  <Override PartName="/ppt/slides/slide127.xml" ContentType="application/vnd.openxmlformats-officedocument.presentationml.slide+xml"/>
  <Override PartName="/ppt/slideMasters/slideMaster128.xml" ContentType="application/vnd.openxmlformats-officedocument.presentationml.slideMaster+xml"/>
  <Override PartName="/ppt/slides/slide128.xml" ContentType="application/vnd.openxmlformats-officedocument.presentationml.slide+xml"/>
  <Override PartName="/ppt/slideMasters/slideMaster129.xml" ContentType="application/vnd.openxmlformats-officedocument.presentationml.slideMaster+xml"/>
  <Override PartName="/ppt/slides/slide129.xml" ContentType="application/vnd.openxmlformats-officedocument.presentationml.slide+xml"/>
  <Override PartName="/ppt/slideMasters/slideMaster130.xml" ContentType="application/vnd.openxmlformats-officedocument.presentationml.slideMaster+xml"/>
  <Override PartName="/ppt/slides/slide130.xml" ContentType="application/vnd.openxmlformats-officedocument.presentationml.slide+xml"/>
  <Override PartName="/ppt/slideMasters/slideMaster131.xml" ContentType="application/vnd.openxmlformats-officedocument.presentationml.slideMaster+xml"/>
  <Override PartName="/ppt/slides/slide131.xml" ContentType="application/vnd.openxmlformats-officedocument.presentationml.slide+xml"/>
  <Override PartName="/ppt/slideMasters/slideMaster132.xml" ContentType="application/vnd.openxmlformats-officedocument.presentationml.slideMaster+xml"/>
  <Override PartName="/ppt/slides/slide132.xml" ContentType="application/vnd.openxmlformats-officedocument.presentationml.slide+xml"/>
  <Override PartName="/ppt/slideMasters/slideMaster133.xml" ContentType="application/vnd.openxmlformats-officedocument.presentationml.slideMaster+xml"/>
  <Override PartName="/ppt/slides/slide133.xml" ContentType="application/vnd.openxmlformats-officedocument.presentationml.slide+xml"/>
  <Override PartName="/ppt/slideMasters/slideMaster134.xml" ContentType="application/vnd.openxmlformats-officedocument.presentationml.slideMaster+xml"/>
  <Override PartName="/ppt/slides/slide134.xml" ContentType="application/vnd.openxmlformats-officedocument.presentationml.slide+xml"/>
  <Override PartName="/ppt/slideMasters/slideMaster135.xml" ContentType="application/vnd.openxmlformats-officedocument.presentationml.slideMaster+xml"/>
  <Override PartName="/ppt/slides/slide135.xml" ContentType="application/vnd.openxmlformats-officedocument.presentationml.slide+xml"/>
  <Override PartName="/ppt/slideMasters/slideMaster136.xml" ContentType="application/vnd.openxmlformats-officedocument.presentationml.slideMaster+xml"/>
  <Override PartName="/ppt/slides/slide136.xml" ContentType="application/vnd.openxmlformats-officedocument.presentationml.slide+xml"/>
  <Override PartName="/ppt/slideMasters/slideMaster137.xml" ContentType="application/vnd.openxmlformats-officedocument.presentationml.slideMaster+xml"/>
  <Override PartName="/ppt/slides/slide137.xml" ContentType="application/vnd.openxmlformats-officedocument.presentationml.slide+xml"/>
  <Override PartName="/ppt/slideMasters/slideMaster138.xml" ContentType="application/vnd.openxmlformats-officedocument.presentationml.slideMaster+xml"/>
  <Override PartName="/ppt/slides/slide138.xml" ContentType="application/vnd.openxmlformats-officedocument.presentationml.slide+xml"/>
  <Override PartName="/ppt/slideMasters/slideMaster139.xml" ContentType="application/vnd.openxmlformats-officedocument.presentationml.slideMaster+xml"/>
  <Override PartName="/ppt/slides/slide139.xml" ContentType="application/vnd.openxmlformats-officedocument.presentationml.slide+xml"/>
  <Override PartName="/ppt/slideMasters/slideMaster140.xml" ContentType="application/vnd.openxmlformats-officedocument.presentationml.slideMaster+xml"/>
  <Override PartName="/ppt/slides/slide140.xml" ContentType="application/vnd.openxmlformats-officedocument.presentationml.slide+xml"/>
  <Override PartName="/ppt/slideMasters/slideMaster141.xml" ContentType="application/vnd.openxmlformats-officedocument.presentationml.slideMaster+xml"/>
  <Override PartName="/ppt/slides/slide141.xml" ContentType="application/vnd.openxmlformats-officedocument.presentationml.slide+xml"/>
  <Override PartName="/ppt/slideMasters/slideMaster142.xml" ContentType="application/vnd.openxmlformats-officedocument.presentationml.slideMaster+xml"/>
  <Override PartName="/ppt/slides/slide142.xml" ContentType="application/vnd.openxmlformats-officedocument.presentationml.slide+xml"/>
  <Override PartName="/ppt/slideMasters/slideMaster143.xml" ContentType="application/vnd.openxmlformats-officedocument.presentationml.slideMaster+xml"/>
  <Override PartName="/ppt/slides/slide143.xml" ContentType="application/vnd.openxmlformats-officedocument.presentationml.slide+xml"/>
  <Override PartName="/ppt/slideMasters/slideMaster144.xml" ContentType="application/vnd.openxmlformats-officedocument.presentationml.slideMaster+xml"/>
  <Override PartName="/ppt/slides/slide144.xml" ContentType="application/vnd.openxmlformats-officedocument.presentationml.slide+xml"/>
  <Override PartName="/ppt/slideMasters/slideMaster145.xml" ContentType="application/vnd.openxmlformats-officedocument.presentationml.slideMaster+xml"/>
  <Override PartName="/ppt/slides/slide145.xml" ContentType="application/vnd.openxmlformats-officedocument.presentationml.slide+xml"/>
  <Override PartName="/ppt/slideMasters/slideMaster146.xml" ContentType="application/vnd.openxmlformats-officedocument.presentationml.slideMaster+xml"/>
  <Override PartName="/ppt/slides/slide146.xml" ContentType="application/vnd.openxmlformats-officedocument.presentationml.slide+xml"/>
  <Override PartName="/ppt/slideMasters/slideMaster147.xml" ContentType="application/vnd.openxmlformats-officedocument.presentationml.slideMaster+xml"/>
  <Override PartName="/ppt/slides/slide147.xml" ContentType="application/vnd.openxmlformats-officedocument.presentationml.slide+xml"/>
  <Override PartName="/ppt/slideMasters/slideMaster148.xml" ContentType="application/vnd.openxmlformats-officedocument.presentationml.slideMaster+xml"/>
  <Override PartName="/ppt/slides/slide148.xml" ContentType="application/vnd.openxmlformats-officedocument.presentationml.slide+xml"/>
  <Override PartName="/ppt/slideMasters/slideMaster149.xml" ContentType="application/vnd.openxmlformats-officedocument.presentationml.slideMaster+xml"/>
  <Override PartName="/ppt/slides/slide149.xml" ContentType="application/vnd.openxmlformats-officedocument.presentationml.slide+xml"/>
  <Override PartName="/ppt/slideMasters/slideMaster150.xml" ContentType="application/vnd.openxmlformats-officedocument.presentationml.slideMaster+xml"/>
  <Override PartName="/ppt/slides/slide150.xml" ContentType="application/vnd.openxmlformats-officedocument.presentationml.slide+xml"/>
  <Override PartName="/ppt/slideMasters/slideMaster151.xml" ContentType="application/vnd.openxmlformats-officedocument.presentationml.slideMaster+xml"/>
  <Override PartName="/ppt/slides/slide151.xml" ContentType="application/vnd.openxmlformats-officedocument.presentationml.slide+xml"/>
  <Override PartName="/ppt/slideMasters/slideMaster152.xml" ContentType="application/vnd.openxmlformats-officedocument.presentationml.slideMaster+xml"/>
  <Override PartName="/ppt/slides/slide152.xml" ContentType="application/vnd.openxmlformats-officedocument.presentationml.slide+xml"/>
  <Override PartName="/ppt/slideMasters/slideMaster153.xml" ContentType="application/vnd.openxmlformats-officedocument.presentationml.slideMaster+xml"/>
  <Override PartName="/ppt/slides/slide153.xml" ContentType="application/vnd.openxmlformats-officedocument.presentationml.slide+xml"/>
  <Override PartName="/ppt/slideMasters/slideMaster154.xml" ContentType="application/vnd.openxmlformats-officedocument.presentationml.slideMaster+xml"/>
  <Override PartName="/ppt/slides/slide154.xml" ContentType="application/vnd.openxmlformats-officedocument.presentationml.slide+xml"/>
  <Override PartName="/ppt/slideMasters/slideMaster155.xml" ContentType="application/vnd.openxmlformats-officedocument.presentationml.slideMaster+xml"/>
  <Override PartName="/ppt/slides/slide155.xml" ContentType="application/vnd.openxmlformats-officedocument.presentationml.slide+xml"/>
  <Override PartName="/ppt/slideMasters/slideMaster156.xml" ContentType="application/vnd.openxmlformats-officedocument.presentationml.slideMaster+xml"/>
  <Override PartName="/ppt/slides/slide156.xml" ContentType="application/vnd.openxmlformats-officedocument.presentationml.slide+xml"/>
  <Override PartName="/ppt/slideMasters/slideMaster157.xml" ContentType="application/vnd.openxmlformats-officedocument.presentationml.slideMaster+xml"/>
  <Override PartName="/ppt/slides/slide157.xml" ContentType="application/vnd.openxmlformats-officedocument.presentationml.slide+xml"/>
  <Override PartName="/ppt/slideMasters/slideMaster158.xml" ContentType="application/vnd.openxmlformats-officedocument.presentationml.slideMaster+xml"/>
  <Override PartName="/ppt/slides/slide158.xml" ContentType="application/vnd.openxmlformats-officedocument.presentationml.slide+xml"/>
  <Override PartName="/ppt/slideMasters/slideMaster159.xml" ContentType="application/vnd.openxmlformats-officedocument.presentationml.slideMaster+xml"/>
  <Override PartName="/ppt/slides/slide159.xml" ContentType="application/vnd.openxmlformats-officedocument.presentationml.slide+xml"/>
  <Override PartName="/ppt/slideMasters/slideMaster160.xml" ContentType="application/vnd.openxmlformats-officedocument.presentationml.slideMaster+xml"/>
  <Override PartName="/ppt/slides/slide160.xml" ContentType="application/vnd.openxmlformats-officedocument.presentationml.slide+xml"/>
  <Override PartName="/ppt/slideMasters/slideMaster161.xml" ContentType="application/vnd.openxmlformats-officedocument.presentationml.slideMaster+xml"/>
  <Override PartName="/ppt/slides/slide161.xml" ContentType="application/vnd.openxmlformats-officedocument.presentationml.slide+xml"/>
  <Override PartName="/ppt/slideMasters/slideMaster162.xml" ContentType="application/vnd.openxmlformats-officedocument.presentationml.slideMaster+xml"/>
  <Override PartName="/ppt/slides/slide162.xml" ContentType="application/vnd.openxmlformats-officedocument.presentationml.slide+xml"/>
  <Override PartName="/ppt/slideMasters/slideMaster163.xml" ContentType="application/vnd.openxmlformats-officedocument.presentationml.slideMaster+xml"/>
  <Override PartName="/ppt/slides/slide163.xml" ContentType="application/vnd.openxmlformats-officedocument.presentationml.slide+xml"/>
  <Override PartName="/ppt/slideMasters/slideMaster164.xml" ContentType="application/vnd.openxmlformats-officedocument.presentationml.slideMaster+xml"/>
  <Override PartName="/ppt/slides/slide164.xml" ContentType="application/vnd.openxmlformats-officedocument.presentationml.slide+xml"/>
  <Override PartName="/ppt/slideMasters/slideMaster165.xml" ContentType="application/vnd.openxmlformats-officedocument.presentationml.slideMaster+xml"/>
  <Override PartName="/ppt/slides/slide165.xml" ContentType="application/vnd.openxmlformats-officedocument.presentationml.slide+xml"/>
  <Override PartName="/ppt/slideMasters/slideMaster166.xml" ContentType="application/vnd.openxmlformats-officedocument.presentationml.slideMaster+xml"/>
  <Override PartName="/ppt/slides/slide166.xml" ContentType="application/vnd.openxmlformats-officedocument.presentationml.slide+xml"/>
  <Override PartName="/ppt/slideMasters/slideMaster167.xml" ContentType="application/vnd.openxmlformats-officedocument.presentationml.slideMaster+xml"/>
  <Override PartName="/ppt/slides/slide167.xml" ContentType="application/vnd.openxmlformats-officedocument.presentationml.slide+xml"/>
  <Override PartName="/ppt/slideMasters/slideMaster168.xml" ContentType="application/vnd.openxmlformats-officedocument.presentationml.slideMaster+xml"/>
  <Override PartName="/ppt/slides/slide168.xml" ContentType="application/vnd.openxmlformats-officedocument.presentationml.slide+xml"/>
  <Override PartName="/ppt/slideMasters/slideMaster169.xml" ContentType="application/vnd.openxmlformats-officedocument.presentationml.slideMaster+xml"/>
  <Override PartName="/ppt/slides/slide169.xml" ContentType="application/vnd.openxmlformats-officedocument.presentationml.slide+xml"/>
  <Override PartName="/ppt/slideMasters/slideMaster170.xml" ContentType="application/vnd.openxmlformats-officedocument.presentationml.slideMaster+xml"/>
  <Override PartName="/ppt/slides/slide170.xml" ContentType="application/vnd.openxmlformats-officedocument.presentationml.slide+xml"/>
  <Override PartName="/ppt/slideMasters/slideMaster171.xml" ContentType="application/vnd.openxmlformats-officedocument.presentationml.slideMaster+xml"/>
  <Override PartName="/ppt/slides/slide171.xml" ContentType="application/vnd.openxmlformats-officedocument.presentationml.slide+xml"/>
  <Override PartName="/ppt/slideMasters/slideMaster172.xml" ContentType="application/vnd.openxmlformats-officedocument.presentationml.slideMaster+xml"/>
  <Override PartName="/ppt/slides/slide172.xml" ContentType="application/vnd.openxmlformats-officedocument.presentationml.slide+xml"/>
  <Override PartName="/ppt/slideMasters/slideMaster173.xml" ContentType="application/vnd.openxmlformats-officedocument.presentationml.slideMaster+xml"/>
  <Override PartName="/ppt/slides/slide173.xml" ContentType="application/vnd.openxmlformats-officedocument.presentationml.slide+xml"/>
  <Override PartName="/ppt/slideMasters/slideMaster174.xml" ContentType="application/vnd.openxmlformats-officedocument.presentationml.slideMaster+xml"/>
  <Override PartName="/ppt/slides/slide174.xml" ContentType="application/vnd.openxmlformats-officedocument.presentationml.slide+xml"/>
  <Override PartName="/ppt/slideMasters/slideMaster175.xml" ContentType="application/vnd.openxmlformats-officedocument.presentationml.slideMaster+xml"/>
  <Override PartName="/ppt/slides/slide175.xml" ContentType="application/vnd.openxmlformats-officedocument.presentationml.slide+xml"/>
  <Override PartName="/ppt/slideMasters/slideMaster176.xml" ContentType="application/vnd.openxmlformats-officedocument.presentationml.slideMaster+xml"/>
  <Override PartName="/ppt/slides/slide176.xml" ContentType="application/vnd.openxmlformats-officedocument.presentationml.slide+xml"/>
  <Override PartName="/ppt/slideMasters/slideMaster177.xml" ContentType="application/vnd.openxmlformats-officedocument.presentationml.slideMaster+xml"/>
  <Override PartName="/ppt/slides/slide177.xml" ContentType="application/vnd.openxmlformats-officedocument.presentationml.slide+xml"/>
  <Override PartName="/ppt/slideMasters/slideMaster178.xml" ContentType="application/vnd.openxmlformats-officedocument.presentationml.slideMaster+xml"/>
  <Override PartName="/ppt/slides/slide178.xml" ContentType="application/vnd.openxmlformats-officedocument.presentationml.slide+xml"/>
  <Override PartName="/ppt/slideMasters/slideMaster179.xml" ContentType="application/vnd.openxmlformats-officedocument.presentationml.slideMaster+xml"/>
  <Override PartName="/ppt/slides/slide179.xml" ContentType="application/vnd.openxmlformats-officedocument.presentationml.slide+xml"/>
  <Override PartName="/ppt/slideMasters/slideMaster180.xml" ContentType="application/vnd.openxmlformats-officedocument.presentationml.slideMaster+xml"/>
  <Override PartName="/ppt/slides/slide180.xml" ContentType="application/vnd.openxmlformats-officedocument.presentationml.slide+xml"/>
  <Override PartName="/ppt/slideMasters/slideMaster181.xml" ContentType="application/vnd.openxmlformats-officedocument.presentationml.slideMaster+xml"/>
  <Override PartName="/ppt/slides/slide181.xml" ContentType="application/vnd.openxmlformats-officedocument.presentationml.slide+xml"/>
  <Override PartName="/ppt/slideMasters/slideMaster182.xml" ContentType="application/vnd.openxmlformats-officedocument.presentationml.slideMaster+xml"/>
  <Override PartName="/ppt/slides/slide182.xml" ContentType="application/vnd.openxmlformats-officedocument.presentationml.slide+xml"/>
  <Override PartName="/ppt/slideMasters/slideMaster183.xml" ContentType="application/vnd.openxmlformats-officedocument.presentationml.slideMaster+xml"/>
  <Override PartName="/ppt/slides/slide183.xml" ContentType="application/vnd.openxmlformats-officedocument.presentationml.slide+xml"/>
  <Override PartName="/ppt/slideMasters/slideMaster184.xml" ContentType="application/vnd.openxmlformats-officedocument.presentationml.slideMaster+xml"/>
  <Override PartName="/ppt/slides/slide184.xml" ContentType="application/vnd.openxmlformats-officedocument.presentationml.slide+xml"/>
  <Override PartName="/ppt/slideMasters/slideMaster185.xml" ContentType="application/vnd.openxmlformats-officedocument.presentationml.slideMaster+xml"/>
  <Override PartName="/ppt/slides/slide185.xml" ContentType="application/vnd.openxmlformats-officedocument.presentationml.slide+xml"/>
  <Override PartName="/ppt/slideMasters/slideMaster186.xml" ContentType="application/vnd.openxmlformats-officedocument.presentationml.slideMaster+xml"/>
  <Override PartName="/ppt/slides/slide186.xml" ContentType="application/vnd.openxmlformats-officedocument.presentationml.slide+xml"/>
  <Override PartName="/ppt/slideMasters/slideMaster187.xml" ContentType="application/vnd.openxmlformats-officedocument.presentationml.slideMaster+xml"/>
  <Override PartName="/ppt/slides/slide187.xml" ContentType="application/vnd.openxmlformats-officedocument.presentationml.slide+xml"/>
  <Override PartName="/ppt/slideMasters/slideMaster188.xml" ContentType="application/vnd.openxmlformats-officedocument.presentationml.slideMaster+xml"/>
  <Override PartName="/ppt/slides/slide188.xml" ContentType="application/vnd.openxmlformats-officedocument.presentationml.slide+xml"/>
  <Override PartName="/ppt/slideMasters/slideMaster189.xml" ContentType="application/vnd.openxmlformats-officedocument.presentationml.slideMaster+xml"/>
  <Override PartName="/ppt/slides/slide189.xml" ContentType="application/vnd.openxmlformats-officedocument.presentationml.slide+xml"/>
  <Override PartName="/ppt/slideMasters/slideMaster190.xml" ContentType="application/vnd.openxmlformats-officedocument.presentationml.slideMaster+xml"/>
  <Override PartName="/ppt/slides/slide190.xml" ContentType="application/vnd.openxmlformats-officedocument.presentationml.slide+xml"/>
  <Override PartName="/ppt/slideMasters/slideMaster191.xml" ContentType="application/vnd.openxmlformats-officedocument.presentationml.slideMaster+xml"/>
  <Override PartName="/ppt/slides/slide191.xml" ContentType="application/vnd.openxmlformats-officedocument.presentationml.slide+xml"/>
  <Override PartName="/ppt/slideMasters/slideMaster192.xml" ContentType="application/vnd.openxmlformats-officedocument.presentationml.slideMaster+xml"/>
  <Override PartName="/ppt/slides/slide192.xml" ContentType="application/vnd.openxmlformats-officedocument.presentationml.slide+xml"/>
  <Override PartName="/ppt/slideMasters/slideMaster193.xml" ContentType="application/vnd.openxmlformats-officedocument.presentationml.slideMaster+xml"/>
  <Override PartName="/ppt/slides/slide193.xml" ContentType="application/vnd.openxmlformats-officedocument.presentationml.slide+xml"/>
  <Override PartName="/ppt/slideMasters/slideMaster194.xml" ContentType="application/vnd.openxmlformats-officedocument.presentationml.slideMaster+xml"/>
  <Override PartName="/ppt/slides/slide194.xml" ContentType="application/vnd.openxmlformats-officedocument.presentationml.slide+xml"/>
  <Override PartName="/ppt/slideMasters/slideMaster195.xml" ContentType="application/vnd.openxmlformats-officedocument.presentationml.slideMaster+xml"/>
  <Override PartName="/ppt/slides/slide195.xml" ContentType="application/vnd.openxmlformats-officedocument.presentationml.slide+xml"/>
  <Override PartName="/ppt/slideMasters/slideMaster196.xml" ContentType="application/vnd.openxmlformats-officedocument.presentationml.slideMaster+xml"/>
  <Override PartName="/ppt/slides/slide196.xml" ContentType="application/vnd.openxmlformats-officedocument.presentationml.slide+xml"/>
  <Override PartName="/ppt/slideMasters/slideMaster197.xml" ContentType="application/vnd.openxmlformats-officedocument.presentationml.slideMaster+xml"/>
  <Override PartName="/ppt/slides/slide197.xml" ContentType="application/vnd.openxmlformats-officedocument.presentationml.slide+xml"/>
  <Override PartName="/ppt/slideMasters/slideMaster198.xml" ContentType="application/vnd.openxmlformats-officedocument.presentationml.slideMaster+xml"/>
  <Override PartName="/ppt/slides/slide198.xml" ContentType="application/vnd.openxmlformats-officedocument.presentationml.slide+xml"/>
  <Override PartName="/ppt/slideMasters/slideMaster199.xml" ContentType="application/vnd.openxmlformats-officedocument.presentationml.slideMaster+xml"/>
  <Override PartName="/ppt/slides/slide199.xml" ContentType="application/vnd.openxmlformats-officedocument.presentationml.slide+xml"/>
  <Override PartName="/ppt/slideMasters/slideMaster200.xml" ContentType="application/vnd.openxmlformats-officedocument.presentationml.slideMaster+xml"/>
  <Override PartName="/ppt/slides/slide200.xml" ContentType="application/vnd.openxmlformats-officedocument.presentationml.slide+xml"/>
  <Override PartName="/ppt/slideMasters/slideMaster201.xml" ContentType="application/vnd.openxmlformats-officedocument.presentationml.slideMaster+xml"/>
  <Override PartName="/ppt/slides/slide201.xml" ContentType="application/vnd.openxmlformats-officedocument.presentationml.slide+xml"/>
  <Override PartName="/ppt/slideMasters/slideMaster202.xml" ContentType="application/vnd.openxmlformats-officedocument.presentationml.slideMaster+xml"/>
  <Override PartName="/ppt/slides/slide202.xml" ContentType="application/vnd.openxmlformats-officedocument.presentationml.slide+xml"/>
  <Override PartName="/ppt/slideMasters/slideMaster203.xml" ContentType="application/vnd.openxmlformats-officedocument.presentationml.slideMaster+xml"/>
  <Override PartName="/ppt/slides/slide203.xml" ContentType="application/vnd.openxmlformats-officedocument.presentationml.slide+xml"/>
  <Override PartName="/ppt/slideMasters/slideMaster204.xml" ContentType="application/vnd.openxmlformats-officedocument.presentationml.slideMaster+xml"/>
  <Override PartName="/ppt/slides/slide204.xml" ContentType="application/vnd.openxmlformats-officedocument.presentationml.slide+xml"/>
  <Override PartName="/ppt/slideMasters/slideMaster205.xml" ContentType="application/vnd.openxmlformats-officedocument.presentationml.slideMaster+xml"/>
  <Override PartName="/ppt/slides/slide205.xml" ContentType="application/vnd.openxmlformats-officedocument.presentationml.slide+xml"/>
  <Override PartName="/ppt/slideMasters/slideMaster206.xml" ContentType="application/vnd.openxmlformats-officedocument.presentationml.slideMaster+xml"/>
  <Override PartName="/ppt/slides/slide206.xml" ContentType="application/vnd.openxmlformats-officedocument.presentationml.slide+xml"/>
  <Override PartName="/ppt/slideMasters/slideMaster207.xml" ContentType="application/vnd.openxmlformats-officedocument.presentationml.slideMaster+xml"/>
  <Override PartName="/ppt/slides/slide207.xml" ContentType="application/vnd.openxmlformats-officedocument.presentationml.slide+xml"/>
  <Override PartName="/ppt/slideMasters/slideMaster208.xml" ContentType="application/vnd.openxmlformats-officedocument.presentationml.slideMaster+xml"/>
  <Override PartName="/ppt/slides/slide208.xml" ContentType="application/vnd.openxmlformats-officedocument.presentationml.slide+xml"/>
  <Override PartName="/ppt/slideMasters/slideMaster209.xml" ContentType="application/vnd.openxmlformats-officedocument.presentationml.slideMaster+xml"/>
  <Override PartName="/ppt/slides/slide209.xml" ContentType="application/vnd.openxmlformats-officedocument.presentationml.slide+xml"/>
  <Override PartName="/ppt/slideMasters/slideMaster210.xml" ContentType="application/vnd.openxmlformats-officedocument.presentationml.slideMaster+xml"/>
  <Override PartName="/ppt/slides/slide210.xml" ContentType="application/vnd.openxmlformats-officedocument.presentationml.slide+xml"/>
  <Override PartName="/ppt/slideMasters/slideMaster211.xml" ContentType="application/vnd.openxmlformats-officedocument.presentationml.slideMaster+xml"/>
  <Override PartName="/ppt/slides/slide211.xml" ContentType="application/vnd.openxmlformats-officedocument.presentationml.slide+xml"/>
  <Override PartName="/ppt/slideMasters/slideMaster212.xml" ContentType="application/vnd.openxmlformats-officedocument.presentationml.slideMaster+xml"/>
  <Override PartName="/ppt/slides/slide212.xml" ContentType="application/vnd.openxmlformats-officedocument.presentationml.slide+xml"/>
  <Override PartName="/ppt/slideMasters/slideMaster213.xml" ContentType="application/vnd.openxmlformats-officedocument.presentationml.slideMaster+xml"/>
  <Override PartName="/ppt/slides/slide213.xml" ContentType="application/vnd.openxmlformats-officedocument.presentationml.slide+xml"/>
  <Override PartName="/ppt/slideMasters/slideMaster214.xml" ContentType="application/vnd.openxmlformats-officedocument.presentationml.slideMaster+xml"/>
  <Override PartName="/ppt/slides/slide214.xml" ContentType="application/vnd.openxmlformats-officedocument.presentationml.slide+xml"/>
  <Override PartName="/ppt/slideMasters/slideMaster215.xml" ContentType="application/vnd.openxmlformats-officedocument.presentationml.slideMaster+xml"/>
  <Override PartName="/ppt/slides/slide215.xml" ContentType="application/vnd.openxmlformats-officedocument.presentationml.slide+xml"/>
  <Override PartName="/ppt/slideMasters/slideMaster216.xml" ContentType="application/vnd.openxmlformats-officedocument.presentationml.slideMaster+xml"/>
  <Override PartName="/ppt/slides/slide216.xml" ContentType="application/vnd.openxmlformats-officedocument.presentationml.slide+xml"/>
  <Override PartName="/ppt/slideMasters/slideMaster217.xml" ContentType="application/vnd.openxmlformats-officedocument.presentationml.slideMaster+xml"/>
  <Override PartName="/ppt/slides/slide217.xml" ContentType="application/vnd.openxmlformats-officedocument.presentationml.slide+xml"/>
  <Override PartName="/ppt/slideMasters/slideMaster218.xml" ContentType="application/vnd.openxmlformats-officedocument.presentationml.slideMaster+xml"/>
  <Override PartName="/ppt/slides/slide218.xml" ContentType="application/vnd.openxmlformats-officedocument.presentationml.slide+xml"/>
  <Override PartName="/ppt/slideMasters/slideMaster219.xml" ContentType="application/vnd.openxmlformats-officedocument.presentationml.slideMaster+xml"/>
  <Override PartName="/ppt/slides/slide219.xml" ContentType="application/vnd.openxmlformats-officedocument.presentationml.slide+xml"/>
  <Override PartName="/ppt/slideMasters/slideMaster220.xml" ContentType="application/vnd.openxmlformats-officedocument.presentationml.slideMaster+xml"/>
  <Override PartName="/ppt/slides/slide220.xml" ContentType="application/vnd.openxmlformats-officedocument.presentationml.slide+xml"/>
  <Override PartName="/ppt/slideMasters/slideMaster221.xml" ContentType="application/vnd.openxmlformats-officedocument.presentationml.slideMaster+xml"/>
  <Override PartName="/ppt/slides/slide221.xml" ContentType="application/vnd.openxmlformats-officedocument.presentationml.slide+xml"/>
  <Override PartName="/ppt/slideMasters/slideMaster222.xml" ContentType="application/vnd.openxmlformats-officedocument.presentationml.slideMaster+xml"/>
  <Override PartName="/ppt/slides/slide222.xml" ContentType="application/vnd.openxmlformats-officedocument.presentationml.slide+xml"/>
  <Override PartName="/ppt/slideMasters/slideMaster223.xml" ContentType="application/vnd.openxmlformats-officedocument.presentationml.slideMaster+xml"/>
  <Override PartName="/ppt/slides/slide223.xml" ContentType="application/vnd.openxmlformats-officedocument.presentationml.slide+xml"/>
  <Override PartName="/ppt/slideMasters/slideMaster224.xml" ContentType="application/vnd.openxmlformats-officedocument.presentationml.slideMaster+xml"/>
  <Override PartName="/ppt/slides/slide224.xml" ContentType="application/vnd.openxmlformats-officedocument.presentationml.slide+xml"/>
  <Override PartName="/ppt/slideMasters/slideMaster225.xml" ContentType="application/vnd.openxmlformats-officedocument.presentationml.slideMaster+xml"/>
  <Override PartName="/ppt/slides/slide225.xml" ContentType="application/vnd.openxmlformats-officedocument.presentationml.slide+xml"/>
  <Override PartName="/ppt/slideMasters/slideMaster226.xml" ContentType="application/vnd.openxmlformats-officedocument.presentationml.slideMaster+xml"/>
  <Override PartName="/ppt/slides/slide226.xml" ContentType="application/vnd.openxmlformats-officedocument.presentationml.slide+xml"/>
  <Override PartName="/ppt/slideMasters/slideMaster227.xml" ContentType="application/vnd.openxmlformats-officedocument.presentationml.slideMaster+xml"/>
  <Override PartName="/ppt/slides/slide227.xml" ContentType="application/vnd.openxmlformats-officedocument.presentationml.slide+xml"/>
  <Override PartName="/ppt/slideMasters/slideMaster228.xml" ContentType="application/vnd.openxmlformats-officedocument.presentationml.slideMaster+xml"/>
  <Override PartName="/ppt/slides/slide228.xml" ContentType="application/vnd.openxmlformats-officedocument.presentationml.slide+xml"/>
  <Override PartName="/ppt/slideMasters/slideMaster229.xml" ContentType="application/vnd.openxmlformats-officedocument.presentationml.slideMaster+xml"/>
  <Override PartName="/ppt/slides/slide229.xml" ContentType="application/vnd.openxmlformats-officedocument.presentationml.slide+xml"/>
  <Override PartName="/ppt/slideMasters/slideMaster230.xml" ContentType="application/vnd.openxmlformats-officedocument.presentationml.slideMaster+xml"/>
  <Override PartName="/ppt/slides/slide230.xml" ContentType="application/vnd.openxmlformats-officedocument.presentationml.slide+xml"/>
  <Override PartName="/ppt/slideMasters/slideMaster231.xml" ContentType="application/vnd.openxmlformats-officedocument.presentationml.slideMaster+xml"/>
  <Override PartName="/ppt/slides/slide231.xml" ContentType="application/vnd.openxmlformats-officedocument.presentationml.slide+xml"/>
  <Override PartName="/ppt/slideMasters/slideMaster232.xml" ContentType="application/vnd.openxmlformats-officedocument.presentationml.slideMaster+xml"/>
  <Override PartName="/ppt/slides/slide232.xml" ContentType="application/vnd.openxmlformats-officedocument.presentationml.slide+xml"/>
  <Override PartName="/ppt/slideMasters/slideMaster233.xml" ContentType="application/vnd.openxmlformats-officedocument.presentationml.slideMaster+xml"/>
  <Override PartName="/ppt/slides/slide233.xml" ContentType="application/vnd.openxmlformats-officedocument.presentationml.slide+xml"/>
  <Override PartName="/ppt/slideMasters/slideMaster234.xml" ContentType="application/vnd.openxmlformats-officedocument.presentationml.slideMaster+xml"/>
  <Override PartName="/ppt/slides/slide234.xml" ContentType="application/vnd.openxmlformats-officedocument.presentationml.slide+xml"/>
  <Override PartName="/ppt/slideMasters/slideMaster235.xml" ContentType="application/vnd.openxmlformats-officedocument.presentationml.slideMaster+xml"/>
  <Override PartName="/ppt/slides/slide235.xml" ContentType="application/vnd.openxmlformats-officedocument.presentationml.slide+xml"/>
  <Override PartName="/ppt/slideMasters/slideMaster236.xml" ContentType="application/vnd.openxmlformats-officedocument.presentationml.slideMaster+xml"/>
  <Override PartName="/ppt/slides/slide236.xml" ContentType="application/vnd.openxmlformats-officedocument.presentationml.slide+xml"/>
  <Override PartName="/ppt/slideMasters/slideMaster237.xml" ContentType="application/vnd.openxmlformats-officedocument.presentationml.slideMaster+xml"/>
  <Override PartName="/ppt/slides/slide237.xml" ContentType="application/vnd.openxmlformats-officedocument.presentationml.slide+xml"/>
  <Override PartName="/ppt/slideMasters/slideMaster238.xml" ContentType="application/vnd.openxmlformats-officedocument.presentationml.slideMaster+xml"/>
  <Override PartName="/ppt/slides/slide238.xml" ContentType="application/vnd.openxmlformats-officedocument.presentationml.slide+xml"/>
  <Override PartName="/ppt/slideMasters/slideMaster239.xml" ContentType="application/vnd.openxmlformats-officedocument.presentationml.slideMaster+xml"/>
  <Override PartName="/ppt/slides/slide239.xml" ContentType="application/vnd.openxmlformats-officedocument.presentationml.slide+xml"/>
  <Override PartName="/ppt/slideMasters/slideMaster240.xml" ContentType="application/vnd.openxmlformats-officedocument.presentationml.slideMaster+xml"/>
  <Override PartName="/ppt/slides/slide240.xml" ContentType="application/vnd.openxmlformats-officedocument.presentationml.slide+xml"/>
  <Override PartName="/ppt/slideMasters/slideMaster241.xml" ContentType="application/vnd.openxmlformats-officedocument.presentationml.slideMaster+xml"/>
  <Override PartName="/ppt/slides/slide241.xml" ContentType="application/vnd.openxmlformats-officedocument.presentationml.slide+xml"/>
  <Override PartName="/ppt/slideMasters/slideMaster242.xml" ContentType="application/vnd.openxmlformats-officedocument.presentationml.slideMaster+xml"/>
  <Override PartName="/ppt/slides/slide242.xml" ContentType="application/vnd.openxmlformats-officedocument.presentationml.slide+xml"/>
  <Override PartName="/ppt/slideMasters/slideMaster243.xml" ContentType="application/vnd.openxmlformats-officedocument.presentationml.slideMaster+xml"/>
  <Override PartName="/ppt/slides/slide243.xml" ContentType="application/vnd.openxmlformats-officedocument.presentationml.slide+xml"/>
  <Override PartName="/ppt/slideMasters/slideMaster244.xml" ContentType="application/vnd.openxmlformats-officedocument.presentationml.slideMaster+xml"/>
  <Override PartName="/ppt/slides/slide244.xml" ContentType="application/vnd.openxmlformats-officedocument.presentationml.slide+xml"/>
  <Override PartName="/ppt/slideMasters/slideMaster245.xml" ContentType="application/vnd.openxmlformats-officedocument.presentationml.slideMaster+xml"/>
  <Override PartName="/ppt/slides/slide245.xml" ContentType="application/vnd.openxmlformats-officedocument.presentationml.slide+xml"/>
  <Override PartName="/ppt/slideMasters/slideMaster246.xml" ContentType="application/vnd.openxmlformats-officedocument.presentationml.slideMaster+xml"/>
  <Override PartName="/ppt/slides/slide246.xml" ContentType="application/vnd.openxmlformats-officedocument.presentationml.slide+xml"/>
  <Override PartName="/ppt/slideMasters/slideMaster247.xml" ContentType="application/vnd.openxmlformats-officedocument.presentationml.slideMaster+xml"/>
  <Override PartName="/ppt/slides/slide247.xml" ContentType="application/vnd.openxmlformats-officedocument.presentationml.slide+xml"/>
  <Override PartName="/ppt/slideMasters/slideMaster248.xml" ContentType="application/vnd.openxmlformats-officedocument.presentationml.slideMaster+xml"/>
  <Override PartName="/ppt/slides/slide248.xml" ContentType="application/vnd.openxmlformats-officedocument.presentationml.slide+xml"/>
  <Override PartName="/ppt/slideMasters/slideMaster249.xml" ContentType="application/vnd.openxmlformats-officedocument.presentationml.slideMaster+xml"/>
  <Override PartName="/ppt/slides/slide249.xml" ContentType="application/vnd.openxmlformats-officedocument.presentationml.slide+xml"/>
  <Override PartName="/ppt/slideMasters/slideMaster250.xml" ContentType="application/vnd.openxmlformats-officedocument.presentationml.slideMaster+xml"/>
  <Override PartName="/ppt/slides/slide250.xml" ContentType="application/vnd.openxmlformats-officedocument.presentationml.slide+xml"/>
  <Override PartName="/ppt/slideMasters/slideMaster251.xml" ContentType="application/vnd.openxmlformats-officedocument.presentationml.slideMaster+xml"/>
  <Override PartName="/ppt/slides/slide251.xml" ContentType="application/vnd.openxmlformats-officedocument.presentationml.slide+xml"/>
  <Override PartName="/ppt/slideMasters/slideMaster252.xml" ContentType="application/vnd.openxmlformats-officedocument.presentationml.slideMaster+xml"/>
  <Override PartName="/ppt/slides/slide252.xml" ContentType="application/vnd.openxmlformats-officedocument.presentationml.slide+xml"/>
  <Override PartName="/ppt/slideMasters/slideMaster253.xml" ContentType="application/vnd.openxmlformats-officedocument.presentationml.slideMaster+xml"/>
  <Override PartName="/ppt/slides/slide253.xml" ContentType="application/vnd.openxmlformats-officedocument.presentationml.slide+xml"/>
  <Override PartName="/ppt/slideMasters/slideMaster254.xml" ContentType="application/vnd.openxmlformats-officedocument.presentationml.slideMaster+xml"/>
  <Override PartName="/ppt/slides/slide254.xml" ContentType="application/vnd.openxmlformats-officedocument.presentationml.slide+xml"/>
  <Override PartName="/ppt/slideMasters/slideMaster255.xml" ContentType="application/vnd.openxmlformats-officedocument.presentationml.slideMaster+xml"/>
  <Override PartName="/ppt/slides/slide255.xml" ContentType="application/vnd.openxmlformats-officedocument.presentationml.slide+xml"/>
  <Override PartName="/ppt/slideMasters/slideMaster256.xml" ContentType="application/vnd.openxmlformats-officedocument.presentationml.slideMaster+xml"/>
  <Override PartName="/ppt/slides/slide256.xml" ContentType="application/vnd.openxmlformats-officedocument.presentationml.slide+xml"/>
  <Override PartName="/ppt/slideMasters/slideMaster257.xml" ContentType="application/vnd.openxmlformats-officedocument.presentationml.slideMaster+xml"/>
  <Override PartName="/ppt/slides/slide257.xml" ContentType="application/vnd.openxmlformats-officedocument.presentationml.slide+xml"/>
  <Override PartName="/ppt/slideMasters/slideMaster258.xml" ContentType="application/vnd.openxmlformats-officedocument.presentationml.slideMaster+xml"/>
  <Override PartName="/ppt/slides/slide258.xml" ContentType="application/vnd.openxmlformats-officedocument.presentationml.slide+xml"/>
  <Override PartName="/ppt/slideMasters/slideMaster259.xml" ContentType="application/vnd.openxmlformats-officedocument.presentationml.slideMaster+xml"/>
  <Override PartName="/ppt/slides/slide259.xml" ContentType="application/vnd.openxmlformats-officedocument.presentationml.slide+xml"/>
  <Override PartName="/ppt/slideMasters/slideMaster260.xml" ContentType="application/vnd.openxmlformats-officedocument.presentationml.slideMaster+xml"/>
  <Override PartName="/ppt/slides/slide260.xml" ContentType="application/vnd.openxmlformats-officedocument.presentationml.slide+xml"/>
  <Override PartName="/ppt/slideMasters/slideMaster261.xml" ContentType="application/vnd.openxmlformats-officedocument.presentationml.slideMaster+xml"/>
  <Override PartName="/ppt/slides/slide261.xml" ContentType="application/vnd.openxmlformats-officedocument.presentationml.slide+xml"/>
  <Override PartName="/ppt/slideMasters/slideMaster262.xml" ContentType="application/vnd.openxmlformats-officedocument.presentationml.slideMaster+xml"/>
  <Override PartName="/ppt/slides/slide262.xml" ContentType="application/vnd.openxmlformats-officedocument.presentationml.slide+xml"/>
  <Override PartName="/ppt/slideMasters/slideMaster263.xml" ContentType="application/vnd.openxmlformats-officedocument.presentationml.slideMaster+xml"/>
  <Override PartName="/ppt/slides/slide263.xml" ContentType="application/vnd.openxmlformats-officedocument.presentationml.slide+xml"/>
  <Override PartName="/ppt/slideMasters/slideMaster264.xml" ContentType="application/vnd.openxmlformats-officedocument.presentationml.slideMaster+xml"/>
  <Override PartName="/ppt/slides/slide264.xml" ContentType="application/vnd.openxmlformats-officedocument.presentationml.slide+xml"/>
  <Override PartName="/ppt/slideMasters/slideMaster265.xml" ContentType="application/vnd.openxmlformats-officedocument.presentationml.slideMaster+xml"/>
  <Override PartName="/ppt/slides/slide265.xml" ContentType="application/vnd.openxmlformats-officedocument.presentationml.slide+xml"/>
  <Override PartName="/ppt/slideMasters/slideMaster266.xml" ContentType="application/vnd.openxmlformats-officedocument.presentationml.slideMaster+xml"/>
  <Override PartName="/ppt/slides/slide266.xml" ContentType="application/vnd.openxmlformats-officedocument.presentationml.slide+xml"/>
  <Override PartName="/ppt/slideMasters/slideMaster267.xml" ContentType="application/vnd.openxmlformats-officedocument.presentationml.slideMaster+xml"/>
  <Override PartName="/ppt/slides/slide267.xml" ContentType="application/vnd.openxmlformats-officedocument.presentationml.slide+xml"/>
  <Override PartName="/ppt/slideMasters/slideMaster268.xml" ContentType="application/vnd.openxmlformats-officedocument.presentationml.slideMaster+xml"/>
  <Override PartName="/ppt/slides/slide268.xml" ContentType="application/vnd.openxmlformats-officedocument.presentationml.slide+xml"/>
  <Override PartName="/ppt/slideMasters/slideMaster269.xml" ContentType="application/vnd.openxmlformats-officedocument.presentationml.slideMaster+xml"/>
  <Override PartName="/ppt/slides/slide269.xml" ContentType="application/vnd.openxmlformats-officedocument.presentationml.slide+xml"/>
  <Override PartName="/ppt/slideMasters/slideMaster270.xml" ContentType="application/vnd.openxmlformats-officedocument.presentationml.slideMaster+xml"/>
  <Override PartName="/ppt/slides/slide270.xml" ContentType="application/vnd.openxmlformats-officedocument.presentationml.slide+xml"/>
  <Override PartName="/ppt/slideMasters/slideMaster271.xml" ContentType="application/vnd.openxmlformats-officedocument.presentationml.slideMaster+xml"/>
  <Override PartName="/ppt/slides/slide271.xml" ContentType="application/vnd.openxmlformats-officedocument.presentationml.slide+xml"/>
  <Override PartName="/ppt/slideMasters/slideMaster272.xml" ContentType="application/vnd.openxmlformats-officedocument.presentationml.slideMaster+xml"/>
  <Override PartName="/ppt/slides/slide272.xml" ContentType="application/vnd.openxmlformats-officedocument.presentationml.slide+xml"/>
  <Override PartName="/ppt/slideMasters/slideMaster273.xml" ContentType="application/vnd.openxmlformats-officedocument.presentationml.slideMaster+xml"/>
  <Override PartName="/ppt/slides/slide273.xml" ContentType="application/vnd.openxmlformats-officedocument.presentationml.slide+xml"/>
  <Override PartName="/ppt/slideMasters/slideMaster274.xml" ContentType="application/vnd.openxmlformats-officedocument.presentationml.slideMaster+xml"/>
  <Override PartName="/ppt/slides/slide274.xml" ContentType="application/vnd.openxmlformats-officedocument.presentationml.slide+xml"/>
  <Override PartName="/ppt/slideMasters/slideMaster275.xml" ContentType="application/vnd.openxmlformats-officedocument.presentationml.slideMaster+xml"/>
  <Override PartName="/ppt/slides/slide275.xml" ContentType="application/vnd.openxmlformats-officedocument.presentationml.slide+xml"/>
  <Override PartName="/ppt/slideMasters/slideMaster276.xml" ContentType="application/vnd.openxmlformats-officedocument.presentationml.slideMaster+xml"/>
  <Override PartName="/ppt/slides/slide276.xml" ContentType="application/vnd.openxmlformats-officedocument.presentationml.slide+xml"/>
  <Override PartName="/ppt/slideMasters/slideMaster277.xml" ContentType="application/vnd.openxmlformats-officedocument.presentationml.slideMaster+xml"/>
  <Override PartName="/ppt/slides/slide277.xml" ContentType="application/vnd.openxmlformats-officedocument.presentationml.slide+xml"/>
  <Override PartName="/ppt/slideMasters/slideMaster278.xml" ContentType="application/vnd.openxmlformats-officedocument.presentationml.slideMaster+xml"/>
  <Override PartName="/ppt/slides/slide278.xml" ContentType="application/vnd.openxmlformats-officedocument.presentationml.slide+xml"/>
  <Override PartName="/ppt/slideMasters/slideMaster279.xml" ContentType="application/vnd.openxmlformats-officedocument.presentationml.slideMaster+xml"/>
  <Override PartName="/ppt/slides/slide279.xml" ContentType="application/vnd.openxmlformats-officedocument.presentationml.slide+xml"/>
  <Override PartName="/ppt/slideMasters/slideMaster280.xml" ContentType="application/vnd.openxmlformats-officedocument.presentationml.slideMaster+xml"/>
  <Override PartName="/ppt/slides/slide280.xml" ContentType="application/vnd.openxmlformats-officedocument.presentationml.slide+xml"/>
  <Override PartName="/ppt/slideMasters/slideMaster281.xml" ContentType="application/vnd.openxmlformats-officedocument.presentationml.slideMaster+xml"/>
  <Override PartName="/ppt/slides/slide281.xml" ContentType="application/vnd.openxmlformats-officedocument.presentationml.slide+xml"/>
  <Override PartName="/ppt/slideMasters/slideMaster282.xml" ContentType="application/vnd.openxmlformats-officedocument.presentationml.slideMaster+xml"/>
  <Override PartName="/ppt/slides/slide282.xml" ContentType="application/vnd.openxmlformats-officedocument.presentationml.slide+xml"/>
  <Override PartName="/ppt/slideMasters/slideMaster283.xml" ContentType="application/vnd.openxmlformats-officedocument.presentationml.slideMaster+xml"/>
  <Override PartName="/ppt/slides/slide283.xml" ContentType="application/vnd.openxmlformats-officedocument.presentationml.slide+xml"/>
  <Override PartName="/ppt/slideMasters/slideMaster284.xml" ContentType="application/vnd.openxmlformats-officedocument.presentationml.slideMaster+xml"/>
  <Override PartName="/ppt/slides/slide284.xml" ContentType="application/vnd.openxmlformats-officedocument.presentationml.slide+xml"/>
  <Override PartName="/ppt/slideMasters/slideMaster285.xml" ContentType="application/vnd.openxmlformats-officedocument.presentationml.slideMaster+xml"/>
  <Override PartName="/ppt/slides/slide285.xml" ContentType="application/vnd.openxmlformats-officedocument.presentationml.slide+xml"/>
  <Override PartName="/ppt/slideMasters/slideMaster286.xml" ContentType="application/vnd.openxmlformats-officedocument.presentationml.slideMaster+xml"/>
  <Override PartName="/ppt/slides/slide286.xml" ContentType="application/vnd.openxmlformats-officedocument.presentationml.slide+xml"/>
  <Override PartName="/ppt/slideMasters/slideMaster287.xml" ContentType="application/vnd.openxmlformats-officedocument.presentationml.slideMaster+xml"/>
  <Override PartName="/ppt/slides/slide287.xml" ContentType="application/vnd.openxmlformats-officedocument.presentationml.slide+xml"/>
  <Override PartName="/ppt/slideMasters/slideMaster288.xml" ContentType="application/vnd.openxmlformats-officedocument.presentationml.slideMaster+xml"/>
  <Override PartName="/ppt/slides/slide288.xml" ContentType="application/vnd.openxmlformats-officedocument.presentationml.slide+xml"/>
  <Override PartName="/ppt/slideMasters/slideMaster289.xml" ContentType="application/vnd.openxmlformats-officedocument.presentationml.slideMaster+xml"/>
  <Override PartName="/ppt/slides/slide289.xml" ContentType="application/vnd.openxmlformats-officedocument.presentationml.slide+xml"/>
  <Override PartName="/ppt/slideMasters/slideMaster290.xml" ContentType="application/vnd.openxmlformats-officedocument.presentationml.slideMaster+xml"/>
  <Override PartName="/ppt/slides/slide290.xml" ContentType="application/vnd.openxmlformats-officedocument.presentationml.slide+xml"/>
  <Override PartName="/ppt/slideMasters/slideMaster291.xml" ContentType="application/vnd.openxmlformats-officedocument.presentationml.slideMaster+xml"/>
  <Override PartName="/ppt/slides/slide291.xml" ContentType="application/vnd.openxmlformats-officedocument.presentationml.slide+xml"/>
  <Override PartName="/ppt/slideMasters/slideMaster292.xml" ContentType="application/vnd.openxmlformats-officedocument.presentationml.slideMaster+xml"/>
  <Override PartName="/ppt/slides/slide292.xml" ContentType="application/vnd.openxmlformats-officedocument.presentationml.slide+xml"/>
  <Override PartName="/ppt/slideMasters/slideMaster293.xml" ContentType="application/vnd.openxmlformats-officedocument.presentationml.slideMaster+xml"/>
  <Override PartName="/ppt/slides/slide293.xml" ContentType="application/vnd.openxmlformats-officedocument.presentationml.slide+xml"/>
  <Override PartName="/ppt/slideMasters/slideMaster294.xml" ContentType="application/vnd.openxmlformats-officedocument.presentationml.slideMaster+xml"/>
  <Override PartName="/ppt/slides/slide294.xml" ContentType="application/vnd.openxmlformats-officedocument.presentationml.slide+xml"/>
  <Override PartName="/ppt/slideMasters/slideMaster295.xml" ContentType="application/vnd.openxmlformats-officedocument.presentationml.slideMaster+xml"/>
  <Override PartName="/ppt/slides/slide295.xml" ContentType="application/vnd.openxmlformats-officedocument.presentationml.slide+xml"/>
  <Override PartName="/ppt/slideMasters/slideMaster296.xml" ContentType="application/vnd.openxmlformats-officedocument.presentationml.slideMaster+xml"/>
  <Override PartName="/ppt/slides/slide296.xml" ContentType="application/vnd.openxmlformats-officedocument.presentationml.slide+xml"/>
  <Override PartName="/ppt/slideMasters/slideMaster297.xml" ContentType="application/vnd.openxmlformats-officedocument.presentationml.slideMaster+xml"/>
  <Override PartName="/ppt/slides/slide297.xml" ContentType="application/vnd.openxmlformats-officedocument.presentationml.slide+xml"/>
  <Override PartName="/ppt/slideMasters/slideMaster298.xml" ContentType="application/vnd.openxmlformats-officedocument.presentationml.slideMaster+xml"/>
  <Override PartName="/ppt/slides/slide298.xml" ContentType="application/vnd.openxmlformats-officedocument.presentationml.slide+xml"/>
  <Override PartName="/ppt/slideMasters/slideMaster299.xml" ContentType="application/vnd.openxmlformats-officedocument.presentationml.slideMaster+xml"/>
  <Override PartName="/ppt/slides/slide299.xml" ContentType="application/vnd.openxmlformats-officedocument.presentationml.slide+xml"/>
  <Override PartName="/ppt/slideMasters/slideMaster300.xml" ContentType="application/vnd.openxmlformats-officedocument.presentationml.slideMaster+xml"/>
  <Override PartName="/ppt/slides/slide300.xml" ContentType="application/vnd.openxmlformats-officedocument.presentationml.slide+xml"/>
  <Override PartName="/ppt/slideMasters/slideMaster301.xml" ContentType="application/vnd.openxmlformats-officedocument.presentationml.slideMaster+xml"/>
  <Override PartName="/ppt/slides/slide301.xml" ContentType="application/vnd.openxmlformats-officedocument.presentationml.slide+xml"/>
  <Override PartName="/ppt/slideMasters/slideMaster302.xml" ContentType="application/vnd.openxmlformats-officedocument.presentationml.slideMaster+xml"/>
  <Override PartName="/ppt/slides/slide302.xml" ContentType="application/vnd.openxmlformats-officedocument.presentationml.slide+xml"/>
  <Override PartName="/ppt/slideMasters/slideMaster303.xml" ContentType="application/vnd.openxmlformats-officedocument.presentationml.slideMaster+xml"/>
  <Override PartName="/ppt/slides/slide303.xml" ContentType="application/vnd.openxmlformats-officedocument.presentationml.slide+xml"/>
  <Override PartName="/ppt/slideMasters/slideMaster304.xml" ContentType="application/vnd.openxmlformats-officedocument.presentationml.slideMaster+xml"/>
  <Override PartName="/ppt/slides/slide304.xml" ContentType="application/vnd.openxmlformats-officedocument.presentationml.slide+xml"/>
  <Override PartName="/ppt/slideMasters/slideMaster305.xml" ContentType="application/vnd.openxmlformats-officedocument.presentationml.slideMaster+xml"/>
  <Override PartName="/ppt/slides/slide305.xml" ContentType="application/vnd.openxmlformats-officedocument.presentationml.slide+xml"/>
  <Override PartName="/ppt/slideMasters/slideMaster306.xml" ContentType="application/vnd.openxmlformats-officedocument.presentationml.slideMaster+xml"/>
  <Override PartName="/ppt/slides/slide306.xml" ContentType="application/vnd.openxmlformats-officedocument.presentationml.slide+xml"/>
  <Override PartName="/ppt/slideMasters/slideMaster307.xml" ContentType="application/vnd.openxmlformats-officedocument.presentationml.slideMaster+xml"/>
  <Override PartName="/ppt/slides/slide307.xml" ContentType="application/vnd.openxmlformats-officedocument.presentationml.slide+xml"/>
  <Override PartName="/ppt/slideMasters/slideMaster308.xml" ContentType="application/vnd.openxmlformats-officedocument.presentationml.slideMaster+xml"/>
  <Override PartName="/ppt/slides/slide308.xml" ContentType="application/vnd.openxmlformats-officedocument.presentationml.slide+xml"/>
  <Override PartName="/ppt/slideMasters/slideMaster309.xml" ContentType="application/vnd.openxmlformats-officedocument.presentationml.slideMaster+xml"/>
  <Override PartName="/ppt/slides/slide309.xml" ContentType="application/vnd.openxmlformats-officedocument.presentationml.slide+xml"/>
  <Override PartName="/ppt/slideMasters/slideMaster310.xml" ContentType="application/vnd.openxmlformats-officedocument.presentationml.slideMaster+xml"/>
  <Override PartName="/ppt/slides/slide310.xml" ContentType="application/vnd.openxmlformats-officedocument.presentationml.slide+xml"/>
  <Override PartName="/ppt/slideMasters/slideMaster311.xml" ContentType="application/vnd.openxmlformats-officedocument.presentationml.slideMaster+xml"/>
  <Override PartName="/ppt/slides/slide311.xml" ContentType="application/vnd.openxmlformats-officedocument.presentationml.slide+xml"/>
  <Override PartName="/ppt/slideMasters/slideMaster312.xml" ContentType="application/vnd.openxmlformats-officedocument.presentationml.slideMaster+xml"/>
  <Override PartName="/ppt/slides/slide312.xml" ContentType="application/vnd.openxmlformats-officedocument.presentationml.slide+xml"/>
  <Override PartName="/ppt/slideMasters/slideMaster313.xml" ContentType="application/vnd.openxmlformats-officedocument.presentationml.slideMaster+xml"/>
  <Override PartName="/ppt/slides/slide313.xml" ContentType="application/vnd.openxmlformats-officedocument.presentationml.slide+xml"/>
  <Override PartName="/ppt/slideMasters/slideMaster314.xml" ContentType="application/vnd.openxmlformats-officedocument.presentationml.slideMaster+xml"/>
  <Override PartName="/ppt/slides/slide314.xml" ContentType="application/vnd.openxmlformats-officedocument.presentationml.slide+xml"/>
  <Override PartName="/ppt/slideMasters/slideMaster315.xml" ContentType="application/vnd.openxmlformats-officedocument.presentationml.slideMaster+xml"/>
  <Override PartName="/ppt/slides/slide315.xml" ContentType="application/vnd.openxmlformats-officedocument.presentationml.slide+xml"/>
  <Override PartName="/ppt/slideMasters/slideMaster316.xml" ContentType="application/vnd.openxmlformats-officedocument.presentationml.slideMaster+xml"/>
  <Override PartName="/ppt/slides/slide316.xml" ContentType="application/vnd.openxmlformats-officedocument.presentationml.slide+xml"/>
  <Override PartName="/ppt/slideMasters/slideMaster317.xml" ContentType="application/vnd.openxmlformats-officedocument.presentationml.slideMaster+xml"/>
  <Override PartName="/ppt/slides/slide317.xml" ContentType="application/vnd.openxmlformats-officedocument.presentationml.slide+xml"/>
  <Override PartName="/ppt/slideMasters/slideMaster318.xml" ContentType="application/vnd.openxmlformats-officedocument.presentationml.slideMaster+xml"/>
  <Override PartName="/ppt/slides/slide318.xml" ContentType="application/vnd.openxmlformats-officedocument.presentationml.slide+xml"/>
  <Override PartName="/ppt/slideMasters/slideMaster319.xml" ContentType="application/vnd.openxmlformats-officedocument.presentationml.slideMaster+xml"/>
  <Override PartName="/ppt/slides/slide319.xml" ContentType="application/vnd.openxmlformats-officedocument.presentationml.slide+xml"/>
  <Override PartName="/ppt/slideMasters/slideMaster320.xml" ContentType="application/vnd.openxmlformats-officedocument.presentationml.slideMaster+xml"/>
  <Override PartName="/ppt/slides/slide320.xml" ContentType="application/vnd.openxmlformats-officedocument.presentationml.slide+xml"/>
  <Override PartName="/ppt/slideMasters/slideMaster321.xml" ContentType="application/vnd.openxmlformats-officedocument.presentationml.slideMaster+xml"/>
  <Override PartName="/ppt/slides/slide321.xml" ContentType="application/vnd.openxmlformats-officedocument.presentationml.slide+xml"/>
  <Override PartName="/ppt/slideMasters/slideMaster322.xml" ContentType="application/vnd.openxmlformats-officedocument.presentationml.slideMaster+xml"/>
  <Override PartName="/ppt/slides/slide322.xml" ContentType="application/vnd.openxmlformats-officedocument.presentationml.slide+xml"/>
  <Override PartName="/ppt/slideMasters/slideMaster323.xml" ContentType="application/vnd.openxmlformats-officedocument.presentationml.slideMaster+xml"/>
  <Override PartName="/ppt/slides/slide323.xml" ContentType="application/vnd.openxmlformats-officedocument.presentationml.slide+xml"/>
  <Override PartName="/ppt/slideMasters/slideMaster324.xml" ContentType="application/vnd.openxmlformats-officedocument.presentationml.slideMaster+xml"/>
  <Override PartName="/ppt/slides/slide324.xml" ContentType="application/vnd.openxmlformats-officedocument.presentationml.slide+xml"/>
  <Override PartName="/ppt/slideMasters/slideMaster325.xml" ContentType="application/vnd.openxmlformats-officedocument.presentationml.slideMaster+xml"/>
  <Override PartName="/ppt/slides/slide325.xml" ContentType="application/vnd.openxmlformats-officedocument.presentationml.slide+xml"/>
  <Override PartName="/ppt/slideMasters/slideMaster326.xml" ContentType="application/vnd.openxmlformats-officedocument.presentationml.slideMaster+xml"/>
  <Override PartName="/ppt/slides/slide326.xml" ContentType="application/vnd.openxmlformats-officedocument.presentationml.slide+xml"/>
  <Override PartName="/ppt/slideMasters/slideMaster327.xml" ContentType="application/vnd.openxmlformats-officedocument.presentationml.slideMaster+xml"/>
  <Override PartName="/ppt/slides/slide327.xml" ContentType="application/vnd.openxmlformats-officedocument.presentationml.slide+xml"/>
  <Override PartName="/ppt/slideMasters/slideMaster328.xml" ContentType="application/vnd.openxmlformats-officedocument.presentationml.slideMaster+xml"/>
  <Override PartName="/ppt/slides/slide328.xml" ContentType="application/vnd.openxmlformats-officedocument.presentationml.slide+xml"/>
  <Override PartName="/ppt/slideMasters/slideMaster329.xml" ContentType="application/vnd.openxmlformats-officedocument.presentationml.slideMaster+xml"/>
  <Override PartName="/ppt/slides/slide329.xml" ContentType="application/vnd.openxmlformats-officedocument.presentationml.slide+xml"/>
  <Override PartName="/ppt/slideMasters/slideMaster330.xml" ContentType="application/vnd.openxmlformats-officedocument.presentationml.slideMaster+xml"/>
  <Override PartName="/ppt/slides/slide330.xml" ContentType="application/vnd.openxmlformats-officedocument.presentationml.slide+xml"/>
  <Override PartName="/ppt/slideMasters/slideMaster331.xml" ContentType="application/vnd.openxmlformats-officedocument.presentationml.slideMaster+xml"/>
  <Override PartName="/ppt/slides/slide331.xml" ContentType="application/vnd.openxmlformats-officedocument.presentationml.slide+xml"/>
  <Override PartName="/ppt/slideMasters/slideMaster332.xml" ContentType="application/vnd.openxmlformats-officedocument.presentationml.slideMaster+xml"/>
  <Override PartName="/ppt/slides/slide332.xml" ContentType="application/vnd.openxmlformats-officedocument.presentationml.slide+xml"/>
  <Override PartName="/ppt/slideMasters/slideMaster333.xml" ContentType="application/vnd.openxmlformats-officedocument.presentationml.slideMaster+xml"/>
  <Override PartName="/ppt/slides/slide333.xml" ContentType="application/vnd.openxmlformats-officedocument.presentationml.slide+xml"/>
  <Override PartName="/ppt/slideMasters/slideMaster334.xml" ContentType="application/vnd.openxmlformats-officedocument.presentationml.slideMaster+xml"/>
  <Override PartName="/ppt/slides/slide334.xml" ContentType="application/vnd.openxmlformats-officedocument.presentationml.slide+xml"/>
  <Override PartName="/ppt/slideMasters/slideMaster335.xml" ContentType="application/vnd.openxmlformats-officedocument.presentationml.slideMaster+xml"/>
  <Override PartName="/ppt/slides/slide335.xml" ContentType="application/vnd.openxmlformats-officedocument.presentationml.slide+xml"/>
  <Override PartName="/ppt/slideMasters/slideMaster336.xml" ContentType="application/vnd.openxmlformats-officedocument.presentationml.slideMaster+xml"/>
  <Override PartName="/ppt/slides/slide336.xml" ContentType="application/vnd.openxmlformats-officedocument.presentationml.slide+xml"/>
  <Override PartName="/ppt/slideMasters/slideMaster337.xml" ContentType="application/vnd.openxmlformats-officedocument.presentationml.slideMaster+xml"/>
  <Override PartName="/ppt/slides/slide337.xml" ContentType="application/vnd.openxmlformats-officedocument.presentationml.slide+xml"/>
  <Override PartName="/ppt/slideMasters/slideMaster338.xml" ContentType="application/vnd.openxmlformats-officedocument.presentationml.slideMaster+xml"/>
  <Override PartName="/ppt/slides/slide338.xml" ContentType="application/vnd.openxmlformats-officedocument.presentationml.slide+xml"/>
  <Override PartName="/ppt/slideMasters/slideMaster339.xml" ContentType="application/vnd.openxmlformats-officedocument.presentationml.slideMaster+xml"/>
  <Override PartName="/ppt/slides/slide339.xml" ContentType="application/vnd.openxmlformats-officedocument.presentationml.slide+xml"/>
  <Override PartName="/ppt/slideMasters/slideMaster340.xml" ContentType="application/vnd.openxmlformats-officedocument.presentationml.slideMaster+xml"/>
  <Override PartName="/ppt/slides/slide340.xml" ContentType="application/vnd.openxmlformats-officedocument.presentationml.slide+xml"/>
  <Override PartName="/ppt/slideMasters/slideMaster341.xml" ContentType="application/vnd.openxmlformats-officedocument.presentationml.slideMaster+xml"/>
  <Override PartName="/ppt/slides/slide341.xml" ContentType="application/vnd.openxmlformats-officedocument.presentationml.slide+xml"/>
  <Override PartName="/ppt/slideMasters/slideMaster342.xml" ContentType="application/vnd.openxmlformats-officedocument.presentationml.slideMaster+xml"/>
  <Override PartName="/ppt/slides/slide342.xml" ContentType="application/vnd.openxmlformats-officedocument.presentationml.slide+xml"/>
  <Override PartName="/ppt/slideMasters/slideMaster343.xml" ContentType="application/vnd.openxmlformats-officedocument.presentationml.slideMaster+xml"/>
  <Override PartName="/ppt/slides/slide343.xml" ContentType="application/vnd.openxmlformats-officedocument.presentationml.slide+xml"/>
  <Override PartName="/ppt/slideMasters/slideMaster344.xml" ContentType="application/vnd.openxmlformats-officedocument.presentationml.slideMaster+xml"/>
  <Override PartName="/ppt/slides/slide344.xml" ContentType="application/vnd.openxmlformats-officedocument.presentationml.slide+xml"/>
  <Override PartName="/ppt/slideMasters/slideMaster345.xml" ContentType="application/vnd.openxmlformats-officedocument.presentationml.slideMaster+xml"/>
  <Override PartName="/ppt/slides/slide345.xml" ContentType="application/vnd.openxmlformats-officedocument.presentationml.slide+xml"/>
  <Override PartName="/ppt/slideMasters/slideMaster346.xml" ContentType="application/vnd.openxmlformats-officedocument.presentationml.slideMaster+xml"/>
  <Override PartName="/ppt/slides/slide346.xml" ContentType="application/vnd.openxmlformats-officedocument.presentationml.slide+xml"/>
  <Override PartName="/ppt/slideMasters/slideMaster347.xml" ContentType="application/vnd.openxmlformats-officedocument.presentationml.slideMaster+xml"/>
  <Override PartName="/ppt/slides/slide347.xml" ContentType="application/vnd.openxmlformats-officedocument.presentationml.slide+xml"/>
  <Override PartName="/ppt/slideMasters/slideMaster348.xml" ContentType="application/vnd.openxmlformats-officedocument.presentationml.slideMaster+xml"/>
  <Override PartName="/ppt/slides/slide348.xml" ContentType="application/vnd.openxmlformats-officedocument.presentationml.slide+xml"/>
  <Override PartName="/ppt/slideMasters/slideMaster349.xml" ContentType="application/vnd.openxmlformats-officedocument.presentationml.slideMaster+xml"/>
  <Override PartName="/ppt/slides/slide349.xml" ContentType="application/vnd.openxmlformats-officedocument.presentationml.slide+xml"/>
  <Override PartName="/ppt/slideMasters/slideMaster350.xml" ContentType="application/vnd.openxmlformats-officedocument.presentationml.slideMaster+xml"/>
  <Override PartName="/ppt/slides/slide350.xml" ContentType="application/vnd.openxmlformats-officedocument.presentationml.slide+xml"/>
  <Override PartName="/ppt/slideMasters/slideMaster351.xml" ContentType="application/vnd.openxmlformats-officedocument.presentationml.slideMaster+xml"/>
  <Override PartName="/ppt/slides/slide351.xml" ContentType="application/vnd.openxmlformats-officedocument.presentationml.slide+xml"/>
  <Override PartName="/ppt/slideMasters/slideMaster352.xml" ContentType="application/vnd.openxmlformats-officedocument.presentationml.slideMaster+xml"/>
  <Override PartName="/ppt/slides/slide352.xml" ContentType="application/vnd.openxmlformats-officedocument.presentationml.slide+xml"/>
  <Override PartName="/ppt/slideMasters/slideMaster353.xml" ContentType="application/vnd.openxmlformats-officedocument.presentationml.slideMaster+xml"/>
  <Override PartName="/ppt/slides/slide353.xml" ContentType="application/vnd.openxmlformats-officedocument.presentationml.slide+xml"/>
  <Override PartName="/ppt/slideMasters/slideMaster354.xml" ContentType="application/vnd.openxmlformats-officedocument.presentationml.slideMaster+xml"/>
  <Override PartName="/ppt/slides/slide354.xml" ContentType="application/vnd.openxmlformats-officedocument.presentationml.slide+xml"/>
  <Override PartName="/ppt/slideMasters/slideMaster355.xml" ContentType="application/vnd.openxmlformats-officedocument.presentationml.slideMaster+xml"/>
  <Override PartName="/ppt/slides/slide355.xml" ContentType="application/vnd.openxmlformats-officedocument.presentationml.slide+xml"/>
  <Override PartName="/ppt/slideMasters/slideMaster356.xml" ContentType="application/vnd.openxmlformats-officedocument.presentationml.slideMaster+xml"/>
  <Override PartName="/ppt/slides/slide356.xml" ContentType="application/vnd.openxmlformats-officedocument.presentationml.slide+xml"/>
  <Override PartName="/ppt/slideMasters/slideMaster357.xml" ContentType="application/vnd.openxmlformats-officedocument.presentationml.slideMaster+xml"/>
  <Override PartName="/ppt/slides/slide357.xml" ContentType="application/vnd.openxmlformats-officedocument.presentationml.slide+xml"/>
  <Override PartName="/ppt/slideMasters/slideMaster358.xml" ContentType="application/vnd.openxmlformats-officedocument.presentationml.slideMaster+xml"/>
  <Override PartName="/ppt/slides/slide358.xml" ContentType="application/vnd.openxmlformats-officedocument.presentationml.slide+xml"/>
  <Override PartName="/ppt/slideMasters/slideMaster359.xml" ContentType="application/vnd.openxmlformats-officedocument.presentationml.slideMaster+xml"/>
  <Override PartName="/ppt/slides/slide359.xml" ContentType="application/vnd.openxmlformats-officedocument.presentationml.slide+xml"/>
  <Override PartName="/ppt/slideMasters/slideMaster360.xml" ContentType="application/vnd.openxmlformats-officedocument.presentationml.slideMaster+xml"/>
  <Override PartName="/ppt/slides/slide360.xml" ContentType="application/vnd.openxmlformats-officedocument.presentationml.slide+xml"/>
  <Override PartName="/ppt/slideMasters/slideMaster361.xml" ContentType="application/vnd.openxmlformats-officedocument.presentationml.slideMaster+xml"/>
  <Override PartName="/ppt/slides/slide361.xml" ContentType="application/vnd.openxmlformats-officedocument.presentationml.slide+xml"/>
  <Override PartName="/ppt/slideMasters/slideMaster362.xml" ContentType="application/vnd.openxmlformats-officedocument.presentationml.slideMaster+xml"/>
  <Override PartName="/ppt/slides/slide362.xml" ContentType="application/vnd.openxmlformats-officedocument.presentationml.slide+xml"/>
  <Override PartName="/ppt/slideMasters/slideMaster363.xml" ContentType="application/vnd.openxmlformats-officedocument.presentationml.slideMaster+xml"/>
  <Override PartName="/ppt/slides/slide363.xml" ContentType="application/vnd.openxmlformats-officedocument.presentationml.slide+xml"/>
  <Override PartName="/ppt/slideMasters/slideMaster364.xml" ContentType="application/vnd.openxmlformats-officedocument.presentationml.slideMaster+xml"/>
  <Override PartName="/ppt/slides/slide364.xml" ContentType="application/vnd.openxmlformats-officedocument.presentationml.slide+xml"/>
  <Override PartName="/ppt/slideMasters/slideMaster365.xml" ContentType="application/vnd.openxmlformats-officedocument.presentationml.slideMaster+xml"/>
  <Override PartName="/ppt/slides/slide365.xml" ContentType="application/vnd.openxmlformats-officedocument.presentationml.slide+xml"/>
  <Override PartName="/ppt/slideMasters/slideMaster366.xml" ContentType="application/vnd.openxmlformats-officedocument.presentationml.slideMaster+xml"/>
  <Override PartName="/ppt/slides/slide366.xml" ContentType="application/vnd.openxmlformats-officedocument.presentationml.slide+xml"/>
  <Override PartName="/ppt/slideMasters/slideMaster367.xml" ContentType="application/vnd.openxmlformats-officedocument.presentationml.slideMaster+xml"/>
  <Override PartName="/ppt/slides/slide367.xml" ContentType="application/vnd.openxmlformats-officedocument.presentationml.slide+xml"/>
  <Override PartName="/ppt/slideMasters/slideMaster368.xml" ContentType="application/vnd.openxmlformats-officedocument.presentationml.slideMaster+xml"/>
  <Override PartName="/ppt/slides/slide368.xml" ContentType="application/vnd.openxmlformats-officedocument.presentationml.slide+xml"/>
  <Override PartName="/ppt/slideMasters/slideMaster369.xml" ContentType="application/vnd.openxmlformats-officedocument.presentationml.slideMaster+xml"/>
  <Override PartName="/ppt/slides/slide369.xml" ContentType="application/vnd.openxmlformats-officedocument.presentationml.slide+xml"/>
  <Override PartName="/ppt/slideMasters/slideMaster370.xml" ContentType="application/vnd.openxmlformats-officedocument.presentationml.slideMaster+xml"/>
  <Override PartName="/ppt/slides/slide370.xml" ContentType="application/vnd.openxmlformats-officedocument.presentationml.slide+xml"/>
  <Override PartName="/ppt/slideMasters/slideMaster371.xml" ContentType="application/vnd.openxmlformats-officedocument.presentationml.slideMaster+xml"/>
  <Override PartName="/ppt/slides/slide371.xml" ContentType="application/vnd.openxmlformats-officedocument.presentationml.slide+xml"/>
  <Override PartName="/ppt/slideMasters/slideMaster372.xml" ContentType="application/vnd.openxmlformats-officedocument.presentationml.slideMaster+xml"/>
  <Override PartName="/ppt/slides/slide372.xml" ContentType="application/vnd.openxmlformats-officedocument.presentationml.slide+xml"/>
  <Override PartName="/ppt/slideMasters/slideMaster373.xml" ContentType="application/vnd.openxmlformats-officedocument.presentationml.slideMaster+xml"/>
  <Override PartName="/ppt/slides/slide373.xml" ContentType="application/vnd.openxmlformats-officedocument.presentationml.slide+xml"/>
  <Override PartName="/ppt/slideMasters/slideMaster374.xml" ContentType="application/vnd.openxmlformats-officedocument.presentationml.slideMaster+xml"/>
  <Override PartName="/ppt/slides/slide374.xml" ContentType="application/vnd.openxmlformats-officedocument.presentationml.slide+xml"/>
  <Override PartName="/ppt/slideMasters/slideMaster375.xml" ContentType="application/vnd.openxmlformats-officedocument.presentationml.slideMaster+xml"/>
  <Override PartName="/ppt/slides/slide375.xml" ContentType="application/vnd.openxmlformats-officedocument.presentationml.slide+xml"/>
  <Override PartName="/ppt/slideMasters/slideMaster376.xml" ContentType="application/vnd.openxmlformats-officedocument.presentationml.slideMaster+xml"/>
  <Override PartName="/ppt/slides/slide376.xml" ContentType="application/vnd.openxmlformats-officedocument.presentationml.slide+xml"/>
  <Override PartName="/ppt/slideMasters/slideMaster377.xml" ContentType="application/vnd.openxmlformats-officedocument.presentationml.slideMaster+xml"/>
  <Override PartName="/ppt/slides/slide377.xml" ContentType="application/vnd.openxmlformats-officedocument.presentationml.slide+xml"/>
  <Override PartName="/ppt/slideMasters/slideMaster378.xml" ContentType="application/vnd.openxmlformats-officedocument.presentationml.slideMaster+xml"/>
  <Override PartName="/ppt/slides/slide378.xml" ContentType="application/vnd.openxmlformats-officedocument.presentationml.slide+xml"/>
  <Override PartName="/ppt/slideMasters/slideMaster379.xml" ContentType="application/vnd.openxmlformats-officedocument.presentationml.slideMaster+xml"/>
  <Override PartName="/ppt/slides/slide379.xml" ContentType="application/vnd.openxmlformats-officedocument.presentationml.slide+xml"/>
  <Override PartName="/ppt/slideMasters/slideMaster380.xml" ContentType="application/vnd.openxmlformats-officedocument.presentationml.slideMaster+xml"/>
  <Override PartName="/ppt/slides/slide380.xml" ContentType="application/vnd.openxmlformats-officedocument.presentationml.slide+xml"/>
  <Override PartName="/ppt/slideMasters/slideMaster381.xml" ContentType="application/vnd.openxmlformats-officedocument.presentationml.slideMaster+xml"/>
  <Override PartName="/ppt/slides/slide381.xml" ContentType="application/vnd.openxmlformats-officedocument.presentationml.slide+xml"/>
  <Override PartName="/ppt/slideMasters/slideMaster382.xml" ContentType="application/vnd.openxmlformats-officedocument.presentationml.slideMaster+xml"/>
  <Override PartName="/ppt/slideMasters/slideMaster383.xml" ContentType="application/vnd.openxmlformats-officedocument.presentationml.slideMaster+xml"/>
  <Override PartName="/ppt/slideMasters/slideMaster384.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0.xml" ContentType="application/vnd.openxmlformats-officedocument.presentationml.notesSlide+xml"/>
  <Override PartName="/ppt/notesSlides/notesSlide321.xml" ContentType="application/vnd.openxmlformats-officedocument.presentationml.notesSlide+xml"/>
  <Override PartName="/ppt/notesSlides/notesSlide322.xml" ContentType="application/vnd.openxmlformats-officedocument.presentationml.notesSlide+xml"/>
  <Override PartName="/ppt/notesSlides/notesSlide323.xml" ContentType="application/vnd.openxmlformats-officedocument.presentationml.notesSlide+xml"/>
  <Override PartName="/ppt/notesSlides/notesSlide324.xml" ContentType="application/vnd.openxmlformats-officedocument.presentationml.notesSlide+xml"/>
  <Override PartName="/ppt/notesSlides/notesSlide325.xml" ContentType="application/vnd.openxmlformats-officedocument.presentationml.notesSlide+xml"/>
  <Override PartName="/ppt/notesSlides/notesSlide326.xml" ContentType="application/vnd.openxmlformats-officedocument.presentationml.notesSlide+xml"/>
  <Override PartName="/ppt/notesSlides/notesSlide327.xml" ContentType="application/vnd.openxmlformats-officedocument.presentationml.notesSlide+xml"/>
  <Override PartName="/ppt/notesSlides/notesSlide328.xml" ContentType="application/vnd.openxmlformats-officedocument.presentationml.notesSlide+xml"/>
  <Override PartName="/ppt/notesSlides/notesSlide329.xml" ContentType="application/vnd.openxmlformats-officedocument.presentationml.notesSlide+xml"/>
  <Override PartName="/ppt/notesSlides/notesSlide330.xml" ContentType="application/vnd.openxmlformats-officedocument.presentationml.notesSlide+xml"/>
  <Override PartName="/ppt/notesSlides/notesSlide331.xml" ContentType="application/vnd.openxmlformats-officedocument.presentationml.notesSlide+xml"/>
  <Override PartName="/ppt/notesSlides/notesSlide332.xml" ContentType="application/vnd.openxmlformats-officedocument.presentationml.notesSlide+xml"/>
  <Override PartName="/ppt/notesSlides/notesSlide333.xml" ContentType="application/vnd.openxmlformats-officedocument.presentationml.notesSlide+xml"/>
  <Override PartName="/ppt/notesSlides/notesSlide334.xml" ContentType="application/vnd.openxmlformats-officedocument.presentationml.notesSlide+xml"/>
  <Override PartName="/ppt/notesSlides/notesSlide335.xml" ContentType="application/vnd.openxmlformats-officedocument.presentationml.notesSlide+xml"/>
  <Override PartName="/ppt/notesSlides/notesSlide336.xml" ContentType="application/vnd.openxmlformats-officedocument.presentationml.notesSlide+xml"/>
  <Override PartName="/ppt/notesSlides/notesSlide337.xml" ContentType="application/vnd.openxmlformats-officedocument.presentationml.notesSlide+xml"/>
  <Override PartName="/ppt/notesSlides/notesSlide338.xml" ContentType="application/vnd.openxmlformats-officedocument.presentationml.notesSlide+xml"/>
  <Override PartName="/ppt/notesSlides/notesSlide339.xml" ContentType="application/vnd.openxmlformats-officedocument.presentationml.notesSlide+xml"/>
  <Override PartName="/ppt/notesSlides/notesSlide340.xml" ContentType="application/vnd.openxmlformats-officedocument.presentationml.notesSlide+xml"/>
  <Override PartName="/ppt/notesSlides/notesSlide341.xml" ContentType="application/vnd.openxmlformats-officedocument.presentationml.notesSlide+xml"/>
  <Override PartName="/ppt/notesSlides/notesSlide342.xml" ContentType="application/vnd.openxmlformats-officedocument.presentationml.notesSlide+xml"/>
  <Override PartName="/ppt/notesSlides/notesSlide343.xml" ContentType="application/vnd.openxmlformats-officedocument.presentationml.notesSlide+xml"/>
  <Override PartName="/ppt/notesSlides/notesSlide344.xml" ContentType="application/vnd.openxmlformats-officedocument.presentationml.notesSlide+xml"/>
  <Override PartName="/ppt/notesSlides/notesSlide345.xml" ContentType="application/vnd.openxmlformats-officedocument.presentationml.notesSlide+xml"/>
  <Override PartName="/ppt/notesSlides/notesSlide346.xml" ContentType="application/vnd.openxmlformats-officedocument.presentationml.notesSlide+xml"/>
  <Override PartName="/ppt/notesSlides/notesSlide347.xml" ContentType="application/vnd.openxmlformats-officedocument.presentationml.notesSlide+xml"/>
  <Override PartName="/ppt/notesSlides/notesSlide348.xml" ContentType="application/vnd.openxmlformats-officedocument.presentationml.notesSlide+xml"/>
  <Override PartName="/ppt/notesSlides/notesSlide349.xml" ContentType="application/vnd.openxmlformats-officedocument.presentationml.notesSlide+xml"/>
  <Override PartName="/ppt/notesSlides/notesSlide350.xml" ContentType="application/vnd.openxmlformats-officedocument.presentationml.notesSlide+xml"/>
  <Override PartName="/ppt/notesSlides/notesSlide351.xml" ContentType="application/vnd.openxmlformats-officedocument.presentationml.notesSlide+xml"/>
  <Override PartName="/ppt/notesSlides/notesSlide352.xml" ContentType="application/vnd.openxmlformats-officedocument.presentationml.notesSlide+xml"/>
  <Override PartName="/ppt/notesSlides/notesSlide353.xml" ContentType="application/vnd.openxmlformats-officedocument.presentationml.notesSlide+xml"/>
  <Override PartName="/ppt/notesSlides/notesSlide354.xml" ContentType="application/vnd.openxmlformats-officedocument.presentationml.notesSlide+xml"/>
  <Override PartName="/ppt/notesSlides/notesSlide355.xml" ContentType="application/vnd.openxmlformats-officedocument.presentationml.notesSlide+xml"/>
  <Override PartName="/ppt/notesSlides/notesSlide356.xml" ContentType="application/vnd.openxmlformats-officedocument.presentationml.notesSlide+xml"/>
  <Override PartName="/ppt/notesSlides/notesSlide357.xml" ContentType="application/vnd.openxmlformats-officedocument.presentationml.notesSlide+xml"/>
  <Override PartName="/ppt/notesSlides/notesSlide358.xml" ContentType="application/vnd.openxmlformats-officedocument.presentationml.notesSlide+xml"/>
  <Override PartName="/ppt/notesSlides/notesSlide359.xml" ContentType="application/vnd.openxmlformats-officedocument.presentationml.notesSlide+xml"/>
  <Override PartName="/ppt/notesSlides/notesSlide360.xml" ContentType="application/vnd.openxmlformats-officedocument.presentationml.notesSlide+xml"/>
  <Override PartName="/ppt/notesSlides/notesSlide361.xml" ContentType="application/vnd.openxmlformats-officedocument.presentationml.notesSlide+xml"/>
  <Override PartName="/ppt/notesSlides/notesSlide362.xml" ContentType="application/vnd.openxmlformats-officedocument.presentationml.notesSlide+xml"/>
  <Override PartName="/ppt/notesSlides/notesSlide363.xml" ContentType="application/vnd.openxmlformats-officedocument.presentationml.notesSlide+xml"/>
  <Override PartName="/ppt/notesSlides/notesSlide364.xml" ContentType="application/vnd.openxmlformats-officedocument.presentationml.notesSlide+xml"/>
  <Override PartName="/ppt/notesSlides/notesSlide365.xml" ContentType="application/vnd.openxmlformats-officedocument.presentationml.notesSlide+xml"/>
  <Override PartName="/ppt/notesSlides/notesSlide366.xml" ContentType="application/vnd.openxmlformats-officedocument.presentationml.notesSlide+xml"/>
  <Override PartName="/ppt/notesSlides/notesSlide367.xml" ContentType="application/vnd.openxmlformats-officedocument.presentationml.notesSlide+xml"/>
  <Override PartName="/ppt/notesSlides/notesSlide368.xml" ContentType="application/vnd.openxmlformats-officedocument.presentationml.notesSlide+xml"/>
  <Override PartName="/ppt/notesSlides/notesSlide369.xml" ContentType="application/vnd.openxmlformats-officedocument.presentationml.notesSlide+xml"/>
  <Override PartName="/ppt/notesSlides/notesSlide370.xml" ContentType="application/vnd.openxmlformats-officedocument.presentationml.notesSlide+xml"/>
  <Override PartName="/ppt/notesSlides/notesSlide371.xml" ContentType="application/vnd.openxmlformats-officedocument.presentationml.notesSlide+xml"/>
  <Override PartName="/ppt/notesSlides/notesSlide372.xml" ContentType="application/vnd.openxmlformats-officedocument.presentationml.notesSlide+xml"/>
  <Override PartName="/ppt/notesSlides/notesSlide373.xml" ContentType="application/vnd.openxmlformats-officedocument.presentationml.notesSlide+xml"/>
  <Override PartName="/ppt/notesSlides/notesSlide374.xml" ContentType="application/vnd.openxmlformats-officedocument.presentationml.notesSlide+xml"/>
  <Override PartName="/ppt/notesSlides/notesSlide375.xml" ContentType="application/vnd.openxmlformats-officedocument.presentationml.notesSlide+xml"/>
  <Override PartName="/ppt/notesSlides/notesSlide376.xml" ContentType="application/vnd.openxmlformats-officedocument.presentationml.notesSlide+xml"/>
  <Override PartName="/ppt/notesSlides/notesSlide377.xml" ContentType="application/vnd.openxmlformats-officedocument.presentationml.notesSlide+xml"/>
  <Override PartName="/ppt/notesSlides/notesSlide378.xml" ContentType="application/vnd.openxmlformats-officedocument.presentationml.notesSlide+xml"/>
  <Override PartName="/ppt/notesSlides/notesSlide379.xml" ContentType="application/vnd.openxmlformats-officedocument.presentationml.notesSlide+xml"/>
  <Override PartName="/ppt/notesSlides/notesSlide380.xml" ContentType="application/vnd.openxmlformats-officedocument.presentationml.notesSlide+xml"/>
  <Override PartName="/ppt/notesSlides/notesSlide3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 id="457" r:id="rId203"/>
    <p:sldId id="458" r:id="rId204"/>
    <p:sldId id="459" r:id="rId205"/>
    <p:sldId id="460" r:id="rId206"/>
    <p:sldId id="461" r:id="rId207"/>
    <p:sldId id="462" r:id="rId208"/>
    <p:sldId id="463" r:id="rId209"/>
    <p:sldId id="464" r:id="rId210"/>
    <p:sldId id="465" r:id="rId211"/>
    <p:sldId id="466" r:id="rId212"/>
    <p:sldId id="467" r:id="rId213"/>
    <p:sldId id="468" r:id="rId214"/>
    <p:sldId id="469" r:id="rId215"/>
    <p:sldId id="470" r:id="rId216"/>
    <p:sldId id="471" r:id="rId217"/>
    <p:sldId id="472" r:id="rId218"/>
    <p:sldId id="473" r:id="rId219"/>
    <p:sldId id="474" r:id="rId220"/>
    <p:sldId id="475" r:id="rId221"/>
    <p:sldId id="476" r:id="rId222"/>
    <p:sldId id="477" r:id="rId223"/>
    <p:sldId id="478" r:id="rId224"/>
    <p:sldId id="479" r:id="rId225"/>
    <p:sldId id="480" r:id="rId226"/>
    <p:sldId id="481" r:id="rId227"/>
    <p:sldId id="482" r:id="rId228"/>
    <p:sldId id="483" r:id="rId229"/>
    <p:sldId id="484" r:id="rId230"/>
    <p:sldId id="485" r:id="rId231"/>
    <p:sldId id="486" r:id="rId232"/>
    <p:sldId id="487" r:id="rId233"/>
    <p:sldId id="488" r:id="rId234"/>
    <p:sldId id="489" r:id="rId235"/>
    <p:sldId id="490" r:id="rId236"/>
    <p:sldId id="491" r:id="rId237"/>
    <p:sldId id="492" r:id="rId238"/>
    <p:sldId id="493" r:id="rId239"/>
    <p:sldId id="494" r:id="rId240"/>
    <p:sldId id="495" r:id="rId241"/>
    <p:sldId id="496" r:id="rId242"/>
    <p:sldId id="497" r:id="rId243"/>
    <p:sldId id="498" r:id="rId244"/>
    <p:sldId id="499" r:id="rId245"/>
    <p:sldId id="500" r:id="rId246"/>
    <p:sldId id="501" r:id="rId247"/>
    <p:sldId id="502" r:id="rId248"/>
    <p:sldId id="503" r:id="rId249"/>
    <p:sldId id="504" r:id="rId250"/>
    <p:sldId id="505" r:id="rId251"/>
    <p:sldId id="506" r:id="rId252"/>
    <p:sldId id="507" r:id="rId253"/>
    <p:sldId id="508" r:id="rId254"/>
    <p:sldId id="509" r:id="rId255"/>
    <p:sldId id="510" r:id="rId256"/>
    <p:sldId id="511" r:id="rId257"/>
    <p:sldId id="512" r:id="rId258"/>
    <p:sldId id="513" r:id="rId259"/>
    <p:sldId id="514" r:id="rId260"/>
    <p:sldId id="515" r:id="rId261"/>
    <p:sldId id="516" r:id="rId262"/>
    <p:sldId id="517" r:id="rId263"/>
    <p:sldId id="518" r:id="rId264"/>
    <p:sldId id="519" r:id="rId265"/>
    <p:sldId id="520" r:id="rId266"/>
    <p:sldId id="521" r:id="rId267"/>
    <p:sldId id="522" r:id="rId268"/>
    <p:sldId id="523" r:id="rId269"/>
    <p:sldId id="524" r:id="rId270"/>
    <p:sldId id="525" r:id="rId271"/>
    <p:sldId id="526" r:id="rId272"/>
    <p:sldId id="527" r:id="rId273"/>
    <p:sldId id="528" r:id="rId274"/>
    <p:sldId id="529" r:id="rId275"/>
    <p:sldId id="530" r:id="rId276"/>
    <p:sldId id="531" r:id="rId277"/>
    <p:sldId id="532" r:id="rId278"/>
    <p:sldId id="533" r:id="rId279"/>
    <p:sldId id="534" r:id="rId280"/>
    <p:sldId id="535" r:id="rId281"/>
    <p:sldId id="536" r:id="rId282"/>
    <p:sldId id="537" r:id="rId283"/>
    <p:sldId id="538" r:id="rId284"/>
    <p:sldId id="539" r:id="rId285"/>
    <p:sldId id="540" r:id="rId286"/>
    <p:sldId id="541" r:id="rId287"/>
    <p:sldId id="542" r:id="rId288"/>
    <p:sldId id="543" r:id="rId289"/>
    <p:sldId id="544" r:id="rId290"/>
    <p:sldId id="545" r:id="rId291"/>
    <p:sldId id="546" r:id="rId292"/>
    <p:sldId id="547" r:id="rId293"/>
    <p:sldId id="548" r:id="rId294"/>
    <p:sldId id="549" r:id="rId295"/>
    <p:sldId id="550" r:id="rId296"/>
    <p:sldId id="551" r:id="rId297"/>
    <p:sldId id="552" r:id="rId298"/>
    <p:sldId id="553" r:id="rId299"/>
    <p:sldId id="554" r:id="rId300"/>
    <p:sldId id="555" r:id="rId301"/>
    <p:sldId id="556" r:id="rId302"/>
    <p:sldId id="557" r:id="rId303"/>
    <p:sldId id="558" r:id="rId304"/>
    <p:sldId id="559" r:id="rId305"/>
    <p:sldId id="560" r:id="rId306"/>
    <p:sldId id="561" r:id="rId307"/>
    <p:sldId id="562" r:id="rId308"/>
    <p:sldId id="563" r:id="rId309"/>
    <p:sldId id="564" r:id="rId310"/>
    <p:sldId id="565" r:id="rId311"/>
    <p:sldId id="566" r:id="rId312"/>
    <p:sldId id="567" r:id="rId313"/>
    <p:sldId id="568" r:id="rId314"/>
    <p:sldId id="569" r:id="rId315"/>
    <p:sldId id="570" r:id="rId316"/>
    <p:sldId id="571" r:id="rId317"/>
    <p:sldId id="572" r:id="rId318"/>
    <p:sldId id="573" r:id="rId319"/>
    <p:sldId id="574" r:id="rId320"/>
    <p:sldId id="575" r:id="rId321"/>
    <p:sldId id="576" r:id="rId322"/>
    <p:sldId id="577" r:id="rId323"/>
    <p:sldId id="578" r:id="rId324"/>
    <p:sldId id="579" r:id="rId325"/>
    <p:sldId id="580" r:id="rId326"/>
    <p:sldId id="581" r:id="rId327"/>
    <p:sldId id="582" r:id="rId328"/>
    <p:sldId id="583" r:id="rId329"/>
    <p:sldId id="584" r:id="rId330"/>
    <p:sldId id="585" r:id="rId331"/>
    <p:sldId id="586" r:id="rId332"/>
    <p:sldId id="587" r:id="rId333"/>
    <p:sldId id="588" r:id="rId334"/>
    <p:sldId id="589" r:id="rId335"/>
    <p:sldId id="590" r:id="rId336"/>
    <p:sldId id="591" r:id="rId337"/>
    <p:sldId id="592" r:id="rId338"/>
    <p:sldId id="593" r:id="rId339"/>
    <p:sldId id="594" r:id="rId340"/>
    <p:sldId id="595" r:id="rId341"/>
    <p:sldId id="596" r:id="rId342"/>
    <p:sldId id="597" r:id="rId343"/>
    <p:sldId id="598" r:id="rId344"/>
    <p:sldId id="599" r:id="rId345"/>
    <p:sldId id="600" r:id="rId346"/>
    <p:sldId id="601" r:id="rId347"/>
    <p:sldId id="602" r:id="rId348"/>
    <p:sldId id="603" r:id="rId349"/>
    <p:sldId id="604" r:id="rId350"/>
    <p:sldId id="605" r:id="rId351"/>
    <p:sldId id="606" r:id="rId352"/>
    <p:sldId id="607" r:id="rId353"/>
    <p:sldId id="608" r:id="rId354"/>
    <p:sldId id="609" r:id="rId355"/>
    <p:sldId id="610" r:id="rId356"/>
    <p:sldId id="611" r:id="rId357"/>
    <p:sldId id="612" r:id="rId358"/>
    <p:sldId id="613" r:id="rId359"/>
    <p:sldId id="614" r:id="rId360"/>
    <p:sldId id="615" r:id="rId361"/>
    <p:sldId id="616" r:id="rId362"/>
    <p:sldId id="617" r:id="rId363"/>
    <p:sldId id="618" r:id="rId364"/>
    <p:sldId id="619" r:id="rId365"/>
    <p:sldId id="620" r:id="rId366"/>
    <p:sldId id="621" r:id="rId367"/>
    <p:sldId id="622" r:id="rId368"/>
    <p:sldId id="623" r:id="rId369"/>
    <p:sldId id="624" r:id="rId370"/>
    <p:sldId id="625" r:id="rId371"/>
    <p:sldId id="626" r:id="rId372"/>
    <p:sldId id="627" r:id="rId373"/>
    <p:sldId id="628" r:id="rId374"/>
    <p:sldId id="629" r:id="rId375"/>
    <p:sldId id="630" r:id="rId376"/>
    <p:sldId id="631" r:id="rId377"/>
    <p:sldId id="632" r:id="rId378"/>
    <p:sldId id="633" r:id="rId379"/>
    <p:sldId id="634" r:id="rId380"/>
    <p:sldId id="635" r:id="rId381"/>
    <p:sldId id="636" r:id="rId382"/>
    <p:sldId id="637" r:id="rId391"/>
    <p:sldId id="638" r:id="rId392"/>
    <p:sldId id="639" r:id="rId393"/>
    <p:sldId id="640" r:id="rId394"/>
    <p:sldId id="641" r:id="rId395"/>
    <p:sldId id="642" r:id="rId396"/>
  </p:sldIdLst>
  <p:notesMasterIdLst>
    <p:notesMasterId r:id="rId38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260" Type="http://schemas.openxmlformats.org/officeDocument/2006/relationships/slide" Target="slides/slide259.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270" Type="http://schemas.openxmlformats.org/officeDocument/2006/relationships/slide" Target="slides/slide269.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slide" Target="slides/slide277.xml"/><Relationship Id="rId279" Type="http://schemas.openxmlformats.org/officeDocument/2006/relationships/slide" Target="slides/slide278.xml"/><Relationship Id="rId280" Type="http://schemas.openxmlformats.org/officeDocument/2006/relationships/slide" Target="slides/slide279.xml"/><Relationship Id="rId281" Type="http://schemas.openxmlformats.org/officeDocument/2006/relationships/slide" Target="slides/slide280.xml"/><Relationship Id="rId282" Type="http://schemas.openxmlformats.org/officeDocument/2006/relationships/slide" Target="slides/slide281.xml"/><Relationship Id="rId283" Type="http://schemas.openxmlformats.org/officeDocument/2006/relationships/slide" Target="slides/slide282.xml"/><Relationship Id="rId284" Type="http://schemas.openxmlformats.org/officeDocument/2006/relationships/slide" Target="slides/slide283.xml"/><Relationship Id="rId285" Type="http://schemas.openxmlformats.org/officeDocument/2006/relationships/slide" Target="slides/slide284.xml"/><Relationship Id="rId286" Type="http://schemas.openxmlformats.org/officeDocument/2006/relationships/slide" Target="slides/slide285.xml"/><Relationship Id="rId287" Type="http://schemas.openxmlformats.org/officeDocument/2006/relationships/slide" Target="slides/slide286.xml"/><Relationship Id="rId288" Type="http://schemas.openxmlformats.org/officeDocument/2006/relationships/slide" Target="slides/slide287.xml"/><Relationship Id="rId289" Type="http://schemas.openxmlformats.org/officeDocument/2006/relationships/slide" Target="slides/slide288.xml"/><Relationship Id="rId290" Type="http://schemas.openxmlformats.org/officeDocument/2006/relationships/slide" Target="slides/slide289.xml"/><Relationship Id="rId291" Type="http://schemas.openxmlformats.org/officeDocument/2006/relationships/slide" Target="slides/slide290.xml"/><Relationship Id="rId292" Type="http://schemas.openxmlformats.org/officeDocument/2006/relationships/slide" Target="slides/slide291.xml"/><Relationship Id="rId293" Type="http://schemas.openxmlformats.org/officeDocument/2006/relationships/slide" Target="slides/slide292.xml"/><Relationship Id="rId294" Type="http://schemas.openxmlformats.org/officeDocument/2006/relationships/slide" Target="slides/slide293.xml"/><Relationship Id="rId295" Type="http://schemas.openxmlformats.org/officeDocument/2006/relationships/slide" Target="slides/slide294.xml"/><Relationship Id="rId296" Type="http://schemas.openxmlformats.org/officeDocument/2006/relationships/slide" Target="slides/slide295.xml"/><Relationship Id="rId297" Type="http://schemas.openxmlformats.org/officeDocument/2006/relationships/slide" Target="slides/slide296.xml"/><Relationship Id="rId298" Type="http://schemas.openxmlformats.org/officeDocument/2006/relationships/slide" Target="slides/slide297.xml"/><Relationship Id="rId299" Type="http://schemas.openxmlformats.org/officeDocument/2006/relationships/slide" Target="slides/slide298.xml"/><Relationship Id="rId300" Type="http://schemas.openxmlformats.org/officeDocument/2006/relationships/slide" Target="slides/slide299.xml"/><Relationship Id="rId301" Type="http://schemas.openxmlformats.org/officeDocument/2006/relationships/slide" Target="slides/slide300.xml"/><Relationship Id="rId302" Type="http://schemas.openxmlformats.org/officeDocument/2006/relationships/slide" Target="slides/slide301.xml"/><Relationship Id="rId303" Type="http://schemas.openxmlformats.org/officeDocument/2006/relationships/slide" Target="slides/slide302.xml"/><Relationship Id="rId304" Type="http://schemas.openxmlformats.org/officeDocument/2006/relationships/slide" Target="slides/slide303.xml"/><Relationship Id="rId305" Type="http://schemas.openxmlformats.org/officeDocument/2006/relationships/slide" Target="slides/slide304.xml"/><Relationship Id="rId306" Type="http://schemas.openxmlformats.org/officeDocument/2006/relationships/slide" Target="slides/slide305.xml"/><Relationship Id="rId307" Type="http://schemas.openxmlformats.org/officeDocument/2006/relationships/slide" Target="slides/slide306.xml"/><Relationship Id="rId308" Type="http://schemas.openxmlformats.org/officeDocument/2006/relationships/slide" Target="slides/slide307.xml"/><Relationship Id="rId309" Type="http://schemas.openxmlformats.org/officeDocument/2006/relationships/slide" Target="slides/slide308.xml"/><Relationship Id="rId310" Type="http://schemas.openxmlformats.org/officeDocument/2006/relationships/slide" Target="slides/slide309.xml"/><Relationship Id="rId311" Type="http://schemas.openxmlformats.org/officeDocument/2006/relationships/slide" Target="slides/slide310.xml"/><Relationship Id="rId312" Type="http://schemas.openxmlformats.org/officeDocument/2006/relationships/slide" Target="slides/slide311.xml"/><Relationship Id="rId313" Type="http://schemas.openxmlformats.org/officeDocument/2006/relationships/slide" Target="slides/slide312.xml"/><Relationship Id="rId314" Type="http://schemas.openxmlformats.org/officeDocument/2006/relationships/slide" Target="slides/slide313.xml"/><Relationship Id="rId315" Type="http://schemas.openxmlformats.org/officeDocument/2006/relationships/slide" Target="slides/slide314.xml"/><Relationship Id="rId316" Type="http://schemas.openxmlformats.org/officeDocument/2006/relationships/slide" Target="slides/slide315.xml"/><Relationship Id="rId317" Type="http://schemas.openxmlformats.org/officeDocument/2006/relationships/slide" Target="slides/slide316.xml"/><Relationship Id="rId318" Type="http://schemas.openxmlformats.org/officeDocument/2006/relationships/slide" Target="slides/slide317.xml"/><Relationship Id="rId319" Type="http://schemas.openxmlformats.org/officeDocument/2006/relationships/slide" Target="slides/slide318.xml"/><Relationship Id="rId320" Type="http://schemas.openxmlformats.org/officeDocument/2006/relationships/slide" Target="slides/slide319.xml"/><Relationship Id="rId321" Type="http://schemas.openxmlformats.org/officeDocument/2006/relationships/slide" Target="slides/slide320.xml"/><Relationship Id="rId322" Type="http://schemas.openxmlformats.org/officeDocument/2006/relationships/slide" Target="slides/slide321.xml"/><Relationship Id="rId323" Type="http://schemas.openxmlformats.org/officeDocument/2006/relationships/slide" Target="slides/slide322.xml"/><Relationship Id="rId324" Type="http://schemas.openxmlformats.org/officeDocument/2006/relationships/slide" Target="slides/slide323.xml"/><Relationship Id="rId325" Type="http://schemas.openxmlformats.org/officeDocument/2006/relationships/slide" Target="slides/slide324.xml"/><Relationship Id="rId326" Type="http://schemas.openxmlformats.org/officeDocument/2006/relationships/slide" Target="slides/slide325.xml"/><Relationship Id="rId327" Type="http://schemas.openxmlformats.org/officeDocument/2006/relationships/slide" Target="slides/slide326.xml"/><Relationship Id="rId328" Type="http://schemas.openxmlformats.org/officeDocument/2006/relationships/slide" Target="slides/slide327.xml"/><Relationship Id="rId329" Type="http://schemas.openxmlformats.org/officeDocument/2006/relationships/slide" Target="slides/slide328.xml"/><Relationship Id="rId330" Type="http://schemas.openxmlformats.org/officeDocument/2006/relationships/slide" Target="slides/slide329.xml"/><Relationship Id="rId331" Type="http://schemas.openxmlformats.org/officeDocument/2006/relationships/slide" Target="slides/slide330.xml"/><Relationship Id="rId332" Type="http://schemas.openxmlformats.org/officeDocument/2006/relationships/slide" Target="slides/slide331.xml"/><Relationship Id="rId333" Type="http://schemas.openxmlformats.org/officeDocument/2006/relationships/slide" Target="slides/slide332.xml"/><Relationship Id="rId334" Type="http://schemas.openxmlformats.org/officeDocument/2006/relationships/slide" Target="slides/slide333.xml"/><Relationship Id="rId335" Type="http://schemas.openxmlformats.org/officeDocument/2006/relationships/slide" Target="slides/slide334.xml"/><Relationship Id="rId336" Type="http://schemas.openxmlformats.org/officeDocument/2006/relationships/slide" Target="slides/slide335.xml"/><Relationship Id="rId337" Type="http://schemas.openxmlformats.org/officeDocument/2006/relationships/slide" Target="slides/slide336.xml"/><Relationship Id="rId338" Type="http://schemas.openxmlformats.org/officeDocument/2006/relationships/slide" Target="slides/slide337.xml"/><Relationship Id="rId339" Type="http://schemas.openxmlformats.org/officeDocument/2006/relationships/slide" Target="slides/slide338.xml"/><Relationship Id="rId340" Type="http://schemas.openxmlformats.org/officeDocument/2006/relationships/slide" Target="slides/slide339.xml"/><Relationship Id="rId341" Type="http://schemas.openxmlformats.org/officeDocument/2006/relationships/slide" Target="slides/slide340.xml"/><Relationship Id="rId342" Type="http://schemas.openxmlformats.org/officeDocument/2006/relationships/slide" Target="slides/slide341.xml"/><Relationship Id="rId343" Type="http://schemas.openxmlformats.org/officeDocument/2006/relationships/slide" Target="slides/slide342.xml"/><Relationship Id="rId344" Type="http://schemas.openxmlformats.org/officeDocument/2006/relationships/slide" Target="slides/slide343.xml"/><Relationship Id="rId345" Type="http://schemas.openxmlformats.org/officeDocument/2006/relationships/slide" Target="slides/slide344.xml"/><Relationship Id="rId346" Type="http://schemas.openxmlformats.org/officeDocument/2006/relationships/slide" Target="slides/slide345.xml"/><Relationship Id="rId347" Type="http://schemas.openxmlformats.org/officeDocument/2006/relationships/slide" Target="slides/slide346.xml"/><Relationship Id="rId348" Type="http://schemas.openxmlformats.org/officeDocument/2006/relationships/slide" Target="slides/slide347.xml"/><Relationship Id="rId349" Type="http://schemas.openxmlformats.org/officeDocument/2006/relationships/slide" Target="slides/slide348.xml"/><Relationship Id="rId350" Type="http://schemas.openxmlformats.org/officeDocument/2006/relationships/slide" Target="slides/slide349.xml"/><Relationship Id="rId351" Type="http://schemas.openxmlformats.org/officeDocument/2006/relationships/slide" Target="slides/slide350.xml"/><Relationship Id="rId352" Type="http://schemas.openxmlformats.org/officeDocument/2006/relationships/slide" Target="slides/slide351.xml"/><Relationship Id="rId353" Type="http://schemas.openxmlformats.org/officeDocument/2006/relationships/slide" Target="slides/slide352.xml"/><Relationship Id="rId354" Type="http://schemas.openxmlformats.org/officeDocument/2006/relationships/slide" Target="slides/slide353.xml"/><Relationship Id="rId355" Type="http://schemas.openxmlformats.org/officeDocument/2006/relationships/slide" Target="slides/slide354.xml"/><Relationship Id="rId356" Type="http://schemas.openxmlformats.org/officeDocument/2006/relationships/slide" Target="slides/slide355.xml"/><Relationship Id="rId357" Type="http://schemas.openxmlformats.org/officeDocument/2006/relationships/slide" Target="slides/slide356.xml"/><Relationship Id="rId358" Type="http://schemas.openxmlformats.org/officeDocument/2006/relationships/slide" Target="slides/slide357.xml"/><Relationship Id="rId359" Type="http://schemas.openxmlformats.org/officeDocument/2006/relationships/slide" Target="slides/slide358.xml"/><Relationship Id="rId360" Type="http://schemas.openxmlformats.org/officeDocument/2006/relationships/slide" Target="slides/slide359.xml"/><Relationship Id="rId361" Type="http://schemas.openxmlformats.org/officeDocument/2006/relationships/slide" Target="slides/slide360.xml"/><Relationship Id="rId362" Type="http://schemas.openxmlformats.org/officeDocument/2006/relationships/slide" Target="slides/slide361.xml"/><Relationship Id="rId363" Type="http://schemas.openxmlformats.org/officeDocument/2006/relationships/slide" Target="slides/slide362.xml"/><Relationship Id="rId364" Type="http://schemas.openxmlformats.org/officeDocument/2006/relationships/slide" Target="slides/slide363.xml"/><Relationship Id="rId365" Type="http://schemas.openxmlformats.org/officeDocument/2006/relationships/slide" Target="slides/slide364.xml"/><Relationship Id="rId366" Type="http://schemas.openxmlformats.org/officeDocument/2006/relationships/slide" Target="slides/slide365.xml"/><Relationship Id="rId367" Type="http://schemas.openxmlformats.org/officeDocument/2006/relationships/slide" Target="slides/slide366.xml"/><Relationship Id="rId368" Type="http://schemas.openxmlformats.org/officeDocument/2006/relationships/slide" Target="slides/slide367.xml"/><Relationship Id="rId369" Type="http://schemas.openxmlformats.org/officeDocument/2006/relationships/slide" Target="slides/slide368.xml"/><Relationship Id="rId370" Type="http://schemas.openxmlformats.org/officeDocument/2006/relationships/slide" Target="slides/slide369.xml"/><Relationship Id="rId371" Type="http://schemas.openxmlformats.org/officeDocument/2006/relationships/slide" Target="slides/slide370.xml"/><Relationship Id="rId372" Type="http://schemas.openxmlformats.org/officeDocument/2006/relationships/slide" Target="slides/slide371.xml"/><Relationship Id="rId373" Type="http://schemas.openxmlformats.org/officeDocument/2006/relationships/slide" Target="slides/slide372.xml"/><Relationship Id="rId374" Type="http://schemas.openxmlformats.org/officeDocument/2006/relationships/slide" Target="slides/slide373.xml"/><Relationship Id="rId375" Type="http://schemas.openxmlformats.org/officeDocument/2006/relationships/slide" Target="slides/slide374.xml"/><Relationship Id="rId376" Type="http://schemas.openxmlformats.org/officeDocument/2006/relationships/slide" Target="slides/slide375.xml"/><Relationship Id="rId377" Type="http://schemas.openxmlformats.org/officeDocument/2006/relationships/slide" Target="slides/slide376.xml"/><Relationship Id="rId378" Type="http://schemas.openxmlformats.org/officeDocument/2006/relationships/slide" Target="slides/slide377.xml"/><Relationship Id="rId379" Type="http://schemas.openxmlformats.org/officeDocument/2006/relationships/slide" Target="slides/slide378.xml"/><Relationship Id="rId380" Type="http://schemas.openxmlformats.org/officeDocument/2006/relationships/slide" Target="slides/slide379.xml"/><Relationship Id="rId381" Type="http://schemas.openxmlformats.org/officeDocument/2006/relationships/slide" Target="slides/slide380.xml"/><Relationship Id="rId382" Type="http://schemas.openxmlformats.org/officeDocument/2006/relationships/slide" Target="slides/slide381.xml"/><Relationship Id="rId386" Type="http://schemas.openxmlformats.org/officeDocument/2006/relationships/notesMaster" Target="notesMasters/notesMaster1.xml"/><Relationship Id="rId387" Type="http://schemas.openxmlformats.org/officeDocument/2006/relationships/presProps" Target="presProps.xml"/><Relationship Id="rId388" Type="http://schemas.openxmlformats.org/officeDocument/2006/relationships/viewProps" Target="viewProps.xml"/><Relationship Id="rId389" Type="http://schemas.openxmlformats.org/officeDocument/2006/relationships/theme" Target="theme/theme1.xml"/><Relationship Id="rId390" Type="http://schemas.openxmlformats.org/officeDocument/2006/relationships/tableStyles" Target="tableStyles.xml"/><Relationship Id="rId391" Type="http://schemas.openxmlformats.org/officeDocument/2006/relationships/slide" Target="slides/slide382.xml"/><Relationship Id="rId392" Type="http://schemas.openxmlformats.org/officeDocument/2006/relationships/slide" Target="slides/slide383.xml"/><Relationship Id="rId393" Type="http://schemas.openxmlformats.org/officeDocument/2006/relationships/slide" Target="slides/slide384.xml"/><Relationship Id="rId394" Type="http://schemas.openxmlformats.org/officeDocument/2006/relationships/slide" Target="slides/slide385.xml"/><Relationship Id="rId395" Type="http://schemas.openxmlformats.org/officeDocument/2006/relationships/slide" Target="slides/slide386.xml"/><Relationship Id="rId396" Type="http://schemas.openxmlformats.org/officeDocument/2006/relationships/slide" Target="slides/slide387.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_rels/notesSlide1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8.xml"/>
		</Relationships>
</file>

<file path=ppt/notesSlides/_rels/notesSlide1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9.xml"/>
		</Relationships>
</file>

<file path=ppt/notesSlides/_rels/notesSlide1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0.xml"/>
		</Relationships>
</file>

<file path=ppt/notesSlides/_rels/notesSlide1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1.xml"/>
		</Relationships>
</file>

<file path=ppt/notesSlides/_rels/notesSlide1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2.xml"/>
		</Relationships>
</file>

<file path=ppt/notesSlides/_rels/notesSlide1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3.xml"/>
		</Relationships>
</file>

<file path=ppt/notesSlides/_rels/notesSlide1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4.xml"/>
		</Relationships>
</file>

<file path=ppt/notesSlides/_rels/notesSlide1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5.xml"/>
		</Relationships>
</file>

<file path=ppt/notesSlides/_rels/notesSlide1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6.xml"/>
		</Relationships>
</file>

<file path=ppt/notesSlides/_rels/notesSlide1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7.xml"/>
		</Relationships>
</file>

<file path=ppt/notesSlides/_rels/notesSlide1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8.xml"/>
		</Relationships>
</file>

<file path=ppt/notesSlides/_rels/notesSlide1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9.xml"/>
		</Relationships>
</file>

<file path=ppt/notesSlides/_rels/notesSlide1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0.xml"/>
		</Relationships>
</file>

<file path=ppt/notesSlides/_rels/notesSlide1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1.xml"/>
		</Relationships>
</file>

<file path=ppt/notesSlides/_rels/notesSlide1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2.xml"/>
		</Relationships>
</file>

<file path=ppt/notesSlides/_rels/notesSlide1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3.xml"/>
		</Relationships>
</file>

<file path=ppt/notesSlides/_rels/notesSlide1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4.xml"/>
		</Relationships>
</file>

<file path=ppt/notesSlides/_rels/notesSlide1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5.xml"/>
		</Relationships>
</file>

<file path=ppt/notesSlides/_rels/notesSlide1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6.xml"/>
		</Relationships>
</file>

<file path=ppt/notesSlides/_rels/notesSlide1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7.xml"/>
		</Relationships>
</file>

<file path=ppt/notesSlides/_rels/notesSlide1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8.xml"/>
		</Relationships>
</file>

<file path=ppt/notesSlides/_rels/notesSlide1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9.xml"/>
		</Relationships>
</file>

<file path=ppt/notesSlides/_rels/notesSlide1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0.xml"/>
		</Relationships>
</file>

<file path=ppt/notesSlides/_rels/notesSlide1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1.xml"/>
		</Relationships>
</file>

<file path=ppt/notesSlides/_rels/notesSlide1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2.xml"/>
		</Relationships>
</file>

<file path=ppt/notesSlides/_rels/notesSlide1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3.xml"/>
		</Relationships>
</file>

<file path=ppt/notesSlides/_rels/notesSlide1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4.xml"/>
		</Relationships>
</file>

<file path=ppt/notesSlides/_rels/notesSlide1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5.xml"/>
		</Relationships>
</file>

<file path=ppt/notesSlides/_rels/notesSlide1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6.xml"/>
		</Relationships>
</file>

<file path=ppt/notesSlides/_rels/notesSlide1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7.xml"/>
		</Relationships>
</file>

<file path=ppt/notesSlides/_rels/notesSlide1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8.xml"/>
		</Relationships>
</file>

<file path=ppt/notesSlides/_rels/notesSlide1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9.xml"/>
		</Relationships>
</file>

<file path=ppt/notesSlides/_rels/notesSlide1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0.xml"/>
		</Relationships>
</file>

<file path=ppt/notesSlides/_rels/notesSlide1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1.xml"/>
		</Relationships>
</file>

<file path=ppt/notesSlides/_rels/notesSlide1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2.xml"/>
		</Relationships>
</file>

<file path=ppt/notesSlides/_rels/notesSlide1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3.xml"/>
		</Relationships>
</file>

<file path=ppt/notesSlides/_rels/notesSlide1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4.xml"/>
		</Relationships>
</file>

<file path=ppt/notesSlides/_rels/notesSlide1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5.xml"/>
		</Relationships>
</file>

<file path=ppt/notesSlides/_rels/notesSlide1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6.xml"/>
		</Relationships>
</file>

<file path=ppt/notesSlides/_rels/notesSlide1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7.xml"/>
		</Relationships>
</file>

<file path=ppt/notesSlides/_rels/notesSlide1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8.xml"/>
		</Relationships>
</file>

<file path=ppt/notesSlides/_rels/notesSlide1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9.xml"/>
		</Relationships>
</file>

<file path=ppt/notesSlides/_rels/notesSlide1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0.xml"/>
		</Relationships>
</file>

<file path=ppt/notesSlides/_rels/notesSlide1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1.xml"/>
		</Relationships>
</file>

<file path=ppt/notesSlides/_rels/notesSlide1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2.xml"/>
		</Relationships>
</file>

<file path=ppt/notesSlides/_rels/notesSlide1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3.xml"/>
		</Relationships>
</file>

<file path=ppt/notesSlides/_rels/notesSlide1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4.xml"/>
		</Relationships>
</file>

<file path=ppt/notesSlides/_rels/notesSlide1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5.xml"/>
		</Relationships>
</file>

<file path=ppt/notesSlides/_rels/notesSlide1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6.xml"/>
		</Relationships>
</file>

<file path=ppt/notesSlides/_rels/notesSlide1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7.xml"/>
		</Relationships>
</file>

<file path=ppt/notesSlides/_rels/notesSlide1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8.xml"/>
		</Relationships>
</file>

<file path=ppt/notesSlides/_rels/notesSlide1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9.xml"/>
		</Relationships>
</file>

<file path=ppt/notesSlides/_rels/notesSlide1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0.xml"/>
		</Relationships>
</file>

<file path=ppt/notesSlides/_rels/notesSlide1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1.xml"/>
		</Relationships>
</file>

<file path=ppt/notesSlides/_rels/notesSlide1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2.xml"/>
		</Relationships>
</file>

<file path=ppt/notesSlides/_rels/notesSlide1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3.xml"/>
		</Relationships>
</file>

<file path=ppt/notesSlides/_rels/notesSlide1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4.xml"/>
		</Relationships>
</file>

<file path=ppt/notesSlides/_rels/notesSlide1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5.xml"/>
		</Relationships>
</file>

<file path=ppt/notesSlides/_rels/notesSlide1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6.xml"/>
		</Relationships>
</file>

<file path=ppt/notesSlides/_rels/notesSlide1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7.xml"/>
		</Relationships>
</file>

<file path=ppt/notesSlides/_rels/notesSlide1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8.xml"/>
		</Relationships>
</file>

<file path=ppt/notesSlides/_rels/notesSlide1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9.xml"/>
		</Relationships>
</file>

<file path=ppt/notesSlides/_rels/notesSlide1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0.xml"/>
		</Relationships>
</file>

<file path=ppt/notesSlides/_rels/notesSlide1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1.xml"/>
		</Relationships>
</file>

<file path=ppt/notesSlides/_rels/notesSlide1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2.xml"/>
		</Relationships>
</file>

<file path=ppt/notesSlides/_rels/notesSlide1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3.xml"/>
		</Relationships>
</file>

<file path=ppt/notesSlides/_rels/notesSlide1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4.xml"/>
		</Relationships>
</file>

<file path=ppt/notesSlides/_rels/notesSlide1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5.xml"/>
		</Relationships>
</file>

<file path=ppt/notesSlides/_rels/notesSlide1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6.xml"/>
		</Relationships>
</file>

<file path=ppt/notesSlides/_rels/notesSlide1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7.xml"/>
		</Relationships>
</file>

<file path=ppt/notesSlides/_rels/notesSlide1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8.xml"/>
		</Relationships>
</file>

<file path=ppt/notesSlides/_rels/notesSlide1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9.xml"/>
		</Relationships>
</file>

<file path=ppt/notesSlides/_rels/notesSlide1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0.xml"/>
		</Relationships>
</file>

<file path=ppt/notesSlides/_rels/notesSlide1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1.xml"/>
		</Relationships>
</file>

<file path=ppt/notesSlides/_rels/notesSlide1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2.xml"/>
		</Relationships>
</file>

<file path=ppt/notesSlides/_rels/notesSlide1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3.xml"/>
		</Relationships>
</file>

<file path=ppt/notesSlides/_rels/notesSlide1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4.xml"/>
		</Relationships>
</file>

<file path=ppt/notesSlides/_rels/notesSlide1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5.xml"/>
		</Relationships>
</file>

<file path=ppt/notesSlides/_rels/notesSlide1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6.xml"/>
		</Relationships>
</file>

<file path=ppt/notesSlides/_rels/notesSlide1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7.xml"/>
		</Relationships>
</file>

<file path=ppt/notesSlides/_rels/notesSlide1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8.xml"/>
		</Relationships>
</file>

<file path=ppt/notesSlides/_rels/notesSlide1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9.xml"/>
		</Relationships>
</file>

<file path=ppt/notesSlides/_rels/notesSlide2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0.xml"/>
		</Relationships>
</file>

<file path=ppt/notesSlides/_rels/notesSlide2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1.xml"/>
		</Relationships>
</file>

<file path=ppt/notesSlides/_rels/notesSlide2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2.xml"/>
		</Relationships>
</file>

<file path=ppt/notesSlides/_rels/notesSlide2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3.xml"/>
		</Relationships>
</file>

<file path=ppt/notesSlides/_rels/notesSlide2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4.xml"/>
		</Relationships>
</file>

<file path=ppt/notesSlides/_rels/notesSlide2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5.xml"/>
		</Relationships>
</file>

<file path=ppt/notesSlides/_rels/notesSlide2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6.xml"/>
		</Relationships>
</file>

<file path=ppt/notesSlides/_rels/notesSlide2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7.xml"/>
		</Relationships>
</file>

<file path=ppt/notesSlides/_rels/notesSlide2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8.xml"/>
		</Relationships>
</file>

<file path=ppt/notesSlides/_rels/notesSlide2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9.xml"/>
		</Relationships>
</file>

<file path=ppt/notesSlides/_rels/notesSlide2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0.xml"/>
		</Relationships>
</file>

<file path=ppt/notesSlides/_rels/notesSlide2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1.xml"/>
		</Relationships>
</file>

<file path=ppt/notesSlides/_rels/notesSlide2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2.xml"/>
		</Relationships>
</file>

<file path=ppt/notesSlides/_rels/notesSlide2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3.xml"/>
		</Relationships>
</file>

<file path=ppt/notesSlides/_rels/notesSlide2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4.xml"/>
		</Relationships>
</file>

<file path=ppt/notesSlides/_rels/notesSlide2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5.xml"/>
		</Relationships>
</file>

<file path=ppt/notesSlides/_rels/notesSlide2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6.xml"/>
		</Relationships>
</file>

<file path=ppt/notesSlides/_rels/notesSlide2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7.xml"/>
		</Relationships>
</file>

<file path=ppt/notesSlides/_rels/notesSlide2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8.xml"/>
		</Relationships>
</file>

<file path=ppt/notesSlides/_rels/notesSlide2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9.xml"/>
		</Relationships>
</file>

<file path=ppt/notesSlides/_rels/notesSlide2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0.xml"/>
		</Relationships>
</file>

<file path=ppt/notesSlides/_rels/notesSlide2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1.xml"/>
		</Relationships>
</file>

<file path=ppt/notesSlides/_rels/notesSlide2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2.xml"/>
		</Relationships>
</file>

<file path=ppt/notesSlides/_rels/notesSlide2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3.xml"/>
		</Relationships>
</file>

<file path=ppt/notesSlides/_rels/notesSlide2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4.xml"/>
		</Relationships>
</file>

<file path=ppt/notesSlides/_rels/notesSlide2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5.xml"/>
		</Relationships>
</file>

<file path=ppt/notesSlides/_rels/notesSlide2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6.xml"/>
		</Relationships>
</file>

<file path=ppt/notesSlides/_rels/notesSlide2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7.xml"/>
		</Relationships>
</file>

<file path=ppt/notesSlides/_rels/notesSlide2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8.xml"/>
		</Relationships>
</file>

<file path=ppt/notesSlides/_rels/notesSlide2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9.xml"/>
		</Relationships>
</file>

<file path=ppt/notesSlides/_rels/notesSlide2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0.xml"/>
		</Relationships>
</file>

<file path=ppt/notesSlides/_rels/notesSlide2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1.xml"/>
		</Relationships>
</file>

<file path=ppt/notesSlides/_rels/notesSlide2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2.xml"/>
		</Relationships>
</file>

<file path=ppt/notesSlides/_rels/notesSlide2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3.xml"/>
		</Relationships>
</file>

<file path=ppt/notesSlides/_rels/notesSlide2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4.xml"/>
		</Relationships>
</file>

<file path=ppt/notesSlides/_rels/notesSlide2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5.xml"/>
		</Relationships>
</file>

<file path=ppt/notesSlides/_rels/notesSlide2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6.xml"/>
		</Relationships>
</file>

<file path=ppt/notesSlides/_rels/notesSlide2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7.xml"/>
		</Relationships>
</file>

<file path=ppt/notesSlides/_rels/notesSlide2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8.xml"/>
		</Relationships>
</file>

<file path=ppt/notesSlides/_rels/notesSlide2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9.xml"/>
		</Relationships>
</file>

<file path=ppt/notesSlides/_rels/notesSlide2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0.xml"/>
		</Relationships>
</file>

<file path=ppt/notesSlides/_rels/notesSlide2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1.xml"/>
		</Relationships>
</file>

<file path=ppt/notesSlides/_rels/notesSlide2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2.xml"/>
		</Relationships>
</file>

<file path=ppt/notesSlides/_rels/notesSlide2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3.xml"/>
		</Relationships>
</file>

<file path=ppt/notesSlides/_rels/notesSlide2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4.xml"/>
		</Relationships>
</file>

<file path=ppt/notesSlides/_rels/notesSlide2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5.xml"/>
		</Relationships>
</file>

<file path=ppt/notesSlides/_rels/notesSlide2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6.xml"/>
		</Relationships>
</file>

<file path=ppt/notesSlides/_rels/notesSlide2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7.xml"/>
		</Relationships>
</file>

<file path=ppt/notesSlides/_rels/notesSlide2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8.xml"/>
		</Relationships>
</file>

<file path=ppt/notesSlides/_rels/notesSlide2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9.xml"/>
		</Relationships>
</file>

<file path=ppt/notesSlides/_rels/notesSlide2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0.xml"/>
		</Relationships>
</file>

<file path=ppt/notesSlides/_rels/notesSlide2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1.xml"/>
		</Relationships>
</file>

<file path=ppt/notesSlides/_rels/notesSlide2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2.xml"/>
		</Relationships>
</file>

<file path=ppt/notesSlides/_rels/notesSlide2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3.xml"/>
		</Relationships>
</file>

<file path=ppt/notesSlides/_rels/notesSlide2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4.xml"/>
		</Relationships>
</file>

<file path=ppt/notesSlides/_rels/notesSlide2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5.xml"/>
		</Relationships>
</file>

<file path=ppt/notesSlides/_rels/notesSlide2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6.xml"/>
		</Relationships>
</file>

<file path=ppt/notesSlides/_rels/notesSlide2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7.xml"/>
		</Relationships>
</file>

<file path=ppt/notesSlides/_rels/notesSlide2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8.xml"/>
		</Relationships>
</file>

<file path=ppt/notesSlides/_rels/notesSlide2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9.xml"/>
		</Relationships>
</file>

<file path=ppt/notesSlides/_rels/notesSlide2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0.xml"/>
		</Relationships>
</file>

<file path=ppt/notesSlides/_rels/notesSlide2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1.xml"/>
		</Relationships>
</file>

<file path=ppt/notesSlides/_rels/notesSlide2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2.xml"/>
		</Relationships>
</file>

<file path=ppt/notesSlides/_rels/notesSlide2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3.xml"/>
		</Relationships>
</file>

<file path=ppt/notesSlides/_rels/notesSlide2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4.xml"/>
		</Relationships>
</file>

<file path=ppt/notesSlides/_rels/notesSlide2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5.xml"/>
		</Relationships>
</file>

<file path=ppt/notesSlides/_rels/notesSlide2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6.xml"/>
		</Relationships>
</file>

<file path=ppt/notesSlides/_rels/notesSlide2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7.xml"/>
		</Relationships>
</file>

<file path=ppt/notesSlides/_rels/notesSlide2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8.xml"/>
		</Relationships>
</file>

<file path=ppt/notesSlides/_rels/notesSlide2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9.xml"/>
		</Relationships>
</file>

<file path=ppt/notesSlides/_rels/notesSlide2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0.xml"/>
		</Relationships>
</file>

<file path=ppt/notesSlides/_rels/notesSlide2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1.xml"/>
		</Relationships>
</file>

<file path=ppt/notesSlides/_rels/notesSlide2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2.xml"/>
		</Relationships>
</file>

<file path=ppt/notesSlides/_rels/notesSlide2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3.xml"/>
		</Relationships>
</file>

<file path=ppt/notesSlides/_rels/notesSlide2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4.xml"/>
		</Relationships>
</file>

<file path=ppt/notesSlides/_rels/notesSlide2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5.xml"/>
		</Relationships>
</file>

<file path=ppt/notesSlides/_rels/notesSlide2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6.xml"/>
		</Relationships>
</file>

<file path=ppt/notesSlides/_rels/notesSlide2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7.xml"/>
		</Relationships>
</file>

<file path=ppt/notesSlides/_rels/notesSlide2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8.xml"/>
		</Relationships>
</file>

<file path=ppt/notesSlides/_rels/notesSlide2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9.xml"/>
		</Relationships>
</file>

<file path=ppt/notesSlides/_rels/notesSlide2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0.xml"/>
		</Relationships>
</file>

<file path=ppt/notesSlides/_rels/notesSlide2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1.xml"/>
		</Relationships>
</file>

<file path=ppt/notesSlides/_rels/notesSlide2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2.xml"/>
		</Relationships>
</file>

<file path=ppt/notesSlides/_rels/notesSlide2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3.xml"/>
		</Relationships>
</file>

<file path=ppt/notesSlides/_rels/notesSlide2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4.xml"/>
		</Relationships>
</file>

<file path=ppt/notesSlides/_rels/notesSlide2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5.xml"/>
		</Relationships>
</file>

<file path=ppt/notesSlides/_rels/notesSlide2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6.xml"/>
		</Relationships>
</file>

<file path=ppt/notesSlides/_rels/notesSlide2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7.xml"/>
		</Relationships>
</file>

<file path=ppt/notesSlides/_rels/notesSlide2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8.xml"/>
		</Relationships>
</file>

<file path=ppt/notesSlides/_rels/notesSlide2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9.xml"/>
		</Relationships>
</file>

<file path=ppt/notesSlides/_rels/notesSlide2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0.xml"/>
		</Relationships>
</file>

<file path=ppt/notesSlides/_rels/notesSlide2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1.xml"/>
		</Relationships>
</file>

<file path=ppt/notesSlides/_rels/notesSlide2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2.xml"/>
		</Relationships>
</file>

<file path=ppt/notesSlides/_rels/notesSlide2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3.xml"/>
		</Relationships>
</file>

<file path=ppt/notesSlides/_rels/notesSlide2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4.xml"/>
		</Relationships>
</file>

<file path=ppt/notesSlides/_rels/notesSlide2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5.xml"/>
		</Relationships>
</file>

<file path=ppt/notesSlides/_rels/notesSlide2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6.xml"/>
		</Relationships>
</file>

<file path=ppt/notesSlides/_rels/notesSlide2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7.xml"/>
		</Relationships>
</file>

<file path=ppt/notesSlides/_rels/notesSlide2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8.xml"/>
		</Relationships>
</file>

<file path=ppt/notesSlides/_rels/notesSlide2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9.xml"/>
		</Relationships>
</file>

<file path=ppt/notesSlides/_rels/notesSlide3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0.xml"/>
		</Relationships>
</file>

<file path=ppt/notesSlides/_rels/notesSlide3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1.xml"/>
		</Relationships>
</file>

<file path=ppt/notesSlides/_rels/notesSlide3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2.xml"/>
		</Relationships>
</file>

<file path=ppt/notesSlides/_rels/notesSlide3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3.xml"/>
		</Relationships>
</file>

<file path=ppt/notesSlides/_rels/notesSlide3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4.xml"/>
		</Relationships>
</file>

<file path=ppt/notesSlides/_rels/notesSlide3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5.xml"/>
		</Relationships>
</file>

<file path=ppt/notesSlides/_rels/notesSlide3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6.xml"/>
		</Relationships>
</file>

<file path=ppt/notesSlides/_rels/notesSlide3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7.xml"/>
		</Relationships>
</file>

<file path=ppt/notesSlides/_rels/notesSlide3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8.xml"/>
		</Relationships>
</file>

<file path=ppt/notesSlides/_rels/notesSlide3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9.xml"/>
		</Relationships>
</file>

<file path=ppt/notesSlides/_rels/notesSlide3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0.xml"/>
		</Relationships>
</file>

<file path=ppt/notesSlides/_rels/notesSlide3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1.xml"/>
		</Relationships>
</file>

<file path=ppt/notesSlides/_rels/notesSlide3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2.xml"/>
		</Relationships>
</file>

<file path=ppt/notesSlides/_rels/notesSlide3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3.xml"/>
		</Relationships>
</file>

<file path=ppt/notesSlides/_rels/notesSlide3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4.xml"/>
		</Relationships>
</file>

<file path=ppt/notesSlides/_rels/notesSlide3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5.xml"/>
		</Relationships>
</file>

<file path=ppt/notesSlides/_rels/notesSlide3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6.xml"/>
		</Relationships>
</file>

<file path=ppt/notesSlides/_rels/notesSlide3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7.xml"/>
		</Relationships>
</file>

<file path=ppt/notesSlides/_rels/notesSlide3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8.xml"/>
		</Relationships>
</file>

<file path=ppt/notesSlides/_rels/notesSlide3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9.xml"/>
		</Relationships>
</file>

<file path=ppt/notesSlides/_rels/notesSlide3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0.xml"/>
		</Relationships>
</file>

<file path=ppt/notesSlides/_rels/notesSlide3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1.xml"/>
		</Relationships>
</file>

<file path=ppt/notesSlides/_rels/notesSlide3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2.xml"/>
		</Relationships>
</file>

<file path=ppt/notesSlides/_rels/notesSlide3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3.xml"/>
		</Relationships>
</file>

<file path=ppt/notesSlides/_rels/notesSlide3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4.xml"/>
		</Relationships>
</file>

<file path=ppt/notesSlides/_rels/notesSlide3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5.xml"/>
		</Relationships>
</file>

<file path=ppt/notesSlides/_rels/notesSlide3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6.xml"/>
		</Relationships>
</file>

<file path=ppt/notesSlides/_rels/notesSlide3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7.xml"/>
		</Relationships>
</file>

<file path=ppt/notesSlides/_rels/notesSlide3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8.xml"/>
		</Relationships>
</file>

<file path=ppt/notesSlides/_rels/notesSlide3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9.xml"/>
		</Relationships>
</file>

<file path=ppt/notesSlides/_rels/notesSlide3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0.xml"/>
		</Relationships>
</file>

<file path=ppt/notesSlides/_rels/notesSlide3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1.xml"/>
		</Relationships>
</file>

<file path=ppt/notesSlides/_rels/notesSlide3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2.xml"/>
		</Relationships>
</file>

<file path=ppt/notesSlides/_rels/notesSlide3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3.xml"/>
		</Relationships>
</file>

<file path=ppt/notesSlides/_rels/notesSlide3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4.xml"/>
		</Relationships>
</file>

<file path=ppt/notesSlides/_rels/notesSlide3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5.xml"/>
		</Relationships>
</file>

<file path=ppt/notesSlides/_rels/notesSlide3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6.xml"/>
		</Relationships>
</file>

<file path=ppt/notesSlides/_rels/notesSlide3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7.xml"/>
		</Relationships>
</file>

<file path=ppt/notesSlides/_rels/notesSlide3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8.xml"/>
		</Relationships>
</file>

<file path=ppt/notesSlides/_rels/notesSlide3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9.xml"/>
		</Relationships>
</file>

<file path=ppt/notesSlides/_rels/notesSlide3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0.xml"/>
		</Relationships>
</file>

<file path=ppt/notesSlides/_rels/notesSlide3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1.xml"/>
		</Relationships>
</file>

<file path=ppt/notesSlides/_rels/notesSlide3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2.xml"/>
		</Relationships>
</file>

<file path=ppt/notesSlides/_rels/notesSlide3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3.xml"/>
		</Relationships>
</file>

<file path=ppt/notesSlides/_rels/notesSlide3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4.xml"/>
		</Relationships>
</file>

<file path=ppt/notesSlides/_rels/notesSlide3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5.xml"/>
		</Relationships>
</file>

<file path=ppt/notesSlides/_rels/notesSlide3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6.xml"/>
		</Relationships>
</file>

<file path=ppt/notesSlides/_rels/notesSlide3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7.xml"/>
		</Relationships>
</file>

<file path=ppt/notesSlides/_rels/notesSlide3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8.xml"/>
		</Relationships>
</file>

<file path=ppt/notesSlides/_rels/notesSlide3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9.xml"/>
		</Relationships>
</file>

<file path=ppt/notesSlides/_rels/notesSlide3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0.xml"/>
		</Relationships>
</file>

<file path=ppt/notesSlides/_rels/notesSlide3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1.xml"/>
		</Relationships>
</file>

<file path=ppt/notesSlides/_rels/notesSlide3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2.xml"/>
		</Relationships>
</file>

<file path=ppt/notesSlides/_rels/notesSlide3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3.xml"/>
		</Relationships>
</file>

<file path=ppt/notesSlides/_rels/notesSlide3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4.xml"/>
		</Relationships>
</file>

<file path=ppt/notesSlides/_rels/notesSlide3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5.xml"/>
		</Relationships>
</file>

<file path=ppt/notesSlides/_rels/notesSlide3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6.xml"/>
		</Relationships>
</file>

<file path=ppt/notesSlides/_rels/notesSlide3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7.xml"/>
		</Relationships>
</file>

<file path=ppt/notesSlides/_rels/notesSlide3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8.xml"/>
		</Relationships>
</file>

<file path=ppt/notesSlides/_rels/notesSlide3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9.xml"/>
		</Relationships>
</file>

<file path=ppt/notesSlides/_rels/notesSlide3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0.xml"/>
		</Relationships>
</file>

<file path=ppt/notesSlides/_rels/notesSlide3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1.xml"/>
		</Relationships>
</file>

<file path=ppt/notesSlides/_rels/notesSlide3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2.xml"/>
		</Relationships>
</file>

<file path=ppt/notesSlides/_rels/notesSlide3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3.xml"/>
		</Relationships>
</file>

<file path=ppt/notesSlides/_rels/notesSlide3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4.xml"/>
		</Relationships>
</file>

<file path=ppt/notesSlides/_rels/notesSlide3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5.xml"/>
		</Relationships>
</file>

<file path=ppt/notesSlides/_rels/notesSlide3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6.xml"/>
		</Relationships>
</file>

<file path=ppt/notesSlides/_rels/notesSlide3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7.xml"/>
		</Relationships>
</file>

<file path=ppt/notesSlides/_rels/notesSlide3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8.xml"/>
		</Relationships>
</file>

<file path=ppt/notesSlides/_rels/notesSlide3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9.xml"/>
		</Relationships>
</file>

<file path=ppt/notesSlides/_rels/notesSlide3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0.xml"/>
		</Relationships>
</file>

<file path=ppt/notesSlides/_rels/notesSlide3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1.xml"/>
		</Relationships>
</file>

<file path=ppt/notesSlides/_rels/notesSlide3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2.xml"/>
		</Relationships>
</file>

<file path=ppt/notesSlides/_rels/notesSlide3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3.xml"/>
		</Relationships>
</file>

<file path=ppt/notesSlides/_rels/notesSlide3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4.xml"/>
		</Relationships>
</file>

<file path=ppt/notesSlides/_rels/notesSlide3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5.xml"/>
		</Relationships>
</file>

<file path=ppt/notesSlides/_rels/notesSlide3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6.xml"/>
		</Relationships>
</file>

<file path=ppt/notesSlides/_rels/notesSlide3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7.xml"/>
		</Relationships>
</file>

<file path=ppt/notesSlides/_rels/notesSlide3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8.xml"/>
		</Relationships>
</file>

<file path=ppt/notesSlides/_rels/notesSlide3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9.xml"/>
		</Relationships>
</file>

<file path=ppt/notesSlides/_rels/notesSlide3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0.xml"/>
		</Relationships>
</file>

<file path=ppt/notesSlides/_rels/notesSlide3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brand_logo.png"/><Relationship Id="rId4" Type="http://schemas.openxmlformats.org/officeDocument/2006/relationships/image" Target="../media/brand_photo.png"/></Relationships>
</file>

<file path=ppt/slides/_rels/slide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 Target="slide11.xml"/><Relationship Id="rId3" Type="http://schemas.openxmlformats.org/officeDocument/2006/relationships/slide" Target="slide66.xml"/><Relationship Id="rId4" Type="http://schemas.openxmlformats.org/officeDocument/2006/relationships/slide" Target="slide113.xml"/><Relationship Id="rId5" Type="http://schemas.openxmlformats.org/officeDocument/2006/relationships/slide" Target="slide158.xml"/><Relationship Id="rId6" Type="http://schemas.openxmlformats.org/officeDocument/2006/relationships/slide" Target="slide213.xml"/><Relationship Id="rId7" Type="http://schemas.openxmlformats.org/officeDocument/2006/relationships/slide" Target="slide262.xml"/><Relationship Id="rId8" Type="http://schemas.openxmlformats.org/officeDocument/2006/relationships/slide" Target="slide270.xml"/><Relationship Id="rId9" Type="http://schemas.openxmlformats.org/officeDocument/2006/relationships/slide" Target="slide312.xml"/><Relationship Id="rId10" Type="http://schemas.openxmlformats.org/officeDocument/2006/relationships/slide" Target="slide330.xml"/><Relationship Id="rId11" Type="http://schemas.openxmlformats.org/officeDocument/2006/relationships/slide" Target="slide350.xml"/><Relationship Id="rId12" Type="http://schemas.openxmlformats.org/officeDocument/2006/relationships/slide" Target="slide364.xml"/><Relationship Id="rId13" Type="http://schemas.openxmlformats.org/officeDocument/2006/relationships/slideLayout" Target="../slideLayouts/slideLayout1.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brand_logo.png"/><Relationship Id="rId4" Type="http://schemas.openxmlformats.org/officeDocument/2006/relationships/image" Target="../media/brand_photo.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brand_photo.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brand_photo.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brand_photo.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brand_photo.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brand_photo.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brand_photo.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brand_logo.png"/><Relationship Id="rId4" Type="http://schemas.openxmlformats.org/officeDocument/2006/relationships/image" Target="../media/brand_photo.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brand_photo.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brand_photo.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brand_photo.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brand_photo.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brand_photo.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brand_photo.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brand_photo.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brand_photo.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brand_photo.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brand_photo.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brand_photo.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brand_photo.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brand_photo.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brand_photo.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brand_photo.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brand_photo.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brand_photo.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brand_photo.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brand_photo.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brand_photo.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brand_photo.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brand_photo.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brand_photo.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brand_photo.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brand_photo.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brand_photo.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brand_photo.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brand_photo.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brand_photo.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brand_photo.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brand_photo.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brand_photo.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brand_photo.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brand_photo.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brand_photo.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brand_photo.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brand_photo.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brand_photo.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brand_photo.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brand_photo.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brand_photo.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brand_photo.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brand_photo.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brand_photo.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brand_photo.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brand_photo.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brand_photo.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brand_photo.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brand_photo.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brand_photo.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brand_photo.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brand_photo.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brand_photo.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brand_logo.png"/><Relationship Id="rId4" Type="http://schemas.openxmlformats.org/officeDocument/2006/relationships/image" Target="../media/brand_photo.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brand_photo.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brand_photo.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brand_photo.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brand_photo.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brand_photo.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brand_photo.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brand_photo.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 Id="rId3" Type="http://schemas.openxmlformats.org/officeDocument/2006/relationships/image" Target="../media/brand_photo.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brand_photo.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brand_photo.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brand_photo.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brand_photo.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 Id="rId3" Type="http://schemas.openxmlformats.org/officeDocument/2006/relationships/image" Target="../media/brand_photo.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 Id="rId3" Type="http://schemas.openxmlformats.org/officeDocument/2006/relationships/image" Target="../media/brand_photo.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brand_photo.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brand_photo.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 Id="rId3" Type="http://schemas.openxmlformats.org/officeDocument/2006/relationships/image" Target="../media/brand_photo.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 Id="rId3" Type="http://schemas.openxmlformats.org/officeDocument/2006/relationships/image" Target="../media/brand_photo.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 Id="rId3" Type="http://schemas.openxmlformats.org/officeDocument/2006/relationships/image" Target="../media/brand_photo.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 Id="rId3" Type="http://schemas.openxmlformats.org/officeDocument/2006/relationships/image" Target="../media/brand_photo.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 Id="rId3" Type="http://schemas.openxmlformats.org/officeDocument/2006/relationships/image" Target="../media/brand_photo.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 Id="rId3" Type="http://schemas.openxmlformats.org/officeDocument/2006/relationships/image" Target="../media/brand_photo.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 Id="rId3" Type="http://schemas.openxmlformats.org/officeDocument/2006/relationships/image" Target="../media/brand_photo.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brand_photo.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 Id="rId3" Type="http://schemas.openxmlformats.org/officeDocument/2006/relationships/image" Target="../media/brand_photo.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 Id="rId3" Type="http://schemas.openxmlformats.org/officeDocument/2006/relationships/image" Target="../media/brand_photo.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 Id="rId3" Type="http://schemas.openxmlformats.org/officeDocument/2006/relationships/image" Target="../media/brand_photo.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 Id="rId3" Type="http://schemas.openxmlformats.org/officeDocument/2006/relationships/image" Target="../media/brand_photo.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 Id="rId3" Type="http://schemas.openxmlformats.org/officeDocument/2006/relationships/image" Target="../media/brand_photo.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 Id="rId3" Type="http://schemas.openxmlformats.org/officeDocument/2006/relationships/image" Target="../media/brand_photo.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 Id="rId3" Type="http://schemas.openxmlformats.org/officeDocument/2006/relationships/image" Target="../media/brand_photo.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 Id="rId3" Type="http://schemas.openxmlformats.org/officeDocument/2006/relationships/image" Target="../media/brand_photo.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 Id="rId3" Type="http://schemas.openxmlformats.org/officeDocument/2006/relationships/image" Target="../media/brand_photo.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 Id="rId3" Type="http://schemas.openxmlformats.org/officeDocument/2006/relationships/image" Target="../media/brand_photo.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 Id="rId3" Type="http://schemas.openxmlformats.org/officeDocument/2006/relationships/image" Target="../media/brand_photo.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 Id="rId3" Type="http://schemas.openxmlformats.org/officeDocument/2006/relationships/image" Target="../media/brand_photo.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 Id="rId3" Type="http://schemas.openxmlformats.org/officeDocument/2006/relationships/image" Target="../media/brand_photo.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 Id="rId3" Type="http://schemas.openxmlformats.org/officeDocument/2006/relationships/image" Target="../media/brand_photo.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 Id="rId3" Type="http://schemas.openxmlformats.org/officeDocument/2006/relationships/image" Target="../media/brand_photo.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 Id="rId3" Type="http://schemas.openxmlformats.org/officeDocument/2006/relationships/image" Target="../media/brand_photo.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 Id="rId3" Type="http://schemas.openxmlformats.org/officeDocument/2006/relationships/image" Target="../media/brand_photo.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 Id="rId3" Type="http://schemas.openxmlformats.org/officeDocument/2006/relationships/image" Target="../media/brand_photo.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 Id="rId3" Type="http://schemas.openxmlformats.org/officeDocument/2006/relationships/image" Target="../media/brand_photo.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 Id="rId3" Type="http://schemas.openxmlformats.org/officeDocument/2006/relationships/image" Target="../media/brand_photo.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 Id="rId3" Type="http://schemas.openxmlformats.org/officeDocument/2006/relationships/image" Target="../media/brand_photo.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 Id="rId3" Type="http://schemas.openxmlformats.org/officeDocument/2006/relationships/image" Target="../media/brand_logo.png"/><Relationship Id="rId4" Type="http://schemas.openxmlformats.org/officeDocument/2006/relationships/image" Target="../media/brand_photo.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 Id="rId3" Type="http://schemas.openxmlformats.org/officeDocument/2006/relationships/image" Target="../media/brand_photo.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 Id="rId3" Type="http://schemas.openxmlformats.org/officeDocument/2006/relationships/image" Target="../media/brand_photo.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 Id="rId3" Type="http://schemas.openxmlformats.org/officeDocument/2006/relationships/image" Target="../media/brand_photo.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 Id="rId3" Type="http://schemas.openxmlformats.org/officeDocument/2006/relationships/image" Target="../media/brand_photo.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 Id="rId3" Type="http://schemas.openxmlformats.org/officeDocument/2006/relationships/image" Target="../media/brand_photo.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 Id="rId3" Type="http://schemas.openxmlformats.org/officeDocument/2006/relationships/image" Target="../media/brand_photo.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 Id="rId3" Type="http://schemas.openxmlformats.org/officeDocument/2006/relationships/image" Target="../media/brand_photo.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 Id="rId3" Type="http://schemas.openxmlformats.org/officeDocument/2006/relationships/image" Target="../media/brand_photo.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 Id="rId3" Type="http://schemas.openxmlformats.org/officeDocument/2006/relationships/image" Target="../media/brand_photo.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 Id="rId3" Type="http://schemas.openxmlformats.org/officeDocument/2006/relationships/image" Target="../media/brand_photo.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 Id="rId3" Type="http://schemas.openxmlformats.org/officeDocument/2006/relationships/image" Target="../media/brand_photo.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 Id="rId3" Type="http://schemas.openxmlformats.org/officeDocument/2006/relationships/image" Target="../media/brand_photo.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 Id="rId3" Type="http://schemas.openxmlformats.org/officeDocument/2006/relationships/image" Target="../media/brand_photo.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7.xml"/><Relationship Id="rId3" Type="http://schemas.openxmlformats.org/officeDocument/2006/relationships/image" Target="../media/brand_photo.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 Id="rId3" Type="http://schemas.openxmlformats.org/officeDocument/2006/relationships/image" Target="../media/brand_photo.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9.xml"/><Relationship Id="rId3" Type="http://schemas.openxmlformats.org/officeDocument/2006/relationships/image" Target="../media/brand_photo.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0.xml"/><Relationship Id="rId3" Type="http://schemas.openxmlformats.org/officeDocument/2006/relationships/image" Target="../media/brand_photo.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1.xml"/><Relationship Id="rId3" Type="http://schemas.openxmlformats.org/officeDocument/2006/relationships/image" Target="../media/brand_photo.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2.xml"/><Relationship Id="rId3" Type="http://schemas.openxmlformats.org/officeDocument/2006/relationships/image" Target="../media/brand_photo.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3.xml"/><Relationship Id="rId3" Type="http://schemas.openxmlformats.org/officeDocument/2006/relationships/image" Target="../media/brand_photo.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4.xml"/><Relationship Id="rId3" Type="http://schemas.openxmlformats.org/officeDocument/2006/relationships/image" Target="../media/brand_photo.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5.xml"/><Relationship Id="rId3" Type="http://schemas.openxmlformats.org/officeDocument/2006/relationships/image" Target="../media/brand_photo.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6.xml"/><Relationship Id="rId3" Type="http://schemas.openxmlformats.org/officeDocument/2006/relationships/image" Target="../media/brand_photo.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7.xml"/><Relationship Id="rId3" Type="http://schemas.openxmlformats.org/officeDocument/2006/relationships/image" Target="../media/brand_photo.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8.xml"/><Relationship Id="rId3" Type="http://schemas.openxmlformats.org/officeDocument/2006/relationships/image" Target="../media/brand_photo.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9.xml"/><Relationship Id="rId3" Type="http://schemas.openxmlformats.org/officeDocument/2006/relationships/image" Target="../media/brand_photo.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0.xml"/><Relationship Id="rId3" Type="http://schemas.openxmlformats.org/officeDocument/2006/relationships/image" Target="../media/brand_photo.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1.xml"/><Relationship Id="rId3" Type="http://schemas.openxmlformats.org/officeDocument/2006/relationships/image" Target="../media/brand_photo.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2.xml"/><Relationship Id="rId3" Type="http://schemas.openxmlformats.org/officeDocument/2006/relationships/image" Target="../media/brand_photo.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3.xml"/><Relationship Id="rId3" Type="http://schemas.openxmlformats.org/officeDocument/2006/relationships/image" Target="../media/brand_photo.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4.xml"/><Relationship Id="rId3" Type="http://schemas.openxmlformats.org/officeDocument/2006/relationships/image" Target="../media/brand_photo.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5.xml"/><Relationship Id="rId3" Type="http://schemas.openxmlformats.org/officeDocument/2006/relationships/image" Target="../media/brand_photo.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6.xml"/><Relationship Id="rId3" Type="http://schemas.openxmlformats.org/officeDocument/2006/relationships/image" Target="../media/brand_photo.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7.xml"/><Relationship Id="rId3" Type="http://schemas.openxmlformats.org/officeDocument/2006/relationships/image" Target="../media/brand_photo.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8.xml"/><Relationship Id="rId3" Type="http://schemas.openxmlformats.org/officeDocument/2006/relationships/image" Target="../media/brand_photo.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9.xml"/><Relationship Id="rId3" Type="http://schemas.openxmlformats.org/officeDocument/2006/relationships/image" Target="../media/brand_photo.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0.xml"/><Relationship Id="rId3" Type="http://schemas.openxmlformats.org/officeDocument/2006/relationships/image" Target="../media/brand_photo.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1.xml"/><Relationship Id="rId3" Type="http://schemas.openxmlformats.org/officeDocument/2006/relationships/image" Target="../media/brand_photo.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2.xml"/><Relationship Id="rId3" Type="http://schemas.openxmlformats.org/officeDocument/2006/relationships/image" Target="../media/brand_photo.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3.xml"/><Relationship Id="rId3" Type="http://schemas.openxmlformats.org/officeDocument/2006/relationships/image" Target="../media/brand_photo.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4.xml"/><Relationship Id="rId3" Type="http://schemas.openxmlformats.org/officeDocument/2006/relationships/image" Target="../media/brand_photo.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5.xml"/><Relationship Id="rId3" Type="http://schemas.openxmlformats.org/officeDocument/2006/relationships/image" Target="../media/brand_photo.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6.xml"/><Relationship Id="rId3" Type="http://schemas.openxmlformats.org/officeDocument/2006/relationships/image" Target="../media/brand_photo.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8.xml"/><Relationship Id="rId3" Type="http://schemas.openxmlformats.org/officeDocument/2006/relationships/image" Target="../media/brand_logo.png"/><Relationship Id="rId4" Type="http://schemas.openxmlformats.org/officeDocument/2006/relationships/image" Target="../media/brand_photo.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9.xml"/><Relationship Id="rId3" Type="http://schemas.openxmlformats.org/officeDocument/2006/relationships/image" Target="../media/brand_photo.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0.xml"/><Relationship Id="rId3" Type="http://schemas.openxmlformats.org/officeDocument/2006/relationships/image" Target="../media/brand_photo.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1.xml"/><Relationship Id="rId3" Type="http://schemas.openxmlformats.org/officeDocument/2006/relationships/image" Target="../media/brand_photo.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2.xml"/><Relationship Id="rId3" Type="http://schemas.openxmlformats.org/officeDocument/2006/relationships/image" Target="../media/brand_photo.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3.xml"/><Relationship Id="rId3" Type="http://schemas.openxmlformats.org/officeDocument/2006/relationships/image" Target="../media/brand_photo.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4.xml"/><Relationship Id="rId3" Type="http://schemas.openxmlformats.org/officeDocument/2006/relationships/image" Target="../media/brand_photo.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5.xml"/><Relationship Id="rId3" Type="http://schemas.openxmlformats.org/officeDocument/2006/relationships/image" Target="../media/brand_photo.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6.xml"/><Relationship Id="rId3" Type="http://schemas.openxmlformats.org/officeDocument/2006/relationships/image" Target="../media/brand_photo.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7.xml"/><Relationship Id="rId3" Type="http://schemas.openxmlformats.org/officeDocument/2006/relationships/image" Target="../media/brand_photo.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8.xml"/><Relationship Id="rId3" Type="http://schemas.openxmlformats.org/officeDocument/2006/relationships/image" Target="../media/brand_photo.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9.xml"/><Relationship Id="rId3" Type="http://schemas.openxmlformats.org/officeDocument/2006/relationships/image" Target="../media/brand_photo.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0.xml"/><Relationship Id="rId3" Type="http://schemas.openxmlformats.org/officeDocument/2006/relationships/image" Target="../media/brand_photo.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1.xml"/><Relationship Id="rId3" Type="http://schemas.openxmlformats.org/officeDocument/2006/relationships/image" Target="../media/brand_photo.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2.xml"/><Relationship Id="rId3" Type="http://schemas.openxmlformats.org/officeDocument/2006/relationships/image" Target="../media/brand_photo.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3.xml"/><Relationship Id="rId3" Type="http://schemas.openxmlformats.org/officeDocument/2006/relationships/image" Target="../media/brand_photo.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4.xml"/><Relationship Id="rId3" Type="http://schemas.openxmlformats.org/officeDocument/2006/relationships/image" Target="../media/brand_photo.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5.xml"/><Relationship Id="rId3" Type="http://schemas.openxmlformats.org/officeDocument/2006/relationships/image" Target="../media/brand_photo.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6.xml"/><Relationship Id="rId3" Type="http://schemas.openxmlformats.org/officeDocument/2006/relationships/image" Target="../media/brand_photo.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7.xml"/><Relationship Id="rId3" Type="http://schemas.openxmlformats.org/officeDocument/2006/relationships/image" Target="../media/brand_photo.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8.xml"/><Relationship Id="rId3" Type="http://schemas.openxmlformats.org/officeDocument/2006/relationships/image" Target="../media/brand_photo.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9.xml"/><Relationship Id="rId3" Type="http://schemas.openxmlformats.org/officeDocument/2006/relationships/image" Target="../media/brand_photo.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0.xml"/><Relationship Id="rId3" Type="http://schemas.openxmlformats.org/officeDocument/2006/relationships/image" Target="../media/brand_photo.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1.xml"/><Relationship Id="rId3" Type="http://schemas.openxmlformats.org/officeDocument/2006/relationships/image" Target="../media/brand_photo.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2.xml"/><Relationship Id="rId3" Type="http://schemas.openxmlformats.org/officeDocument/2006/relationships/image" Target="../media/brand_photo.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3.xml"/><Relationship Id="rId3" Type="http://schemas.openxmlformats.org/officeDocument/2006/relationships/image" Target="../media/brand_photo.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4.xml"/><Relationship Id="rId3" Type="http://schemas.openxmlformats.org/officeDocument/2006/relationships/image" Target="../media/brand_photo.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5.xml"/><Relationship Id="rId3" Type="http://schemas.openxmlformats.org/officeDocument/2006/relationships/image" Target="../media/brand_photo.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6.xml"/><Relationship Id="rId3" Type="http://schemas.openxmlformats.org/officeDocument/2006/relationships/image" Target="../media/brand_photo.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7.xml"/><Relationship Id="rId3" Type="http://schemas.openxmlformats.org/officeDocument/2006/relationships/image" Target="../media/brand_photo.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8.xml"/><Relationship Id="rId3" Type="http://schemas.openxmlformats.org/officeDocument/2006/relationships/image" Target="../media/brand_photo.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9.xml"/><Relationship Id="rId3" Type="http://schemas.openxmlformats.org/officeDocument/2006/relationships/image" Target="../media/brand_photo.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0.xml"/><Relationship Id="rId3" Type="http://schemas.openxmlformats.org/officeDocument/2006/relationships/image" Target="../media/brand_photo.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1.xml"/><Relationship Id="rId3" Type="http://schemas.openxmlformats.org/officeDocument/2006/relationships/image" Target="../media/brand_photo.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2.xml"/><Relationship Id="rId3" Type="http://schemas.openxmlformats.org/officeDocument/2006/relationships/image" Target="../media/brand_photo.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3.xml"/><Relationship Id="rId3" Type="http://schemas.openxmlformats.org/officeDocument/2006/relationships/image" Target="../media/brand_photo.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4.xml"/><Relationship Id="rId3" Type="http://schemas.openxmlformats.org/officeDocument/2006/relationships/image" Target="../media/brand_photo.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5.xml"/><Relationship Id="rId3" Type="http://schemas.openxmlformats.org/officeDocument/2006/relationships/image" Target="../media/brand_photo.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6.xml"/><Relationship Id="rId3" Type="http://schemas.openxmlformats.org/officeDocument/2006/relationships/image" Target="../media/brand_photo.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7.xml"/><Relationship Id="rId3" Type="http://schemas.openxmlformats.org/officeDocument/2006/relationships/image" Target="../media/brand_photo.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8.xml"/><Relationship Id="rId3" Type="http://schemas.openxmlformats.org/officeDocument/2006/relationships/image" Target="../media/brand_photo.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9.xml"/><Relationship Id="rId3" Type="http://schemas.openxmlformats.org/officeDocument/2006/relationships/image" Target="../media/brand_photo.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0.xml"/><Relationship Id="rId3" Type="http://schemas.openxmlformats.org/officeDocument/2006/relationships/image" Target="../media/brand_photo.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1.xml"/><Relationship Id="rId3" Type="http://schemas.openxmlformats.org/officeDocument/2006/relationships/image" Target="../media/brand_photo.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2.xml"/><Relationship Id="rId3" Type="http://schemas.openxmlformats.org/officeDocument/2006/relationships/image" Target="../media/brand_photo.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3.xml"/><Relationship Id="rId3" Type="http://schemas.openxmlformats.org/officeDocument/2006/relationships/image" Target="../media/brand_photo.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4.xml"/><Relationship Id="rId3" Type="http://schemas.openxmlformats.org/officeDocument/2006/relationships/image" Target="../media/brand_photo.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5.xml"/><Relationship Id="rId3" Type="http://schemas.openxmlformats.org/officeDocument/2006/relationships/image" Target="../media/brand_photo.png"/></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6.xml"/><Relationship Id="rId3" Type="http://schemas.openxmlformats.org/officeDocument/2006/relationships/image" Target="../media/brand_photo.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7.xml"/><Relationship Id="rId3" Type="http://schemas.openxmlformats.org/officeDocument/2006/relationships/image" Target="../media/brand_photo.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8.xml"/><Relationship Id="rId3" Type="http://schemas.openxmlformats.org/officeDocument/2006/relationships/image" Target="../media/brand_photo.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9.xml"/><Relationship Id="rId3" Type="http://schemas.openxmlformats.org/officeDocument/2006/relationships/image" Target="../media/brand_photo.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0.xml"/><Relationship Id="rId3" Type="http://schemas.openxmlformats.org/officeDocument/2006/relationships/image" Target="../media/brand_photo.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1.xml"/><Relationship Id="rId3" Type="http://schemas.openxmlformats.org/officeDocument/2006/relationships/image" Target="../media/brand_photo.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3.xml"/><Relationship Id="rId3" Type="http://schemas.openxmlformats.org/officeDocument/2006/relationships/image" Target="../media/brand_logo.png"/><Relationship Id="rId4" Type="http://schemas.openxmlformats.org/officeDocument/2006/relationships/image" Target="../media/brand_photo.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4.xml"/><Relationship Id="rId3" Type="http://schemas.openxmlformats.org/officeDocument/2006/relationships/image" Target="../media/brand_photo.pn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5.xml"/><Relationship Id="rId3" Type="http://schemas.openxmlformats.org/officeDocument/2006/relationships/image" Target="../media/brand_photo.png"/></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6.xml"/><Relationship Id="rId3" Type="http://schemas.openxmlformats.org/officeDocument/2006/relationships/image" Target="../media/brand_photo.png"/></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7.xml"/><Relationship Id="rId3" Type="http://schemas.openxmlformats.org/officeDocument/2006/relationships/image" Target="../media/brand_photo.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8.xml"/><Relationship Id="rId3" Type="http://schemas.openxmlformats.org/officeDocument/2006/relationships/image" Target="../media/brand_photo.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9.xml"/><Relationship Id="rId3" Type="http://schemas.openxmlformats.org/officeDocument/2006/relationships/image" Target="../media/brand_photo.pn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0.xml"/><Relationship Id="rId3" Type="http://schemas.openxmlformats.org/officeDocument/2006/relationships/image" Target="../media/brand_photo.png"/></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1.xml"/><Relationship Id="rId3" Type="http://schemas.openxmlformats.org/officeDocument/2006/relationships/image" Target="../media/brand_photo.png"/></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2.xml"/><Relationship Id="rId3" Type="http://schemas.openxmlformats.org/officeDocument/2006/relationships/image" Target="../media/brand_photo.png"/></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3.xml"/><Relationship Id="rId3" Type="http://schemas.openxmlformats.org/officeDocument/2006/relationships/image" Target="../media/brand_photo.png"/></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4.xml"/><Relationship Id="rId3" Type="http://schemas.openxmlformats.org/officeDocument/2006/relationships/image" Target="../media/brand_photo.png"/></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5.xml"/><Relationship Id="rId3" Type="http://schemas.openxmlformats.org/officeDocument/2006/relationships/image" Target="../media/brand_photo.png"/></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6.xml"/><Relationship Id="rId3" Type="http://schemas.openxmlformats.org/officeDocument/2006/relationships/image" Target="../media/brand_photo.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7.xml"/><Relationship Id="rId3" Type="http://schemas.openxmlformats.org/officeDocument/2006/relationships/image" Target="../media/brand_photo.pn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8.xml"/><Relationship Id="rId3" Type="http://schemas.openxmlformats.org/officeDocument/2006/relationships/image" Target="../media/brand_photo.png"/></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9.xml"/><Relationship Id="rId3" Type="http://schemas.openxmlformats.org/officeDocument/2006/relationships/image" Target="../media/brand_photo.pn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0.xml"/><Relationship Id="rId3" Type="http://schemas.openxmlformats.org/officeDocument/2006/relationships/image" Target="../media/brand_photo.png"/></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1.xml"/><Relationship Id="rId3" Type="http://schemas.openxmlformats.org/officeDocument/2006/relationships/image" Target="../media/brand_photo.pn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2.xml"/><Relationship Id="rId3" Type="http://schemas.openxmlformats.org/officeDocument/2006/relationships/image" Target="../media/brand_photo.pn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3.xml"/><Relationship Id="rId3" Type="http://schemas.openxmlformats.org/officeDocument/2006/relationships/image" Target="../media/brand_photo.png"/></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4.xml"/><Relationship Id="rId3" Type="http://schemas.openxmlformats.org/officeDocument/2006/relationships/image" Target="../media/brand_photo.png"/></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5.xml"/><Relationship Id="rId3" Type="http://schemas.openxmlformats.org/officeDocument/2006/relationships/image" Target="../media/brand_photo.png"/></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6.xml"/><Relationship Id="rId3" Type="http://schemas.openxmlformats.org/officeDocument/2006/relationships/image" Target="../media/brand_photo.png"/></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7.xml"/><Relationship Id="rId3" Type="http://schemas.openxmlformats.org/officeDocument/2006/relationships/image" Target="../media/brand_photo.png"/></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8.xml"/><Relationship Id="rId3" Type="http://schemas.openxmlformats.org/officeDocument/2006/relationships/image" Target="../media/brand_photo.png"/></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9.xml"/><Relationship Id="rId3" Type="http://schemas.openxmlformats.org/officeDocument/2006/relationships/image" Target="../media/brand_photo.png"/></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0.xml"/><Relationship Id="rId3" Type="http://schemas.openxmlformats.org/officeDocument/2006/relationships/image" Target="../media/brand_photo.png"/></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1.xml"/><Relationship Id="rId3" Type="http://schemas.openxmlformats.org/officeDocument/2006/relationships/image" Target="../media/brand_photo.png"/></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2.xml"/><Relationship Id="rId3" Type="http://schemas.openxmlformats.org/officeDocument/2006/relationships/image" Target="../media/brand_photo.png"/></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3.xml"/><Relationship Id="rId3" Type="http://schemas.openxmlformats.org/officeDocument/2006/relationships/image" Target="../media/brand_photo.png"/></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4.xml"/><Relationship Id="rId3" Type="http://schemas.openxmlformats.org/officeDocument/2006/relationships/image" Target="../media/brand_photo.png"/></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5.xml"/><Relationship Id="rId3" Type="http://schemas.openxmlformats.org/officeDocument/2006/relationships/image" Target="../media/brand_photo.png"/></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6.xml"/><Relationship Id="rId3" Type="http://schemas.openxmlformats.org/officeDocument/2006/relationships/image" Target="../media/brand_photo.png"/></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7.xml"/><Relationship Id="rId3" Type="http://schemas.openxmlformats.org/officeDocument/2006/relationships/image" Target="../media/brand_photo.png"/></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8.xml"/><Relationship Id="rId3" Type="http://schemas.openxmlformats.org/officeDocument/2006/relationships/image" Target="../media/brand_photo.png"/></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9.xml"/><Relationship Id="rId3" Type="http://schemas.openxmlformats.org/officeDocument/2006/relationships/image" Target="../media/brand_photo.png"/></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0.xml"/><Relationship Id="rId3" Type="http://schemas.openxmlformats.org/officeDocument/2006/relationships/image" Target="../media/brand_photo.png"/></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1.xml"/><Relationship Id="rId3" Type="http://schemas.openxmlformats.org/officeDocument/2006/relationships/image" Target="../media/brand_photo.png"/></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2.xml"/><Relationship Id="rId3" Type="http://schemas.openxmlformats.org/officeDocument/2006/relationships/image" Target="../media/brand_photo.png"/></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3.xml"/><Relationship Id="rId3" Type="http://schemas.openxmlformats.org/officeDocument/2006/relationships/image" Target="../media/brand_photo.png"/></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4.xml"/><Relationship Id="rId3" Type="http://schemas.openxmlformats.org/officeDocument/2006/relationships/image" Target="../media/brand_photo.png"/></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5.xml"/><Relationship Id="rId3" Type="http://schemas.openxmlformats.org/officeDocument/2006/relationships/image" Target="../media/brand_photo.png"/></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6.xml"/><Relationship Id="rId3" Type="http://schemas.openxmlformats.org/officeDocument/2006/relationships/image" Target="../media/brand_photo.png"/></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7.xml"/><Relationship Id="rId3" Type="http://schemas.openxmlformats.org/officeDocument/2006/relationships/image" Target="../media/brand_photo.png"/></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8.xml"/><Relationship Id="rId3" Type="http://schemas.openxmlformats.org/officeDocument/2006/relationships/image" Target="../media/brand_photo.png"/></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9.xml"/><Relationship Id="rId3" Type="http://schemas.openxmlformats.org/officeDocument/2006/relationships/image" Target="../media/brand_photo.png"/></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0.xml"/><Relationship Id="rId3" Type="http://schemas.openxmlformats.org/officeDocument/2006/relationships/image" Target="../media/brand_photo.png"/></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2.xml"/><Relationship Id="rId3" Type="http://schemas.openxmlformats.org/officeDocument/2006/relationships/image" Target="../media/brand_logo.png"/><Relationship Id="rId4" Type="http://schemas.openxmlformats.org/officeDocument/2006/relationships/image" Target="../media/brand_photo.png"/></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3.xml"/><Relationship Id="rId3" Type="http://schemas.openxmlformats.org/officeDocument/2006/relationships/image" Target="../media/brand_photo.png"/></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4.xml"/><Relationship Id="rId3" Type="http://schemas.openxmlformats.org/officeDocument/2006/relationships/image" Target="../media/brand_photo.png"/></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5.xml"/><Relationship Id="rId3" Type="http://schemas.openxmlformats.org/officeDocument/2006/relationships/image" Target="../media/brand_photo.png"/></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6.xml"/><Relationship Id="rId3" Type="http://schemas.openxmlformats.org/officeDocument/2006/relationships/image" Target="../media/brand_photo.png"/></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7.xml"/><Relationship Id="rId3" Type="http://schemas.openxmlformats.org/officeDocument/2006/relationships/image" Target="../media/brand_photo.png"/></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8.xml"/><Relationship Id="rId3" Type="http://schemas.openxmlformats.org/officeDocument/2006/relationships/image" Target="../media/brand_photo.png"/></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9.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0.xml"/><Relationship Id="rId3" Type="http://schemas.openxmlformats.org/officeDocument/2006/relationships/image" Target="../media/brand_logo.png"/><Relationship Id="rId4" Type="http://schemas.openxmlformats.org/officeDocument/2006/relationships/image" Target="../media/brand_photo.png"/></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1.xml"/><Relationship Id="rId3" Type="http://schemas.openxmlformats.org/officeDocument/2006/relationships/image" Target="../media/brand_photo.png"/></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2.xml"/><Relationship Id="rId3" Type="http://schemas.openxmlformats.org/officeDocument/2006/relationships/image" Target="../media/brand_photo.png"/></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3.xml"/><Relationship Id="rId3" Type="http://schemas.openxmlformats.org/officeDocument/2006/relationships/image" Target="../media/brand_photo.png"/></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4.xml"/><Relationship Id="rId3" Type="http://schemas.openxmlformats.org/officeDocument/2006/relationships/image" Target="../media/brand_photo.png"/></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5.xml"/><Relationship Id="rId3" Type="http://schemas.openxmlformats.org/officeDocument/2006/relationships/image" Target="../media/brand_photo.png"/></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6.xml"/><Relationship Id="rId3" Type="http://schemas.openxmlformats.org/officeDocument/2006/relationships/image" Target="../media/brand_photo.png"/></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7.xml"/><Relationship Id="rId3" Type="http://schemas.openxmlformats.org/officeDocument/2006/relationships/image" Target="../media/brand_photo.png"/></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8.xml"/><Relationship Id="rId3" Type="http://schemas.openxmlformats.org/officeDocument/2006/relationships/image" Target="../media/brand_photo.png"/></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9.xml"/><Relationship Id="rId3" Type="http://schemas.openxmlformats.org/officeDocument/2006/relationships/image" Target="../media/brand_photo.png"/></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0.xml"/><Relationship Id="rId3" Type="http://schemas.openxmlformats.org/officeDocument/2006/relationships/image" Target="../media/brand_photo.png"/></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1.xml"/><Relationship Id="rId3" Type="http://schemas.openxmlformats.org/officeDocument/2006/relationships/image" Target="../media/brand_photo.png"/></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2.xml"/><Relationship Id="rId3" Type="http://schemas.openxmlformats.org/officeDocument/2006/relationships/image" Target="../media/brand_photo.png"/></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3.xml"/><Relationship Id="rId3" Type="http://schemas.openxmlformats.org/officeDocument/2006/relationships/image" Target="../media/brand_photo.png"/></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4.xml"/><Relationship Id="rId3" Type="http://schemas.openxmlformats.org/officeDocument/2006/relationships/image" Target="../media/brand_photo.png"/></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5.xml"/><Relationship Id="rId3" Type="http://schemas.openxmlformats.org/officeDocument/2006/relationships/image" Target="../media/brand_photo.png"/></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6.xml"/><Relationship Id="rId3" Type="http://schemas.openxmlformats.org/officeDocument/2006/relationships/image" Target="../media/brand_photo.png"/></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7.xml"/><Relationship Id="rId3" Type="http://schemas.openxmlformats.org/officeDocument/2006/relationships/image" Target="../media/brand_photo.png"/></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8.xml"/><Relationship Id="rId3" Type="http://schemas.openxmlformats.org/officeDocument/2006/relationships/image" Target="../media/brand_photo.png"/></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9.xml"/><Relationship Id="rId3" Type="http://schemas.openxmlformats.org/officeDocument/2006/relationships/image" Target="../media/brand_photo.png"/></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0.xml"/><Relationship Id="rId3" Type="http://schemas.openxmlformats.org/officeDocument/2006/relationships/image" Target="../media/brand_photo.png"/></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1.xml"/><Relationship Id="rId3" Type="http://schemas.openxmlformats.org/officeDocument/2006/relationships/image" Target="../media/brand_photo.png"/></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2.xml"/><Relationship Id="rId3" Type="http://schemas.openxmlformats.org/officeDocument/2006/relationships/image" Target="../media/brand_photo.png"/></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3.xml"/><Relationship Id="rId3" Type="http://schemas.openxmlformats.org/officeDocument/2006/relationships/image" Target="../media/brand_photo.png"/></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4.xml"/><Relationship Id="rId3" Type="http://schemas.openxmlformats.org/officeDocument/2006/relationships/image" Target="../media/brand_photo.png"/></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5.xml"/><Relationship Id="rId3" Type="http://schemas.openxmlformats.org/officeDocument/2006/relationships/image" Target="../media/brand_photo.png"/></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6.xml"/><Relationship Id="rId3" Type="http://schemas.openxmlformats.org/officeDocument/2006/relationships/image" Target="../media/brand_photo.png"/></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7.xml"/><Relationship Id="rId3" Type="http://schemas.openxmlformats.org/officeDocument/2006/relationships/image" Target="../media/brand_photo.png"/></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8.xml"/><Relationship Id="rId3" Type="http://schemas.openxmlformats.org/officeDocument/2006/relationships/image" Target="../media/brand_photo.png"/></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9.xml"/><Relationship Id="rId3" Type="http://schemas.openxmlformats.org/officeDocument/2006/relationships/image" Target="../media/brand_photo.png"/></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0.xml"/><Relationship Id="rId3" Type="http://schemas.openxmlformats.org/officeDocument/2006/relationships/image" Target="../media/brand_photo.png"/></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1.xml"/><Relationship Id="rId3" Type="http://schemas.openxmlformats.org/officeDocument/2006/relationships/image" Target="../media/brand_photo.png"/></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2.xml"/><Relationship Id="rId3" Type="http://schemas.openxmlformats.org/officeDocument/2006/relationships/image" Target="../media/brand_photo.png"/></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3.xml"/><Relationship Id="rId3" Type="http://schemas.openxmlformats.org/officeDocument/2006/relationships/image" Target="../media/brand_photo.png"/></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4.xml"/><Relationship Id="rId3" Type="http://schemas.openxmlformats.org/officeDocument/2006/relationships/image" Target="../media/brand_photo.png"/></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5.xml"/><Relationship Id="rId3" Type="http://schemas.openxmlformats.org/officeDocument/2006/relationships/image" Target="../media/brand_photo.png"/></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6.xml"/><Relationship Id="rId3" Type="http://schemas.openxmlformats.org/officeDocument/2006/relationships/image" Target="../media/brand_photo.png"/></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7.xml"/><Relationship Id="rId3" Type="http://schemas.openxmlformats.org/officeDocument/2006/relationships/image" Target="../media/brand_photo.png"/></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8.xml"/><Relationship Id="rId3" Type="http://schemas.openxmlformats.org/officeDocument/2006/relationships/image" Target="../media/brand_photo.png"/></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9.xml"/><Relationship Id="rId3" Type="http://schemas.openxmlformats.org/officeDocument/2006/relationships/image" Target="../media/brand_photo.png"/></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0.xml"/><Relationship Id="rId3" Type="http://schemas.openxmlformats.org/officeDocument/2006/relationships/image" Target="../media/brand_photo.png"/></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1.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2.xml"/><Relationship Id="rId3" Type="http://schemas.openxmlformats.org/officeDocument/2006/relationships/image" Target="../media/brand_logo.png"/><Relationship Id="rId4" Type="http://schemas.openxmlformats.org/officeDocument/2006/relationships/image" Target="../media/brand_photo.png"/></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3.xml"/><Relationship Id="rId3" Type="http://schemas.openxmlformats.org/officeDocument/2006/relationships/image" Target="../media/brand_photo.png"/></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4.xml"/><Relationship Id="rId3" Type="http://schemas.openxmlformats.org/officeDocument/2006/relationships/image" Target="../media/brand_photo.png"/></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5.xml"/><Relationship Id="rId3" Type="http://schemas.openxmlformats.org/officeDocument/2006/relationships/image" Target="../media/brand_photo.png"/></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6.xml"/><Relationship Id="rId3" Type="http://schemas.openxmlformats.org/officeDocument/2006/relationships/image" Target="../media/brand_photo.png"/></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7.xml"/><Relationship Id="rId3" Type="http://schemas.openxmlformats.org/officeDocument/2006/relationships/image" Target="../media/brand_photo.png"/></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8.xml"/><Relationship Id="rId3" Type="http://schemas.openxmlformats.org/officeDocument/2006/relationships/image" Target="../media/brand_photo.png"/></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9.xml"/><Relationship Id="rId3" Type="http://schemas.openxmlformats.org/officeDocument/2006/relationships/image" Target="../media/brand_photo.png"/></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0.xml"/><Relationship Id="rId3" Type="http://schemas.openxmlformats.org/officeDocument/2006/relationships/image" Target="../media/brand_photo.png"/></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1.xml"/><Relationship Id="rId3" Type="http://schemas.openxmlformats.org/officeDocument/2006/relationships/image" Target="../media/brand_photo.png"/></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2.xml"/><Relationship Id="rId3" Type="http://schemas.openxmlformats.org/officeDocument/2006/relationships/image" Target="../media/brand_photo.png"/></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3.xml"/><Relationship Id="rId3" Type="http://schemas.openxmlformats.org/officeDocument/2006/relationships/image" Target="../media/brand_photo.png"/></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4.xml"/><Relationship Id="rId3" Type="http://schemas.openxmlformats.org/officeDocument/2006/relationships/image" Target="../media/brand_photo.png"/></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5.xml"/><Relationship Id="rId3" Type="http://schemas.openxmlformats.org/officeDocument/2006/relationships/image" Target="../media/brand_photo.png"/></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6.xml"/><Relationship Id="rId3" Type="http://schemas.openxmlformats.org/officeDocument/2006/relationships/image" Target="../media/brand_photo.png"/></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7.xml"/><Relationship Id="rId3" Type="http://schemas.openxmlformats.org/officeDocument/2006/relationships/image" Target="../media/brand_photo.png"/></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8.xml"/><Relationship Id="rId3" Type="http://schemas.openxmlformats.org/officeDocument/2006/relationships/image" Target="../media/brand_photo.png"/></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9.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0.xml"/><Relationship Id="rId3" Type="http://schemas.openxmlformats.org/officeDocument/2006/relationships/image" Target="../media/brand_logo.png"/><Relationship Id="rId4" Type="http://schemas.openxmlformats.org/officeDocument/2006/relationships/image" Target="../media/brand_photo.png"/></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1.xml"/><Relationship Id="rId3" Type="http://schemas.openxmlformats.org/officeDocument/2006/relationships/image" Target="../media/brand_photo.png"/></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2.xml"/><Relationship Id="rId3" Type="http://schemas.openxmlformats.org/officeDocument/2006/relationships/image" Target="../media/brand_photo.png"/></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3.xml"/><Relationship Id="rId3" Type="http://schemas.openxmlformats.org/officeDocument/2006/relationships/image" Target="../media/brand_photo.png"/></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4.xml"/><Relationship Id="rId3" Type="http://schemas.openxmlformats.org/officeDocument/2006/relationships/image" Target="../media/brand_photo.png"/></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5.xml"/><Relationship Id="rId3" Type="http://schemas.openxmlformats.org/officeDocument/2006/relationships/image" Target="../media/brand_photo.png"/></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6.xml"/><Relationship Id="rId3" Type="http://schemas.openxmlformats.org/officeDocument/2006/relationships/image" Target="../media/brand_photo.png"/></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7.xml"/><Relationship Id="rId3" Type="http://schemas.openxmlformats.org/officeDocument/2006/relationships/image" Target="../media/brand_photo.png"/></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8.xml"/><Relationship Id="rId3" Type="http://schemas.openxmlformats.org/officeDocument/2006/relationships/image" Target="../media/brand_photo.png"/></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9.xml"/><Relationship Id="rId3" Type="http://schemas.openxmlformats.org/officeDocument/2006/relationships/image" Target="../media/brand_photo.png"/></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0.xml"/><Relationship Id="rId3" Type="http://schemas.openxmlformats.org/officeDocument/2006/relationships/image" Target="../media/brand_photo.png"/></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1.xml"/><Relationship Id="rId3" Type="http://schemas.openxmlformats.org/officeDocument/2006/relationships/image" Target="../media/brand_photo.png"/></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2.xml"/><Relationship Id="rId3" Type="http://schemas.openxmlformats.org/officeDocument/2006/relationships/image" Target="../media/brand_photo.png"/></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3.xml"/><Relationship Id="rId3" Type="http://schemas.openxmlformats.org/officeDocument/2006/relationships/image" Target="../media/brand_photo.png"/></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4.xml"/><Relationship Id="rId3" Type="http://schemas.openxmlformats.org/officeDocument/2006/relationships/image" Target="../media/brand_photo.png"/></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5.xml"/><Relationship Id="rId3" Type="http://schemas.openxmlformats.org/officeDocument/2006/relationships/image" Target="../media/brand_photo.png"/></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6.xml"/><Relationship Id="rId3" Type="http://schemas.openxmlformats.org/officeDocument/2006/relationships/image" Target="../media/brand_photo.png"/></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7.xml"/><Relationship Id="rId3" Type="http://schemas.openxmlformats.org/officeDocument/2006/relationships/image" Target="../media/brand_photo.png"/></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8.xml"/><Relationship Id="rId3" Type="http://schemas.openxmlformats.org/officeDocument/2006/relationships/image" Target="../media/brand_photo.png"/></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9.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0.xml"/><Relationship Id="rId3" Type="http://schemas.openxmlformats.org/officeDocument/2006/relationships/image" Target="../media/brand_logo.png"/><Relationship Id="rId4" Type="http://schemas.openxmlformats.org/officeDocument/2006/relationships/image" Target="../media/brand_photo.png"/></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1.xml"/><Relationship Id="rId3" Type="http://schemas.openxmlformats.org/officeDocument/2006/relationships/image" Target="../media/brand_photo.png"/></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2.xml"/><Relationship Id="rId3" Type="http://schemas.openxmlformats.org/officeDocument/2006/relationships/image" Target="../media/brand_photo.png"/></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3.xml"/><Relationship Id="rId3" Type="http://schemas.openxmlformats.org/officeDocument/2006/relationships/image" Target="../media/brand_photo.png"/></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4.xml"/><Relationship Id="rId3" Type="http://schemas.openxmlformats.org/officeDocument/2006/relationships/image" Target="../media/brand_photo.png"/></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5.xml"/><Relationship Id="rId3" Type="http://schemas.openxmlformats.org/officeDocument/2006/relationships/image" Target="../media/brand_photo.png"/></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6.xml"/><Relationship Id="rId3" Type="http://schemas.openxmlformats.org/officeDocument/2006/relationships/image" Target="../media/brand_photo.png"/></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7.xml"/><Relationship Id="rId3" Type="http://schemas.openxmlformats.org/officeDocument/2006/relationships/image" Target="../media/brand_photo.png"/></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8.xml"/><Relationship Id="rId3" Type="http://schemas.openxmlformats.org/officeDocument/2006/relationships/image" Target="../media/brand_photo.png"/></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9.xml"/><Relationship Id="rId3" Type="http://schemas.openxmlformats.org/officeDocument/2006/relationships/image" Target="../media/brand_photo.png"/></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0.xml"/><Relationship Id="rId3" Type="http://schemas.openxmlformats.org/officeDocument/2006/relationships/image" Target="../media/brand_photo.png"/></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1.xml"/><Relationship Id="rId3" Type="http://schemas.openxmlformats.org/officeDocument/2006/relationships/image" Target="../media/brand_photo.png"/></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2.xml"/><Relationship Id="rId3" Type="http://schemas.openxmlformats.org/officeDocument/2006/relationships/image" Target="../media/brand_photo.png"/></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3.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4.xml"/><Relationship Id="rId3" Type="http://schemas.openxmlformats.org/officeDocument/2006/relationships/image" Target="../media/brand_logo.png"/><Relationship Id="rId4" Type="http://schemas.openxmlformats.org/officeDocument/2006/relationships/image" Target="../media/brand_photo.png"/></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5.xml"/><Relationship Id="rId3" Type="http://schemas.openxmlformats.org/officeDocument/2006/relationships/image" Target="../media/brand_photo.png"/></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6.xml"/><Relationship Id="rId3" Type="http://schemas.openxmlformats.org/officeDocument/2006/relationships/image" Target="../media/brand_photo.png"/></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7.xml"/><Relationship Id="rId3" Type="http://schemas.openxmlformats.org/officeDocument/2006/relationships/image" Target="../media/brand_photo.png"/></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8.xml"/><Relationship Id="rId3" Type="http://schemas.openxmlformats.org/officeDocument/2006/relationships/image" Target="../media/brand_photo.png"/></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9.xml"/><Relationship Id="rId3" Type="http://schemas.openxmlformats.org/officeDocument/2006/relationships/image" Target="../media/brand_photo.png"/></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0.xml"/><Relationship Id="rId3" Type="http://schemas.openxmlformats.org/officeDocument/2006/relationships/image" Target="../media/brand_photo.png"/></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1.xml"/><Relationship Id="rId3" Type="http://schemas.openxmlformats.org/officeDocument/2006/relationships/image" Target="../media/brand_photo.png"/></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2.xml"/><Relationship Id="rId3" Type="http://schemas.openxmlformats.org/officeDocument/2006/relationships/image" Target="../media/brand_photo.png"/></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3.xml"/><Relationship Id="rId3" Type="http://schemas.openxmlformats.org/officeDocument/2006/relationships/image" Target="../media/brand_photo.png"/></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4.xml"/><Relationship Id="rId3" Type="http://schemas.openxmlformats.org/officeDocument/2006/relationships/image" Target="../media/brand_photo.png"/></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5.xml"/><Relationship Id="rId3" Type="http://schemas.openxmlformats.org/officeDocument/2006/relationships/image" Target="../media/brand_photo.png"/></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6.xml"/><Relationship Id="rId3" Type="http://schemas.openxmlformats.org/officeDocument/2006/relationships/image" Target="../media/brand_photo.png"/></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7.xml"/><Relationship Id="rId3" Type="http://schemas.openxmlformats.org/officeDocument/2006/relationships/image" Target="../media/brand_photo.png"/></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8.xml"/><Relationship Id="rId3" Type="http://schemas.openxmlformats.org/officeDocument/2006/relationships/image" Target="../media/brand_photo.png"/></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9.xml"/><Relationship Id="rId3" Type="http://schemas.openxmlformats.org/officeDocument/2006/relationships/image" Target="../media/brand_photo.png"/></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0.xml"/><Relationship Id="rId3" Type="http://schemas.openxmlformats.org/officeDocument/2006/relationships/image" Target="../media/brand_photo.png"/></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1.xml"/><Relationship Id="rId3" Type="http://schemas.openxmlformats.org/officeDocument/2006/relationships/image" Target="../media/brand_photo.png"/><Relationship Id="rId4" Type="http://schemas.openxmlformats.org/officeDocument/2006/relationships/image" Target="../media/brand_logo.png"/></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government-jobs/" TargetMode="External"/><Relationship Id="rId4" Type="http://schemas.openxmlformats.org/officeDocument/2006/relationships/hyperlink" Target="https://4ab.in/government-jobs/" TargetMode="External"/><Relationship Id="rId5" Type="http://schemas.openxmlformats.org/officeDocument/2006/relationships/hyperlink" Target="https://4ab.in/government-jobs/" TargetMode="External"/><Relationship Id="rId6" Type="http://schemas.openxmlformats.org/officeDocument/2006/relationships/hyperlink" Target="https://4ab.in/government-jobs/exams/" TargetMode="External"/><Relationship Id="rId7" Type="http://schemas.openxmlformats.org/officeDocument/2006/relationships/hyperlink" Target="https://4ab.in/government-jobs/chemistry/" TargetMode="External"/><Relationship Id="rId8" Type="http://schemas.openxmlformats.org/officeDocument/2006/relationships/hyperlink" Target="https://4ab.in/government-jobs/blog/" TargetMode="External"/><Relationship Id="rId9" Type="http://schemas.openxmlformats.org/officeDocument/2006/relationships/hyperlink" Target="https://4ab.in/government-jobs/" TargetMode="External"/><Relationship Id="rId10" Type="http://schemas.openxmlformats.org/officeDocument/2006/relationships/hyperlink" Target="https://4ab.in/government-jobs/" TargetMode="External"/><Relationship Id="rId11" Type="http://schemas.openxmlformats.org/officeDocument/2006/relationships/hyperlink" Target="https://4ab.in/examination-news/latest/" TargetMode="External"/><Relationship Id="rId12" Type="http://schemas.openxmlformats.org/officeDocument/2006/relationships/hyperlink" Target="https://4ab.in/examination-news/calendar/" TargetMode="External"/><Relationship Id="rId13" Type="http://schemas.openxmlformats.org/officeDocument/2006/relationships/hyperlink" Target="https://4ab.in/examination-news/latest/?e=admit-card" TargetMode="External"/><Relationship Id="rId14" Type="http://schemas.openxmlformats.org/officeDocument/2006/relationships/hyperlink" Target="https://4ab.in/examination-news/latest/?e=result" TargetMode="External"/><Relationship Id="rId15" Type="http://schemas.openxmlformats.org/officeDocument/2006/relationships/hyperlink" Target="https://4ab.in/examination-news/tier/ug/" TargetMode="External"/><Relationship Id="rId16" Type="http://schemas.openxmlformats.org/officeDocument/2006/relationships/hyperlink" Target="https://4ab.in/examination-news/tier/pg/" TargetMode="External"/><Relationship Id="rId17" Type="http://schemas.openxmlformats.org/officeDocument/2006/relationships/hyperlink" Target="https://4ab.in/examination-news/tier/research/" TargetMode="External"/><Relationship Id="rId18" Type="http://schemas.openxmlformats.org/officeDocument/2006/relationships/hyperlink" Target="https://4ab.in/examination-news/tier/school/" TargetMode="External"/><Relationship Id="rId19" Type="http://schemas.openxmlformats.org/officeDocument/2006/relationships/hyperlink" Target="https://4ab.in/examination-news/blog/" TargetMode="External"/><Relationship Id="rId20" Type="http://schemas.openxmlformats.org/officeDocument/2006/relationships/hyperlink" Target="https://4ab.in/examination-news/" TargetMode="External"/><Relationship Id="rId21" Type="http://schemas.openxmlformats.org/officeDocument/2006/relationships/hyperlink" Target="https://4ab.in/examination-news/" TargetMode="External"/><Relationship Id="rId22" Type="http://schemas.openxmlformats.org/officeDocument/2006/relationships/hyperlink" Target="https://4ab.in/educators/" TargetMode="External"/><Relationship Id="rId23" Type="http://schemas.openxmlformats.org/officeDocument/2006/relationships/image" Target="../media/brand_image-3-1.png"/><Relationship Id="rId24" Type="http://schemas.openxmlformats.org/officeDocument/2006/relationships/image" Target="../media/brand_image-3-2.png"/><Relationship Id="rId25" Type="http://schemas.openxmlformats.org/officeDocument/2006/relationships/image" Target="../media/brand_image-3-2.png"/><Relationship Id="rId26" Type="http://schemas.openxmlformats.org/officeDocument/2006/relationships/image" Target="../media/brand_image-3-2.png"/><Relationship Id="rId27" Type="http://schemas.openxmlformats.org/officeDocument/2006/relationships/image" Target="../media/brand_image-3-2.png"/><Relationship Id="rId28" Type="http://schemas.openxmlformats.org/officeDocument/2006/relationships/image" Target="../media/brand_image-3-2.png"/><Relationship Id="rId29" Type="http://schemas.openxmlformats.org/officeDocument/2006/relationships/image" Target="../media/brand_image-3-2.png"/><Relationship Id="rId30" Type="http://schemas.openxmlformats.org/officeDocument/2006/relationships/image" Target="../media/brand_image-3-8.png"/><Relationship Id="rId31" Type="http://schemas.openxmlformats.org/officeDocument/2006/relationships/image" Target="../media/brand_image-3-2.png"/><Relationship Id="rId32" Type="http://schemas.openxmlformats.org/officeDocument/2006/relationships/image" Target="../media/brand_image-3-10.png"/><Relationship Id="rId33" Type="http://schemas.openxmlformats.org/officeDocument/2006/relationships/image" Target="../media/brand_image-3-2.png"/><Relationship Id="rId34" Type="http://schemas.openxmlformats.org/officeDocument/2006/relationships/image" Target="../media/brand_image-3-2.png"/><Relationship Id="rId35" Type="http://schemas.openxmlformats.org/officeDocument/2006/relationships/image" Target="../media/brand_image-3-2.png"/><Relationship Id="rId36" Type="http://schemas.openxmlformats.org/officeDocument/2006/relationships/image" Target="../media/brand_image-3-2.png"/><Relationship Id="rId37" Type="http://schemas.openxmlformats.org/officeDocument/2006/relationships/image" Target="../media/brand_image-3-2.png"/><Relationship Id="rId38" Type="http://schemas.openxmlformats.org/officeDocument/2006/relationships/image" Target="../media/brand_image-3-2.png"/><Relationship Id="rId39" Type="http://schemas.openxmlformats.org/officeDocument/2006/relationships/image" Target="../media/brand_image-3-2.png"/><Relationship Id="rId40" Type="http://schemas.openxmlformats.org/officeDocument/2006/relationships/image" Target="../media/brand_image-3-2.png"/><Relationship Id="rId41" Type="http://schemas.openxmlformats.org/officeDocument/2006/relationships/image" Target="../media/brand_image-3-2.png"/><Relationship Id="rId42" Type="http://schemas.openxmlformats.org/officeDocument/2006/relationships/image" Target="../media/brand_image-3-20.png"/><Relationship Id="rId43" Type="http://schemas.openxmlformats.org/officeDocument/2006/relationships/image" Target="../media/brand_image-3-2.png"/><Relationship Id="rId44" Type="http://schemas.openxmlformats.org/officeDocument/2006/relationships/image" Target="../media/brand_image-3-2.png"/></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chemistry-question-bank/" TargetMode="External"/><Relationship Id="rId4" Type="http://schemas.openxmlformats.org/officeDocument/2006/relationships/hyperlink" Target="https://4ab.in/educators/search/" TargetMode="External"/><Relationship Id="rId5" Type="http://schemas.openxmlformats.org/officeDocument/2006/relationships/hyperlink" Target="https://4ab.in/educators/topic/" TargetMode="External"/><Relationship Id="rId6" Type="http://schemas.openxmlformats.org/officeDocument/2006/relationships/hyperlink" Target="https://4ab.in/educators/?m=qb" TargetMode="External"/><Relationship Id="rId7" Type="http://schemas.openxmlformats.org/officeDocument/2006/relationships/hyperlink" Target="https://4ab.in/educators/chemistry-question-bank/#docs" TargetMode="External"/><Relationship Id="rId8" Type="http://schemas.openxmlformats.org/officeDocument/2006/relationships/hyperlink" Target="https://4ab.in/educators/chemistry-community/" TargetMode="External"/><Relationship Id="rId9" Type="http://schemas.openxmlformats.org/officeDocument/2006/relationships/hyperlink" Target="https://4ab.in/educators/analyse/" TargetMode="External"/><Relationship Id="rId10" Type="http://schemas.openxmlformats.org/officeDocument/2006/relationships/hyperlink" Target="https://4ab.in/educators/?m=qb" TargetMode="External"/><Relationship Id="rId11" Type="http://schemas.openxmlformats.org/officeDocument/2006/relationships/hyperlink" Target="https://4ab.in/educators/" TargetMode="External"/><Relationship Id="rId12" Type="http://schemas.openxmlformats.org/officeDocument/2006/relationships/image" Target="../media/brand_image-4-1.png"/><Relationship Id="rId13" Type="http://schemas.openxmlformats.org/officeDocument/2006/relationships/image" Target="../media/brand_image-4-2.png"/><Relationship Id="rId14" Type="http://schemas.openxmlformats.org/officeDocument/2006/relationships/image" Target="../media/brand_image-4-2.png"/><Relationship Id="rId15" Type="http://schemas.openxmlformats.org/officeDocument/2006/relationships/image" Target="../media/brand_image-4-2.png"/><Relationship Id="rId16" Type="http://schemas.openxmlformats.org/officeDocument/2006/relationships/image" Target="../media/brand_image-4-5.png"/><Relationship Id="rId17" Type="http://schemas.openxmlformats.org/officeDocument/2006/relationships/image" Target="../media/brand_image-4-2.png"/><Relationship Id="rId18" Type="http://schemas.openxmlformats.org/officeDocument/2006/relationships/image" Target="../media/brand_image-4-7.png"/><Relationship Id="rId19" Type="http://schemas.openxmlformats.org/officeDocument/2006/relationships/image" Target="../media/brand_image-4-8.png"/><Relationship Id="rId20" Type="http://schemas.openxmlformats.org/officeDocument/2006/relationships/image" Target="../media/brand_image-4-2.png"/><Relationship Id="rId21" Type="http://schemas.openxmlformats.org/officeDocument/2006/relationships/image" Target="../media/brand_image-4-10.png"/><Relationship Id="rId22" Type="http://schemas.openxmlformats.org/officeDocument/2006/relationships/image" Target="../media/brand_image-4-2.png"/><Relationship Id="rId23" Type="http://schemas.openxmlformats.org/officeDocument/2006/relationships/image" Target="../media/brand_image-4-12.png"/><Relationship Id="rId24" Type="http://schemas.openxmlformats.org/officeDocument/2006/relationships/image" Target="../media/brand_image-4-2.png"/><Relationship Id="rId25" Type="http://schemas.openxmlformats.org/officeDocument/2006/relationships/image" Target="../media/brand_image-4-14.png"/><Relationship Id="rId26" Type="http://schemas.openxmlformats.org/officeDocument/2006/relationships/image" Target="../media/brand_image-4-15.png"/><Relationship Id="rId27" Type="http://schemas.openxmlformats.org/officeDocument/2006/relationships/image" Target="../media/brand_image-4-2.png"/></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5-1.png"/><Relationship Id="rId6" Type="http://schemas.openxmlformats.org/officeDocument/2006/relationships/image" Target="../media/brand_image-5-2.png"/><Relationship Id="rId7" Type="http://schemas.openxmlformats.org/officeDocument/2006/relationships/image" Target="../media/brand_image-5-3.png"/><Relationship Id="rId8" Type="http://schemas.openxmlformats.org/officeDocument/2006/relationships/image" Target="../media/brand_image-5-4.png"/><Relationship Id="rId9" Type="http://schemas.openxmlformats.org/officeDocument/2006/relationships/image" Target="../media/brand_image-5-5.png"/><Relationship Id="rId10" Type="http://schemas.openxmlformats.org/officeDocument/2006/relationships/image" Target="../media/brand_image-5-6.png"/><Relationship Id="rId11" Type="http://schemas.openxmlformats.org/officeDocument/2006/relationships/image" Target="../media/brand_image-5-7.png"/></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molecular-symmetry/" TargetMode="External"/><Relationship Id="rId4" Type="http://schemas.openxmlformats.org/officeDocument/2006/relationships/hyperlink" Target="https://4ab.in/molecular-symmetry/" TargetMode="External"/><Relationship Id="rId5" Type="http://schemas.openxmlformats.org/officeDocument/2006/relationships/hyperlink" Target="https://4ab.in/molecular-point-groups/" TargetMode="External"/><Relationship Id="rId6" Type="http://schemas.openxmlformats.org/officeDocument/2006/relationships/hyperlink" Target="https://4ab.in/molecular-point-groups/" TargetMode="External"/><Relationship Id="rId7" Type="http://schemas.openxmlformats.org/officeDocument/2006/relationships/hyperlink" Target="https://4ab.in/crystal-structure/" TargetMode="External"/><Relationship Id="rId8" Type="http://schemas.openxmlformats.org/officeDocument/2006/relationships/hyperlink" Target="https://4ab.in/crystal-structure/" TargetMode="External"/><Relationship Id="rId9" Type="http://schemas.openxmlformats.org/officeDocument/2006/relationships/hyperlink" Target="https://4ab.in/crystal-space-groups/" TargetMode="External"/><Relationship Id="rId10" Type="http://schemas.openxmlformats.org/officeDocument/2006/relationships/hyperlink" Target="https://4ab.in/crystal-space-groups/" TargetMode="External"/><Relationship Id="rId11" Type="http://schemas.openxmlformats.org/officeDocument/2006/relationships/hyperlink" Target="https://4ab.in/educators/" TargetMode="External"/><Relationship Id="rId12" Type="http://schemas.openxmlformats.org/officeDocument/2006/relationships/image" Target="../media/brand_image-6-1.png"/><Relationship Id="rId13" Type="http://schemas.openxmlformats.org/officeDocument/2006/relationships/image" Target="../media/brand_image-6-2.png"/><Relationship Id="rId14" Type="http://schemas.openxmlformats.org/officeDocument/2006/relationships/image" Target="../media/brand_image-6-3.png"/><Relationship Id="rId15" Type="http://schemas.openxmlformats.org/officeDocument/2006/relationships/image" Target="../media/brand_image-6-4.png"/><Relationship Id="rId16" Type="http://schemas.openxmlformats.org/officeDocument/2006/relationships/image" Target="../media/brand_image-6-5.png"/><Relationship Id="rId17" Type="http://schemas.openxmlformats.org/officeDocument/2006/relationships/image" Target="../media/brand_image-6-3.png"/><Relationship Id="rId18" Type="http://schemas.openxmlformats.org/officeDocument/2006/relationships/image" Target="../media/brand_image-6-7.png"/><Relationship Id="rId19" Type="http://schemas.openxmlformats.org/officeDocument/2006/relationships/image" Target="../media/brand_image-6-8.png"/><Relationship Id="rId20" Type="http://schemas.openxmlformats.org/officeDocument/2006/relationships/image" Target="../media/brand_image-6-3.png"/><Relationship Id="rId21" Type="http://schemas.openxmlformats.org/officeDocument/2006/relationships/image" Target="../media/brand_image-6-10.png"/><Relationship Id="rId22" Type="http://schemas.openxmlformats.org/officeDocument/2006/relationships/image" Target="../media/brand_image-6-11.png"/><Relationship Id="rId23" Type="http://schemas.openxmlformats.org/officeDocument/2006/relationships/image" Target="../media/brand_image-6-3.png"/><Relationship Id="rId24" Type="http://schemas.openxmlformats.org/officeDocument/2006/relationships/image" Target="../media/brand_image-6-3.png"/></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periodic-table/" TargetMode="External"/><Relationship Id="rId4" Type="http://schemas.openxmlformats.org/officeDocument/2006/relationships/hyperlink" Target="https://4ab.in/periodic-table/" TargetMode="External"/><Relationship Id="rId5" Type="http://schemas.openxmlformats.org/officeDocument/2006/relationships/hyperlink" Target="https://4ab.in/chemistry-calculator/" TargetMode="External"/><Relationship Id="rId6" Type="http://schemas.openxmlformats.org/officeDocument/2006/relationships/hyperlink" Target="https://4ab.in/chemistry-calculator/" TargetMode="External"/><Relationship Id="rId7" Type="http://schemas.openxmlformats.org/officeDocument/2006/relationships/hyperlink" Target="https://4ab.in/chemistry-typing/" TargetMode="External"/><Relationship Id="rId8" Type="http://schemas.openxmlformats.org/officeDocument/2006/relationships/hyperlink" Target="https://4ab.in/chemistry-typing/" TargetMode="External"/><Relationship Id="rId9" Type="http://schemas.openxmlformats.org/officeDocument/2006/relationships/hyperlink" Target="https://4ab.in/educators/draw/" TargetMode="External"/><Relationship Id="rId10" Type="http://schemas.openxmlformats.org/officeDocument/2006/relationships/hyperlink" Target="https://4ab.in/educators/draw/" TargetMode="External"/><Relationship Id="rId11" Type="http://schemas.openxmlformats.org/officeDocument/2006/relationships/hyperlink" Target="https://4ab.in/educators/" TargetMode="External"/><Relationship Id="rId12" Type="http://schemas.openxmlformats.org/officeDocument/2006/relationships/image" Target="../media/brand_image-7-1.png"/><Relationship Id="rId13" Type="http://schemas.openxmlformats.org/officeDocument/2006/relationships/image" Target="../media/brand_image-7-2.png"/><Relationship Id="rId14" Type="http://schemas.openxmlformats.org/officeDocument/2006/relationships/image" Target="../media/brand_image-7-3.png"/><Relationship Id="rId15" Type="http://schemas.openxmlformats.org/officeDocument/2006/relationships/image" Target="../media/brand_image-7-4.png"/><Relationship Id="rId16" Type="http://schemas.openxmlformats.org/officeDocument/2006/relationships/image" Target="../media/brand_image-7-5.png"/><Relationship Id="rId17" Type="http://schemas.openxmlformats.org/officeDocument/2006/relationships/image" Target="../media/brand_image-7-3.png"/><Relationship Id="rId18" Type="http://schemas.openxmlformats.org/officeDocument/2006/relationships/image" Target="../media/brand_image-7-7.png"/><Relationship Id="rId19" Type="http://schemas.openxmlformats.org/officeDocument/2006/relationships/image" Target="../media/brand_image-7-8.png"/><Relationship Id="rId20" Type="http://schemas.openxmlformats.org/officeDocument/2006/relationships/image" Target="../media/brand_image-7-3.png"/><Relationship Id="rId21" Type="http://schemas.openxmlformats.org/officeDocument/2006/relationships/image" Target="../media/brand_image-7-10.png"/><Relationship Id="rId22" Type="http://schemas.openxmlformats.org/officeDocument/2006/relationships/image" Target="../media/brand_image-7-11.png"/><Relationship Id="rId23" Type="http://schemas.openxmlformats.org/officeDocument/2006/relationships/image" Target="../media/brand_image-7-3.png"/><Relationship Id="rId24" Type="http://schemas.openxmlformats.org/officeDocument/2006/relationships/image" Target="../media/brand_image-7-3.png"/></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tel:+919212142427" TargetMode="External"/><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8-1.png"/><Relationship Id="rId6" Type="http://schemas.openxmlformats.org/officeDocument/2006/relationships/image" Target="../media/brand_image-8-2.png"/><Relationship Id="rId7" Type="http://schemas.openxmlformats.org/officeDocument/2006/relationships/image" Target="../media/brand_image-8-2.png"/><Relationship Id="rId8" Type="http://schemas.openxmlformats.org/officeDocument/2006/relationships/image" Target="../media/brand_image-8-4.png"/><Relationship Id="rId9" Type="http://schemas.openxmlformats.org/officeDocument/2006/relationships/image" Target="../media/brand_brand_phot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1E3A5F"/>
          </a:solidFill>
          <a:ln w="12700">
            <a:solidFill>
              <a:srgbClr val="1E3A5F"/>
            </a:solidFill>
            <a:prstDash val="solid"/>
          </a:ln>
        </p:spPr>
      </p:sp>
      <p:sp>
        <p:nvSpPr>
          <p:cNvPr id="6" name="Text 4"/>
          <p:cNvSpPr/>
          <p:nvPr/>
        </p:nvSpPr>
        <p:spPr>
          <a:xfrm>
            <a:off x="502920" y="502920"/>
            <a:ext cx="603504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ABC CHEMISTRY</a:t>
            </a:r>
            <a:endParaRPr lang="en-US" sz="1400" dirty="0"/>
          </a:p>
        </p:txBody>
      </p:sp>
      <p:sp>
        <p:nvSpPr>
          <p:cNvPr id="7" name="Text 5"/>
          <p:cNvSpPr/>
          <p:nvPr/>
        </p:nvSpPr>
        <p:spPr>
          <a:xfrm>
            <a:off x="502920" y="868680"/>
            <a:ext cx="6035040" cy="292608"/>
          </a:xfrm>
          <a:prstGeom prst="rect">
            <a:avLst/>
          </a:prstGeom>
          <a:noFill/>
          <a:ln/>
        </p:spPr>
        <p:txBody>
          <a:bodyPr wrap="square" lIns="0" tIns="0" rIns="0" bIns="0" rtlCol="0" anchor="ctr"/>
          <a:lstStyle/>
          <a:p>
            <a:pPr algn="l" indent="0" marL="0">
              <a:buNone/>
            </a:pPr>
            <a:r>
              <a:rPr lang="en-US" sz="1150" dirty="0">
                <a:solidFill>
                  <a:srgbClr val="5A6B82"/>
                </a:solidFill>
                <a:latin typeface="Arial" pitchFamily="34" charset="0"/>
                <a:ea typeface="Arial" pitchFamily="34" charset="-122"/>
                <a:cs typeface="Arial" pitchFamily="34" charset="-120"/>
              </a:rPr>
              <a:t>Mr. Aniket Bhardwaj  ·  15+ Years Mentorship</a:t>
            </a:r>
            <a:endParaRPr lang="en-US" sz="1150" dirty="0"/>
          </a:p>
        </p:txBody>
      </p:sp>
      <p:sp>
        <p:nvSpPr>
          <p:cNvPr id="8" name="Shape 6"/>
          <p:cNvSpPr/>
          <p:nvPr/>
        </p:nvSpPr>
        <p:spPr>
          <a:xfrm>
            <a:off x="521208" y="1371600"/>
            <a:ext cx="1554480" cy="45720"/>
          </a:xfrm>
          <a:prstGeom prst="rect">
            <a:avLst/>
          </a:prstGeom>
          <a:solidFill>
            <a:srgbClr val="D4A017"/>
          </a:solidFill>
          <a:ln w="12700">
            <a:solidFill>
              <a:srgbClr val="D4A017"/>
            </a:solidFill>
            <a:prstDash val="solid"/>
          </a:ln>
        </p:spPr>
      </p:sp>
      <p:sp>
        <p:nvSpPr>
          <p:cNvPr id="9" name="Text 7"/>
          <p:cNvSpPr/>
          <p:nvPr/>
        </p:nvSpPr>
        <p:spPr>
          <a:xfrm>
            <a:off x="502920" y="1517904"/>
            <a:ext cx="6217920" cy="658368"/>
          </a:xfrm>
          <a:prstGeom prst="rect">
            <a:avLst/>
          </a:prstGeom>
          <a:noFill/>
          <a:ln/>
        </p:spPr>
        <p:txBody>
          <a:bodyPr wrap="square" lIns="0" tIns="0" rIns="0" bIns="0" rtlCol="0" anchor="ctr"/>
          <a:lstStyle/>
          <a:p>
            <a:pPr algn="l" indent="0" marL="0">
              <a:buNone/>
            </a:pPr>
            <a:r>
              <a:rPr lang="en-US" sz="3500" b="1" dirty="0">
                <a:solidFill>
                  <a:srgbClr val="1B2A41"/>
                </a:solidFill>
                <a:latin typeface="Georgia" pitchFamily="34" charset="0"/>
                <a:ea typeface="Georgia" pitchFamily="34" charset="-122"/>
                <a:cs typeface="Georgia" pitchFamily="34" charset="-120"/>
              </a:rPr>
              <a:t>Quantum Chemistry</a:t>
            </a:r>
            <a:endParaRPr lang="en-US" sz="3500" dirty="0"/>
          </a:p>
        </p:txBody>
      </p:sp>
      <p:sp>
        <p:nvSpPr>
          <p:cNvPr id="10" name="Text 8"/>
          <p:cNvSpPr/>
          <p:nvPr/>
        </p:nvSpPr>
        <p:spPr>
          <a:xfrm>
            <a:off x="502920" y="2212848"/>
            <a:ext cx="6217920" cy="384048"/>
          </a:xfrm>
          <a:prstGeom prst="rect">
            <a:avLst/>
          </a:prstGeom>
          <a:noFill/>
          <a:ln/>
        </p:spPr>
        <p:txBody>
          <a:bodyPr wrap="square" lIns="0" tIns="0" rIns="0" bIns="0" rtlCol="0" anchor="ctr"/>
          <a:lstStyle/>
          <a:p>
            <a:pPr algn="l" indent="0" marL="0">
              <a:buNone/>
            </a:pPr>
            <a:r>
              <a:rPr lang="en-US" sz="1326" b="1" dirty="0">
                <a:solidFill>
                  <a:srgbClr val="1E3A5F"/>
                </a:solidFill>
                <a:latin typeface="Arial" pitchFamily="34" charset="0"/>
                <a:ea typeface="Arial" pitchFamily="34" charset="-122"/>
                <a:cs typeface="Arial" pitchFamily="34" charset="-120"/>
              </a:rPr>
              <a:t>Premium CSIR-NET PYQ Book</a:t>
            </a:r>
            <a:endParaRPr lang="en-US" sz="1326" dirty="0"/>
          </a:p>
        </p:txBody>
      </p:sp>
      <p:sp>
        <p:nvSpPr>
          <p:cNvPr id="11" name="Text 9"/>
          <p:cNvSpPr/>
          <p:nvPr/>
        </p:nvSpPr>
        <p:spPr>
          <a:xfrm>
            <a:off x="502920" y="2596896"/>
            <a:ext cx="6217920" cy="310896"/>
          </a:xfrm>
          <a:prstGeom prst="rect">
            <a:avLst/>
          </a:prstGeom>
          <a:noFill/>
          <a:ln/>
        </p:spPr>
        <p:txBody>
          <a:bodyPr wrap="square" lIns="0" tIns="0" rIns="0" bIns="0" rtlCol="0" anchor="ctr"/>
          <a:lstStyle/>
          <a:p>
            <a:pPr algn="l" indent="0" marL="0">
              <a:buNone/>
            </a:pPr>
            <a:r>
              <a:rPr lang="en-US" sz="1200" dirty="0">
                <a:solidFill>
                  <a:srgbClr val="5A6B82"/>
                </a:solidFill>
                <a:latin typeface="Arial" pitchFamily="34" charset="0"/>
                <a:ea typeface="Arial" pitchFamily="34" charset="-122"/>
                <a:cs typeface="Arial" pitchFamily="34" charset="-120"/>
              </a:rPr>
              <a:t>127 CSIR-NET Previous-Year Questions · 114 Fully Solved with Distractor Analysis</a:t>
            </a:r>
            <a:endParaRPr lang="en-US" sz="1200" dirty="0"/>
          </a:p>
        </p:txBody>
      </p:sp>
      <p:sp>
        <p:nvSpPr>
          <p:cNvPr id="12" name="Shape 10"/>
          <p:cNvSpPr/>
          <p:nvPr/>
        </p:nvSpPr>
        <p:spPr>
          <a:xfrm>
            <a:off x="502920" y="3108960"/>
            <a:ext cx="1371600" cy="365760"/>
          </a:xfrm>
          <a:prstGeom prst="roundRect">
            <a:avLst>
              <a:gd name="adj" fmla="val 15000"/>
            </a:avLst>
          </a:prstGeom>
          <a:solidFill>
            <a:srgbClr val="E8F0F8"/>
          </a:solidFill>
          <a:ln w="9525">
            <a:solidFill>
              <a:srgbClr val="1E3A5F"/>
            </a:solidFill>
            <a:prstDash val="solid"/>
          </a:ln>
        </p:spPr>
      </p:sp>
      <p:sp>
        <p:nvSpPr>
          <p:cNvPr id="13" name="Text 11"/>
          <p:cNvSpPr/>
          <p:nvPr/>
        </p:nvSpPr>
        <p:spPr>
          <a:xfrm>
            <a:off x="502920" y="3108960"/>
            <a:ext cx="1371600" cy="365760"/>
          </a:xfrm>
          <a:prstGeom prst="rect">
            <a:avLst/>
          </a:prstGeom>
          <a:noFill/>
          <a:ln/>
        </p:spPr>
        <p:txBody>
          <a:bodyPr wrap="square" lIns="0" tIns="0" rIns="0" bIns="0" rtlCol="0" anchor="ctr"/>
          <a:lstStyle/>
          <a:p>
            <a:pPr algn="ctr" indent="0" marL="0">
              <a:buNone/>
            </a:pPr>
            <a:r>
              <a:rPr lang="en-US" sz="950" b="1" dirty="0">
                <a:solidFill>
                  <a:srgbClr val="1E3A5F"/>
                </a:solidFill>
                <a:latin typeface="Arial" pitchFamily="34" charset="0"/>
                <a:ea typeface="Arial" pitchFamily="34" charset="-122"/>
                <a:cs typeface="Arial" pitchFamily="34" charset="-120"/>
              </a:rPr>
              <a:t>3-Slide Solutions</a:t>
            </a:r>
            <a:endParaRPr lang="en-US" sz="950" dirty="0"/>
          </a:p>
        </p:txBody>
      </p:sp>
      <p:sp>
        <p:nvSpPr>
          <p:cNvPr id="14" name="Shape 12"/>
          <p:cNvSpPr/>
          <p:nvPr/>
        </p:nvSpPr>
        <p:spPr>
          <a:xfrm>
            <a:off x="2020824" y="3108960"/>
            <a:ext cx="1371600" cy="365760"/>
          </a:xfrm>
          <a:prstGeom prst="roundRect">
            <a:avLst>
              <a:gd name="adj" fmla="val 15000"/>
            </a:avLst>
          </a:prstGeom>
          <a:solidFill>
            <a:srgbClr val="FBEDEC"/>
          </a:solidFill>
          <a:ln w="9525">
            <a:solidFill>
              <a:srgbClr val="B83A36"/>
            </a:solidFill>
            <a:prstDash val="solid"/>
          </a:ln>
        </p:spPr>
      </p:sp>
      <p:sp>
        <p:nvSpPr>
          <p:cNvPr id="15" name="Text 13"/>
          <p:cNvSpPr/>
          <p:nvPr/>
        </p:nvSpPr>
        <p:spPr>
          <a:xfrm>
            <a:off x="2020824" y="3108960"/>
            <a:ext cx="1371600" cy="365760"/>
          </a:xfrm>
          <a:prstGeom prst="rect">
            <a:avLst/>
          </a:prstGeom>
          <a:noFill/>
          <a:ln/>
        </p:spPr>
        <p:txBody>
          <a:bodyPr wrap="square" lIns="0" tIns="0" rIns="0" bIns="0" rtlCol="0" anchor="ctr"/>
          <a:lstStyle/>
          <a:p>
            <a:pPr algn="ctr" indent="0" marL="0">
              <a:buNone/>
            </a:pPr>
            <a:r>
              <a:rPr lang="en-US" sz="950" b="1" dirty="0">
                <a:solidFill>
                  <a:srgbClr val="B83A36"/>
                </a:solidFill>
                <a:latin typeface="Arial" pitchFamily="34" charset="0"/>
                <a:ea typeface="Arial" pitchFamily="34" charset="-122"/>
                <a:cs typeface="Arial" pitchFamily="34" charset="-120"/>
              </a:rPr>
              <a:t>Distractor Analysis</a:t>
            </a:r>
            <a:endParaRPr lang="en-US" sz="950" dirty="0"/>
          </a:p>
        </p:txBody>
      </p:sp>
      <p:sp>
        <p:nvSpPr>
          <p:cNvPr id="16" name="Shape 14"/>
          <p:cNvSpPr/>
          <p:nvPr/>
        </p:nvSpPr>
        <p:spPr>
          <a:xfrm>
            <a:off x="3538728" y="3108960"/>
            <a:ext cx="1371600" cy="365760"/>
          </a:xfrm>
          <a:prstGeom prst="roundRect">
            <a:avLst>
              <a:gd name="adj" fmla="val 15000"/>
            </a:avLst>
          </a:prstGeom>
          <a:solidFill>
            <a:srgbClr val="FBF1DE"/>
          </a:solidFill>
          <a:ln w="9525">
            <a:solidFill>
              <a:srgbClr val="C9821B"/>
            </a:solidFill>
            <a:prstDash val="solid"/>
          </a:ln>
        </p:spPr>
      </p:sp>
      <p:sp>
        <p:nvSpPr>
          <p:cNvPr id="17" name="Text 15"/>
          <p:cNvSpPr/>
          <p:nvPr/>
        </p:nvSpPr>
        <p:spPr>
          <a:xfrm>
            <a:off x="3538728" y="3108960"/>
            <a:ext cx="1371600" cy="365760"/>
          </a:xfrm>
          <a:prstGeom prst="rect">
            <a:avLst/>
          </a:prstGeom>
          <a:noFill/>
          <a:ln/>
        </p:spPr>
        <p:txBody>
          <a:bodyPr wrap="square" lIns="0" tIns="0" rIns="0" bIns="0" rtlCol="0" anchor="ctr"/>
          <a:lstStyle/>
          <a:p>
            <a:pPr algn="ctr" indent="0" marL="0">
              <a:buNone/>
            </a:pPr>
            <a:r>
              <a:rPr lang="en-US" sz="950" b="1" dirty="0">
                <a:solidFill>
                  <a:srgbClr val="C9821B"/>
                </a:solidFill>
                <a:latin typeface="Arial" pitchFamily="34" charset="0"/>
                <a:ea typeface="Arial" pitchFamily="34" charset="-122"/>
                <a:cs typeface="Arial" pitchFamily="34" charset="-120"/>
              </a:rPr>
              <a:t>Exam Tricks</a:t>
            </a:r>
            <a:endParaRPr lang="en-US" sz="950" dirty="0"/>
          </a:p>
        </p:txBody>
      </p:sp>
      <p:sp>
        <p:nvSpPr>
          <p:cNvPr id="18" name="Shape 16"/>
          <p:cNvSpPr/>
          <p:nvPr/>
        </p:nvSpPr>
        <p:spPr>
          <a:xfrm>
            <a:off x="5056632" y="3108960"/>
            <a:ext cx="1371600" cy="365760"/>
          </a:xfrm>
          <a:prstGeom prst="roundRect">
            <a:avLst>
              <a:gd name="adj" fmla="val 15000"/>
            </a:avLst>
          </a:prstGeom>
          <a:solidFill>
            <a:srgbClr val="F0EAFA"/>
          </a:solidFill>
          <a:ln w="9525">
            <a:solidFill>
              <a:srgbClr val="6E45B8"/>
            </a:solidFill>
            <a:prstDash val="solid"/>
          </a:ln>
        </p:spPr>
      </p:sp>
      <p:sp>
        <p:nvSpPr>
          <p:cNvPr id="19" name="Text 17"/>
          <p:cNvSpPr/>
          <p:nvPr/>
        </p:nvSpPr>
        <p:spPr>
          <a:xfrm>
            <a:off x="5056632" y="3108960"/>
            <a:ext cx="1371600" cy="365760"/>
          </a:xfrm>
          <a:prstGeom prst="rect">
            <a:avLst/>
          </a:prstGeom>
          <a:noFill/>
          <a:ln/>
        </p:spPr>
        <p:txBody>
          <a:bodyPr wrap="square" lIns="0" tIns="0" rIns="0" bIns="0" rtlCol="0" anchor="ctr"/>
          <a:lstStyle/>
          <a:p>
            <a:pPr algn="ctr" indent="0" marL="0">
              <a:buNone/>
            </a:pPr>
            <a:r>
              <a:rPr lang="en-US" sz="950" b="1" dirty="0">
                <a:solidFill>
                  <a:srgbClr val="6E45B8"/>
                </a:solidFill>
                <a:latin typeface="Arial" pitchFamily="34" charset="0"/>
                <a:ea typeface="Arial" pitchFamily="34" charset="-122"/>
                <a:cs typeface="Arial" pitchFamily="34" charset="-120"/>
              </a:rPr>
              <a:t>Revision Sheets</a:t>
            </a:r>
            <a:endParaRPr lang="en-US" sz="950" dirty="0"/>
          </a:p>
        </p:txBody>
      </p:sp>
      <p:sp>
        <p:nvSpPr>
          <p:cNvPr id="20" name="Text 18"/>
          <p:cNvSpPr/>
          <p:nvPr/>
        </p:nvSpPr>
        <p:spPr>
          <a:xfrm>
            <a:off x="502920" y="3703320"/>
            <a:ext cx="6217920" cy="292608"/>
          </a:xfrm>
          <a:prstGeom prst="rect">
            <a:avLst/>
          </a:prstGeom>
          <a:noFill/>
          <a:ln/>
        </p:spPr>
        <p:txBody>
          <a:bodyPr wrap="square" lIns="0" tIns="0" rIns="0" bIns="0" rtlCol="0" anchor="ctr"/>
          <a:lstStyle/>
          <a:p>
            <a:pPr algn="l" indent="0" marL="0">
              <a:buNone/>
            </a:pPr>
            <a:r>
              <a:rPr lang="en-US" sz="1100" i="1" dirty="0">
                <a:solidFill>
                  <a:srgbClr val="5A6B82"/>
                </a:solidFill>
                <a:latin typeface="Arial" pitchFamily="34" charset="0"/>
                <a:ea typeface="Arial" pitchFamily="34" charset="-122"/>
                <a:cs typeface="Arial" pitchFamily="34" charset="-120"/>
              </a:rPr>
              <a:t>CSIR-NET  ·  GATE  ·  IIT-JAM  —  12 Topics · 127 Real PYQs</a:t>
            </a:r>
            <a:endParaRPr lang="en-US" sz="1100" dirty="0"/>
          </a:p>
        </p:txBody>
      </p:sp>
      <p:sp>
        <p:nvSpPr>
          <p:cNvPr id="21" name="Shape 19"/>
          <p:cNvSpPr/>
          <p:nvPr/>
        </p:nvSpPr>
        <p:spPr>
          <a:xfrm>
            <a:off x="502920" y="4480560"/>
            <a:ext cx="6035040" cy="0"/>
          </a:xfrm>
          <a:prstGeom prst="line">
            <a:avLst/>
          </a:prstGeom>
          <a:noFill/>
          <a:ln w="12700">
            <a:solidFill>
              <a:srgbClr val="E3E9F2"/>
            </a:solidFill>
            <a:prstDash val="solid"/>
          </a:ln>
        </p:spPr>
      </p:sp>
      <p:sp>
        <p:nvSpPr>
          <p:cNvPr id="22" name="Text 20"/>
          <p:cNvSpPr/>
          <p:nvPr/>
        </p:nvSpPr>
        <p:spPr>
          <a:xfrm>
            <a:off x="502920" y="4553712"/>
            <a:ext cx="6583680" cy="310896"/>
          </a:xfrm>
          <a:prstGeom prst="rect">
            <a:avLst/>
          </a:prstGeom>
          <a:noFill/>
          <a:ln/>
        </p:spPr>
        <p:txBody>
          <a:bodyPr wrap="square" lIns="0" tIns="0" rIns="0" bIns="0" rtlCol="0" anchor="ctr"/>
          <a:lstStyle/>
          <a:p>
            <a:pPr algn="l" indent="0" marL="0">
              <a:buNone/>
            </a:pPr>
            <a:r>
              <a:rPr lang="en-US" sz="1250" b="1" dirty="0">
                <a:solidFill>
                  <a:srgbClr val="1E3A5F"/>
                </a:solidFill>
                <a:latin typeface="Arial" pitchFamily="34" charset="0"/>
                <a:ea typeface="Arial" pitchFamily="34" charset="-122"/>
                <a:cs typeface="Arial" pitchFamily="34" charset="-120"/>
              </a:rPr>
              <a:t>( Mr. Aniket Bhardwaj By ABC Chemistry )  ·  www.abcchemistry.com  ·  9212142427</a:t>
            </a:r>
            <a:endParaRPr lang="en-US" sz="1250" dirty="0"/>
          </a:p>
        </p:txBody>
      </p:sp>
      <p:pic>
        <p:nvPicPr>
          <p:cNvPr id="23" name="ABC Chemistry logo" descr="ABC Chemistry logo"/>
          <p:cNvPicPr>
            <a:picLocks noChangeAspect="1"/>
          </p:cNvPicPr>
          <p:nvPr/>
        </p:nvPicPr>
        <p:blipFill>
          <a:blip r:embed="rId3"/>
          <a:stretch>
            <a:fillRect/>
          </a:stretch>
        </p:blipFill>
        <p:spPr>
          <a:xfrm>
            <a:off x="7269480" y="411480"/>
            <a:ext cx="1463040" cy="1463040"/>
          </a:xfrm>
          <a:prstGeom prst="rect">
            <a:avLst/>
          </a:prstGeom>
        </p:spPr>
      </p:pic>
      <p:pic>
        <p:nvPicPr>
          <p:cNvPr id="24" name="Mr. Aniket Bhardwaj" descr="Mr. Aniket Bhardwaj"/>
          <p:cNvPicPr>
            <a:picLocks noChangeAspect="1"/>
          </p:cNvPicPr>
          <p:nvPr/>
        </p:nvPicPr>
        <p:blipFill>
          <a:blip r:embed="rId4"/>
          <a:stretch>
            <a:fillRect/>
          </a:stretch>
        </p:blipFill>
        <p:spPr>
          <a:xfrm>
            <a:off x="7269480" y="2240280"/>
            <a:ext cx="1463040" cy="1463040"/>
          </a:xfrm>
          <a:prstGeom prst="rect">
            <a:avLst/>
          </a:prstGeom>
        </p:spPr>
      </p:pic>
      <p:sp>
        <p:nvSpPr>
          <p:cNvPr id="25" name="Brand handle"/>
          <p:cNvSpPr txBox="1"/>
          <p:nvPr/>
        </p:nvSpPr>
        <p:spPr>
          <a:xfrm>
            <a:off x="6949440" y="3840480"/>
            <a:ext cx="2103120" cy="274320"/>
          </a:xfrm>
          <a:prstGeom prst="rect">
            <a:avLst/>
          </a:prstGeom>
          <a:noFill/>
        </p:spPr>
        <p:txBody>
          <a:bodyPr wrap="square" lIns="0" rIns="0" tIns="0" bIns="0" anchor="ctr">
            <a:normAutofit/>
          </a:bodyPr>
          <a:lstStyle/>
          <a:p>
            <a:pPr algn="ctr"/>
            <a:r>
              <a:rPr lang="en-US" sz="1050" b="1" dirty="0">
                <a:solidFill>
                  <a:srgbClr val="FFFFFF"/>
                </a:solidFill>
                <a:latin typeface="Arial"/>
              </a:rPr>
              <a:t>Mr. Aniket Bhardwaj</a:t>
            </a:r>
          </a:p>
        </p:txBody>
      </p:sp>
      <p:sp>
        <p:nvSpPr>
          <p:cNvPr id="26" name="Brand handle"/>
          <p:cNvSpPr txBox="1"/>
          <p:nvPr/>
        </p:nvSpPr>
        <p:spPr>
          <a:xfrm>
            <a:off x="6949440" y="4114800"/>
            <a:ext cx="2103120" cy="274320"/>
          </a:xfrm>
          <a:prstGeom prst="rect">
            <a:avLst/>
          </a:prstGeom>
          <a:noFill/>
        </p:spPr>
        <p:txBody>
          <a:bodyPr wrap="square" lIns="0" rIns="0" tIns="0" bIns="0" anchor="ctr">
            <a:normAutofit/>
          </a:bodyPr>
          <a:lstStyle/>
          <a:p>
            <a:pPr algn="ctr"/>
            <a:r>
              <a:rPr lang="en-US" sz="1050" b="1" dirty="0">
                <a:solidFill>
                  <a:srgbClr val="E9BD6A"/>
                </a:solidFill>
                <a:latin typeface="Arial"/>
              </a:rPr>
              <a:t>@abcchemistry24</a:t>
            </a:r>
          </a:p>
        </p:txBody>
      </p:sp>
      <p:sp>
        <p:nvSpPr>
          <p:cNvPr id="27" name="Brand handle"/>
          <p:cNvSpPr txBox="1"/>
          <p:nvPr/>
        </p:nvSpPr>
        <p:spPr>
          <a:xfrm>
            <a:off x="6949440" y="4389120"/>
            <a:ext cx="2103120" cy="274320"/>
          </a:xfrm>
          <a:prstGeom prst="rect">
            <a:avLst/>
          </a:prstGeom>
          <a:noFill/>
        </p:spPr>
        <p:txBody>
          <a:bodyPr wrap="square" lIns="0" rIns="0" tIns="0" bIns="0" anchor="ctr">
            <a:normAutofit/>
          </a:bodyPr>
          <a:lstStyle/>
          <a:p>
            <a:pPr algn="ctr"/>
            <a:r>
              <a:rPr lang="en-US" sz="800" b="0" dirty="0">
                <a:solidFill>
                  <a:srgbClr val="B9C4E6"/>
                </a:solidFill>
                <a:latin typeface="Arial"/>
              </a:rPr>
              <a:t>Instagram · YouTube · Facebook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E3A5F"/>
          </a:solidFill>
          <a:ln w="12700">
            <a:solidFill>
              <a:srgbClr val="1E3A5F"/>
            </a:solidFill>
            <a:prstDash val="solid"/>
          </a:ln>
        </p:spPr>
      </p:sp>
      <p:sp>
        <p:nvSpPr>
          <p:cNvPr id="3" name="Shape 1"/>
          <p:cNvSpPr/>
          <p:nvPr/>
        </p:nvSpPr>
        <p:spPr>
          <a:xfrm>
            <a:off x="0" y="0"/>
            <a:ext cx="109728" cy="640080"/>
          </a:xfrm>
          <a:prstGeom prst="rect">
            <a:avLst/>
          </a:prstGeom>
          <a:solidFill>
            <a:srgbClr val="D4A017"/>
          </a:solidFill>
          <a:ln w="12700">
            <a:solidFill>
              <a:srgbClr val="D4A017"/>
            </a:solidFill>
            <a:prstDash val="solid"/>
          </a:ln>
        </p:spPr>
      </p:sp>
      <p:sp>
        <p:nvSpPr>
          <p:cNvPr id="4" name="Text 2"/>
          <p:cNvSpPr/>
          <p:nvPr/>
        </p:nvSpPr>
        <p:spPr>
          <a:xfrm>
            <a:off x="274320" y="0"/>
            <a:ext cx="5486400" cy="640080"/>
          </a:xfrm>
          <a:prstGeom prst="rect">
            <a:avLst/>
          </a:prstGeom>
          <a:noFill/>
          <a:ln/>
        </p:spPr>
        <p:txBody>
          <a:bodyPr wrap="square" lIns="0" tIns="0" rIns="0" bIns="0" rtlCol="0" anchor="ctr"/>
          <a:lstStyle/>
          <a:p>
            <a:pPr algn="l" indent="0" marL="0">
              <a:buNone/>
            </a:pPr>
            <a:r>
              <a:rPr lang="en-US" sz="1900" b="1" dirty="0">
                <a:solidFill>
                  <a:srgbClr val="FFFFFF"/>
                </a:solidFill>
                <a:latin typeface="Georgia" pitchFamily="34" charset="0"/>
                <a:ea typeface="Georgia" pitchFamily="34" charset="-122"/>
                <a:cs typeface="Georgia" pitchFamily="34" charset="-120"/>
              </a:rPr>
              <a:t>Course Contents</a:t>
            </a:r>
            <a:endParaRPr lang="en-US" sz="1900" dirty="0"/>
          </a:p>
        </p:txBody>
      </p:sp>
      <p:sp>
        <p:nvSpPr>
          <p:cNvPr id="5" name="Text 3"/>
          <p:cNvSpPr/>
          <p:nvPr/>
        </p:nvSpPr>
        <p:spPr>
          <a:xfrm>
            <a:off x="4572000" y="0"/>
            <a:ext cx="4297680" cy="640080"/>
          </a:xfrm>
          <a:prstGeom prst="rect">
            <a:avLst/>
          </a:prstGeom>
          <a:noFill/>
          <a:ln/>
        </p:spPr>
        <p:txBody>
          <a:bodyPr wrap="square" lIns="0" tIns="0" rIns="0" bIns="0" rtlCol="0" anchor="ctr"/>
          <a:lstStyle/>
          <a:p>
            <a:pPr algn="r" indent="0" marL="0">
              <a:buNone/>
            </a:pPr>
            <a:r>
              <a:rPr lang="en-US" sz="1050" dirty="0">
                <a:solidFill>
                  <a:srgbClr val="C9D7E6"/>
                </a:solidFill>
                <a:latin typeface="Arial" pitchFamily="34" charset="0"/>
                <a:ea typeface="Arial" pitchFamily="34" charset="-122"/>
                <a:cs typeface="Arial" pitchFamily="34" charset="-120"/>
              </a:rPr>
              <a:t>12 Topics · 127 PYQs · tap a topic to jump</a:t>
            </a:r>
            <a:endParaRPr lang="en-US" sz="1050" dirty="0"/>
          </a:p>
        </p:txBody>
      </p:sp>
      <p:sp>
        <p:nvSpPr>
          <p:cNvPr id="6" name="Shape 4"/>
          <p:cNvSpPr/>
          <p:nvPr/>
        </p:nvSpPr>
        <p:spPr>
          <a:xfrm>
            <a:off x="274320" y="768096"/>
            <a:ext cx="4279392" cy="480060"/>
          </a:xfrm>
          <a:prstGeom prst="roundRect">
            <a:avLst>
              <a:gd name="adj" fmla="val 7619"/>
            </a:avLst>
          </a:prstGeom>
          <a:solidFill>
            <a:srgbClr val="F8FAFD"/>
          </a:solidFill>
          <a:ln w="12700">
            <a:solidFill>
              <a:srgbClr val="E3E9F2"/>
            </a:solidFill>
            <a:prstDash val="solid"/>
          </a:ln>
        </p:spPr>
      </p:sp>
      <p:sp>
        <p:nvSpPr>
          <p:cNvPr id="7" name="Shape 5"/>
          <p:cNvSpPr/>
          <p:nvPr/>
        </p:nvSpPr>
        <p:spPr>
          <a:xfrm>
            <a:off x="347472" y="859536"/>
            <a:ext cx="310896" cy="310896"/>
          </a:xfrm>
          <a:prstGeom prst="roundRect">
            <a:avLst>
              <a:gd name="adj" fmla="val 11765"/>
            </a:avLst>
          </a:prstGeom>
          <a:solidFill>
            <a:srgbClr val="F0EAFA"/>
          </a:solidFill>
          <a:ln w="9525">
            <a:solidFill>
              <a:srgbClr val="6E45B8"/>
            </a:solidFill>
            <a:prstDash val="solid"/>
          </a:ln>
        </p:spPr>
      </p:sp>
      <p:sp>
        <p:nvSpPr>
          <p:cNvPr id="8" name="Text 6"/>
          <p:cNvSpPr/>
          <p:nvPr/>
        </p:nvSpPr>
        <p:spPr>
          <a:xfrm>
            <a:off x="347472"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a:t>
            </a:r>
            <a:endParaRPr lang="en-US" sz="1100" dirty="0"/>
          </a:p>
        </p:txBody>
      </p:sp>
      <p:sp>
        <p:nvSpPr>
          <p:cNvPr id="9" name="Text 7">
            <a:hlinkClick r:id="rId1" tooltip="Go to Schrödinger Equation &amp; Wavefunctions" action="ppaction://hlinksldjump"/>
          </p:cNvPr>
          <p:cNvSpPr/>
          <p:nvPr/>
        </p:nvSpPr>
        <p:spPr>
          <a:xfrm>
            <a:off x="731520"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1" action="ppaction://hlinksldjump" tooltip="Go to Schrödinger Equation &amp; Wavefunctions">
                  <a:extLst>
                    <a:ext uri="{A12FA001-AC4F-418D-AE19-62706E023703}">
                      <ahyp:hlinkClr xmlns:ahyp="http://schemas.microsoft.com/office/drawing/2018/hyperlinkcolor" val="tx"/>
                    </a:ext>
                  </a:extLst>
                </a:hlinkClick>
              </a:rPr>
              <a:t>Schrödinger Equation &amp; Wavefunctions</a:t>
            </a:r>
            <a:endParaRPr lang="en-US" sz="1000" dirty="0"/>
          </a:p>
        </p:txBody>
      </p:sp>
      <p:sp>
        <p:nvSpPr>
          <p:cNvPr id="10" name="Text 8"/>
          <p:cNvSpPr/>
          <p:nvPr/>
        </p:nvSpPr>
        <p:spPr>
          <a:xfrm>
            <a:off x="731520"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2 Qs</a:t>
            </a:r>
            <a:pPr algn="l" indent="0" marL="0">
              <a:buNone/>
            </a:pPr>
            <a:r>
              <a:rPr lang="en-US" sz="850" dirty="0">
                <a:solidFill>
                  <a:srgbClr val="127A4F"/>
                </a:solidFill>
                <a:latin typeface="Arial" pitchFamily="34" charset="0"/>
                <a:ea typeface="Arial" pitchFamily="34" charset="-122"/>
                <a:cs typeface="Arial" pitchFamily="34" charset="-120"/>
              </a:rPr>
              <a:t>   E 0</a:t>
            </a:r>
            <a:pPr algn="l" indent="0" marL="0">
              <a:buNone/>
            </a:pPr>
            <a:r>
              <a:rPr lang="en-US" sz="850" dirty="0">
                <a:solidFill>
                  <a:srgbClr val="C9821B"/>
                </a:solidFill>
                <a:latin typeface="Arial" pitchFamily="34" charset="0"/>
                <a:ea typeface="Arial" pitchFamily="34" charset="-122"/>
                <a:cs typeface="Arial" pitchFamily="34" charset="-120"/>
              </a:rPr>
              <a:t> · M 2</a:t>
            </a:r>
            <a:pPr algn="l" indent="0" marL="0">
              <a:buNone/>
            </a:pPr>
            <a:r>
              <a:rPr lang="en-US" sz="850" dirty="0">
                <a:solidFill>
                  <a:srgbClr val="B83A36"/>
                </a:solidFill>
                <a:latin typeface="Arial" pitchFamily="34" charset="0"/>
                <a:ea typeface="Arial" pitchFamily="34" charset="-122"/>
                <a:cs typeface="Arial" pitchFamily="34" charset="-120"/>
              </a:rPr>
              <a:t> · H 0</a:t>
            </a:r>
            <a:endParaRPr lang="en-US" sz="850" dirty="0"/>
          </a:p>
        </p:txBody>
      </p:sp>
      <p:sp>
        <p:nvSpPr>
          <p:cNvPr id="11" name="Text 9"/>
          <p:cNvSpPr/>
          <p:nvPr/>
        </p:nvSpPr>
        <p:spPr>
          <a:xfrm>
            <a:off x="3822192"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2%</a:t>
            </a:r>
            <a:endParaRPr lang="en-US" sz="1000" dirty="0"/>
          </a:p>
        </p:txBody>
      </p:sp>
      <p:sp>
        <p:nvSpPr>
          <p:cNvPr id="12" name="Shape 10"/>
          <p:cNvSpPr/>
          <p:nvPr/>
        </p:nvSpPr>
        <p:spPr>
          <a:xfrm>
            <a:off x="3840480" y="1042416"/>
            <a:ext cx="566928" cy="91440"/>
          </a:xfrm>
          <a:prstGeom prst="roundRect">
            <a:avLst>
              <a:gd name="adj" fmla="val 30000"/>
            </a:avLst>
          </a:prstGeom>
          <a:solidFill>
            <a:srgbClr val="E3E9F2"/>
          </a:solidFill>
          <a:ln w="12700">
            <a:solidFill>
              <a:srgbClr val="E3E9F2"/>
            </a:solidFill>
            <a:prstDash val="solid"/>
          </a:ln>
        </p:spPr>
      </p:sp>
      <p:sp>
        <p:nvSpPr>
          <p:cNvPr id="13" name="Shape 11"/>
          <p:cNvSpPr/>
          <p:nvPr/>
        </p:nvSpPr>
        <p:spPr>
          <a:xfrm>
            <a:off x="3840480" y="1042416"/>
            <a:ext cx="54864" cy="91440"/>
          </a:xfrm>
          <a:prstGeom prst="roundRect">
            <a:avLst>
              <a:gd name="adj" fmla="val 50000"/>
            </a:avLst>
          </a:prstGeom>
          <a:solidFill>
            <a:srgbClr val="1C8A7C"/>
          </a:solidFill>
          <a:ln w="12700">
            <a:solidFill>
              <a:srgbClr val="1C8A7C"/>
            </a:solidFill>
            <a:prstDash val="solid"/>
          </a:ln>
        </p:spPr>
      </p:sp>
      <p:sp>
        <p:nvSpPr>
          <p:cNvPr id="14" name="Shape 12"/>
          <p:cNvSpPr/>
          <p:nvPr/>
        </p:nvSpPr>
        <p:spPr>
          <a:xfrm>
            <a:off x="4590288" y="768096"/>
            <a:ext cx="4279392" cy="480060"/>
          </a:xfrm>
          <a:prstGeom prst="roundRect">
            <a:avLst>
              <a:gd name="adj" fmla="val 7619"/>
            </a:avLst>
          </a:prstGeom>
          <a:solidFill>
            <a:srgbClr val="F8FAFD"/>
          </a:solidFill>
          <a:ln w="12700">
            <a:solidFill>
              <a:srgbClr val="E3E9F2"/>
            </a:solidFill>
            <a:prstDash val="solid"/>
          </a:ln>
        </p:spPr>
      </p:sp>
      <p:sp>
        <p:nvSpPr>
          <p:cNvPr id="15" name="Shape 13"/>
          <p:cNvSpPr/>
          <p:nvPr/>
        </p:nvSpPr>
        <p:spPr>
          <a:xfrm>
            <a:off x="4663440" y="859536"/>
            <a:ext cx="310896" cy="310896"/>
          </a:xfrm>
          <a:prstGeom prst="roundRect">
            <a:avLst>
              <a:gd name="adj" fmla="val 11765"/>
            </a:avLst>
          </a:prstGeom>
          <a:solidFill>
            <a:srgbClr val="F0EAFA"/>
          </a:solidFill>
          <a:ln w="9525">
            <a:solidFill>
              <a:srgbClr val="6E45B8"/>
            </a:solidFill>
            <a:prstDash val="solid"/>
          </a:ln>
        </p:spPr>
      </p:sp>
      <p:sp>
        <p:nvSpPr>
          <p:cNvPr id="16" name="Text 14"/>
          <p:cNvSpPr/>
          <p:nvPr/>
        </p:nvSpPr>
        <p:spPr>
          <a:xfrm>
            <a:off x="4663440"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2</a:t>
            </a:r>
            <a:endParaRPr lang="en-US" sz="1100" dirty="0"/>
          </a:p>
        </p:txBody>
      </p:sp>
      <p:sp>
        <p:nvSpPr>
          <p:cNvPr id="17" name="Text 15">
            <a:hlinkClick r:id="rId2" tooltip="Go to Quantum Operators &amp; Commutators" action="ppaction://hlinksldjump"/>
          </p:cNvPr>
          <p:cNvSpPr/>
          <p:nvPr/>
        </p:nvSpPr>
        <p:spPr>
          <a:xfrm>
            <a:off x="5047488"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2" action="ppaction://hlinksldjump" tooltip="Go to Quantum Operators &amp; Commutators">
                  <a:extLst>
                    <a:ext uri="{A12FA001-AC4F-418D-AE19-62706E023703}">
                      <ahyp:hlinkClr xmlns:ahyp="http://schemas.microsoft.com/office/drawing/2018/hyperlinkcolor" val="tx"/>
                    </a:ext>
                  </a:extLst>
                </a:hlinkClick>
              </a:rPr>
              <a:t>Quantum Operators &amp; Commutators</a:t>
            </a:r>
            <a:endParaRPr lang="en-US" sz="1000" dirty="0"/>
          </a:p>
        </p:txBody>
      </p:sp>
      <p:sp>
        <p:nvSpPr>
          <p:cNvPr id="18" name="Text 16"/>
          <p:cNvSpPr/>
          <p:nvPr/>
        </p:nvSpPr>
        <p:spPr>
          <a:xfrm>
            <a:off x="5047488"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19 Qs</a:t>
            </a:r>
            <a:pPr algn="l" indent="0" marL="0">
              <a:buNone/>
            </a:pPr>
            <a:r>
              <a:rPr lang="en-US" sz="850" dirty="0">
                <a:solidFill>
                  <a:srgbClr val="127A4F"/>
                </a:solidFill>
                <a:latin typeface="Arial" pitchFamily="34" charset="0"/>
                <a:ea typeface="Arial" pitchFamily="34" charset="-122"/>
                <a:cs typeface="Arial" pitchFamily="34" charset="-120"/>
              </a:rPr>
              <a:t>   E 1</a:t>
            </a:r>
            <a:pPr algn="l" indent="0" marL="0">
              <a:buNone/>
            </a:pPr>
            <a:r>
              <a:rPr lang="en-US" sz="850" dirty="0">
                <a:solidFill>
                  <a:srgbClr val="C9821B"/>
                </a:solidFill>
                <a:latin typeface="Arial" pitchFamily="34" charset="0"/>
                <a:ea typeface="Arial" pitchFamily="34" charset="-122"/>
                <a:cs typeface="Arial" pitchFamily="34" charset="-120"/>
              </a:rPr>
              <a:t> · M 5</a:t>
            </a:r>
            <a:pPr algn="l" indent="0" marL="0">
              <a:buNone/>
            </a:pPr>
            <a:r>
              <a:rPr lang="en-US" sz="850" dirty="0">
                <a:solidFill>
                  <a:srgbClr val="B83A36"/>
                </a:solidFill>
                <a:latin typeface="Arial" pitchFamily="34" charset="0"/>
                <a:ea typeface="Arial" pitchFamily="34" charset="-122"/>
                <a:cs typeface="Arial" pitchFamily="34" charset="-120"/>
              </a:rPr>
              <a:t> · H 13</a:t>
            </a:r>
            <a:endParaRPr lang="en-US" sz="850" dirty="0"/>
          </a:p>
        </p:txBody>
      </p:sp>
      <p:sp>
        <p:nvSpPr>
          <p:cNvPr id="19" name="Text 17"/>
          <p:cNvSpPr/>
          <p:nvPr/>
        </p:nvSpPr>
        <p:spPr>
          <a:xfrm>
            <a:off x="8138160"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15%</a:t>
            </a:r>
            <a:endParaRPr lang="en-US" sz="1000" dirty="0"/>
          </a:p>
        </p:txBody>
      </p:sp>
      <p:sp>
        <p:nvSpPr>
          <p:cNvPr id="20" name="Shape 18"/>
          <p:cNvSpPr/>
          <p:nvPr/>
        </p:nvSpPr>
        <p:spPr>
          <a:xfrm>
            <a:off x="8156448" y="1042416"/>
            <a:ext cx="566928" cy="91440"/>
          </a:xfrm>
          <a:prstGeom prst="roundRect">
            <a:avLst>
              <a:gd name="adj" fmla="val 30000"/>
            </a:avLst>
          </a:prstGeom>
          <a:solidFill>
            <a:srgbClr val="E3E9F2"/>
          </a:solidFill>
          <a:ln w="12700">
            <a:solidFill>
              <a:srgbClr val="E3E9F2"/>
            </a:solidFill>
            <a:prstDash val="solid"/>
          </a:ln>
        </p:spPr>
      </p:sp>
      <p:sp>
        <p:nvSpPr>
          <p:cNvPr id="21" name="Shape 19"/>
          <p:cNvSpPr/>
          <p:nvPr/>
        </p:nvSpPr>
        <p:spPr>
          <a:xfrm>
            <a:off x="8156448" y="1042416"/>
            <a:ext cx="316813" cy="91440"/>
          </a:xfrm>
          <a:prstGeom prst="roundRect">
            <a:avLst>
              <a:gd name="adj" fmla="val 30000"/>
            </a:avLst>
          </a:prstGeom>
          <a:solidFill>
            <a:srgbClr val="1C8A7C"/>
          </a:solidFill>
          <a:ln w="12700">
            <a:solidFill>
              <a:srgbClr val="1C8A7C"/>
            </a:solidFill>
            <a:prstDash val="solid"/>
          </a:ln>
        </p:spPr>
      </p:sp>
      <p:sp>
        <p:nvSpPr>
          <p:cNvPr id="22" name="Shape 20"/>
          <p:cNvSpPr/>
          <p:nvPr/>
        </p:nvSpPr>
        <p:spPr>
          <a:xfrm>
            <a:off x="274320" y="1339596"/>
            <a:ext cx="4279392" cy="480060"/>
          </a:xfrm>
          <a:prstGeom prst="roundRect">
            <a:avLst>
              <a:gd name="adj" fmla="val 7619"/>
            </a:avLst>
          </a:prstGeom>
          <a:solidFill>
            <a:srgbClr val="F8FAFD"/>
          </a:solidFill>
          <a:ln w="12700">
            <a:solidFill>
              <a:srgbClr val="E3E9F2"/>
            </a:solidFill>
            <a:prstDash val="solid"/>
          </a:ln>
        </p:spPr>
      </p:sp>
      <p:sp>
        <p:nvSpPr>
          <p:cNvPr id="23" name="Shape 21"/>
          <p:cNvSpPr/>
          <p:nvPr/>
        </p:nvSpPr>
        <p:spPr>
          <a:xfrm>
            <a:off x="347472" y="1431036"/>
            <a:ext cx="310896" cy="310896"/>
          </a:xfrm>
          <a:prstGeom prst="roundRect">
            <a:avLst>
              <a:gd name="adj" fmla="val 11765"/>
            </a:avLst>
          </a:prstGeom>
          <a:solidFill>
            <a:srgbClr val="F0EAFA"/>
          </a:solidFill>
          <a:ln w="9525">
            <a:solidFill>
              <a:srgbClr val="6E45B8"/>
            </a:solidFill>
            <a:prstDash val="solid"/>
          </a:ln>
        </p:spPr>
      </p:sp>
      <p:sp>
        <p:nvSpPr>
          <p:cNvPr id="24" name="Text 22"/>
          <p:cNvSpPr/>
          <p:nvPr/>
        </p:nvSpPr>
        <p:spPr>
          <a:xfrm>
            <a:off x="347472"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3</a:t>
            </a:r>
            <a:endParaRPr lang="en-US" sz="1100" dirty="0"/>
          </a:p>
        </p:txBody>
      </p:sp>
      <p:sp>
        <p:nvSpPr>
          <p:cNvPr id="25" name="Text 23">
            <a:hlinkClick r:id="rId3" tooltip="Go to Particle in a Box" action="ppaction://hlinksldjump"/>
          </p:cNvPr>
          <p:cNvSpPr/>
          <p:nvPr/>
        </p:nvSpPr>
        <p:spPr>
          <a:xfrm>
            <a:off x="731520"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3" action="ppaction://hlinksldjump" tooltip="Go to Particle in a Box">
                  <a:extLst>
                    <a:ext uri="{A12FA001-AC4F-418D-AE19-62706E023703}">
                      <ahyp:hlinkClr xmlns:ahyp="http://schemas.microsoft.com/office/drawing/2018/hyperlinkcolor" val="tx"/>
                    </a:ext>
                  </a:extLst>
                </a:hlinkClick>
              </a:rPr>
              <a:t>Particle in a Box</a:t>
            </a:r>
            <a:endParaRPr lang="en-US" sz="1000" dirty="0"/>
          </a:p>
        </p:txBody>
      </p:sp>
      <p:sp>
        <p:nvSpPr>
          <p:cNvPr id="26" name="Text 24"/>
          <p:cNvSpPr/>
          <p:nvPr/>
        </p:nvSpPr>
        <p:spPr>
          <a:xfrm>
            <a:off x="731520"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17 Qs</a:t>
            </a:r>
            <a:pPr algn="l" indent="0" marL="0">
              <a:buNone/>
            </a:pPr>
            <a:r>
              <a:rPr lang="en-US" sz="850" dirty="0">
                <a:solidFill>
                  <a:srgbClr val="127A4F"/>
                </a:solidFill>
                <a:latin typeface="Arial" pitchFamily="34" charset="0"/>
                <a:ea typeface="Arial" pitchFamily="34" charset="-122"/>
                <a:cs typeface="Arial" pitchFamily="34" charset="-120"/>
              </a:rPr>
              <a:t>   E 6</a:t>
            </a:r>
            <a:pPr algn="l" indent="0" marL="0">
              <a:buNone/>
            </a:pPr>
            <a:r>
              <a:rPr lang="en-US" sz="850" dirty="0">
                <a:solidFill>
                  <a:srgbClr val="C9821B"/>
                </a:solidFill>
                <a:latin typeface="Arial" pitchFamily="34" charset="0"/>
                <a:ea typeface="Arial" pitchFamily="34" charset="-122"/>
                <a:cs typeface="Arial" pitchFamily="34" charset="-120"/>
              </a:rPr>
              <a:t> · M 11</a:t>
            </a:r>
            <a:pPr algn="l" indent="0" marL="0">
              <a:buNone/>
            </a:pPr>
            <a:r>
              <a:rPr lang="en-US" sz="850" dirty="0">
                <a:solidFill>
                  <a:srgbClr val="B83A36"/>
                </a:solidFill>
                <a:latin typeface="Arial" pitchFamily="34" charset="0"/>
                <a:ea typeface="Arial" pitchFamily="34" charset="-122"/>
                <a:cs typeface="Arial" pitchFamily="34" charset="-120"/>
              </a:rPr>
              <a:t> · H 0</a:t>
            </a:r>
            <a:endParaRPr lang="en-US" sz="850" dirty="0"/>
          </a:p>
        </p:txBody>
      </p:sp>
      <p:sp>
        <p:nvSpPr>
          <p:cNvPr id="27" name="Text 25"/>
          <p:cNvSpPr/>
          <p:nvPr/>
        </p:nvSpPr>
        <p:spPr>
          <a:xfrm>
            <a:off x="3822192"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13%</a:t>
            </a:r>
            <a:endParaRPr lang="en-US" sz="1000" dirty="0"/>
          </a:p>
        </p:txBody>
      </p:sp>
      <p:sp>
        <p:nvSpPr>
          <p:cNvPr id="28" name="Shape 26"/>
          <p:cNvSpPr/>
          <p:nvPr/>
        </p:nvSpPr>
        <p:spPr>
          <a:xfrm>
            <a:off x="3840480" y="1613916"/>
            <a:ext cx="566928" cy="91440"/>
          </a:xfrm>
          <a:prstGeom prst="roundRect">
            <a:avLst>
              <a:gd name="adj" fmla="val 30000"/>
            </a:avLst>
          </a:prstGeom>
          <a:solidFill>
            <a:srgbClr val="E3E9F2"/>
          </a:solidFill>
          <a:ln w="12700">
            <a:solidFill>
              <a:srgbClr val="E3E9F2"/>
            </a:solidFill>
            <a:prstDash val="solid"/>
          </a:ln>
        </p:spPr>
      </p:sp>
      <p:sp>
        <p:nvSpPr>
          <p:cNvPr id="29" name="Shape 27"/>
          <p:cNvSpPr/>
          <p:nvPr/>
        </p:nvSpPr>
        <p:spPr>
          <a:xfrm>
            <a:off x="3840480" y="1613916"/>
            <a:ext cx="283464" cy="91440"/>
          </a:xfrm>
          <a:prstGeom prst="roundRect">
            <a:avLst>
              <a:gd name="adj" fmla="val 30000"/>
            </a:avLst>
          </a:prstGeom>
          <a:solidFill>
            <a:srgbClr val="1C8A7C"/>
          </a:solidFill>
          <a:ln w="12700">
            <a:solidFill>
              <a:srgbClr val="1C8A7C"/>
            </a:solidFill>
            <a:prstDash val="solid"/>
          </a:ln>
        </p:spPr>
      </p:sp>
      <p:sp>
        <p:nvSpPr>
          <p:cNvPr id="30" name="Shape 28"/>
          <p:cNvSpPr/>
          <p:nvPr/>
        </p:nvSpPr>
        <p:spPr>
          <a:xfrm>
            <a:off x="4590288" y="1339596"/>
            <a:ext cx="4279392" cy="480060"/>
          </a:xfrm>
          <a:prstGeom prst="roundRect">
            <a:avLst>
              <a:gd name="adj" fmla="val 7619"/>
            </a:avLst>
          </a:prstGeom>
          <a:solidFill>
            <a:srgbClr val="F8FAFD"/>
          </a:solidFill>
          <a:ln w="12700">
            <a:solidFill>
              <a:srgbClr val="E3E9F2"/>
            </a:solidFill>
            <a:prstDash val="solid"/>
          </a:ln>
        </p:spPr>
      </p:sp>
      <p:sp>
        <p:nvSpPr>
          <p:cNvPr id="31" name="Shape 29"/>
          <p:cNvSpPr/>
          <p:nvPr/>
        </p:nvSpPr>
        <p:spPr>
          <a:xfrm>
            <a:off x="4663440" y="1431036"/>
            <a:ext cx="310896" cy="310896"/>
          </a:xfrm>
          <a:prstGeom prst="roundRect">
            <a:avLst>
              <a:gd name="adj" fmla="val 11765"/>
            </a:avLst>
          </a:prstGeom>
          <a:solidFill>
            <a:srgbClr val="F0EAFA"/>
          </a:solidFill>
          <a:ln w="9525">
            <a:solidFill>
              <a:srgbClr val="6E45B8"/>
            </a:solidFill>
            <a:prstDash val="solid"/>
          </a:ln>
        </p:spPr>
      </p:sp>
      <p:sp>
        <p:nvSpPr>
          <p:cNvPr id="32" name="Text 30"/>
          <p:cNvSpPr/>
          <p:nvPr/>
        </p:nvSpPr>
        <p:spPr>
          <a:xfrm>
            <a:off x="4663440"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4</a:t>
            </a:r>
            <a:endParaRPr lang="en-US" sz="1100" dirty="0"/>
          </a:p>
        </p:txBody>
      </p:sp>
      <p:sp>
        <p:nvSpPr>
          <p:cNvPr id="33" name="Text 31">
            <a:hlinkClick r:id="rId4" tooltip="Go to Harmonic Oscillator" action="ppaction://hlinksldjump"/>
          </p:cNvPr>
          <p:cNvSpPr/>
          <p:nvPr/>
        </p:nvSpPr>
        <p:spPr>
          <a:xfrm>
            <a:off x="5047488"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4" action="ppaction://hlinksldjump" tooltip="Go to Harmonic Oscillator">
                  <a:extLst>
                    <a:ext uri="{A12FA001-AC4F-418D-AE19-62706E023703}">
                      <ahyp:hlinkClr xmlns:ahyp="http://schemas.microsoft.com/office/drawing/2018/hyperlinkcolor" val="tx"/>
                    </a:ext>
                  </a:extLst>
                </a:hlinkClick>
              </a:rPr>
              <a:t>Harmonic Oscillator</a:t>
            </a:r>
            <a:endParaRPr lang="en-US" sz="1000" dirty="0"/>
          </a:p>
        </p:txBody>
      </p:sp>
      <p:sp>
        <p:nvSpPr>
          <p:cNvPr id="34" name="Text 32"/>
          <p:cNvSpPr/>
          <p:nvPr/>
        </p:nvSpPr>
        <p:spPr>
          <a:xfrm>
            <a:off x="5047488"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15 Qs</a:t>
            </a:r>
            <a:pPr algn="l" indent="0" marL="0">
              <a:buNone/>
            </a:pPr>
            <a:r>
              <a:rPr lang="en-US" sz="850" dirty="0">
                <a:solidFill>
                  <a:srgbClr val="127A4F"/>
                </a:solidFill>
                <a:latin typeface="Arial" pitchFamily="34" charset="0"/>
                <a:ea typeface="Arial" pitchFamily="34" charset="-122"/>
                <a:cs typeface="Arial" pitchFamily="34" charset="-120"/>
              </a:rPr>
              <a:t>   E 3</a:t>
            </a:r>
            <a:pPr algn="l" indent="0" marL="0">
              <a:buNone/>
            </a:pPr>
            <a:r>
              <a:rPr lang="en-US" sz="850" dirty="0">
                <a:solidFill>
                  <a:srgbClr val="C9821B"/>
                </a:solidFill>
                <a:latin typeface="Arial" pitchFamily="34" charset="0"/>
                <a:ea typeface="Arial" pitchFamily="34" charset="-122"/>
                <a:cs typeface="Arial" pitchFamily="34" charset="-120"/>
              </a:rPr>
              <a:t> · M 11</a:t>
            </a:r>
            <a:pPr algn="l" indent="0" marL="0">
              <a:buNone/>
            </a:pPr>
            <a:r>
              <a:rPr lang="en-US" sz="850" dirty="0">
                <a:solidFill>
                  <a:srgbClr val="B83A36"/>
                </a:solidFill>
                <a:latin typeface="Arial" pitchFamily="34" charset="0"/>
                <a:ea typeface="Arial" pitchFamily="34" charset="-122"/>
                <a:cs typeface="Arial" pitchFamily="34" charset="-120"/>
              </a:rPr>
              <a:t> · H 1</a:t>
            </a:r>
            <a:endParaRPr lang="en-US" sz="850" dirty="0"/>
          </a:p>
        </p:txBody>
      </p:sp>
      <p:sp>
        <p:nvSpPr>
          <p:cNvPr id="35" name="Text 33"/>
          <p:cNvSpPr/>
          <p:nvPr/>
        </p:nvSpPr>
        <p:spPr>
          <a:xfrm>
            <a:off x="8138160"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12%</a:t>
            </a:r>
            <a:endParaRPr lang="en-US" sz="1000" dirty="0"/>
          </a:p>
        </p:txBody>
      </p:sp>
      <p:sp>
        <p:nvSpPr>
          <p:cNvPr id="36" name="Shape 34"/>
          <p:cNvSpPr/>
          <p:nvPr/>
        </p:nvSpPr>
        <p:spPr>
          <a:xfrm>
            <a:off x="8156448" y="1613916"/>
            <a:ext cx="566928" cy="91440"/>
          </a:xfrm>
          <a:prstGeom prst="roundRect">
            <a:avLst>
              <a:gd name="adj" fmla="val 30000"/>
            </a:avLst>
          </a:prstGeom>
          <a:solidFill>
            <a:srgbClr val="E3E9F2"/>
          </a:solidFill>
          <a:ln w="12700">
            <a:solidFill>
              <a:srgbClr val="E3E9F2"/>
            </a:solidFill>
            <a:prstDash val="solid"/>
          </a:ln>
        </p:spPr>
      </p:sp>
      <p:sp>
        <p:nvSpPr>
          <p:cNvPr id="37" name="Shape 35"/>
          <p:cNvSpPr/>
          <p:nvPr/>
        </p:nvSpPr>
        <p:spPr>
          <a:xfrm>
            <a:off x="8156448" y="1613916"/>
            <a:ext cx="250115" cy="91440"/>
          </a:xfrm>
          <a:prstGeom prst="roundRect">
            <a:avLst>
              <a:gd name="adj" fmla="val 30000"/>
            </a:avLst>
          </a:prstGeom>
          <a:solidFill>
            <a:srgbClr val="1C8A7C"/>
          </a:solidFill>
          <a:ln w="12700">
            <a:solidFill>
              <a:srgbClr val="1C8A7C"/>
            </a:solidFill>
            <a:prstDash val="solid"/>
          </a:ln>
        </p:spPr>
      </p:sp>
      <p:sp>
        <p:nvSpPr>
          <p:cNvPr id="38" name="Shape 36"/>
          <p:cNvSpPr/>
          <p:nvPr/>
        </p:nvSpPr>
        <p:spPr>
          <a:xfrm>
            <a:off x="274320" y="1911096"/>
            <a:ext cx="4279392" cy="480060"/>
          </a:xfrm>
          <a:prstGeom prst="roundRect">
            <a:avLst>
              <a:gd name="adj" fmla="val 7619"/>
            </a:avLst>
          </a:prstGeom>
          <a:solidFill>
            <a:srgbClr val="F8FAFD"/>
          </a:solidFill>
          <a:ln w="12700">
            <a:solidFill>
              <a:srgbClr val="E3E9F2"/>
            </a:solidFill>
            <a:prstDash val="solid"/>
          </a:ln>
        </p:spPr>
      </p:sp>
      <p:sp>
        <p:nvSpPr>
          <p:cNvPr id="39" name="Shape 37"/>
          <p:cNvSpPr/>
          <p:nvPr/>
        </p:nvSpPr>
        <p:spPr>
          <a:xfrm>
            <a:off x="347472" y="2002536"/>
            <a:ext cx="310896" cy="310896"/>
          </a:xfrm>
          <a:prstGeom prst="roundRect">
            <a:avLst>
              <a:gd name="adj" fmla="val 11765"/>
            </a:avLst>
          </a:prstGeom>
          <a:solidFill>
            <a:srgbClr val="F0EAFA"/>
          </a:solidFill>
          <a:ln w="9525">
            <a:solidFill>
              <a:srgbClr val="6E45B8"/>
            </a:solidFill>
            <a:prstDash val="solid"/>
          </a:ln>
        </p:spPr>
      </p:sp>
      <p:sp>
        <p:nvSpPr>
          <p:cNvPr id="40" name="Text 38"/>
          <p:cNvSpPr/>
          <p:nvPr/>
        </p:nvSpPr>
        <p:spPr>
          <a:xfrm>
            <a:off x="347472" y="2002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5</a:t>
            </a:r>
            <a:endParaRPr lang="en-US" sz="1100" dirty="0"/>
          </a:p>
        </p:txBody>
      </p:sp>
      <p:sp>
        <p:nvSpPr>
          <p:cNvPr id="41" name="Text 39">
            <a:hlinkClick r:id="rId5" tooltip="Go to Angular Momentum &amp; Spin" action="ppaction://hlinksldjump"/>
          </p:cNvPr>
          <p:cNvSpPr/>
          <p:nvPr/>
        </p:nvSpPr>
        <p:spPr>
          <a:xfrm>
            <a:off x="731520" y="1965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5" action="ppaction://hlinksldjump" tooltip="Go to Angular Momentum &amp; Spin">
                  <a:extLst>
                    <a:ext uri="{A12FA001-AC4F-418D-AE19-62706E023703}">
                      <ahyp:hlinkClr xmlns:ahyp="http://schemas.microsoft.com/office/drawing/2018/hyperlinkcolor" val="tx"/>
                    </a:ext>
                  </a:extLst>
                </a:hlinkClick>
              </a:rPr>
              <a:t>Angular Momentum &amp; Spin</a:t>
            </a:r>
            <a:endParaRPr lang="en-US" sz="1000" dirty="0"/>
          </a:p>
        </p:txBody>
      </p:sp>
      <p:sp>
        <p:nvSpPr>
          <p:cNvPr id="42" name="Text 40"/>
          <p:cNvSpPr/>
          <p:nvPr/>
        </p:nvSpPr>
        <p:spPr>
          <a:xfrm>
            <a:off x="731520" y="2185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19 Qs</a:t>
            </a:r>
            <a:pPr algn="l" indent="0" marL="0">
              <a:buNone/>
            </a:pPr>
            <a:r>
              <a:rPr lang="en-US" sz="850" dirty="0">
                <a:solidFill>
                  <a:srgbClr val="127A4F"/>
                </a:solidFill>
                <a:latin typeface="Arial" pitchFamily="34" charset="0"/>
                <a:ea typeface="Arial" pitchFamily="34" charset="-122"/>
                <a:cs typeface="Arial" pitchFamily="34" charset="-120"/>
              </a:rPr>
              <a:t>   E 0</a:t>
            </a:r>
            <a:pPr algn="l" indent="0" marL="0">
              <a:buNone/>
            </a:pPr>
            <a:r>
              <a:rPr lang="en-US" sz="850" dirty="0">
                <a:solidFill>
                  <a:srgbClr val="C9821B"/>
                </a:solidFill>
                <a:latin typeface="Arial" pitchFamily="34" charset="0"/>
                <a:ea typeface="Arial" pitchFamily="34" charset="-122"/>
                <a:cs typeface="Arial" pitchFamily="34" charset="-120"/>
              </a:rPr>
              <a:t> · M 16</a:t>
            </a:r>
            <a:pPr algn="l" indent="0" marL="0">
              <a:buNone/>
            </a:pPr>
            <a:r>
              <a:rPr lang="en-US" sz="850" dirty="0">
                <a:solidFill>
                  <a:srgbClr val="B83A36"/>
                </a:solidFill>
                <a:latin typeface="Arial" pitchFamily="34" charset="0"/>
                <a:ea typeface="Arial" pitchFamily="34" charset="-122"/>
                <a:cs typeface="Arial" pitchFamily="34" charset="-120"/>
              </a:rPr>
              <a:t> · H 3</a:t>
            </a:r>
            <a:endParaRPr lang="en-US" sz="850" dirty="0"/>
          </a:p>
        </p:txBody>
      </p:sp>
      <p:sp>
        <p:nvSpPr>
          <p:cNvPr id="43" name="Text 41"/>
          <p:cNvSpPr/>
          <p:nvPr/>
        </p:nvSpPr>
        <p:spPr>
          <a:xfrm>
            <a:off x="3822192" y="1965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15%</a:t>
            </a:r>
            <a:endParaRPr lang="en-US" sz="1000" dirty="0"/>
          </a:p>
        </p:txBody>
      </p:sp>
      <p:sp>
        <p:nvSpPr>
          <p:cNvPr id="44" name="Shape 42"/>
          <p:cNvSpPr/>
          <p:nvPr/>
        </p:nvSpPr>
        <p:spPr>
          <a:xfrm>
            <a:off x="3840480" y="2185416"/>
            <a:ext cx="566928" cy="91440"/>
          </a:xfrm>
          <a:prstGeom prst="roundRect">
            <a:avLst>
              <a:gd name="adj" fmla="val 30000"/>
            </a:avLst>
          </a:prstGeom>
          <a:solidFill>
            <a:srgbClr val="E3E9F2"/>
          </a:solidFill>
          <a:ln w="12700">
            <a:solidFill>
              <a:srgbClr val="E3E9F2"/>
            </a:solidFill>
            <a:prstDash val="solid"/>
          </a:ln>
        </p:spPr>
      </p:sp>
      <p:sp>
        <p:nvSpPr>
          <p:cNvPr id="45" name="Shape 43"/>
          <p:cNvSpPr/>
          <p:nvPr/>
        </p:nvSpPr>
        <p:spPr>
          <a:xfrm>
            <a:off x="3840480" y="2185416"/>
            <a:ext cx="316813" cy="91440"/>
          </a:xfrm>
          <a:prstGeom prst="roundRect">
            <a:avLst>
              <a:gd name="adj" fmla="val 30000"/>
            </a:avLst>
          </a:prstGeom>
          <a:solidFill>
            <a:srgbClr val="1C8A7C"/>
          </a:solidFill>
          <a:ln w="12700">
            <a:solidFill>
              <a:srgbClr val="1C8A7C"/>
            </a:solidFill>
            <a:prstDash val="solid"/>
          </a:ln>
        </p:spPr>
      </p:sp>
      <p:sp>
        <p:nvSpPr>
          <p:cNvPr id="46" name="Shape 44"/>
          <p:cNvSpPr/>
          <p:nvPr/>
        </p:nvSpPr>
        <p:spPr>
          <a:xfrm>
            <a:off x="4590288" y="1911096"/>
            <a:ext cx="4279392" cy="480060"/>
          </a:xfrm>
          <a:prstGeom prst="roundRect">
            <a:avLst>
              <a:gd name="adj" fmla="val 7619"/>
            </a:avLst>
          </a:prstGeom>
          <a:solidFill>
            <a:srgbClr val="F8FAFD"/>
          </a:solidFill>
          <a:ln w="12700">
            <a:solidFill>
              <a:srgbClr val="E3E9F2"/>
            </a:solidFill>
            <a:prstDash val="solid"/>
          </a:ln>
        </p:spPr>
      </p:sp>
      <p:sp>
        <p:nvSpPr>
          <p:cNvPr id="47" name="Shape 45"/>
          <p:cNvSpPr/>
          <p:nvPr/>
        </p:nvSpPr>
        <p:spPr>
          <a:xfrm>
            <a:off x="4663440" y="2002536"/>
            <a:ext cx="310896" cy="310896"/>
          </a:xfrm>
          <a:prstGeom prst="roundRect">
            <a:avLst>
              <a:gd name="adj" fmla="val 11765"/>
            </a:avLst>
          </a:prstGeom>
          <a:solidFill>
            <a:srgbClr val="F0EAFA"/>
          </a:solidFill>
          <a:ln w="9525">
            <a:solidFill>
              <a:srgbClr val="6E45B8"/>
            </a:solidFill>
            <a:prstDash val="solid"/>
          </a:ln>
        </p:spPr>
      </p:sp>
      <p:sp>
        <p:nvSpPr>
          <p:cNvPr id="48" name="Text 46"/>
          <p:cNvSpPr/>
          <p:nvPr/>
        </p:nvSpPr>
        <p:spPr>
          <a:xfrm>
            <a:off x="4663440" y="2002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6</a:t>
            </a:r>
            <a:endParaRPr lang="en-US" sz="1100" dirty="0"/>
          </a:p>
        </p:txBody>
      </p:sp>
      <p:sp>
        <p:nvSpPr>
          <p:cNvPr id="49" name="Text 47">
            <a:hlinkClick r:id="rId6" tooltip="Go to Hydrogen Atom &amp; Atomic Orbitals" action="ppaction://hlinksldjump"/>
          </p:cNvPr>
          <p:cNvSpPr/>
          <p:nvPr/>
        </p:nvSpPr>
        <p:spPr>
          <a:xfrm>
            <a:off x="5047488" y="1965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6" action="ppaction://hlinksldjump" tooltip="Go to Hydrogen Atom &amp; Atomic Orbitals">
                  <a:extLst>
                    <a:ext uri="{A12FA001-AC4F-418D-AE19-62706E023703}">
                      <ahyp:hlinkClr xmlns:ahyp="http://schemas.microsoft.com/office/drawing/2018/hyperlinkcolor" val="tx"/>
                    </a:ext>
                  </a:extLst>
                </a:hlinkClick>
              </a:rPr>
              <a:t>Hydrogen Atom &amp; Atomic Orbitals</a:t>
            </a:r>
            <a:endParaRPr lang="en-US" sz="1000" dirty="0"/>
          </a:p>
        </p:txBody>
      </p:sp>
      <p:sp>
        <p:nvSpPr>
          <p:cNvPr id="50" name="Text 48"/>
          <p:cNvSpPr/>
          <p:nvPr/>
        </p:nvSpPr>
        <p:spPr>
          <a:xfrm>
            <a:off x="5047488" y="2185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17 Qs</a:t>
            </a:r>
            <a:pPr algn="l" indent="0" marL="0">
              <a:buNone/>
            </a:pPr>
            <a:r>
              <a:rPr lang="en-US" sz="850" dirty="0">
                <a:solidFill>
                  <a:srgbClr val="127A4F"/>
                </a:solidFill>
                <a:latin typeface="Arial" pitchFamily="34" charset="0"/>
                <a:ea typeface="Arial" pitchFamily="34" charset="-122"/>
                <a:cs typeface="Arial" pitchFamily="34" charset="-120"/>
              </a:rPr>
              <a:t>   E 5</a:t>
            </a:r>
            <a:pPr algn="l" indent="0" marL="0">
              <a:buNone/>
            </a:pPr>
            <a:r>
              <a:rPr lang="en-US" sz="850" dirty="0">
                <a:solidFill>
                  <a:srgbClr val="C9821B"/>
                </a:solidFill>
                <a:latin typeface="Arial" pitchFamily="34" charset="0"/>
                <a:ea typeface="Arial" pitchFamily="34" charset="-122"/>
                <a:cs typeface="Arial" pitchFamily="34" charset="-120"/>
              </a:rPr>
              <a:t> · M 12</a:t>
            </a:r>
            <a:pPr algn="l" indent="0" marL="0">
              <a:buNone/>
            </a:pPr>
            <a:r>
              <a:rPr lang="en-US" sz="850" dirty="0">
                <a:solidFill>
                  <a:srgbClr val="B83A36"/>
                </a:solidFill>
                <a:latin typeface="Arial" pitchFamily="34" charset="0"/>
                <a:ea typeface="Arial" pitchFamily="34" charset="-122"/>
                <a:cs typeface="Arial" pitchFamily="34" charset="-120"/>
              </a:rPr>
              <a:t> · H 0</a:t>
            </a:r>
            <a:endParaRPr lang="en-US" sz="850" dirty="0"/>
          </a:p>
        </p:txBody>
      </p:sp>
      <p:sp>
        <p:nvSpPr>
          <p:cNvPr id="51" name="Text 49"/>
          <p:cNvSpPr/>
          <p:nvPr/>
        </p:nvSpPr>
        <p:spPr>
          <a:xfrm>
            <a:off x="8138160" y="1965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13%</a:t>
            </a:r>
            <a:endParaRPr lang="en-US" sz="1000" dirty="0"/>
          </a:p>
        </p:txBody>
      </p:sp>
      <p:sp>
        <p:nvSpPr>
          <p:cNvPr id="52" name="Shape 50"/>
          <p:cNvSpPr/>
          <p:nvPr/>
        </p:nvSpPr>
        <p:spPr>
          <a:xfrm>
            <a:off x="8156448" y="2185416"/>
            <a:ext cx="566928" cy="91440"/>
          </a:xfrm>
          <a:prstGeom prst="roundRect">
            <a:avLst>
              <a:gd name="adj" fmla="val 30000"/>
            </a:avLst>
          </a:prstGeom>
          <a:solidFill>
            <a:srgbClr val="E3E9F2"/>
          </a:solidFill>
          <a:ln w="12700">
            <a:solidFill>
              <a:srgbClr val="E3E9F2"/>
            </a:solidFill>
            <a:prstDash val="solid"/>
          </a:ln>
        </p:spPr>
      </p:sp>
      <p:sp>
        <p:nvSpPr>
          <p:cNvPr id="53" name="Shape 51"/>
          <p:cNvSpPr/>
          <p:nvPr/>
        </p:nvSpPr>
        <p:spPr>
          <a:xfrm>
            <a:off x="8156448" y="2185416"/>
            <a:ext cx="283464" cy="91440"/>
          </a:xfrm>
          <a:prstGeom prst="roundRect">
            <a:avLst>
              <a:gd name="adj" fmla="val 30000"/>
            </a:avLst>
          </a:prstGeom>
          <a:solidFill>
            <a:srgbClr val="1C8A7C"/>
          </a:solidFill>
          <a:ln w="12700">
            <a:solidFill>
              <a:srgbClr val="1C8A7C"/>
            </a:solidFill>
            <a:prstDash val="solid"/>
          </a:ln>
        </p:spPr>
      </p:sp>
      <p:sp>
        <p:nvSpPr>
          <p:cNvPr id="54" name="Shape 52"/>
          <p:cNvSpPr/>
          <p:nvPr/>
        </p:nvSpPr>
        <p:spPr>
          <a:xfrm>
            <a:off x="274320" y="2482596"/>
            <a:ext cx="4279392" cy="480060"/>
          </a:xfrm>
          <a:prstGeom prst="roundRect">
            <a:avLst>
              <a:gd name="adj" fmla="val 7619"/>
            </a:avLst>
          </a:prstGeom>
          <a:solidFill>
            <a:srgbClr val="F8FAFD"/>
          </a:solidFill>
          <a:ln w="12700">
            <a:solidFill>
              <a:srgbClr val="E3E9F2"/>
            </a:solidFill>
            <a:prstDash val="solid"/>
          </a:ln>
        </p:spPr>
      </p:sp>
      <p:sp>
        <p:nvSpPr>
          <p:cNvPr id="55" name="Shape 53"/>
          <p:cNvSpPr/>
          <p:nvPr/>
        </p:nvSpPr>
        <p:spPr>
          <a:xfrm>
            <a:off x="347472" y="2574036"/>
            <a:ext cx="310896" cy="310896"/>
          </a:xfrm>
          <a:prstGeom prst="roundRect">
            <a:avLst>
              <a:gd name="adj" fmla="val 11765"/>
            </a:avLst>
          </a:prstGeom>
          <a:solidFill>
            <a:srgbClr val="F0EAFA"/>
          </a:solidFill>
          <a:ln w="9525">
            <a:solidFill>
              <a:srgbClr val="6E45B8"/>
            </a:solidFill>
            <a:prstDash val="solid"/>
          </a:ln>
        </p:spPr>
      </p:sp>
      <p:sp>
        <p:nvSpPr>
          <p:cNvPr id="56" name="Text 54"/>
          <p:cNvSpPr/>
          <p:nvPr/>
        </p:nvSpPr>
        <p:spPr>
          <a:xfrm>
            <a:off x="347472" y="2574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7</a:t>
            </a:r>
            <a:endParaRPr lang="en-US" sz="1100" dirty="0"/>
          </a:p>
        </p:txBody>
      </p:sp>
      <p:sp>
        <p:nvSpPr>
          <p:cNvPr id="57" name="Text 55">
            <a:hlinkClick r:id="rId7" tooltip="Go to Tunneling &amp; Barrier Problems" action="ppaction://hlinksldjump"/>
          </p:cNvPr>
          <p:cNvSpPr/>
          <p:nvPr/>
        </p:nvSpPr>
        <p:spPr>
          <a:xfrm>
            <a:off x="731520" y="2537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7" action="ppaction://hlinksldjump" tooltip="Go to Tunneling &amp; Barrier Problems">
                  <a:extLst>
                    <a:ext uri="{A12FA001-AC4F-418D-AE19-62706E023703}">
                      <ahyp:hlinkClr xmlns:ahyp="http://schemas.microsoft.com/office/drawing/2018/hyperlinkcolor" val="tx"/>
                    </a:ext>
                  </a:extLst>
                </a:hlinkClick>
              </a:rPr>
              <a:t>Tunneling &amp; Barrier Problems</a:t>
            </a:r>
            <a:endParaRPr lang="en-US" sz="1000" dirty="0"/>
          </a:p>
        </p:txBody>
      </p:sp>
      <p:sp>
        <p:nvSpPr>
          <p:cNvPr id="58" name="Text 56"/>
          <p:cNvSpPr/>
          <p:nvPr/>
        </p:nvSpPr>
        <p:spPr>
          <a:xfrm>
            <a:off x="731520" y="2756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2 Qs</a:t>
            </a:r>
            <a:pPr algn="l" indent="0" marL="0">
              <a:buNone/>
            </a:pPr>
            <a:r>
              <a:rPr lang="en-US" sz="850" dirty="0">
                <a:solidFill>
                  <a:srgbClr val="127A4F"/>
                </a:solidFill>
                <a:latin typeface="Arial" pitchFamily="34" charset="0"/>
                <a:ea typeface="Arial" pitchFamily="34" charset="-122"/>
                <a:cs typeface="Arial" pitchFamily="34" charset="-120"/>
              </a:rPr>
              <a:t>   E 0</a:t>
            </a:r>
            <a:pPr algn="l" indent="0" marL="0">
              <a:buNone/>
            </a:pPr>
            <a:r>
              <a:rPr lang="en-US" sz="850" dirty="0">
                <a:solidFill>
                  <a:srgbClr val="C9821B"/>
                </a:solidFill>
                <a:latin typeface="Arial" pitchFamily="34" charset="0"/>
                <a:ea typeface="Arial" pitchFamily="34" charset="-122"/>
                <a:cs typeface="Arial" pitchFamily="34" charset="-120"/>
              </a:rPr>
              <a:t> · M 2</a:t>
            </a:r>
            <a:pPr algn="l" indent="0" marL="0">
              <a:buNone/>
            </a:pPr>
            <a:r>
              <a:rPr lang="en-US" sz="850" dirty="0">
                <a:solidFill>
                  <a:srgbClr val="B83A36"/>
                </a:solidFill>
                <a:latin typeface="Arial" pitchFamily="34" charset="0"/>
                <a:ea typeface="Arial" pitchFamily="34" charset="-122"/>
                <a:cs typeface="Arial" pitchFamily="34" charset="-120"/>
              </a:rPr>
              <a:t> · H 0</a:t>
            </a:r>
            <a:endParaRPr lang="en-US" sz="850" dirty="0"/>
          </a:p>
        </p:txBody>
      </p:sp>
      <p:sp>
        <p:nvSpPr>
          <p:cNvPr id="59" name="Text 57"/>
          <p:cNvSpPr/>
          <p:nvPr/>
        </p:nvSpPr>
        <p:spPr>
          <a:xfrm>
            <a:off x="3822192" y="2537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2%</a:t>
            </a:r>
            <a:endParaRPr lang="en-US" sz="1000" dirty="0"/>
          </a:p>
        </p:txBody>
      </p:sp>
      <p:sp>
        <p:nvSpPr>
          <p:cNvPr id="60" name="Shape 58"/>
          <p:cNvSpPr/>
          <p:nvPr/>
        </p:nvSpPr>
        <p:spPr>
          <a:xfrm>
            <a:off x="3840480" y="2756916"/>
            <a:ext cx="566928" cy="91440"/>
          </a:xfrm>
          <a:prstGeom prst="roundRect">
            <a:avLst>
              <a:gd name="adj" fmla="val 30000"/>
            </a:avLst>
          </a:prstGeom>
          <a:solidFill>
            <a:srgbClr val="E3E9F2"/>
          </a:solidFill>
          <a:ln w="12700">
            <a:solidFill>
              <a:srgbClr val="E3E9F2"/>
            </a:solidFill>
            <a:prstDash val="solid"/>
          </a:ln>
        </p:spPr>
      </p:sp>
      <p:sp>
        <p:nvSpPr>
          <p:cNvPr id="61" name="Shape 59"/>
          <p:cNvSpPr/>
          <p:nvPr/>
        </p:nvSpPr>
        <p:spPr>
          <a:xfrm>
            <a:off x="3840480" y="2756916"/>
            <a:ext cx="54864" cy="91440"/>
          </a:xfrm>
          <a:prstGeom prst="roundRect">
            <a:avLst>
              <a:gd name="adj" fmla="val 50000"/>
            </a:avLst>
          </a:prstGeom>
          <a:solidFill>
            <a:srgbClr val="1C8A7C"/>
          </a:solidFill>
          <a:ln w="12700">
            <a:solidFill>
              <a:srgbClr val="1C8A7C"/>
            </a:solidFill>
            <a:prstDash val="solid"/>
          </a:ln>
        </p:spPr>
      </p:sp>
      <p:sp>
        <p:nvSpPr>
          <p:cNvPr id="62" name="Shape 60"/>
          <p:cNvSpPr/>
          <p:nvPr/>
        </p:nvSpPr>
        <p:spPr>
          <a:xfrm>
            <a:off x="4590288" y="2482596"/>
            <a:ext cx="4279392" cy="480060"/>
          </a:xfrm>
          <a:prstGeom prst="roundRect">
            <a:avLst>
              <a:gd name="adj" fmla="val 7619"/>
            </a:avLst>
          </a:prstGeom>
          <a:solidFill>
            <a:srgbClr val="F8FAFD"/>
          </a:solidFill>
          <a:ln w="12700">
            <a:solidFill>
              <a:srgbClr val="E3E9F2"/>
            </a:solidFill>
            <a:prstDash val="solid"/>
          </a:ln>
        </p:spPr>
      </p:sp>
      <p:sp>
        <p:nvSpPr>
          <p:cNvPr id="63" name="Shape 61"/>
          <p:cNvSpPr/>
          <p:nvPr/>
        </p:nvSpPr>
        <p:spPr>
          <a:xfrm>
            <a:off x="4663440" y="2574036"/>
            <a:ext cx="310896" cy="310896"/>
          </a:xfrm>
          <a:prstGeom prst="roundRect">
            <a:avLst>
              <a:gd name="adj" fmla="val 11765"/>
            </a:avLst>
          </a:prstGeom>
          <a:solidFill>
            <a:srgbClr val="F0EAFA"/>
          </a:solidFill>
          <a:ln w="9525">
            <a:solidFill>
              <a:srgbClr val="6E45B8"/>
            </a:solidFill>
            <a:prstDash val="solid"/>
          </a:ln>
        </p:spPr>
      </p:sp>
      <p:sp>
        <p:nvSpPr>
          <p:cNvPr id="64" name="Text 62"/>
          <p:cNvSpPr/>
          <p:nvPr/>
        </p:nvSpPr>
        <p:spPr>
          <a:xfrm>
            <a:off x="4663440" y="2574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8</a:t>
            </a:r>
            <a:endParaRPr lang="en-US" sz="1100" dirty="0"/>
          </a:p>
        </p:txBody>
      </p:sp>
      <p:sp>
        <p:nvSpPr>
          <p:cNvPr id="65" name="Text 63">
            <a:hlinkClick r:id="rId8" tooltip="Go to Perturbation &amp; Variation Theory" action="ppaction://hlinksldjump"/>
          </p:cNvPr>
          <p:cNvSpPr/>
          <p:nvPr/>
        </p:nvSpPr>
        <p:spPr>
          <a:xfrm>
            <a:off x="5047488" y="2537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8" action="ppaction://hlinksldjump" tooltip="Go to Perturbation &amp; Variation Theory">
                  <a:extLst>
                    <a:ext uri="{A12FA001-AC4F-418D-AE19-62706E023703}">
                      <ahyp:hlinkClr xmlns:ahyp="http://schemas.microsoft.com/office/drawing/2018/hyperlinkcolor" val="tx"/>
                    </a:ext>
                  </a:extLst>
                </a:hlinkClick>
              </a:rPr>
              <a:t>Perturbation &amp; Variation Theory</a:t>
            </a:r>
            <a:endParaRPr lang="en-US" sz="1000" dirty="0"/>
          </a:p>
        </p:txBody>
      </p:sp>
      <p:sp>
        <p:nvSpPr>
          <p:cNvPr id="66" name="Text 64"/>
          <p:cNvSpPr/>
          <p:nvPr/>
        </p:nvSpPr>
        <p:spPr>
          <a:xfrm>
            <a:off x="5047488" y="2756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14 Qs</a:t>
            </a:r>
            <a:pPr algn="l" indent="0" marL="0">
              <a:buNone/>
            </a:pPr>
            <a:r>
              <a:rPr lang="en-US" sz="850" dirty="0">
                <a:solidFill>
                  <a:srgbClr val="127A4F"/>
                </a:solidFill>
                <a:latin typeface="Arial" pitchFamily="34" charset="0"/>
                <a:ea typeface="Arial" pitchFamily="34" charset="-122"/>
                <a:cs typeface="Arial" pitchFamily="34" charset="-120"/>
              </a:rPr>
              <a:t>   E 0</a:t>
            </a:r>
            <a:pPr algn="l" indent="0" marL="0">
              <a:buNone/>
            </a:pPr>
            <a:r>
              <a:rPr lang="en-US" sz="850" dirty="0">
                <a:solidFill>
                  <a:srgbClr val="C9821B"/>
                </a:solidFill>
                <a:latin typeface="Arial" pitchFamily="34" charset="0"/>
                <a:ea typeface="Arial" pitchFamily="34" charset="-122"/>
                <a:cs typeface="Arial" pitchFamily="34" charset="-120"/>
              </a:rPr>
              <a:t> · M 9</a:t>
            </a:r>
            <a:pPr algn="l" indent="0" marL="0">
              <a:buNone/>
            </a:pPr>
            <a:r>
              <a:rPr lang="en-US" sz="850" dirty="0">
                <a:solidFill>
                  <a:srgbClr val="B83A36"/>
                </a:solidFill>
                <a:latin typeface="Arial" pitchFamily="34" charset="0"/>
                <a:ea typeface="Arial" pitchFamily="34" charset="-122"/>
                <a:cs typeface="Arial" pitchFamily="34" charset="-120"/>
              </a:rPr>
              <a:t> · H 5</a:t>
            </a:r>
            <a:endParaRPr lang="en-US" sz="850" dirty="0"/>
          </a:p>
        </p:txBody>
      </p:sp>
      <p:sp>
        <p:nvSpPr>
          <p:cNvPr id="67" name="Text 65"/>
          <p:cNvSpPr/>
          <p:nvPr/>
        </p:nvSpPr>
        <p:spPr>
          <a:xfrm>
            <a:off x="8138160" y="2537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11%</a:t>
            </a:r>
            <a:endParaRPr lang="en-US" sz="1000" dirty="0"/>
          </a:p>
        </p:txBody>
      </p:sp>
      <p:sp>
        <p:nvSpPr>
          <p:cNvPr id="68" name="Shape 66"/>
          <p:cNvSpPr/>
          <p:nvPr/>
        </p:nvSpPr>
        <p:spPr>
          <a:xfrm>
            <a:off x="8156448" y="2756916"/>
            <a:ext cx="566928" cy="91440"/>
          </a:xfrm>
          <a:prstGeom prst="roundRect">
            <a:avLst>
              <a:gd name="adj" fmla="val 30000"/>
            </a:avLst>
          </a:prstGeom>
          <a:solidFill>
            <a:srgbClr val="E3E9F2"/>
          </a:solidFill>
          <a:ln w="12700">
            <a:solidFill>
              <a:srgbClr val="E3E9F2"/>
            </a:solidFill>
            <a:prstDash val="solid"/>
          </a:ln>
        </p:spPr>
      </p:sp>
      <p:sp>
        <p:nvSpPr>
          <p:cNvPr id="69" name="Shape 67"/>
          <p:cNvSpPr/>
          <p:nvPr/>
        </p:nvSpPr>
        <p:spPr>
          <a:xfrm>
            <a:off x="8156448" y="2756916"/>
            <a:ext cx="233441" cy="91440"/>
          </a:xfrm>
          <a:prstGeom prst="roundRect">
            <a:avLst>
              <a:gd name="adj" fmla="val 30000"/>
            </a:avLst>
          </a:prstGeom>
          <a:solidFill>
            <a:srgbClr val="1C8A7C"/>
          </a:solidFill>
          <a:ln w="12700">
            <a:solidFill>
              <a:srgbClr val="1C8A7C"/>
            </a:solidFill>
            <a:prstDash val="solid"/>
          </a:ln>
        </p:spPr>
      </p:sp>
      <p:sp>
        <p:nvSpPr>
          <p:cNvPr id="70" name="Shape 68"/>
          <p:cNvSpPr/>
          <p:nvPr/>
        </p:nvSpPr>
        <p:spPr>
          <a:xfrm>
            <a:off x="274320" y="3054096"/>
            <a:ext cx="4279392" cy="480060"/>
          </a:xfrm>
          <a:prstGeom prst="roundRect">
            <a:avLst>
              <a:gd name="adj" fmla="val 7619"/>
            </a:avLst>
          </a:prstGeom>
          <a:solidFill>
            <a:srgbClr val="F8FAFD"/>
          </a:solidFill>
          <a:ln w="12700">
            <a:solidFill>
              <a:srgbClr val="E3E9F2"/>
            </a:solidFill>
            <a:prstDash val="solid"/>
          </a:ln>
        </p:spPr>
      </p:sp>
      <p:sp>
        <p:nvSpPr>
          <p:cNvPr id="71" name="Shape 69"/>
          <p:cNvSpPr/>
          <p:nvPr/>
        </p:nvSpPr>
        <p:spPr>
          <a:xfrm>
            <a:off x="347472" y="3145536"/>
            <a:ext cx="310896" cy="310896"/>
          </a:xfrm>
          <a:prstGeom prst="roundRect">
            <a:avLst>
              <a:gd name="adj" fmla="val 11765"/>
            </a:avLst>
          </a:prstGeom>
          <a:solidFill>
            <a:srgbClr val="F0EAFA"/>
          </a:solidFill>
          <a:ln w="9525">
            <a:solidFill>
              <a:srgbClr val="6E45B8"/>
            </a:solidFill>
            <a:prstDash val="solid"/>
          </a:ln>
        </p:spPr>
      </p:sp>
      <p:sp>
        <p:nvSpPr>
          <p:cNvPr id="72" name="Text 70"/>
          <p:cNvSpPr/>
          <p:nvPr/>
        </p:nvSpPr>
        <p:spPr>
          <a:xfrm>
            <a:off x="347472" y="3145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9</a:t>
            </a:r>
            <a:endParaRPr lang="en-US" sz="1100" dirty="0"/>
          </a:p>
        </p:txBody>
      </p:sp>
      <p:sp>
        <p:nvSpPr>
          <p:cNvPr id="73" name="Text 71">
            <a:hlinkClick r:id="rId9" tooltip="Go to Hückel MO Theory" action="ppaction://hlinksldjump"/>
          </p:cNvPr>
          <p:cNvSpPr/>
          <p:nvPr/>
        </p:nvSpPr>
        <p:spPr>
          <a:xfrm>
            <a:off x="731520" y="3108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9" action="ppaction://hlinksldjump" tooltip="Go to Hückel MO Theory">
                  <a:extLst>
                    <a:ext uri="{A12FA001-AC4F-418D-AE19-62706E023703}">
                      <ahyp:hlinkClr xmlns:ahyp="http://schemas.microsoft.com/office/drawing/2018/hyperlinkcolor" val="tx"/>
                    </a:ext>
                  </a:extLst>
                </a:hlinkClick>
              </a:rPr>
              <a:t>Hückel MO Theory</a:t>
            </a:r>
            <a:endParaRPr lang="en-US" sz="1000" dirty="0"/>
          </a:p>
        </p:txBody>
      </p:sp>
      <p:sp>
        <p:nvSpPr>
          <p:cNvPr id="74" name="Text 72"/>
          <p:cNvSpPr/>
          <p:nvPr/>
        </p:nvSpPr>
        <p:spPr>
          <a:xfrm>
            <a:off x="731520" y="3328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6 Qs</a:t>
            </a:r>
            <a:pPr algn="l" indent="0" marL="0">
              <a:buNone/>
            </a:pPr>
            <a:r>
              <a:rPr lang="en-US" sz="850" dirty="0">
                <a:solidFill>
                  <a:srgbClr val="127A4F"/>
                </a:solidFill>
                <a:latin typeface="Arial" pitchFamily="34" charset="0"/>
                <a:ea typeface="Arial" pitchFamily="34" charset="-122"/>
                <a:cs typeface="Arial" pitchFamily="34" charset="-120"/>
              </a:rPr>
              <a:t>   E 0</a:t>
            </a:r>
            <a:pPr algn="l" indent="0" marL="0">
              <a:buNone/>
            </a:pPr>
            <a:r>
              <a:rPr lang="en-US" sz="850" dirty="0">
                <a:solidFill>
                  <a:srgbClr val="C9821B"/>
                </a:solidFill>
                <a:latin typeface="Arial" pitchFamily="34" charset="0"/>
                <a:ea typeface="Arial" pitchFamily="34" charset="-122"/>
                <a:cs typeface="Arial" pitchFamily="34" charset="-120"/>
              </a:rPr>
              <a:t> · M 1</a:t>
            </a:r>
            <a:pPr algn="l" indent="0" marL="0">
              <a:buNone/>
            </a:pPr>
            <a:r>
              <a:rPr lang="en-US" sz="850" dirty="0">
                <a:solidFill>
                  <a:srgbClr val="B83A36"/>
                </a:solidFill>
                <a:latin typeface="Arial" pitchFamily="34" charset="0"/>
                <a:ea typeface="Arial" pitchFamily="34" charset="-122"/>
                <a:cs typeface="Arial" pitchFamily="34" charset="-120"/>
              </a:rPr>
              <a:t> · H 5</a:t>
            </a:r>
            <a:endParaRPr lang="en-US" sz="850" dirty="0"/>
          </a:p>
        </p:txBody>
      </p:sp>
      <p:sp>
        <p:nvSpPr>
          <p:cNvPr id="75" name="Text 73"/>
          <p:cNvSpPr/>
          <p:nvPr/>
        </p:nvSpPr>
        <p:spPr>
          <a:xfrm>
            <a:off x="3822192" y="3108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5%</a:t>
            </a:r>
            <a:endParaRPr lang="en-US" sz="1000" dirty="0"/>
          </a:p>
        </p:txBody>
      </p:sp>
      <p:sp>
        <p:nvSpPr>
          <p:cNvPr id="76" name="Shape 74"/>
          <p:cNvSpPr/>
          <p:nvPr/>
        </p:nvSpPr>
        <p:spPr>
          <a:xfrm>
            <a:off x="3840480" y="3328416"/>
            <a:ext cx="566928" cy="91440"/>
          </a:xfrm>
          <a:prstGeom prst="roundRect">
            <a:avLst>
              <a:gd name="adj" fmla="val 30000"/>
            </a:avLst>
          </a:prstGeom>
          <a:solidFill>
            <a:srgbClr val="E3E9F2"/>
          </a:solidFill>
          <a:ln w="12700">
            <a:solidFill>
              <a:srgbClr val="E3E9F2"/>
            </a:solidFill>
            <a:prstDash val="solid"/>
          </a:ln>
        </p:spPr>
      </p:sp>
      <p:sp>
        <p:nvSpPr>
          <p:cNvPr id="77" name="Shape 75"/>
          <p:cNvSpPr/>
          <p:nvPr/>
        </p:nvSpPr>
        <p:spPr>
          <a:xfrm>
            <a:off x="3840480" y="3328416"/>
            <a:ext cx="100046" cy="91440"/>
          </a:xfrm>
          <a:prstGeom prst="roundRect">
            <a:avLst>
              <a:gd name="adj" fmla="val 30000"/>
            </a:avLst>
          </a:prstGeom>
          <a:solidFill>
            <a:srgbClr val="1C8A7C"/>
          </a:solidFill>
          <a:ln w="12700">
            <a:solidFill>
              <a:srgbClr val="1C8A7C"/>
            </a:solidFill>
            <a:prstDash val="solid"/>
          </a:ln>
        </p:spPr>
      </p:sp>
      <p:sp>
        <p:nvSpPr>
          <p:cNvPr id="78" name="Shape 76"/>
          <p:cNvSpPr/>
          <p:nvPr/>
        </p:nvSpPr>
        <p:spPr>
          <a:xfrm>
            <a:off x="4590288" y="3054096"/>
            <a:ext cx="4279392" cy="480060"/>
          </a:xfrm>
          <a:prstGeom prst="roundRect">
            <a:avLst>
              <a:gd name="adj" fmla="val 7619"/>
            </a:avLst>
          </a:prstGeom>
          <a:solidFill>
            <a:srgbClr val="F8FAFD"/>
          </a:solidFill>
          <a:ln w="12700">
            <a:solidFill>
              <a:srgbClr val="E3E9F2"/>
            </a:solidFill>
            <a:prstDash val="solid"/>
          </a:ln>
        </p:spPr>
      </p:sp>
      <p:sp>
        <p:nvSpPr>
          <p:cNvPr id="79" name="Shape 77"/>
          <p:cNvSpPr/>
          <p:nvPr/>
        </p:nvSpPr>
        <p:spPr>
          <a:xfrm>
            <a:off x="4663440" y="3145536"/>
            <a:ext cx="310896" cy="310896"/>
          </a:xfrm>
          <a:prstGeom prst="roundRect">
            <a:avLst>
              <a:gd name="adj" fmla="val 11765"/>
            </a:avLst>
          </a:prstGeom>
          <a:solidFill>
            <a:srgbClr val="F0EAFA"/>
          </a:solidFill>
          <a:ln w="9525">
            <a:solidFill>
              <a:srgbClr val="6E45B8"/>
            </a:solidFill>
            <a:prstDash val="solid"/>
          </a:ln>
        </p:spPr>
      </p:sp>
      <p:sp>
        <p:nvSpPr>
          <p:cNvPr id="80" name="Text 78"/>
          <p:cNvSpPr/>
          <p:nvPr/>
        </p:nvSpPr>
        <p:spPr>
          <a:xfrm>
            <a:off x="4663440" y="3145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10</a:t>
            </a:r>
            <a:endParaRPr lang="en-US" sz="1100" dirty="0"/>
          </a:p>
        </p:txBody>
      </p:sp>
      <p:sp>
        <p:nvSpPr>
          <p:cNvPr id="81" name="Text 79">
            <a:hlinkClick r:id="rId10" tooltip="Go to Many-Electron Systems" action="ppaction://hlinksldjump"/>
          </p:cNvPr>
          <p:cNvSpPr/>
          <p:nvPr/>
        </p:nvSpPr>
        <p:spPr>
          <a:xfrm>
            <a:off x="5047488" y="3108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10" action="ppaction://hlinksldjump" tooltip="Go to Many-Electron Systems">
                  <a:extLst>
                    <a:ext uri="{A12FA001-AC4F-418D-AE19-62706E023703}">
                      <ahyp:hlinkClr xmlns:ahyp="http://schemas.microsoft.com/office/drawing/2018/hyperlinkcolor" val="tx"/>
                    </a:ext>
                  </a:extLst>
                </a:hlinkClick>
              </a:rPr>
              <a:t>Many-Electron Systems</a:t>
            </a:r>
            <a:endParaRPr lang="en-US" sz="1000" dirty="0"/>
          </a:p>
        </p:txBody>
      </p:sp>
      <p:sp>
        <p:nvSpPr>
          <p:cNvPr id="82" name="Text 80"/>
          <p:cNvSpPr/>
          <p:nvPr/>
        </p:nvSpPr>
        <p:spPr>
          <a:xfrm>
            <a:off x="5047488" y="3328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6 Qs</a:t>
            </a:r>
            <a:pPr algn="l" indent="0" marL="0">
              <a:buNone/>
            </a:pPr>
            <a:r>
              <a:rPr lang="en-US" sz="850" dirty="0">
                <a:solidFill>
                  <a:srgbClr val="127A4F"/>
                </a:solidFill>
                <a:latin typeface="Arial" pitchFamily="34" charset="0"/>
                <a:ea typeface="Arial" pitchFamily="34" charset="-122"/>
                <a:cs typeface="Arial" pitchFamily="34" charset="-120"/>
              </a:rPr>
              <a:t>   E 0</a:t>
            </a:r>
            <a:pPr algn="l" indent="0" marL="0">
              <a:buNone/>
            </a:pPr>
            <a:r>
              <a:rPr lang="en-US" sz="850" dirty="0">
                <a:solidFill>
                  <a:srgbClr val="C9821B"/>
                </a:solidFill>
                <a:latin typeface="Arial" pitchFamily="34" charset="0"/>
                <a:ea typeface="Arial" pitchFamily="34" charset="-122"/>
                <a:cs typeface="Arial" pitchFamily="34" charset="-120"/>
              </a:rPr>
              <a:t> · M 5</a:t>
            </a:r>
            <a:pPr algn="l" indent="0" marL="0">
              <a:buNone/>
            </a:pPr>
            <a:r>
              <a:rPr lang="en-US" sz="850" dirty="0">
                <a:solidFill>
                  <a:srgbClr val="B83A36"/>
                </a:solidFill>
                <a:latin typeface="Arial" pitchFamily="34" charset="0"/>
                <a:ea typeface="Arial" pitchFamily="34" charset="-122"/>
                <a:cs typeface="Arial" pitchFamily="34" charset="-120"/>
              </a:rPr>
              <a:t> · H 1</a:t>
            </a:r>
            <a:endParaRPr lang="en-US" sz="850" dirty="0"/>
          </a:p>
        </p:txBody>
      </p:sp>
      <p:sp>
        <p:nvSpPr>
          <p:cNvPr id="83" name="Text 81"/>
          <p:cNvSpPr/>
          <p:nvPr/>
        </p:nvSpPr>
        <p:spPr>
          <a:xfrm>
            <a:off x="8138160" y="3108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5%</a:t>
            </a:r>
            <a:endParaRPr lang="en-US" sz="1000" dirty="0"/>
          </a:p>
        </p:txBody>
      </p:sp>
      <p:sp>
        <p:nvSpPr>
          <p:cNvPr id="84" name="Shape 82"/>
          <p:cNvSpPr/>
          <p:nvPr/>
        </p:nvSpPr>
        <p:spPr>
          <a:xfrm>
            <a:off x="8156448" y="3328416"/>
            <a:ext cx="566928" cy="91440"/>
          </a:xfrm>
          <a:prstGeom prst="roundRect">
            <a:avLst>
              <a:gd name="adj" fmla="val 30000"/>
            </a:avLst>
          </a:prstGeom>
          <a:solidFill>
            <a:srgbClr val="E3E9F2"/>
          </a:solidFill>
          <a:ln w="12700">
            <a:solidFill>
              <a:srgbClr val="E3E9F2"/>
            </a:solidFill>
            <a:prstDash val="solid"/>
          </a:ln>
        </p:spPr>
      </p:sp>
      <p:sp>
        <p:nvSpPr>
          <p:cNvPr id="85" name="Shape 83"/>
          <p:cNvSpPr/>
          <p:nvPr/>
        </p:nvSpPr>
        <p:spPr>
          <a:xfrm>
            <a:off x="8156448" y="3328416"/>
            <a:ext cx="100046" cy="91440"/>
          </a:xfrm>
          <a:prstGeom prst="roundRect">
            <a:avLst>
              <a:gd name="adj" fmla="val 30000"/>
            </a:avLst>
          </a:prstGeom>
          <a:solidFill>
            <a:srgbClr val="1C8A7C"/>
          </a:solidFill>
          <a:ln w="12700">
            <a:solidFill>
              <a:srgbClr val="1C8A7C"/>
            </a:solidFill>
            <a:prstDash val="solid"/>
          </a:ln>
        </p:spPr>
      </p:sp>
      <p:sp>
        <p:nvSpPr>
          <p:cNvPr id="86" name="Shape 84"/>
          <p:cNvSpPr/>
          <p:nvPr/>
        </p:nvSpPr>
        <p:spPr>
          <a:xfrm>
            <a:off x="274320" y="3625596"/>
            <a:ext cx="4279392" cy="480060"/>
          </a:xfrm>
          <a:prstGeom prst="roundRect">
            <a:avLst>
              <a:gd name="adj" fmla="val 7619"/>
            </a:avLst>
          </a:prstGeom>
          <a:solidFill>
            <a:srgbClr val="F8FAFD"/>
          </a:solidFill>
          <a:ln w="12700">
            <a:solidFill>
              <a:srgbClr val="E3E9F2"/>
            </a:solidFill>
            <a:prstDash val="solid"/>
          </a:ln>
        </p:spPr>
      </p:sp>
      <p:sp>
        <p:nvSpPr>
          <p:cNvPr id="87" name="Shape 85"/>
          <p:cNvSpPr/>
          <p:nvPr/>
        </p:nvSpPr>
        <p:spPr>
          <a:xfrm>
            <a:off x="347472" y="3717036"/>
            <a:ext cx="310896" cy="310896"/>
          </a:xfrm>
          <a:prstGeom prst="roundRect">
            <a:avLst>
              <a:gd name="adj" fmla="val 11765"/>
            </a:avLst>
          </a:prstGeom>
          <a:solidFill>
            <a:srgbClr val="F0EAFA"/>
          </a:solidFill>
          <a:ln w="9525">
            <a:solidFill>
              <a:srgbClr val="6E45B8"/>
            </a:solidFill>
            <a:prstDash val="solid"/>
          </a:ln>
        </p:spPr>
      </p:sp>
      <p:sp>
        <p:nvSpPr>
          <p:cNvPr id="88" name="Text 86"/>
          <p:cNvSpPr/>
          <p:nvPr/>
        </p:nvSpPr>
        <p:spPr>
          <a:xfrm>
            <a:off x="347472" y="3717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11</a:t>
            </a:r>
            <a:endParaRPr lang="en-US" sz="1100" dirty="0"/>
          </a:p>
        </p:txBody>
      </p:sp>
      <p:sp>
        <p:nvSpPr>
          <p:cNvPr id="89" name="Text 87">
            <a:hlinkClick r:id="rId11" tooltip="Go to Molecular Orbitals &amp; Hybridization" action="ppaction://hlinksldjump"/>
          </p:cNvPr>
          <p:cNvSpPr/>
          <p:nvPr/>
        </p:nvSpPr>
        <p:spPr>
          <a:xfrm>
            <a:off x="731520" y="3680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11" action="ppaction://hlinksldjump" tooltip="Go to Molecular Orbitals &amp; Hybridization">
                  <a:extLst>
                    <a:ext uri="{A12FA001-AC4F-418D-AE19-62706E023703}">
                      <ahyp:hlinkClr xmlns:ahyp="http://schemas.microsoft.com/office/drawing/2018/hyperlinkcolor" val="tx"/>
                    </a:ext>
                  </a:extLst>
                </a:hlinkClick>
              </a:rPr>
              <a:t>Molecular Orbitals &amp; Hybridization</a:t>
            </a:r>
            <a:endParaRPr lang="en-US" sz="1000" dirty="0"/>
          </a:p>
        </p:txBody>
      </p:sp>
      <p:sp>
        <p:nvSpPr>
          <p:cNvPr id="90" name="Text 88"/>
          <p:cNvSpPr/>
          <p:nvPr/>
        </p:nvSpPr>
        <p:spPr>
          <a:xfrm>
            <a:off x="731520" y="3899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4 Qs</a:t>
            </a:r>
            <a:pPr algn="l" indent="0" marL="0">
              <a:buNone/>
            </a:pPr>
            <a:r>
              <a:rPr lang="en-US" sz="850" dirty="0">
                <a:solidFill>
                  <a:srgbClr val="127A4F"/>
                </a:solidFill>
                <a:latin typeface="Arial" pitchFamily="34" charset="0"/>
                <a:ea typeface="Arial" pitchFamily="34" charset="-122"/>
                <a:cs typeface="Arial" pitchFamily="34" charset="-120"/>
              </a:rPr>
              <a:t>   E 0</a:t>
            </a:r>
            <a:pPr algn="l" indent="0" marL="0">
              <a:buNone/>
            </a:pPr>
            <a:r>
              <a:rPr lang="en-US" sz="850" dirty="0">
                <a:solidFill>
                  <a:srgbClr val="C9821B"/>
                </a:solidFill>
                <a:latin typeface="Arial" pitchFamily="34" charset="0"/>
                <a:ea typeface="Arial" pitchFamily="34" charset="-122"/>
                <a:cs typeface="Arial" pitchFamily="34" charset="-120"/>
              </a:rPr>
              <a:t> · M 4</a:t>
            </a:r>
            <a:pPr algn="l" indent="0" marL="0">
              <a:buNone/>
            </a:pPr>
            <a:r>
              <a:rPr lang="en-US" sz="850" dirty="0">
                <a:solidFill>
                  <a:srgbClr val="B83A36"/>
                </a:solidFill>
                <a:latin typeface="Arial" pitchFamily="34" charset="0"/>
                <a:ea typeface="Arial" pitchFamily="34" charset="-122"/>
                <a:cs typeface="Arial" pitchFamily="34" charset="-120"/>
              </a:rPr>
              <a:t> · H 0</a:t>
            </a:r>
            <a:endParaRPr lang="en-US" sz="850" dirty="0"/>
          </a:p>
        </p:txBody>
      </p:sp>
      <p:sp>
        <p:nvSpPr>
          <p:cNvPr id="91" name="Text 89"/>
          <p:cNvSpPr/>
          <p:nvPr/>
        </p:nvSpPr>
        <p:spPr>
          <a:xfrm>
            <a:off x="3822192" y="3680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3%</a:t>
            </a:r>
            <a:endParaRPr lang="en-US" sz="1000" dirty="0"/>
          </a:p>
        </p:txBody>
      </p:sp>
      <p:sp>
        <p:nvSpPr>
          <p:cNvPr id="92" name="Shape 90"/>
          <p:cNvSpPr/>
          <p:nvPr/>
        </p:nvSpPr>
        <p:spPr>
          <a:xfrm>
            <a:off x="3840480" y="3899916"/>
            <a:ext cx="566928" cy="91440"/>
          </a:xfrm>
          <a:prstGeom prst="roundRect">
            <a:avLst>
              <a:gd name="adj" fmla="val 30000"/>
            </a:avLst>
          </a:prstGeom>
          <a:solidFill>
            <a:srgbClr val="E3E9F2"/>
          </a:solidFill>
          <a:ln w="12700">
            <a:solidFill>
              <a:srgbClr val="E3E9F2"/>
            </a:solidFill>
            <a:prstDash val="solid"/>
          </a:ln>
        </p:spPr>
      </p:sp>
      <p:sp>
        <p:nvSpPr>
          <p:cNvPr id="93" name="Shape 91"/>
          <p:cNvSpPr/>
          <p:nvPr/>
        </p:nvSpPr>
        <p:spPr>
          <a:xfrm>
            <a:off x="3840480" y="3899916"/>
            <a:ext cx="66697" cy="91440"/>
          </a:xfrm>
          <a:prstGeom prst="roundRect">
            <a:avLst>
              <a:gd name="adj" fmla="val 41129"/>
            </a:avLst>
          </a:prstGeom>
          <a:solidFill>
            <a:srgbClr val="1C8A7C"/>
          </a:solidFill>
          <a:ln w="12700">
            <a:solidFill>
              <a:srgbClr val="1C8A7C"/>
            </a:solidFill>
            <a:prstDash val="solid"/>
          </a:ln>
        </p:spPr>
      </p:sp>
      <p:sp>
        <p:nvSpPr>
          <p:cNvPr id="94" name="Shape 92"/>
          <p:cNvSpPr/>
          <p:nvPr/>
        </p:nvSpPr>
        <p:spPr>
          <a:xfrm>
            <a:off x="4590288" y="3625596"/>
            <a:ext cx="4279392" cy="480060"/>
          </a:xfrm>
          <a:prstGeom prst="roundRect">
            <a:avLst>
              <a:gd name="adj" fmla="val 7619"/>
            </a:avLst>
          </a:prstGeom>
          <a:solidFill>
            <a:srgbClr val="F8FAFD"/>
          </a:solidFill>
          <a:ln w="12700">
            <a:solidFill>
              <a:srgbClr val="E3E9F2"/>
            </a:solidFill>
            <a:prstDash val="solid"/>
          </a:ln>
        </p:spPr>
      </p:sp>
      <p:sp>
        <p:nvSpPr>
          <p:cNvPr id="95" name="Shape 93"/>
          <p:cNvSpPr/>
          <p:nvPr/>
        </p:nvSpPr>
        <p:spPr>
          <a:xfrm>
            <a:off x="4663440" y="3717036"/>
            <a:ext cx="310896" cy="310896"/>
          </a:xfrm>
          <a:prstGeom prst="roundRect">
            <a:avLst>
              <a:gd name="adj" fmla="val 11765"/>
            </a:avLst>
          </a:prstGeom>
          <a:solidFill>
            <a:srgbClr val="F0EAFA"/>
          </a:solidFill>
          <a:ln w="9525">
            <a:solidFill>
              <a:srgbClr val="6E45B8"/>
            </a:solidFill>
            <a:prstDash val="solid"/>
          </a:ln>
        </p:spPr>
      </p:sp>
      <p:sp>
        <p:nvSpPr>
          <p:cNvPr id="96" name="Text 94"/>
          <p:cNvSpPr/>
          <p:nvPr/>
        </p:nvSpPr>
        <p:spPr>
          <a:xfrm>
            <a:off x="4663440" y="3717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12</a:t>
            </a:r>
            <a:endParaRPr lang="en-US" sz="1100" dirty="0"/>
          </a:p>
        </p:txBody>
      </p:sp>
      <p:sp>
        <p:nvSpPr>
          <p:cNvPr id="97" name="Text 95">
            <a:hlinkClick r:id="rId12" tooltip="Go to Quantum Chemistry – General" action="ppaction://hlinksldjump"/>
          </p:cNvPr>
          <p:cNvSpPr/>
          <p:nvPr/>
        </p:nvSpPr>
        <p:spPr>
          <a:xfrm>
            <a:off x="5047488" y="3680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12" action="ppaction://hlinksldjump" tooltip="Go to Quantum Chemistry – General">
                  <a:extLst>
                    <a:ext uri="{A12FA001-AC4F-418D-AE19-62706E023703}">
                      <ahyp:hlinkClr xmlns:ahyp="http://schemas.microsoft.com/office/drawing/2018/hyperlinkcolor" val="tx"/>
                    </a:ext>
                  </a:extLst>
                </a:hlinkClick>
              </a:rPr>
              <a:t>Quantum Chemistry – General</a:t>
            </a:r>
            <a:endParaRPr lang="en-US" sz="1000" dirty="0"/>
          </a:p>
        </p:txBody>
      </p:sp>
      <p:sp>
        <p:nvSpPr>
          <p:cNvPr id="98" name="Text 96"/>
          <p:cNvSpPr/>
          <p:nvPr/>
        </p:nvSpPr>
        <p:spPr>
          <a:xfrm>
            <a:off x="5047488" y="3899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6 Qs</a:t>
            </a:r>
            <a:pPr algn="l" indent="0" marL="0">
              <a:buNone/>
            </a:pPr>
            <a:r>
              <a:rPr lang="en-US" sz="850" dirty="0">
                <a:solidFill>
                  <a:srgbClr val="127A4F"/>
                </a:solidFill>
                <a:latin typeface="Arial" pitchFamily="34" charset="0"/>
                <a:ea typeface="Arial" pitchFamily="34" charset="-122"/>
                <a:cs typeface="Arial" pitchFamily="34" charset="-120"/>
              </a:rPr>
              <a:t>   E 0</a:t>
            </a:r>
            <a:pPr algn="l" indent="0" marL="0">
              <a:buNone/>
            </a:pPr>
            <a:r>
              <a:rPr lang="en-US" sz="850" dirty="0">
                <a:solidFill>
                  <a:srgbClr val="C9821B"/>
                </a:solidFill>
                <a:latin typeface="Arial" pitchFamily="34" charset="0"/>
                <a:ea typeface="Arial" pitchFamily="34" charset="-122"/>
                <a:cs typeface="Arial" pitchFamily="34" charset="-120"/>
              </a:rPr>
              <a:t> · M 4</a:t>
            </a:r>
            <a:pPr algn="l" indent="0" marL="0">
              <a:buNone/>
            </a:pPr>
            <a:r>
              <a:rPr lang="en-US" sz="850" dirty="0">
                <a:solidFill>
                  <a:srgbClr val="B83A36"/>
                </a:solidFill>
                <a:latin typeface="Arial" pitchFamily="34" charset="0"/>
                <a:ea typeface="Arial" pitchFamily="34" charset="-122"/>
                <a:cs typeface="Arial" pitchFamily="34" charset="-120"/>
              </a:rPr>
              <a:t> · H 2</a:t>
            </a:r>
            <a:endParaRPr lang="en-US" sz="850" dirty="0"/>
          </a:p>
        </p:txBody>
      </p:sp>
      <p:sp>
        <p:nvSpPr>
          <p:cNvPr id="99" name="Text 97"/>
          <p:cNvSpPr/>
          <p:nvPr/>
        </p:nvSpPr>
        <p:spPr>
          <a:xfrm>
            <a:off x="8138160" y="3680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5%</a:t>
            </a:r>
            <a:endParaRPr lang="en-US" sz="1000" dirty="0"/>
          </a:p>
        </p:txBody>
      </p:sp>
      <p:sp>
        <p:nvSpPr>
          <p:cNvPr id="100" name="Shape 98"/>
          <p:cNvSpPr/>
          <p:nvPr/>
        </p:nvSpPr>
        <p:spPr>
          <a:xfrm>
            <a:off x="8156448" y="3899916"/>
            <a:ext cx="566928" cy="91440"/>
          </a:xfrm>
          <a:prstGeom prst="roundRect">
            <a:avLst>
              <a:gd name="adj" fmla="val 30000"/>
            </a:avLst>
          </a:prstGeom>
          <a:solidFill>
            <a:srgbClr val="E3E9F2"/>
          </a:solidFill>
          <a:ln w="12700">
            <a:solidFill>
              <a:srgbClr val="E3E9F2"/>
            </a:solidFill>
            <a:prstDash val="solid"/>
          </a:ln>
        </p:spPr>
      </p:sp>
      <p:sp>
        <p:nvSpPr>
          <p:cNvPr id="101" name="Shape 99"/>
          <p:cNvSpPr/>
          <p:nvPr/>
        </p:nvSpPr>
        <p:spPr>
          <a:xfrm>
            <a:off x="8156448" y="3899916"/>
            <a:ext cx="100046" cy="91440"/>
          </a:xfrm>
          <a:prstGeom prst="roundRect">
            <a:avLst>
              <a:gd name="adj" fmla="val 30000"/>
            </a:avLst>
          </a:prstGeom>
          <a:solidFill>
            <a:srgbClr val="1C8A7C"/>
          </a:solidFill>
          <a:ln w="12700">
            <a:solidFill>
              <a:srgbClr val="1C8A7C"/>
            </a:solidFill>
            <a:prstDash val="solid"/>
          </a:ln>
        </p:spPr>
      </p:sp>
      <p:sp>
        <p:nvSpPr>
          <p:cNvPr id="102" name="Text 100"/>
          <p:cNvSpPr/>
          <p:nvPr/>
        </p:nvSpPr>
        <p:spPr>
          <a:xfrm>
            <a:off x="274320" y="4736592"/>
            <a:ext cx="8595360" cy="256032"/>
          </a:xfrm>
          <a:prstGeom prst="rect">
            <a:avLst/>
          </a:prstGeom>
          <a:noFill/>
          <a:ln/>
        </p:spPr>
        <p:txBody>
          <a:bodyPr wrap="square" lIns="0" tIns="0" rIns="0" bIns="0" rtlCol="0" anchor="ctr"/>
          <a:lstStyle/>
          <a:p>
            <a:pPr algn="l" indent="0" marL="0">
              <a:buNone/>
            </a:pPr>
            <a:r>
              <a:rPr lang="en-US" sz="900" b="1" dirty="0">
                <a:solidFill>
                  <a:srgbClr val="1B2A41"/>
                </a:solidFill>
                <a:latin typeface="Arial" pitchFamily="34" charset="0"/>
                <a:ea typeface="Arial" pitchFamily="34" charset="-122"/>
                <a:cs typeface="Arial" pitchFamily="34" charset="-120"/>
              </a:rPr>
              <a:t>Legend:  </a:t>
            </a:r>
            <a:pPr algn="l" indent="0" marL="0">
              <a:buNone/>
            </a:pPr>
            <a:r>
              <a:rPr lang="en-US" sz="900" b="1" dirty="0">
                <a:solidFill>
                  <a:srgbClr val="127A4F"/>
                </a:solidFill>
                <a:latin typeface="Arial" pitchFamily="34" charset="0"/>
                <a:ea typeface="Arial" pitchFamily="34" charset="-122"/>
                <a:cs typeface="Arial" pitchFamily="34" charset="-120"/>
              </a:rPr>
              <a:t>E </a:t>
            </a:r>
            <a:pPr algn="l" indent="0" marL="0">
              <a:buNone/>
            </a:pPr>
            <a:r>
              <a:rPr lang="en-US" sz="900" dirty="0">
                <a:solidFill>
                  <a:srgbClr val="5A6B82"/>
                </a:solidFill>
                <a:latin typeface="Arial" pitchFamily="34" charset="0"/>
                <a:ea typeface="Arial" pitchFamily="34" charset="-122"/>
                <a:cs typeface="Arial" pitchFamily="34" charset="-120"/>
              </a:rPr>
              <a:t>Easy   </a:t>
            </a:r>
            <a:pPr algn="l" indent="0" marL="0">
              <a:buNone/>
            </a:pPr>
            <a:r>
              <a:rPr lang="en-US" sz="900" b="1" dirty="0">
                <a:solidFill>
                  <a:srgbClr val="C9821B"/>
                </a:solidFill>
                <a:latin typeface="Arial" pitchFamily="34" charset="0"/>
                <a:ea typeface="Arial" pitchFamily="34" charset="-122"/>
                <a:cs typeface="Arial" pitchFamily="34" charset="-120"/>
              </a:rPr>
              <a:t>M </a:t>
            </a:r>
            <a:pPr algn="l" indent="0" marL="0">
              <a:buNone/>
            </a:pPr>
            <a:r>
              <a:rPr lang="en-US" sz="900" dirty="0">
                <a:solidFill>
                  <a:srgbClr val="5A6B82"/>
                </a:solidFill>
                <a:latin typeface="Arial" pitchFamily="34" charset="0"/>
                <a:ea typeface="Arial" pitchFamily="34" charset="-122"/>
                <a:cs typeface="Arial" pitchFamily="34" charset="-120"/>
              </a:rPr>
              <a:t>Medium   </a:t>
            </a:r>
            <a:pPr algn="l" indent="0" marL="0">
              <a:buNone/>
            </a:pPr>
            <a:r>
              <a:rPr lang="en-US" sz="900" b="1" dirty="0">
                <a:solidFill>
                  <a:srgbClr val="B83A36"/>
                </a:solidFill>
                <a:latin typeface="Arial" pitchFamily="34" charset="0"/>
                <a:ea typeface="Arial" pitchFamily="34" charset="-122"/>
                <a:cs typeface="Arial" pitchFamily="34" charset="-120"/>
              </a:rPr>
              <a:t>H </a:t>
            </a:r>
            <a:pPr algn="l" indent="0" marL="0">
              <a:buNone/>
            </a:pPr>
            <a:r>
              <a:rPr lang="en-US" sz="900" dirty="0">
                <a:solidFill>
                  <a:srgbClr val="5A6B82"/>
                </a:solidFill>
                <a:latin typeface="Arial" pitchFamily="34" charset="0"/>
                <a:ea typeface="Arial" pitchFamily="34" charset="-122"/>
                <a:cs typeface="Arial" pitchFamily="34" charset="-120"/>
              </a:rPr>
              <a:t>Hard   ·   </a:t>
            </a:r>
            <a:pPr algn="l" indent="0" marL="0">
              <a:buNone/>
            </a:pPr>
            <a:r>
              <a:rPr lang="en-US" sz="900" b="1" dirty="0">
                <a:solidFill>
                  <a:srgbClr val="1C8A7C"/>
                </a:solidFill>
                <a:latin typeface="Arial" pitchFamily="34" charset="0"/>
                <a:ea typeface="Arial" pitchFamily="34" charset="-122"/>
                <a:cs typeface="Arial" pitchFamily="34" charset="-120"/>
              </a:rPr>
              <a:t>% </a:t>
            </a:r>
            <a:pPr algn="l" indent="0" marL="0">
              <a:buNone/>
            </a:pPr>
            <a:r>
              <a:rPr lang="en-US" sz="900" dirty="0">
                <a:solidFill>
                  <a:srgbClr val="5A6B82"/>
                </a:solidFill>
                <a:latin typeface="Arial" pitchFamily="34" charset="0"/>
                <a:ea typeface="Arial" pitchFamily="34" charset="-122"/>
                <a:cs typeface="Arial" pitchFamily="34" charset="-120"/>
              </a:rPr>
              <a:t>= exam weightage (share of the chapter)</a:t>
            </a:r>
            <a:endParaRPr lang="en-US" sz="900" dirty="0"/>
          </a:p>
        </p:txBody>
      </p:sp>
      <p:sp>
        <p:nvSpPr>
          <p:cNvPr id="103" name="Shape 101"/>
          <p:cNvSpPr/>
          <p:nvPr/>
        </p:nvSpPr>
        <p:spPr>
          <a:xfrm>
            <a:off x="274320" y="4992624"/>
            <a:ext cx="8595360" cy="0"/>
          </a:xfrm>
          <a:prstGeom prst="line">
            <a:avLst/>
          </a:prstGeom>
          <a:noFill/>
          <a:ln w="12700">
            <a:solidFill>
              <a:srgbClr val="E3E9F2"/>
            </a:solidFill>
            <a:prstDash val="solid"/>
          </a:ln>
        </p:spPr>
      </p:sp>
      <p:sp>
        <p:nvSpPr>
          <p:cNvPr id="104" name="Brand handle"/>
          <p:cNvSpPr txBox="1"/>
          <p:nvPr/>
        </p:nvSpPr>
        <p:spPr>
          <a:xfrm>
            <a:off x="274320" y="4846320"/>
            <a:ext cx="5943600" cy="237744"/>
          </a:xfrm>
          <a:prstGeom prst="rect">
            <a:avLst/>
          </a:prstGeom>
          <a:noFill/>
        </p:spPr>
        <p:txBody>
          <a:bodyPr wrap="square" lIns="0" rIns="0" tIns="0" bIns="0" anchor="ctr">
            <a:normAutofit/>
          </a:bodyPr>
          <a:lstStyle/>
          <a:p>
            <a:pPr algn="l"/>
            <a:r>
              <a:rPr lang="en-US" sz="900" b="1" dirty="0">
                <a:solidFill>
                  <a:srgbClr val="1B2A41"/>
                </a:solidFill>
                <a:latin typeface="Arial"/>
              </a:rPr>
              <a:t>( Mr. Aniket Bhardwaj By ABC Chemistry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Schrödinger Equation &amp; Wavefunctions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2 questions   ·   Easy 0  |  Medium 2  |  Hard 0   ·   PYQ frequency: Rare</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Schrödinger Equation &amp; Wavefunctions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65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simplest ground-state VB wave function of a diatomic molecule like HCl is written as 𝛙 = ψ𝑯 1𝒔, 1 ψ𝑪𝒍 3𝒑𝒛 , 2 + 𝑩 where B stands for</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ψ𝑯 3𝒑𝒛 , 2 ψ𝑪𝒍 1𝒔, 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ψ𝑯 1𝒔, 2 ψ𝑪𝒍 3𝒑𝒛 , 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ψ𝑪𝒍 1𝒔, 2 ψ𝑪𝒍 3𝒑𝒛 , 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ψ𝑪𝒍 1𝒔, 2 ψ𝑯 3𝒑𝒛 , 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Postulates of QM, normalization, expectation values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Ĥ on ψ returns E×ψ — operator on eigenfunction gives eigenvalue × eigenfunction.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Schrödinger Equation &amp; Wavefunctions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65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ψ𝑯 1𝒔, 2 ψ𝑪𝒍 3𝒑𝒛 , 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time-independent Schrödinger equation Ĥψ = Eψ governs quantum systems. A valid ψ must be single-valued, continuous, finite and square-integrable (normalizable).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ψ𝑯 1𝒔, 2 ψ𝑪𝒍 3𝒑𝒛 , 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Normalization: ∫|ψ|</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dτ = 1. Expectation value: &lt;A&gt; = ∫ψ* Â ψ dτ.</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ψ itself may be complex — only |ψ|</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must be real and non-negative.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Boundary conditions fix the allowed energies; normalization fixes the coefficient.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Ĥ on ψ returns E×ψ — operator on eigenfunction gives eigenvalue × eigenfunction.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Schrödinger Equation &amp; Wavefunctions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65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ψ𝑯 3𝒑𝒛 , 2 ψ𝑪𝒍 1𝒔, 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postulates of QM and wavefunction requirements;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ψ𝑪𝒍 1𝒔, 2 ψ𝑪𝒍 3𝒑𝒛 , 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postulates of QM and wavefunction requirements;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ψ𝑪𝒍 1𝒔, 2 ψ𝑯 3𝒑𝒛 , 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postulates of QM and wavefunction requirements;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Schrödinger Equation &amp; Wavefunctions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particle is in a one-dimensional box with a potential Vo inside the box and infinite outside. An energy state corresponding to n = 0 (n = quantum number) is not allowed because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total energy becomes zero</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average momentum becomes zero</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wave function becomes zero every where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potential V0 ≠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Postulates of QM, normalization, expectation values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Ĥ on ψ returns E×ψ — operator on eigenfunction gives eigenvalue × eigenfunction.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Schrödinger Equation &amp; Wavefunctions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the wave function becomes zero every where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time-independent Schrödinger equation Ĥψ = Eψ governs quantum systems. A valid ψ must be single-valued, continuous, finite and square-integrable (normalizable).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particle-in-a-box energy formula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the wave function becomes zero every where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Normalization: ∫|ψ|</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dτ = 1. Expectation value: &lt;A&gt; = ∫ψ* Â ψ dτ.</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ψ itself may be complex — only |ψ|</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must be real and non-negative.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Boundary conditions fix the allowed energies; normalization fixes the coefficient.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Ĥ on ψ returns E×ψ — operator on eigenfunction gives eigenvalue × eigenfunction.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Schrödinger Equation &amp; Wavefunctions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total energy becomes zero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postulates of QM and wavefunction requirements;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average momentum becomes zero</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postulates of QM and wavefunction requirements;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potential V0 ≠ 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postulates of QM and wavefunction requirements;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Schrödinger Equation &amp; Wavefunctions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2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The time-independent Schrödinger equation Ĥψ = Eψ governs quantum systems. A valid ψ must be single-valued, continuous, finite and square-integrable (normalizable).</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Ĥψ = Eψ</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&lt;A&gt; = ∫ψ* Â ψ dτ</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∫|ψ|</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dτ = 1</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Ĥ = –(ħ</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/2m)∇</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 V</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Eigenfunctions &amp; eigenvalues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Normalization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Boundary conditions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Superposition principle</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Forgetting ψ itself may be complex — only |ψ|</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must be real and non-negative.</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Normalization: ∫|ψ|</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dτ = 1. Expectation value: &lt;A&gt; = ∫ψ* Â ψ dτ.</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a:t>
            </a:r>
            <a:pPr algn="l" indent="0" marL="0">
              <a:buNone/>
            </a:pPr>
            <a:r>
              <a:rPr lang="en-US" sz="900" dirty="0">
                <a:solidFill>
                  <a:srgbClr val="1B2A41"/>
                </a:solidFill>
                <a:latin typeface="Arial" pitchFamily="34" charset="0"/>
                <a:ea typeface="Arial" pitchFamily="34" charset="-122"/>
                <a:cs typeface="Arial" pitchFamily="34" charset="-120"/>
              </a:rPr>
              <a:t>Q65   Q70</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1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Postulates of QM, normalization, expectation values.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2</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Quantum Operators &amp; Commutators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19 questions   ·   Easy 1  |  Medium 5  |  Hard 13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A constant of motion is defined by the equation:</a:t>
            </a:r>
            <a:endParaRPr lang="en-US" sz="115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 A] = 0</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&lt;[H, A] &gt; =0</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 f(H)</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 A</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&lt;[H, A] &gt;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algebra of quantum mechanical operators.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&lt;[H, A] &gt;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 A] =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 f(H)</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 A</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hermitian conjugate of operator d/dx, called (d/dx)† , is actually equal to</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 /dx</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d/dx</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i(d/dx)</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–i(d/dx)</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–d /dx</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algebra of quantum mechanical operators.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–d /dx</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d/dx</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i(d/dx)</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–i(d/dx)</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An operator A is defined as 𝑨 = − + 𝒙. Which one of the following statements is true? 𝒅𝒙</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is a Hermitian operator.</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is an antihermitian operator.</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Both AA† and A†A are Hermitian.</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AA† is Hermitian, but A†A is antihermitian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Both AA† and A†A are Hermitian.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algebra of quantum mechanical operators.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Both AA† and A†A are Hermitian.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is a Hermitian operator.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is an antihermitian operator.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AA† is Hermitian, but A†A is antihermitian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Identify which of the following operators is </a:t>
            </a:r>
            <a:pPr algn="l" indent="0" marL="0">
              <a:buNone/>
            </a:pPr>
            <a:r>
              <a:rPr lang="en-US" sz="1100" b="1" dirty="0">
                <a:solidFill>
                  <a:srgbClr val="C9821B"/>
                </a:solidFill>
                <a:latin typeface="Georgia" pitchFamily="34" charset="0"/>
                <a:ea typeface="Georgia" pitchFamily="34" charset="-122"/>
                <a:cs typeface="Georgia" pitchFamily="34" charset="-120"/>
              </a:rPr>
              <a:t>NOT</a:t>
            </a:r>
            <a:pPr algn="l" indent="0" marL="0">
              <a:buNone/>
            </a:pPr>
            <a:r>
              <a:rPr lang="en-US" sz="1100" b="1" dirty="0">
                <a:solidFill>
                  <a:srgbClr val="1B2A41"/>
                </a:solidFill>
                <a:latin typeface="Georgia" pitchFamily="34" charset="0"/>
                <a:ea typeface="Georgia" pitchFamily="34" charset="-122"/>
                <a:cs typeface="Georgia" pitchFamily="34" charset="-120"/>
              </a:rPr>
              <a:t> Hermitian:</a:t>
            </a:r>
            <a:endParaRPr lang="en-US" sz="110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(ħ/i)(d/dx)  [momentum operator]</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i(d</a:t>
            </a:r>
            <a:pPr algn="l" indent="0" marL="0">
              <a:buNone/>
            </a:pPr>
            <a:r>
              <a:rPr lang="en-US" sz="850" baseline="30000" dirty="0">
                <a:solidFill>
                  <a:srgbClr val="1B2A41"/>
                </a:solidFill>
                <a:latin typeface="Arial" pitchFamily="34" charset="0"/>
                <a:ea typeface="Arial" pitchFamily="34" charset="-122"/>
                <a:cs typeface="Arial" pitchFamily="34" charset="-120"/>
              </a:rPr>
              <a:t>2</a:t>
            </a:r>
            <a:pPr algn="l" indent="0" marL="0">
              <a:buNone/>
            </a:pPr>
            <a:r>
              <a:rPr lang="en-US" sz="850" dirty="0">
                <a:solidFill>
                  <a:srgbClr val="1B2A41"/>
                </a:solidFill>
                <a:latin typeface="Arial" pitchFamily="34" charset="0"/>
                <a:ea typeface="Arial" pitchFamily="34" charset="-122"/>
                <a:cs typeface="Arial" pitchFamily="34" charset="-120"/>
              </a:rPr>
              <a:t>/dx</a:t>
            </a:r>
            <a:pPr algn="l" indent="0" marL="0">
              <a:buNone/>
            </a:pPr>
            <a:r>
              <a:rPr lang="en-US" sz="850" baseline="30000" dirty="0">
                <a:solidFill>
                  <a:srgbClr val="1B2A41"/>
                </a:solidFill>
                <a:latin typeface="Arial" pitchFamily="34" charset="0"/>
                <a:ea typeface="Arial" pitchFamily="34" charset="-122"/>
                <a:cs typeface="Arial" pitchFamily="34" charset="-120"/>
              </a:rPr>
              <a:t>2</a:t>
            </a:r>
            <a:pPr algn="l" indent="0" marL="0">
              <a:buNone/>
            </a:pPr>
            <a:r>
              <a:rPr lang="en-US" sz="850" dirty="0">
                <a:solidFill>
                  <a:srgbClr val="1B2A41"/>
                </a:solidFill>
                <a:latin typeface="Arial" pitchFamily="34" charset="0"/>
                <a:ea typeface="Arial" pitchFamily="34" charset="-122"/>
                <a:cs typeface="Arial" pitchFamily="34" charset="-120"/>
              </a:rPr>
              <a:t>)</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a:t>
            </a:r>
            <a:pPr algn="l" indent="0" marL="0">
              <a:buNone/>
            </a:pPr>
            <a:r>
              <a:rPr lang="en-US" sz="850" baseline="30000" dirty="0">
                <a:solidFill>
                  <a:srgbClr val="1B2A41"/>
                </a:solidFill>
                <a:latin typeface="Arial" pitchFamily="34" charset="0"/>
                <a:ea typeface="Arial" pitchFamily="34" charset="-122"/>
                <a:cs typeface="Arial" pitchFamily="34" charset="-120"/>
              </a:rPr>
              <a:t>2</a:t>
            </a:r>
            <a:pPr algn="l" indent="0" marL="0">
              <a:buNone/>
            </a:pPr>
            <a:r>
              <a:rPr lang="en-US" sz="850" dirty="0">
                <a:solidFill>
                  <a:srgbClr val="1B2A41"/>
                </a:solidFill>
                <a:latin typeface="Arial" pitchFamily="34" charset="0"/>
                <a:ea typeface="Arial" pitchFamily="34" charset="-122"/>
                <a:cs typeface="Arial" pitchFamily="34" charset="-120"/>
              </a:rPr>
              <a:t>/dx</a:t>
            </a:r>
            <a:pPr algn="l" indent="0" marL="0">
              <a:buNone/>
            </a:pPr>
            <a:r>
              <a:rPr lang="en-US" sz="850" baseline="30000" dirty="0">
                <a:solidFill>
                  <a:srgbClr val="1B2A41"/>
                </a:solidFill>
                <a:latin typeface="Arial" pitchFamily="34" charset="0"/>
                <a:ea typeface="Arial" pitchFamily="34" charset="-122"/>
                <a:cs typeface="Arial" pitchFamily="34" charset="-120"/>
              </a:rPr>
              <a:t>2</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a:t>
            </a:r>
            <a:pPr algn="l" indent="0" marL="0">
              <a:buNone/>
            </a:pPr>
            <a:r>
              <a:rPr lang="en-US" sz="850" baseline="30000" dirty="0">
                <a:solidFill>
                  <a:srgbClr val="1B2A41"/>
                </a:solidFill>
                <a:latin typeface="Arial" pitchFamily="34" charset="0"/>
                <a:ea typeface="Arial" pitchFamily="34" charset="-122"/>
                <a:cs typeface="Arial" pitchFamily="34" charset="-120"/>
              </a:rPr>
              <a:t>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i(d</a:t>
            </a:r>
            <a:pPr algn="l" indent="0" marL="0">
              <a:buNone/>
            </a:pPr>
            <a:r>
              <a:rPr lang="en-US" sz="1250" baseline="3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/dx</a:t>
            </a:r>
            <a:pPr algn="l" indent="0" marL="0">
              <a:buNone/>
            </a:pPr>
            <a:r>
              <a:rPr lang="en-US" sz="1250" baseline="3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algebra of quantum mechanical operators. The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i(d</a:t>
            </a:r>
            <a:pPr algn="l" indent="0" marL="0">
              <a:buNone/>
            </a:pPr>
            <a:r>
              <a:rPr lang="en-US" sz="900" b="1" baseline="3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/dx</a:t>
            </a:r>
            <a:pPr algn="l" indent="0" marL="0">
              <a:buNone/>
            </a:pPr>
            <a:r>
              <a:rPr lang="en-US" sz="900" b="1" baseline="3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(ħ/i)(d/dx)  [momentum operator]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a:t>
            </a:r>
            <a:pPr algn="l" indent="0" marL="0">
              <a:buNone/>
            </a:pPr>
            <a:r>
              <a:rPr lang="en-US" sz="1050" b="1" baseline="3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/dx</a:t>
            </a:r>
            <a:pPr algn="l" indent="0" marL="0">
              <a:buNone/>
            </a:pPr>
            <a:r>
              <a:rPr lang="en-US" sz="1050" b="1" baseline="30000" dirty="0">
                <a:solidFill>
                  <a:srgbClr val="1B2A41"/>
                </a:solidFill>
                <a:latin typeface="Arial" pitchFamily="34" charset="0"/>
                <a:ea typeface="Arial" pitchFamily="34" charset="-122"/>
                <a:cs typeface="Arial" pitchFamily="34" charset="-120"/>
              </a:rPr>
              <a:t>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a:t>
            </a:r>
            <a:pPr algn="l" indent="0" marL="0">
              <a:buNone/>
            </a:pPr>
            <a:r>
              <a:rPr lang="en-US" sz="1050" b="1" baseline="30000" dirty="0">
                <a:solidFill>
                  <a:srgbClr val="1B2A41"/>
                </a:solidFill>
                <a:latin typeface="Arial" pitchFamily="34" charset="0"/>
                <a:ea typeface="Arial" pitchFamily="34" charset="-122"/>
                <a:cs typeface="Arial" pitchFamily="34" charset="-120"/>
              </a:rPr>
              <a:t>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Q16</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For any operator A and its adjoint A† , the </a:t>
            </a:r>
            <a:pPr algn="l" indent="0" marL="0">
              <a:buNone/>
            </a:pPr>
            <a:r>
              <a:rPr lang="en-US" sz="1250" b="1" dirty="0">
                <a:solidFill>
                  <a:srgbClr val="C9821B"/>
                </a:solidFill>
                <a:latin typeface="Georgia" pitchFamily="34" charset="0"/>
                <a:ea typeface="Georgia" pitchFamily="34" charset="-122"/>
                <a:cs typeface="Georgia" pitchFamily="34" charset="-120"/>
              </a:rPr>
              <a:t>INCORRECT</a:t>
            </a:r>
            <a:pPr algn="l" indent="0" marL="0">
              <a:buNone/>
            </a:pPr>
            <a:r>
              <a:rPr lang="en-US" sz="1250" b="1" dirty="0">
                <a:solidFill>
                  <a:srgbClr val="1B2A41"/>
                </a:solidFill>
                <a:latin typeface="Georgia" pitchFamily="34" charset="0"/>
                <a:ea typeface="Georgia" pitchFamily="34" charset="-122"/>
                <a:cs typeface="Georgia" pitchFamily="34" charset="-120"/>
              </a:rPr>
              <a:t> statement is:</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AA† is Hermitian</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AA† + A†A is hermitian.</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 A† is hermitian</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 is Hermitian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A −A† is Hermitian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algebra of quantum mechanical operators.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A −A† is Hermitian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AA† is Hermitian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AA† + A†A is hermitian.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 A† is hermitian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Q24</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If A and B are non-commuting hermitian operators, all eigenvalues of the operator given by the commutator [A, B] are</a:t>
            </a:r>
            <a:endParaRPr lang="en-US" sz="11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complex</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real</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imaginary</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zero</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imaginary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imaginary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complex</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real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zero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Q25</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The value of the commutator [x̂, p̂</a:t>
            </a:r>
            <a:pPr algn="l" indent="0" marL="0">
              <a:buNone/>
            </a:pPr>
            <a:r>
              <a:rPr lang="en-US" sz="1150" b="1" baseline="30000" dirty="0">
                <a:solidFill>
                  <a:srgbClr val="1B2A41"/>
                </a:solidFill>
                <a:latin typeface="Georgia" pitchFamily="34" charset="0"/>
                <a:ea typeface="Georgia" pitchFamily="34" charset="-122"/>
                <a:cs typeface="Georgia" pitchFamily="34" charset="-120"/>
              </a:rPr>
              <a:t>2</a:t>
            </a:r>
            <a:pPr algn="l" indent="0" marL="0">
              <a:buNone/>
            </a:pPr>
            <a:r>
              <a:rPr lang="en-US" sz="1150" b="1" baseline="-40000" dirty="0">
                <a:solidFill>
                  <a:srgbClr val="1B2A41"/>
                </a:solidFill>
                <a:latin typeface="Georgia" pitchFamily="34" charset="0"/>
                <a:ea typeface="Georgia" pitchFamily="34" charset="-122"/>
                <a:cs typeface="Georgia" pitchFamily="34" charset="-120"/>
              </a:rPr>
              <a:t>x</a:t>
            </a:r>
            <a:pPr algn="l" indent="0" marL="0">
              <a:buNone/>
            </a:pPr>
            <a:r>
              <a:rPr lang="en-US" sz="1150" b="1" dirty="0">
                <a:solidFill>
                  <a:srgbClr val="1B2A41"/>
                </a:solidFill>
                <a:latin typeface="Georgia" pitchFamily="34" charset="0"/>
                <a:ea typeface="Georgia" pitchFamily="34" charset="-122"/>
                <a:cs typeface="Georgia" pitchFamily="34" charset="-120"/>
              </a:rPr>
              <a:t>] is given by:</a:t>
            </a:r>
            <a:endParaRPr lang="en-US" sz="115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2i</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2iħ</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2iħx̂</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2iħp̂</a:t>
            </a:r>
            <a:pPr algn="l" indent="0" marL="0">
              <a:buNone/>
            </a:pPr>
            <a:r>
              <a:rPr lang="en-US" sz="850" baseline="-40000" dirty="0">
                <a:solidFill>
                  <a:srgbClr val="1B2A41"/>
                </a:solidFill>
                <a:latin typeface="Arial" pitchFamily="34" charset="0"/>
                <a:ea typeface="Arial" pitchFamily="34" charset="-122"/>
                <a:cs typeface="Arial" pitchFamily="34" charset="-120"/>
              </a:rPr>
              <a:t>x</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t>
            </a:r>
            <a:pPr algn="l" indent="0" marL="0">
              <a:buNone/>
            </a:pPr>
            <a:r>
              <a:rPr lang="en-US" sz="800" dirty="0">
                <a:solidFill>
                  <a:srgbClr val="5A6B82"/>
                </a:solidFill>
                <a:latin typeface="Arial" pitchFamily="34" charset="0"/>
                <a:ea typeface="Arial" pitchFamily="34" charset="-122"/>
                <a:cs typeface="Arial" pitchFamily="34" charset="-120"/>
              </a:rPr>
              <a:t>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a:t>
            </a:r>
            <a:pPr algn="r" indent="0" marL="0">
              <a:buNone/>
            </a:pPr>
            <a:r>
              <a:rPr lang="en-US" sz="850" dirty="0">
                <a:solidFill>
                  <a:srgbClr val="8A99AD"/>
                </a:solidFill>
                <a:latin typeface="Arial" pitchFamily="34" charset="0"/>
                <a:ea typeface="Arial" pitchFamily="34" charset="-122"/>
                <a:cs typeface="Arial" pitchFamily="34" charset="-120"/>
              </a:rPr>
              <a:t>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operators 𝑺 are defined by 𝑺 = 𝑺𝒙  𝒊𝑺𝒚 where 𝑺𝒙 and 𝑺𝒚 are components of the spin angular momentum operator. The commutator 𝑺𝒙 , 𝑺„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ħ𝑺„</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ħ𝑺,</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−ħ𝑺„</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−ħ𝑺,</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ħ𝑺„</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algebra of quantum mechanical operators.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ħ𝑺„</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ħ𝑺,</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−ħ𝑺„</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−ħ𝑺,</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Q69</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The value of the commutator [x, [x, p̂</a:t>
            </a:r>
            <a:pPr algn="l" indent="0" marL="0">
              <a:buNone/>
            </a:pPr>
            <a:r>
              <a:rPr lang="en-US" sz="1150" b="1" baseline="30000" dirty="0">
                <a:solidFill>
                  <a:srgbClr val="1B2A41"/>
                </a:solidFill>
                <a:latin typeface="Georgia" pitchFamily="34" charset="0"/>
                <a:ea typeface="Georgia" pitchFamily="34" charset="-122"/>
                <a:cs typeface="Georgia" pitchFamily="34" charset="-120"/>
              </a:rPr>
              <a:t>2</a:t>
            </a:r>
            <a:pPr algn="l" indent="0" marL="0">
              <a:buNone/>
            </a:pPr>
            <a:r>
              <a:rPr lang="en-US" sz="1150" b="1" baseline="-40000" dirty="0">
                <a:solidFill>
                  <a:srgbClr val="1B2A41"/>
                </a:solidFill>
                <a:latin typeface="Georgia" pitchFamily="34" charset="0"/>
                <a:ea typeface="Georgia" pitchFamily="34" charset="-122"/>
                <a:cs typeface="Georgia" pitchFamily="34" charset="-120"/>
              </a:rPr>
              <a:t>x</a:t>
            </a:r>
            <a:pPr algn="l" indent="0" marL="0">
              <a:buNone/>
            </a:pPr>
            <a:r>
              <a:rPr lang="en-US" sz="1150" b="1" dirty="0">
                <a:solidFill>
                  <a:srgbClr val="1B2A41"/>
                </a:solidFill>
                <a:latin typeface="Georgia" pitchFamily="34" charset="0"/>
                <a:ea typeface="Georgia" pitchFamily="34" charset="-122"/>
                <a:cs typeface="Georgia" pitchFamily="34" charset="-120"/>
              </a:rPr>
              <a:t>]] is:</a:t>
            </a:r>
            <a:endParaRPr lang="en-US" sz="115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iħ</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2ħ</a:t>
            </a:r>
            <a:pPr algn="l" indent="0" marL="0">
              <a:buNone/>
            </a:pPr>
            <a:r>
              <a:rPr lang="en-US" sz="850" baseline="30000" dirty="0">
                <a:solidFill>
                  <a:srgbClr val="1B2A41"/>
                </a:solidFill>
                <a:latin typeface="Arial" pitchFamily="34" charset="0"/>
                <a:ea typeface="Arial" pitchFamily="34" charset="-122"/>
                <a:cs typeface="Arial" pitchFamily="34" charset="-120"/>
              </a:rPr>
              <a:t>2</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–2ħ</a:t>
            </a:r>
            <a:pPr algn="l" indent="0" marL="0">
              <a:buNone/>
            </a:pPr>
            <a:r>
              <a:rPr lang="en-US" sz="850" baseline="30000" dirty="0">
                <a:solidFill>
                  <a:srgbClr val="1B2A41"/>
                </a:solidFill>
                <a:latin typeface="Arial" pitchFamily="34" charset="0"/>
                <a:ea typeface="Arial" pitchFamily="34" charset="-122"/>
                <a:cs typeface="Arial" pitchFamily="34" charset="-120"/>
              </a:rPr>
              <a:t>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–2ħ</a:t>
            </a:r>
            <a:pPr algn="l" indent="0" marL="0">
              <a:buNone/>
            </a:pPr>
            <a:r>
              <a:rPr lang="en-US" sz="1250" baseline="30000" dirty="0">
                <a:solidFill>
                  <a:srgbClr val="1B2A41"/>
                </a:solidFill>
                <a:latin typeface="Arial" pitchFamily="34" charset="0"/>
                <a:ea typeface="Arial" pitchFamily="34" charset="-122"/>
                <a:cs typeface="Arial" pitchFamily="34" charset="-120"/>
              </a:rPr>
              <a:t>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algebra of quantum mechanical operators. The correct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–2ħ</a:t>
            </a:r>
            <a:pPr algn="l" indent="0" marL="0">
              <a:buNone/>
            </a:pPr>
            <a:r>
              <a:rPr lang="en-US" sz="900" b="1" baseline="30000" dirty="0">
                <a:solidFill>
                  <a:srgbClr val="1B2A41"/>
                </a:solidFill>
                <a:latin typeface="Arial" pitchFamily="34" charset="0"/>
                <a:ea typeface="Arial" pitchFamily="34" charset="-122"/>
                <a:cs typeface="Arial" pitchFamily="34" charset="-120"/>
              </a:rPr>
              <a:t>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iħ</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2ħ</a:t>
            </a:r>
            <a:pPr algn="l" indent="0" marL="0">
              <a:buNone/>
            </a:pPr>
            <a:r>
              <a:rPr lang="en-US" sz="1050" b="1" baseline="30000" dirty="0">
                <a:solidFill>
                  <a:srgbClr val="1B2A41"/>
                </a:solidFill>
                <a:latin typeface="Arial" pitchFamily="34" charset="0"/>
                <a:ea typeface="Arial" pitchFamily="34" charset="-122"/>
                <a:cs typeface="Arial" pitchFamily="34" charset="-120"/>
              </a:rPr>
              <a:t>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72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Q72</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050" b="1" dirty="0">
                <a:solidFill>
                  <a:srgbClr val="1B2A41"/>
                </a:solidFill>
                <a:latin typeface="Georgia" pitchFamily="34" charset="0"/>
                <a:ea typeface="Georgia" pitchFamily="34" charset="-122"/>
                <a:cs typeface="Georgia" pitchFamily="34" charset="-120"/>
              </a:rPr>
              <a:t>The Hermitian conjugate (adjoint) of the operator (d/dx + x) is:</a:t>
            </a:r>
            <a:endParaRPr lang="en-US" sz="105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d/dx + x</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–d/dx + x</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d/dx – x</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–d/dx – x</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72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–d/dx + x</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algebra of quantum mechanical operators. The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–d/dx + x</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72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d/dx + x</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d/dx – x</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–d/dx – x</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80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Q80</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Average value of momentum for the ground state of a particle in a 1-d box is zero because</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[p,H] = 0</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 (potential) = 0</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 is hermitian</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state is bound and stationary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80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the state is bound and stationary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particle-in-a-box energy formula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the state is bound and stationary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80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[p,H] =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V (potential) = 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 is hermitian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81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Q81</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For a hermitian operator A, which does </a:t>
            </a:r>
            <a:pPr algn="l" indent="0" marL="0">
              <a:buNone/>
            </a:pPr>
            <a:r>
              <a:rPr lang="en-US" sz="1150" b="1" dirty="0">
                <a:solidFill>
                  <a:srgbClr val="C9821B"/>
                </a:solidFill>
                <a:latin typeface="Georgia" pitchFamily="34" charset="0"/>
                <a:ea typeface="Georgia" pitchFamily="34" charset="-122"/>
                <a:cs typeface="Georgia" pitchFamily="34" charset="-120"/>
              </a:rPr>
              <a:t>NOT</a:t>
            </a:r>
            <a:pPr algn="l" indent="0" marL="0">
              <a:buNone/>
            </a:pPr>
            <a:r>
              <a:rPr lang="en-US" sz="1150" b="1" dirty="0">
                <a:solidFill>
                  <a:srgbClr val="1B2A41"/>
                </a:solidFill>
                <a:latin typeface="Georgia" pitchFamily="34" charset="0"/>
                <a:ea typeface="Georgia" pitchFamily="34" charset="-122"/>
                <a:cs typeface="Georgia" pitchFamily="34" charset="-120"/>
              </a:rPr>
              <a:t> commute with the Hamiltonian H, let ψ1 be an eigenfunction of A and ψ2 be an eigenfunction of H. The correct statement regarding the average value of the commutator of A with H ([A,H]) is</a:t>
            </a:r>
            <a:endParaRPr lang="en-US" sz="115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both ψ₁ [A, H] ψ₁ and ψ₂ [A, H] ψ₂ are non-zero</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ψ₁ [A, H] ψ₁ is zero, but ψ₂ [A, H] ψ₂ is non-zero</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ψ₂ [A, H] ψ₂ is zero, but ψ₁ [A, H] ψ₁ is non-zero</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both ψ₁ [A, H] ψ₁ and ψ₂ [A, H] ψ₂ are zero</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81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both ψ₁ [A, H] ψ₁ and ψ₂ [A, H] ψ₂ are zero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both ψ₁ [A, H] ψ₁ and ψ₂ [A, H] ψ₂ are zero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81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both ψ₁ [A, H] ψ₁ and ψ₂ [A, H] ψ₂ are non-zero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only ψ₁ [A, H] ψ₁ is zero, but ψ₂ [A, H] ψ₂ is non-zero</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only ψ₂ [A, H] ψ₂ is zero, but ψ₁ [A, H] ψ₁ is non-zero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87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Q87</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If we write a normalized wave function ψ =Â, then φ is also normalized when</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Â is hermitian</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Â is anti-hermitian</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Â is unitary</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Â is any linear operators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87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Â is unitary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Â is unitary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87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Â is hermitian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Â is anti-hermitian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Â is any linear operators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93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Q93</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value of the commutator [L</a:t>
            </a:r>
            <a:pPr algn="l" indent="0" marL="0">
              <a:buNone/>
            </a:pPr>
            <a:r>
              <a:rPr lang="en-US" sz="1250" b="1" baseline="-40000" dirty="0">
                <a:solidFill>
                  <a:srgbClr val="1B2A41"/>
                </a:solidFill>
                <a:latin typeface="Georgia" pitchFamily="34" charset="0"/>
                <a:ea typeface="Georgia" pitchFamily="34" charset="-122"/>
                <a:cs typeface="Georgia" pitchFamily="34" charset="-120"/>
              </a:rPr>
              <a:t>x</a:t>
            </a:r>
            <a:pPr algn="l" indent="0" marL="0">
              <a:buNone/>
            </a:pPr>
            <a:r>
              <a:rPr lang="en-US" sz="1250" b="1" dirty="0">
                <a:solidFill>
                  <a:srgbClr val="1B2A41"/>
                </a:solidFill>
                <a:latin typeface="Georgia" pitchFamily="34" charset="0"/>
                <a:ea typeface="Georgia" pitchFamily="34" charset="-122"/>
                <a:cs typeface="Georgia" pitchFamily="34" charset="-120"/>
              </a:rPr>
              <a:t>, L_y] for angular momentum operators is:</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iħL_z</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–iħL_z</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ħ</a:t>
            </a:r>
            <a:pPr algn="l" indent="0" marL="0">
              <a:buNone/>
            </a:pPr>
            <a:r>
              <a:rPr lang="en-US" sz="850" baseline="30000" dirty="0">
                <a:solidFill>
                  <a:srgbClr val="1B2A41"/>
                </a:solidFill>
                <a:latin typeface="Arial" pitchFamily="34" charset="0"/>
                <a:ea typeface="Arial" pitchFamily="34" charset="-122"/>
                <a:cs typeface="Arial" pitchFamily="34" charset="-120"/>
              </a:rPr>
              <a:t>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93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–iħL_z</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algebra of quantum mechanical operators. The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–iħL_z</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93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iħL_z</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ħ</a:t>
            </a:r>
            <a:pPr algn="l" indent="0" marL="0">
              <a:buNone/>
            </a:pPr>
            <a:r>
              <a:rPr lang="en-US" sz="1050" b="1" baseline="30000" dirty="0">
                <a:solidFill>
                  <a:srgbClr val="1B2A41"/>
                </a:solidFill>
                <a:latin typeface="Arial" pitchFamily="34" charset="0"/>
                <a:ea typeface="Arial" pitchFamily="34" charset="-122"/>
                <a:cs typeface="Arial" pitchFamily="34" charset="-120"/>
              </a:rPr>
              <a:t>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96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Q96</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If [𝑨 , 𝑩 ] = 0 and [Â,𝑪]= 0, then which of the following necessarily holds: [Â, 𝑩 and Ĉ are operators]</a:t>
            </a:r>
            <a:endParaRPr lang="en-US" sz="120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[𝑩 , 𝑪 ] =0</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[[𝑨 , 𝑩𝑪]=0</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[𝑩 , 𝑨𝑪]=0</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𝑪, 𝑨𝑩]=0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96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[[𝑨 , 𝑩𝑪]=0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algebra of quantum mechanical operators.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[[𝑨 , 𝑩𝑪]=0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96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[𝑩 , 𝑪 ]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[𝑩 , 𝑨𝑪]=0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𝑪, 𝑨𝑩]=0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97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Q97</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For a Hermitian operator Â, which statement is correct?</a:t>
            </a:r>
            <a:endParaRPr lang="en-US" sz="115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Eigenvalues of Â</a:t>
            </a:r>
            <a:pPr algn="l" indent="0" marL="0">
              <a:buNone/>
            </a:pPr>
            <a:r>
              <a:rPr lang="en-US" sz="850" baseline="30000" dirty="0">
                <a:solidFill>
                  <a:srgbClr val="1B2A41"/>
                </a:solidFill>
                <a:latin typeface="Arial" pitchFamily="34" charset="0"/>
                <a:ea typeface="Arial" pitchFamily="34" charset="-122"/>
                <a:cs typeface="Arial" pitchFamily="34" charset="-120"/>
              </a:rPr>
              <a:t>2</a:t>
            </a:r>
            <a:pPr algn="l" indent="0" marL="0">
              <a:buNone/>
            </a:pPr>
            <a:r>
              <a:rPr lang="en-US" sz="850" dirty="0">
                <a:solidFill>
                  <a:srgbClr val="1B2A41"/>
                </a:solidFill>
                <a:latin typeface="Arial" pitchFamily="34" charset="0"/>
                <a:ea typeface="Arial" pitchFamily="34" charset="-122"/>
                <a:cs typeface="Arial" pitchFamily="34" charset="-120"/>
              </a:rPr>
              <a:t> can be negative</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Eigenvalues of Â</a:t>
            </a:r>
            <a:pPr algn="l" indent="0" marL="0">
              <a:buNone/>
            </a:pPr>
            <a:r>
              <a:rPr lang="en-US" sz="850" baseline="30000" dirty="0">
                <a:solidFill>
                  <a:srgbClr val="1B2A41"/>
                </a:solidFill>
                <a:latin typeface="Arial" pitchFamily="34" charset="0"/>
                <a:ea typeface="Arial" pitchFamily="34" charset="-122"/>
                <a:cs typeface="Arial" pitchFamily="34" charset="-120"/>
              </a:rPr>
              <a:t>2</a:t>
            </a:r>
            <a:pPr algn="l" indent="0" marL="0">
              <a:buNone/>
            </a:pPr>
            <a:r>
              <a:rPr lang="en-US" sz="850" dirty="0">
                <a:solidFill>
                  <a:srgbClr val="1B2A41"/>
                </a:solidFill>
                <a:latin typeface="Arial" pitchFamily="34" charset="0"/>
                <a:ea typeface="Arial" pitchFamily="34" charset="-122"/>
                <a:cs typeface="Arial" pitchFamily="34" charset="-120"/>
              </a:rPr>
              <a:t> are always non-negative</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No eigenvalue of Â is an eigenfunction of Â</a:t>
            </a:r>
            <a:pPr algn="l" indent="0" marL="0">
              <a:buNone/>
            </a:pPr>
            <a:r>
              <a:rPr lang="en-US" sz="850" baseline="30000" dirty="0">
                <a:solidFill>
                  <a:srgbClr val="1B2A41"/>
                </a:solidFill>
                <a:latin typeface="Arial" pitchFamily="34" charset="0"/>
                <a:ea typeface="Arial" pitchFamily="34" charset="-122"/>
                <a:cs typeface="Arial" pitchFamily="34" charset="-120"/>
              </a:rPr>
              <a:t>2</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Eigenvalues of Â</a:t>
            </a:r>
            <a:pPr algn="l" indent="0" marL="0">
              <a:buNone/>
            </a:pPr>
            <a:r>
              <a:rPr lang="en-US" sz="850" baseline="30000" dirty="0">
                <a:solidFill>
                  <a:srgbClr val="1B2A41"/>
                </a:solidFill>
                <a:latin typeface="Arial" pitchFamily="34" charset="0"/>
                <a:ea typeface="Arial" pitchFamily="34" charset="-122"/>
                <a:cs typeface="Arial" pitchFamily="34" charset="-120"/>
              </a:rPr>
              <a:t>2</a:t>
            </a:r>
            <a:pPr algn="l" indent="0" marL="0">
              <a:buNone/>
            </a:pPr>
            <a:r>
              <a:rPr lang="en-US" sz="850" dirty="0">
                <a:solidFill>
                  <a:srgbClr val="1B2A41"/>
                </a:solidFill>
                <a:latin typeface="Arial" pitchFamily="34" charset="0"/>
                <a:ea typeface="Arial" pitchFamily="34" charset="-122"/>
                <a:cs typeface="Arial" pitchFamily="34" charset="-120"/>
              </a:rPr>
              <a:t> can be complex</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97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Eigenvalues of Â</a:t>
            </a:r>
            <a:pPr algn="l" indent="0" marL="0">
              <a:buNone/>
            </a:pPr>
            <a:r>
              <a:rPr lang="en-US" sz="1250" baseline="3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 are always non-negative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algebra of quantum mechanical operators. The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Eigenvalues of Â</a:t>
            </a:r>
            <a:pPr algn="l" indent="0" marL="0">
              <a:buNone/>
            </a:pPr>
            <a:r>
              <a:rPr lang="en-US" sz="900" b="1" baseline="3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 are always non-negative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97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Eigenvalues of Â</a:t>
            </a:r>
            <a:pPr algn="l" indent="0" marL="0">
              <a:buNone/>
            </a:pPr>
            <a:r>
              <a:rPr lang="en-US" sz="1050" b="1" baseline="3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can be negative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No eigenvalue of Â is an eigenfunction of Â</a:t>
            </a:r>
            <a:pPr algn="l" indent="0" marL="0">
              <a:buNone/>
            </a:pPr>
            <a:r>
              <a:rPr lang="en-US" sz="1050" b="1" baseline="30000" dirty="0">
                <a:solidFill>
                  <a:srgbClr val="1B2A41"/>
                </a:solidFill>
                <a:latin typeface="Arial" pitchFamily="34" charset="0"/>
                <a:ea typeface="Arial" pitchFamily="34" charset="-122"/>
                <a:cs typeface="Arial" pitchFamily="34" charset="-120"/>
              </a:rPr>
              <a:t>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Eigenvalues of Â</a:t>
            </a:r>
            <a:pPr algn="l" indent="0" marL="0">
              <a:buNone/>
            </a:pPr>
            <a:r>
              <a:rPr lang="en-US" sz="1050" b="1" baseline="3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can be complex</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109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Q109</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The commutator [x̂, Ĥ] for Ĥ = p̂</a:t>
            </a:r>
            <a:pPr algn="l" indent="0" marL="0">
              <a:buNone/>
            </a:pPr>
            <a:r>
              <a:rPr lang="en-US" sz="1150" b="1" baseline="30000" dirty="0">
                <a:solidFill>
                  <a:srgbClr val="1B2A41"/>
                </a:solidFill>
                <a:latin typeface="Georgia" pitchFamily="34" charset="0"/>
                <a:ea typeface="Georgia" pitchFamily="34" charset="-122"/>
                <a:cs typeface="Georgia" pitchFamily="34" charset="-120"/>
              </a:rPr>
              <a:t>2</a:t>
            </a:r>
            <a:pPr algn="l" indent="0" marL="0">
              <a:buNone/>
            </a:pPr>
            <a:r>
              <a:rPr lang="en-US" sz="1150" b="1" dirty="0">
                <a:solidFill>
                  <a:srgbClr val="1B2A41"/>
                </a:solidFill>
                <a:latin typeface="Georgia" pitchFamily="34" charset="0"/>
                <a:ea typeface="Georgia" pitchFamily="34" charset="-122"/>
                <a:cs typeface="Georgia" pitchFamily="34" charset="-120"/>
              </a:rPr>
              <a:t>/2m + V(x) is:</a:t>
            </a:r>
            <a:endParaRPr lang="en-US" sz="115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iħ</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–(ħ</a:t>
            </a:r>
            <a:pPr algn="l" indent="0" marL="0">
              <a:buNone/>
            </a:pPr>
            <a:r>
              <a:rPr lang="en-US" sz="850" baseline="30000" dirty="0">
                <a:solidFill>
                  <a:srgbClr val="1B2A41"/>
                </a:solidFill>
                <a:latin typeface="Arial" pitchFamily="34" charset="0"/>
                <a:ea typeface="Arial" pitchFamily="34" charset="-122"/>
                <a:cs typeface="Arial" pitchFamily="34" charset="-120"/>
              </a:rPr>
              <a:t>2</a:t>
            </a:r>
            <a:pPr algn="l" indent="0" marL="0">
              <a:buNone/>
            </a:pPr>
            <a:r>
              <a:rPr lang="en-US" sz="850" dirty="0">
                <a:solidFill>
                  <a:srgbClr val="1B2A41"/>
                </a:solidFill>
                <a:latin typeface="Arial" pitchFamily="34" charset="0"/>
                <a:ea typeface="Arial" pitchFamily="34" charset="-122"/>
                <a:cs typeface="Arial" pitchFamily="34" charset="-120"/>
              </a:rPr>
              <a:t>/2m)p̂</a:t>
            </a:r>
            <a:pPr algn="l" indent="0" marL="0">
              <a:buNone/>
            </a:pPr>
            <a:r>
              <a:rPr lang="en-US" sz="850" baseline="-40000" dirty="0">
                <a:solidFill>
                  <a:srgbClr val="1B2A41"/>
                </a:solidFill>
                <a:latin typeface="Arial" pitchFamily="34" charset="0"/>
                <a:ea typeface="Arial" pitchFamily="34" charset="-122"/>
                <a:cs typeface="Arial" pitchFamily="34" charset="-120"/>
              </a:rPr>
              <a:t>x</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–(iħ/m)p̂</a:t>
            </a:r>
            <a:pPr algn="l" indent="0" marL="0">
              <a:buNone/>
            </a:pPr>
            <a:r>
              <a:rPr lang="en-US" sz="850" baseline="-40000" dirty="0">
                <a:solidFill>
                  <a:srgbClr val="1B2A41"/>
                </a:solidFill>
                <a:latin typeface="Arial" pitchFamily="34" charset="0"/>
                <a:ea typeface="Arial" pitchFamily="34" charset="-122"/>
                <a:cs typeface="Arial" pitchFamily="34" charset="-120"/>
              </a:rPr>
              <a:t>x</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109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–(iħ/m)p̂</a:t>
            </a:r>
            <a:pPr algn="l" indent="0" marL="0">
              <a:buNone/>
            </a:pPr>
            <a:r>
              <a:rPr lang="en-US" sz="1250" baseline="-40000" dirty="0">
                <a:solidFill>
                  <a:srgbClr val="1B2A41"/>
                </a:solidFill>
                <a:latin typeface="Arial" pitchFamily="34" charset="0"/>
                <a:ea typeface="Arial" pitchFamily="34" charset="-122"/>
                <a:cs typeface="Arial" pitchFamily="34" charset="-120"/>
              </a:rPr>
              <a:t>x</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algebra of quantum mechanical operators. The correct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–(iħ/m)p̂</a:t>
            </a:r>
            <a:pPr algn="l" indent="0" marL="0">
              <a:buNone/>
            </a:pPr>
            <a:r>
              <a:rPr lang="en-US" sz="900" b="1" baseline="-40000" dirty="0">
                <a:solidFill>
                  <a:srgbClr val="1B2A41"/>
                </a:solidFill>
                <a:latin typeface="Arial" pitchFamily="34" charset="0"/>
                <a:ea typeface="Arial" pitchFamily="34" charset="-122"/>
                <a:cs typeface="Arial" pitchFamily="34" charset="-120"/>
              </a:rPr>
              <a:t>x</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109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iħ</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–(ħ</a:t>
            </a:r>
            <a:pPr algn="l" indent="0" marL="0">
              <a:buNone/>
            </a:pPr>
            <a:r>
              <a:rPr lang="en-US" sz="1050" b="1" baseline="3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/2m)p̂</a:t>
            </a:r>
            <a:pPr algn="l" indent="0" marL="0">
              <a:buNone/>
            </a:pPr>
            <a:r>
              <a:rPr lang="en-US" sz="1050" b="1" baseline="-40000" dirty="0">
                <a:solidFill>
                  <a:srgbClr val="1B2A41"/>
                </a:solidFill>
                <a:latin typeface="Arial" pitchFamily="34" charset="0"/>
                <a:ea typeface="Arial" pitchFamily="34" charset="-122"/>
                <a:cs typeface="Arial" pitchFamily="34" charset="-120"/>
              </a:rPr>
              <a:t>x</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125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Q125</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commutator [L̂</a:t>
            </a:r>
            <a:pPr algn="l" indent="0" marL="0">
              <a:buNone/>
            </a:pPr>
            <a:r>
              <a:rPr lang="en-US" sz="1250" b="1" baseline="30000" dirty="0">
                <a:solidFill>
                  <a:srgbClr val="1B2A41"/>
                </a:solidFill>
                <a:latin typeface="Georgia" pitchFamily="34" charset="0"/>
                <a:ea typeface="Georgia" pitchFamily="34" charset="-122"/>
                <a:cs typeface="Georgia" pitchFamily="34" charset="-120"/>
              </a:rPr>
              <a:t>2</a:t>
            </a:r>
            <a:pPr algn="l" indent="0" marL="0">
              <a:buNone/>
            </a:pPr>
            <a:r>
              <a:rPr lang="en-US" sz="1250" b="1" dirty="0">
                <a:solidFill>
                  <a:srgbClr val="1B2A41"/>
                </a:solidFill>
                <a:latin typeface="Georgia" pitchFamily="34" charset="0"/>
                <a:ea typeface="Georgia" pitchFamily="34" charset="-122"/>
                <a:cs typeface="Georgia" pitchFamily="34" charset="-120"/>
              </a:rPr>
              <a:t>, L̂_z] for angular momentum operators equals:</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iħL̂</a:t>
            </a:r>
            <a:pPr algn="l" indent="0" marL="0">
              <a:buNone/>
            </a:pPr>
            <a:r>
              <a:rPr lang="en-US" sz="850" baseline="-40000" dirty="0">
                <a:solidFill>
                  <a:srgbClr val="1B2A41"/>
                </a:solidFill>
                <a:latin typeface="Arial" pitchFamily="34" charset="0"/>
                <a:ea typeface="Arial" pitchFamily="34" charset="-122"/>
                <a:cs typeface="Arial" pitchFamily="34" charset="-120"/>
              </a:rPr>
              <a:t>x</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iħL̂_y</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ħ</a:t>
            </a:r>
            <a:pPr algn="l" indent="0" marL="0">
              <a:buNone/>
            </a:pPr>
            <a:r>
              <a:rPr lang="en-US" sz="850" baseline="30000" dirty="0">
                <a:solidFill>
                  <a:srgbClr val="1B2A41"/>
                </a:solidFill>
                <a:latin typeface="Arial" pitchFamily="34" charset="0"/>
                <a:ea typeface="Arial" pitchFamily="34" charset="-122"/>
                <a:cs typeface="Arial" pitchFamily="34" charset="-120"/>
              </a:rPr>
              <a:t>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t>
            </a:r>
            <a:pPr algn="l" indent="0" marL="0">
              <a:buNone/>
            </a:pPr>
            <a:r>
              <a:rPr lang="en-US" sz="800" dirty="0">
                <a:solidFill>
                  <a:srgbClr val="5A6B82"/>
                </a:solidFill>
                <a:latin typeface="Arial" pitchFamily="34" charset="0"/>
                <a:ea typeface="Arial" pitchFamily="34" charset="-122"/>
                <a:cs typeface="Arial" pitchFamily="34" charset="-120"/>
              </a:rPr>
              <a:t>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Q125</a:t>
            </a:r>
            <a:pPr algn="r" indent="0" marL="0">
              <a:buNone/>
            </a:pPr>
            <a:r>
              <a:rPr lang="en-US" sz="850" dirty="0">
                <a:solidFill>
                  <a:srgbClr val="8A99AD"/>
                </a:solidFill>
                <a:latin typeface="Arial" pitchFamily="34" charset="0"/>
                <a:ea typeface="Arial" pitchFamily="34" charset="-122"/>
                <a:cs typeface="Arial" pitchFamily="34" charset="-120"/>
              </a:rPr>
              <a:t>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126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Q126</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If [Â, B̂] = 0 and [Â, Ĉ] = 0, which necessarily holds?</a:t>
            </a:r>
            <a:endParaRPr lang="en-US" sz="115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Ĉ] = 0</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[Â, B̂Ĉ] = 0</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ÂĈ] = 0</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[Ĉ, ÂB̂] =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Hermitian operators, commutators, constants of motion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Hermitian → real eigenvalues → measurable. i×(Hermitian) → anti-Hermitian.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126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[Â, B̂Ĉ] =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algebra of quantum mechanical operators. The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[Â, B̂Ĉ] =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[x̂,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(d/dx)^† = –d/dx (anti-Hermitian); p̂</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 –iħ(d/dx) IS Hermitian.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Hermitian → real eigenvalues → measurable. i×(Hermitian) → anti-Hermitian.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Operators &amp; Commutators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126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Ĉ] =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ÂĈ] = 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[Ĉ, ÂB̂] = 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algebra of quantum mechanical operators;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Quantum Operators &amp; Commutators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19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Observables are Hermitian operators (real eigenvalues). [Â,B̂] = ÂB̂ – B̂Â. Commuting operators share eigenstates and are simultaneously measurable.</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[x̂, p̂</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x</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 iħ</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[Â,B̂] = ÂB̂ – B̂Â</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(d/dx)^† = –d/dx</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[Â,B̂Ĉ] = B̂[Â,Ĉ] + [Â,B̂]Ĉ</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Hermitian operators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Commutators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Constants of motion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Ladder operators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Confusing Hermitian (real eigenvalues) with unitary; assuming d/dx alone is Hermitian.</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[x̂, p̂</a:t>
            </a:r>
            <a:pPr algn="l" indent="0" marL="0">
              <a:lnSpc>
                <a:spcPct val="100000"/>
              </a:lnSpc>
              <a:buNone/>
            </a:pPr>
            <a:r>
              <a:rPr lang="en-US" sz="900" baseline="-40000" dirty="0">
                <a:solidFill>
                  <a:srgbClr val="1B2A41"/>
                </a:solidFill>
                <a:latin typeface="Arial" pitchFamily="34" charset="0"/>
                <a:ea typeface="Arial" pitchFamily="34" charset="-122"/>
                <a:cs typeface="Arial" pitchFamily="34" charset="-120"/>
              </a:rPr>
              <a:t>x</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 iħ. If [Â,Ĥ] = 0 then A is a constant of motion (conserved).</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800" b="1" dirty="0">
                <a:solidFill>
                  <a:srgbClr val="1E3A5F"/>
                </a:solidFill>
                <a:latin typeface="Arial" pitchFamily="34" charset="0"/>
                <a:ea typeface="Arial" pitchFamily="34" charset="-122"/>
                <a:cs typeface="Arial" pitchFamily="34" charset="-120"/>
              </a:rPr>
              <a:t>PYQs in this topic:  </a:t>
            </a:r>
            <a:pPr algn="l" indent="0" marL="0">
              <a:buNone/>
            </a:pPr>
            <a:r>
              <a:rPr lang="en-US" sz="800" dirty="0">
                <a:solidFill>
                  <a:srgbClr val="1B2A41"/>
                </a:solidFill>
                <a:latin typeface="Arial" pitchFamily="34" charset="0"/>
                <a:ea typeface="Arial" pitchFamily="34" charset="-122"/>
                <a:cs typeface="Arial" pitchFamily="34" charset="-120"/>
              </a:rPr>
              <a:t>Q2   Q3   Q7   Q10   Q16   Q24   Q25   Q60   Q69   Q72   Q80   Q81   Q87   Q93   Q96   Q97   Q109   Q125   Q126</a:t>
            </a:r>
            <a:endParaRPr lang="en-US" sz="8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3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Hermitian operators, commutators, constants of motion.</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3</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Particle in a Box</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17 questions   ·   Easy 6  |  Medium 11  |  Hard 0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A particle is constrained in a one dimensional box of length 2a with potential V(x) = ∞; x &lt; -a, x &gt; a and V(x) = 0; -a ≤ x ≤ a. Energy difference between levels n = 3 and n = 2 is</a:t>
            </a:r>
            <a:endParaRPr lang="en-US" sz="12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(5h²)/(8ma²)</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(9h²)/(8ma²)</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(9h²)/(32ma²)</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(5h²)/(32ma²)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(5h²)/(32ma²)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 particle confined in a box of length L has quantized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and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√(2/L) sin(nπx/L). Zero-point energy E</a:t>
            </a:r>
            <a:pPr algn="l" indent="0" marL="0">
              <a:buNone/>
            </a:pPr>
            <a:r>
              <a:rPr lang="en-US" sz="1000" baseline="-4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particle-in-a-box energy formula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(5h²)/(32ma²)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ΔE(n→n+1) = (2n+1)h</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/8mL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3D cubic box: E ∝ (n</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_y</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 instead of 2a for a box centred at the origin (–a to +a has length 2a).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Nodes in ψ</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 n–1. For a box from –a to +a, the length is L = 2a (not a).</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gives the energy — double L, energy drops by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(5h²)/(8ma²)</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(9h²)/(8ma²)</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(9h²)/(32ma²)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particle in a 1D box, the wavefunction ψ</a:t>
            </a:r>
            <a:pPr algn="l" indent="0" marL="0">
              <a:buNone/>
            </a:pPr>
            <a:r>
              <a:rPr lang="en-US" sz="1300" b="1" baseline="-40000" dirty="0">
                <a:solidFill>
                  <a:srgbClr val="1B2A41"/>
                </a:solidFill>
                <a:latin typeface="Georgia" pitchFamily="34" charset="0"/>
                <a:ea typeface="Georgia" pitchFamily="34" charset="-122"/>
                <a:cs typeface="Georgia" pitchFamily="34" charset="-120"/>
              </a:rPr>
              <a:t>n</a:t>
            </a:r>
            <a:pPr algn="l" indent="0" marL="0">
              <a:buNone/>
            </a:pPr>
            <a:r>
              <a:rPr lang="en-US" sz="1300" b="1" dirty="0">
                <a:solidFill>
                  <a:srgbClr val="1B2A41"/>
                </a:solidFill>
                <a:latin typeface="Georgia" pitchFamily="34" charset="0"/>
                <a:ea typeface="Georgia" pitchFamily="34" charset="-122"/>
                <a:cs typeface="Georgia" pitchFamily="34" charset="-120"/>
              </a:rPr>
              <a:t>(x) = √(2/L) sin(nπx/L). The probability of finding the particle exactly at x = L/2 for n = 2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t>
            </a:r>
            <a:pPr algn="l" indent="0" marL="0">
              <a:buNone/>
            </a:pPr>
            <a:r>
              <a:rPr lang="en-US" sz="800" dirty="0">
                <a:solidFill>
                  <a:srgbClr val="5A6B82"/>
                </a:solidFill>
                <a:latin typeface="Arial" pitchFamily="34" charset="0"/>
                <a:ea typeface="Arial" pitchFamily="34" charset="-122"/>
                <a:cs typeface="Arial" pitchFamily="34" charset="-120"/>
              </a:rPr>
              <a:t>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a:t>
            </a:r>
            <a:pPr algn="r" indent="0" marL="0">
              <a:buNone/>
            </a:pPr>
            <a:r>
              <a:rPr lang="en-US" sz="850" dirty="0">
                <a:solidFill>
                  <a:srgbClr val="8A99AD"/>
                </a:solidFill>
                <a:latin typeface="Arial" pitchFamily="34" charset="0"/>
                <a:ea typeface="Arial" pitchFamily="34" charset="-122"/>
                <a:cs typeface="Arial" pitchFamily="34" charset="-120"/>
              </a:rPr>
              <a:t>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Q19</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The probability of finding a particle in a 1D box of length L in the region L/4 to 3L/4 for quantum number n=1 is:</a:t>
            </a:r>
            <a:endParaRPr lang="en-US" sz="11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 + 1/π</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 – 1/π</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1/2 + 1/π</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 particle confined in a box of length L has quantized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and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√(2/L) sin(nπx/L). Zero-point energy E</a:t>
            </a:r>
            <a:pPr algn="l" indent="0" marL="0">
              <a:buNone/>
            </a:pPr>
            <a:r>
              <a:rPr lang="en-US" sz="1000" baseline="-4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particle-in-a-box energy formula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The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1/2 + 1/π</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ΔE(n→n+1) = (2n+1)h</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/8mL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3D cubic box: E ∝ (n</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_y</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 instead of 2a for a box centred at the origin (–a to +a has length 2a).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Nodes in ψ</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 n–1. For a box from –a to +a, the length is L = 2a (not a).</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gives the energy — double L, energy drops by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 – 1/π</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Q20</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A particle in a three-dimensional cubic box of length L has energy 14h</a:t>
            </a:r>
            <a:pPr algn="l" indent="0" marL="0">
              <a:buNone/>
            </a:pPr>
            <a:r>
              <a:rPr lang="en-US" sz="1200" b="1" baseline="30000" dirty="0">
                <a:solidFill>
                  <a:srgbClr val="1B2A41"/>
                </a:solidFill>
                <a:latin typeface="Georgia" pitchFamily="34" charset="0"/>
                <a:ea typeface="Georgia" pitchFamily="34" charset="-122"/>
                <a:cs typeface="Georgia" pitchFamily="34" charset="-120"/>
              </a:rPr>
              <a:t>2</a:t>
            </a:r>
            <a:pPr algn="l" indent="0" marL="0">
              <a:buNone/>
            </a:pPr>
            <a:r>
              <a:rPr lang="en-US" sz="1200" b="1" dirty="0">
                <a:solidFill>
                  <a:srgbClr val="1B2A41"/>
                </a:solidFill>
                <a:latin typeface="Georgia" pitchFamily="34" charset="0"/>
                <a:ea typeface="Georgia" pitchFamily="34" charset="-122"/>
                <a:cs typeface="Georgia" pitchFamily="34" charset="-120"/>
              </a:rPr>
              <a:t>/8mL</a:t>
            </a:r>
            <a:pPr algn="l" indent="0" marL="0">
              <a:buNone/>
            </a:pPr>
            <a:r>
              <a:rPr lang="en-US" sz="1200" b="1" baseline="30000" dirty="0">
                <a:solidFill>
                  <a:srgbClr val="1B2A41"/>
                </a:solidFill>
                <a:latin typeface="Georgia" pitchFamily="34" charset="0"/>
                <a:ea typeface="Georgia" pitchFamily="34" charset="-122"/>
                <a:cs typeface="Georgia" pitchFamily="34" charset="-120"/>
              </a:rPr>
              <a:t>2</a:t>
            </a:r>
            <a:pPr algn="l" indent="0" marL="0">
              <a:buNone/>
            </a:pPr>
            <a:r>
              <a:rPr lang="en-US" sz="1200" b="1" dirty="0">
                <a:solidFill>
                  <a:srgbClr val="1B2A41"/>
                </a:solidFill>
                <a:latin typeface="Georgia" pitchFamily="34" charset="0"/>
                <a:ea typeface="Georgia" pitchFamily="34" charset="-122"/>
                <a:cs typeface="Georgia" pitchFamily="34" charset="-120"/>
              </a:rPr>
              <a:t>. The degeneracy of the state is:</a:t>
            </a:r>
            <a:endParaRPr lang="en-US" sz="120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t>
            </a:r>
            <a:pPr algn="l" indent="0" marL="0">
              <a:buNone/>
            </a:pPr>
            <a:r>
              <a:rPr lang="en-US" sz="800" dirty="0">
                <a:solidFill>
                  <a:srgbClr val="5A6B82"/>
                </a:solidFill>
                <a:latin typeface="Arial" pitchFamily="34" charset="0"/>
                <a:ea typeface="Arial" pitchFamily="34" charset="-122"/>
                <a:cs typeface="Arial" pitchFamily="34" charset="-120"/>
              </a:rPr>
              <a:t>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a:t>
            </a:r>
            <a:pPr algn="r" indent="0" marL="0">
              <a:buNone/>
            </a:pPr>
            <a:r>
              <a:rPr lang="en-US" sz="850" dirty="0">
                <a:solidFill>
                  <a:srgbClr val="8A99AD"/>
                </a:solidFill>
                <a:latin typeface="Arial" pitchFamily="34" charset="0"/>
                <a:ea typeface="Arial" pitchFamily="34" charset="-122"/>
                <a:cs typeface="Arial" pitchFamily="34" charset="-120"/>
              </a:rPr>
              <a:t>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Q31</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energy of a hydrogen atom in a state with principal quantum number n=3 (in atomic units) is:</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–1/18 au</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–1/9 au</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 au</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–1/3 au</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–1/6 au</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 particle confined in a box of length L has quantized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and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√(2/L) sin(nπx/L). Zero-point energy E</a:t>
            </a:r>
            <a:pPr algn="l" indent="0" marL="0">
              <a:buNone/>
            </a:pPr>
            <a:r>
              <a:rPr lang="en-US" sz="1000" baseline="-4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particle-in-a-box energy formula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The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–1/6 au</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ΔE(n→n+1) = (2n+1)h</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/8mL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3D cubic box: E ∝ (n</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_y</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 instead of 2a for a box centred at the origin (–a to +a has length 2a).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Nodes in ψ</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 n–1. For a box from –a to +a, the length is L = 2a (not a).</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gives the energy — double L, energy drops by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–1/18 au</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–1/9 au</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–1/3 au</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For the particle-in-a-box problem in (0, L) an approximate wave function is given as x(L/2 - x)(L - x). The average energy E for such a state will obey</a:t>
            </a:r>
            <a:endParaRPr lang="en-US" sz="12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(h²)/(8mL²) &lt; E &lt; (h²)/(2mL²)</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 &gt; (h²)/(2mL²)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(h²)/(4mL²) &lt; E &lt; (h²)/(2mL²)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&lt; E &lt; (h²)/(8mL²)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E &gt; (h²)/(2mL²)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 particle confined in a box of length L has quantized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and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√(2/L) sin(nπx/L). Zero-point energy E</a:t>
            </a:r>
            <a:pPr algn="l" indent="0" marL="0">
              <a:buNone/>
            </a:pPr>
            <a:r>
              <a:rPr lang="en-US" sz="1000" baseline="-4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E &gt; (h²)/(2mL²)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ΔE(n→n+1) = (2n+1)h</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/8mL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3D cubic box: E ∝ (n</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_y</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 instead of 2a for a box centred at the origin (–a to +a has length 2a).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Nodes in ψ</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 n–1. For a box from –a to +a, the length is L = 2a (not a).</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gives the energy — double L, energy drops by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(h²)/(8mL²) &lt; E &lt; (h²)/(2mL²)</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(h²)/(4mL²) &lt; E &lt; (h²)/(2mL²)</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 &lt; E &lt; (h²)/(8mL²)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Q38</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For the particle-in-a-box in (0,L), the value of ⟨x</a:t>
            </a:r>
            <a:pPr algn="l" indent="0" marL="0">
              <a:buNone/>
            </a:pPr>
            <a:r>
              <a:rPr lang="en-US" sz="1250" b="1" baseline="30000" dirty="0">
                <a:solidFill>
                  <a:srgbClr val="1B2A41"/>
                </a:solidFill>
                <a:latin typeface="Georgia" pitchFamily="34" charset="0"/>
                <a:ea typeface="Georgia" pitchFamily="34" charset="-122"/>
                <a:cs typeface="Georgia" pitchFamily="34" charset="-120"/>
              </a:rPr>
              <a:t>3</a:t>
            </a:r>
            <a:pPr algn="l" indent="0" marL="0">
              <a:buNone/>
            </a:pPr>
            <a:r>
              <a:rPr lang="en-US" sz="1250" b="1" dirty="0">
                <a:solidFill>
                  <a:srgbClr val="1B2A41"/>
                </a:solidFill>
                <a:latin typeface="Georgia" pitchFamily="34" charset="0"/>
                <a:ea typeface="Georgia" pitchFamily="34" charset="-122"/>
                <a:cs typeface="Georgia" pitchFamily="34" charset="-120"/>
              </a:rPr>
              <a:t>⟩ in the n→∞ limit would be:</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a:t>
            </a:r>
            <a:pPr algn="l" indent="0" marL="0">
              <a:buNone/>
            </a:pPr>
            <a:r>
              <a:rPr lang="en-US" sz="850" baseline="30000" dirty="0">
                <a:solidFill>
                  <a:srgbClr val="1B2A41"/>
                </a:solidFill>
                <a:latin typeface="Arial" pitchFamily="34" charset="0"/>
                <a:ea typeface="Arial" pitchFamily="34" charset="-122"/>
                <a:cs typeface="Arial" pitchFamily="34" charset="-120"/>
              </a:rPr>
              <a:t>3</a:t>
            </a:r>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a:t>
            </a:r>
            <a:pPr algn="l" indent="0" marL="0">
              <a:buNone/>
            </a:pPr>
            <a:r>
              <a:rPr lang="en-US" sz="850" baseline="30000" dirty="0">
                <a:solidFill>
                  <a:srgbClr val="1B2A41"/>
                </a:solidFill>
                <a:latin typeface="Arial" pitchFamily="34" charset="0"/>
                <a:ea typeface="Arial" pitchFamily="34" charset="-122"/>
                <a:cs typeface="Arial" pitchFamily="34" charset="-120"/>
              </a:rPr>
              <a:t>3</a:t>
            </a:r>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a:t>
            </a:r>
            <a:pPr algn="l" indent="0" marL="0">
              <a:buNone/>
            </a:pPr>
            <a:r>
              <a:rPr lang="en-US" sz="850" baseline="30000" dirty="0">
                <a:solidFill>
                  <a:srgbClr val="1B2A41"/>
                </a:solidFill>
                <a:latin typeface="Arial" pitchFamily="34" charset="0"/>
                <a:ea typeface="Arial" pitchFamily="34" charset="-122"/>
                <a:cs typeface="Arial" pitchFamily="34" charset="-120"/>
              </a:rPr>
              <a:t>3</a:t>
            </a:r>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a:t>
            </a:r>
            <a:pPr algn="l" indent="0" marL="0">
              <a:buNone/>
            </a:pPr>
            <a:r>
              <a:rPr lang="en-US" sz="850" baseline="30000" dirty="0">
                <a:solidFill>
                  <a:srgbClr val="1B2A41"/>
                </a:solidFill>
                <a:latin typeface="Arial" pitchFamily="34" charset="0"/>
                <a:ea typeface="Arial" pitchFamily="34" charset="-122"/>
                <a:cs typeface="Arial" pitchFamily="34" charset="-120"/>
              </a:rPr>
              <a:t>4</a:t>
            </a:r>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L</a:t>
            </a:r>
            <a:pPr algn="l" indent="0" marL="0">
              <a:buNone/>
            </a:pPr>
            <a:r>
              <a:rPr lang="en-US" sz="1250" baseline="3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 particle confined in a box of length L has quantized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and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√(2/L) sin(nπx/L). Zero-point energy E</a:t>
            </a:r>
            <a:pPr algn="l" indent="0" marL="0">
              <a:buNone/>
            </a:pPr>
            <a:r>
              <a:rPr lang="en-US" sz="1000" baseline="-4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particle-in-a-box energy formula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The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L</a:t>
            </a:r>
            <a:pPr algn="l" indent="0" marL="0">
              <a:buNone/>
            </a:pPr>
            <a:r>
              <a:rPr lang="en-US" sz="900" b="1" baseline="3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ΔE(n→n+1) = (2n+1)h</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/8mL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3D cubic box: E ∝ (n</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_y</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 instead of 2a for a box centred at the origin (–a to +a has length 2a).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Nodes in ψ</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 n–1. For a box from –a to +a, the length is L = 2a (not a).</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gives the energy — double L, energy drops by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a:t>
            </a:r>
            <a:pPr algn="l" indent="0" marL="0">
              <a:buNone/>
            </a:pPr>
            <a:r>
              <a:rPr lang="en-US" sz="1050" b="1" baseline="3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/6</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a:t>
            </a:r>
            <a:pPr algn="l" indent="0" marL="0">
              <a:buNone/>
            </a:pPr>
            <a:r>
              <a:rPr lang="en-US" sz="1050" b="1" baseline="3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a:t>
            </a:r>
            <a:pPr algn="l" indent="0" marL="0">
              <a:buNone/>
            </a:pPr>
            <a:r>
              <a:rPr lang="en-US" sz="1050" b="1" baseline="3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Q57</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For a particle of mass m confined in a box of length L, assume ∆𝒙 = 𝑳 Assume further that ∆𝒑(𝐦𝐢𝐧) = 𝒑2 1/2 . Use the uncertainity principle to obtain an estimate of the energy of the particle. The value will be 𝒉2</a:t>
            </a:r>
            <a:endParaRPr lang="en-US" sz="12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8𝒎𝑳2</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8𝒎𝑳2</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32𝒎𝑳2</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2𝒎𝑳2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8𝒎𝑳2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 particle confined in a box of length L has quantized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and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√(2/L) sin(nπx/L). Zero-point energy E</a:t>
            </a:r>
            <a:pPr algn="l" indent="0" marL="0">
              <a:buNone/>
            </a:pPr>
            <a:r>
              <a:rPr lang="en-US" sz="1000" baseline="-4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particle-in-a-box energy formula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8𝒎𝑳2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ΔE(n→n+1) = (2n+1)h</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/8mL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3D cubic box: E ∝ (n</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_y</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 instead of 2a for a box centred at the origin (–a to +a has length 2a).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Nodes in ψ</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 n–1. For a box from –a to +a, the length is L = 2a (not a).</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gives the energy — double L, energy drops by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8𝒎𝑳2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32𝒎𝑳2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2𝒎𝑳2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Q67</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00" b="1" dirty="0">
                <a:solidFill>
                  <a:srgbClr val="1B2A41"/>
                </a:solidFill>
                <a:latin typeface="Georgia" pitchFamily="34" charset="0"/>
                <a:ea typeface="Georgia" pitchFamily="34" charset="-122"/>
                <a:cs typeface="Georgia" pitchFamily="34" charset="-120"/>
              </a:rPr>
              <a:t>Compare the difference of energies of the first excited and ground states of a particle confined in (i)a 1-d box (∆1), (ii) a 2-d square box (∆2), and (iii) a 3-d cubic box (∆3). Assume the length of each of the boxes is the same. The correct relation between the energy differences ∆1, ∆2 and ∆3 for the three states is</a:t>
            </a:r>
            <a:endParaRPr lang="en-US" sz="10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&gt; ∆2 &gt; ∆3</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∆2 = ∆3</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&gt; ∆2 &gt; ∆1</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&gt; ∆1 &gt; ∆2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∆1 = ∆2 = ∆3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 particle confined in a box of length L has quantized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and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√(2/L) sin(nπx/L). Zero-point energy E</a:t>
            </a:r>
            <a:pPr algn="l" indent="0" marL="0">
              <a:buNone/>
            </a:pPr>
            <a:r>
              <a:rPr lang="en-US" sz="1000" baseline="-4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particle-in-a-box energy formula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∆1 = ∆2 = ∆3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ΔE(n→n+1) = (2n+1)h</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/8mL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3D cubic box: E ∝ (n</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_y</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 instead of 2a for a box centred at the origin (–a to +a has length 2a).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Nodes in ψ</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 n–1. For a box from –a to +a, the length is L = 2a (not a).</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gives the energy — double L, energy drops by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&gt; ∆2 &gt; ∆3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&gt; ∆2 &gt; ∆1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&gt; ∆1 &gt;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86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Q86</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The degeneracy of the orbital with principal quantum number n=5 in the hydrogen atom (spatial, no spin) is:</a:t>
            </a:r>
            <a:endParaRPr lang="en-US" sz="120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72</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86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72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 particle confined in a box of length L has quantized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and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√(2/L) sin(nπx/L). Zero-point energy E</a:t>
            </a:r>
            <a:pPr algn="l" indent="0" marL="0">
              <a:buNone/>
            </a:pPr>
            <a:r>
              <a:rPr lang="en-US" sz="1000" baseline="-4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angular momentum quantization and spin algebra. The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72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ΔE(n→n+1) = (2n+1)h</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/8mL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3D cubic box: E ∝ (n</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_y</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 instead of 2a for a box centred at the origin (–a to +a has length 2a).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Nodes in ψ</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 n–1. For a box from –a to +a, the length is L = 2a (not a).</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gives the energy — double L, energy drops by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86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94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Q94</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Which is the correct energy ordering for particle in a 3D cubic box? (using units h</a:t>
            </a:r>
            <a:pPr algn="l" indent="0" marL="0">
              <a:buNone/>
            </a:pPr>
            <a:r>
              <a:rPr lang="en-US" sz="1250" b="1" baseline="30000" dirty="0">
                <a:solidFill>
                  <a:srgbClr val="1B2A41"/>
                </a:solidFill>
                <a:latin typeface="Georgia" pitchFamily="34" charset="0"/>
                <a:ea typeface="Georgia" pitchFamily="34" charset="-122"/>
                <a:cs typeface="Georgia" pitchFamily="34" charset="-120"/>
              </a:rPr>
              <a:t>2</a:t>
            </a:r>
            <a:pPr algn="l" indent="0" marL="0">
              <a:buNone/>
            </a:pPr>
            <a:r>
              <a:rPr lang="en-US" sz="1250" b="1" dirty="0">
                <a:solidFill>
                  <a:srgbClr val="1B2A41"/>
                </a:solidFill>
                <a:latin typeface="Georgia" pitchFamily="34" charset="0"/>
                <a:ea typeface="Georgia" pitchFamily="34" charset="-122"/>
                <a:cs typeface="Georgia" pitchFamily="34" charset="-120"/>
              </a:rPr>
              <a:t>/8mL</a:t>
            </a:r>
            <a:pPr algn="l" indent="0" marL="0">
              <a:buNone/>
            </a:pPr>
            <a:r>
              <a:rPr lang="en-US" sz="1250" b="1" baseline="30000" dirty="0">
                <a:solidFill>
                  <a:srgbClr val="1B2A41"/>
                </a:solidFill>
                <a:latin typeface="Georgia" pitchFamily="34" charset="0"/>
                <a:ea typeface="Georgia" pitchFamily="34" charset="-122"/>
                <a:cs typeface="Georgia" pitchFamily="34" charset="-120"/>
              </a:rPr>
              <a:t>2</a:t>
            </a:r>
            <a:pPr algn="l" indent="0" marL="0">
              <a:buNone/>
            </a:pPr>
            <a:r>
              <a:rPr lang="en-US" sz="1250" b="1" dirty="0">
                <a:solidFill>
                  <a:srgbClr val="1B2A41"/>
                </a:solidFill>
                <a:latin typeface="Georgia" pitchFamily="34" charset="0"/>
                <a:ea typeface="Georgia" pitchFamily="34" charset="-122"/>
                <a:cs typeface="Georgia" pitchFamily="34" charset="-120"/>
              </a:rPr>
              <a:t>)</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a:t>
            </a:r>
            <a:pPr algn="l" indent="0" marL="0">
              <a:buNone/>
            </a:pPr>
            <a:r>
              <a:rPr lang="en-US" sz="850" baseline="-40000" dirty="0">
                <a:solidFill>
                  <a:srgbClr val="1B2A41"/>
                </a:solidFill>
                <a:latin typeface="Arial" pitchFamily="34" charset="0"/>
                <a:ea typeface="Arial" pitchFamily="34" charset="-122"/>
                <a:cs typeface="Arial" pitchFamily="34" charset="-120"/>
              </a:rPr>
              <a:t>111</a:t>
            </a:r>
            <a:pPr algn="l" indent="0" marL="0">
              <a:buNone/>
            </a:pPr>
            <a:r>
              <a:rPr lang="en-US" sz="850" dirty="0">
                <a:solidFill>
                  <a:srgbClr val="1B2A41"/>
                </a:solidFill>
                <a:latin typeface="Arial" pitchFamily="34" charset="0"/>
                <a:ea typeface="Arial" pitchFamily="34" charset="-122"/>
                <a:cs typeface="Arial" pitchFamily="34" charset="-120"/>
              </a:rPr>
              <a:t> &lt; E</a:t>
            </a:r>
            <a:pPr algn="l" indent="0" marL="0">
              <a:buNone/>
            </a:pPr>
            <a:r>
              <a:rPr lang="en-US" sz="850" baseline="-40000" dirty="0">
                <a:solidFill>
                  <a:srgbClr val="1B2A41"/>
                </a:solidFill>
                <a:latin typeface="Arial" pitchFamily="34" charset="0"/>
                <a:ea typeface="Arial" pitchFamily="34" charset="-122"/>
                <a:cs typeface="Arial" pitchFamily="34" charset="-120"/>
              </a:rPr>
              <a:t>112</a:t>
            </a:r>
            <a:pPr algn="l" indent="0" marL="0">
              <a:buNone/>
            </a:pPr>
            <a:r>
              <a:rPr lang="en-US" sz="850" dirty="0">
                <a:solidFill>
                  <a:srgbClr val="1B2A41"/>
                </a:solidFill>
                <a:latin typeface="Arial" pitchFamily="34" charset="0"/>
                <a:ea typeface="Arial" pitchFamily="34" charset="-122"/>
                <a:cs typeface="Arial" pitchFamily="34" charset="-120"/>
              </a:rPr>
              <a:t> &lt; E</a:t>
            </a:r>
            <a:pPr algn="l" indent="0" marL="0">
              <a:buNone/>
            </a:pPr>
            <a:r>
              <a:rPr lang="en-US" sz="850" baseline="-40000" dirty="0">
                <a:solidFill>
                  <a:srgbClr val="1B2A41"/>
                </a:solidFill>
                <a:latin typeface="Arial" pitchFamily="34" charset="0"/>
                <a:ea typeface="Arial" pitchFamily="34" charset="-122"/>
                <a:cs typeface="Arial" pitchFamily="34" charset="-120"/>
              </a:rPr>
              <a:t>122</a:t>
            </a:r>
            <a:pPr algn="l" indent="0" marL="0">
              <a:buNone/>
            </a:pPr>
            <a:r>
              <a:rPr lang="en-US" sz="850" dirty="0">
                <a:solidFill>
                  <a:srgbClr val="1B2A41"/>
                </a:solidFill>
                <a:latin typeface="Arial" pitchFamily="34" charset="0"/>
                <a:ea typeface="Arial" pitchFamily="34" charset="-122"/>
                <a:cs typeface="Arial" pitchFamily="34" charset="-120"/>
              </a:rPr>
              <a:t> &lt; E</a:t>
            </a:r>
            <a:pPr algn="l" indent="0" marL="0">
              <a:buNone/>
            </a:pPr>
            <a:r>
              <a:rPr lang="en-US" sz="850" baseline="-40000" dirty="0">
                <a:solidFill>
                  <a:srgbClr val="1B2A41"/>
                </a:solidFill>
                <a:latin typeface="Arial" pitchFamily="34" charset="0"/>
                <a:ea typeface="Arial" pitchFamily="34" charset="-122"/>
                <a:cs typeface="Arial" pitchFamily="34" charset="-120"/>
              </a:rPr>
              <a:t>123</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a:t>
            </a:r>
            <a:pPr algn="l" indent="0" marL="0">
              <a:buNone/>
            </a:pPr>
            <a:r>
              <a:rPr lang="en-US" sz="850" baseline="-40000" dirty="0">
                <a:solidFill>
                  <a:srgbClr val="1B2A41"/>
                </a:solidFill>
                <a:latin typeface="Arial" pitchFamily="34" charset="0"/>
                <a:ea typeface="Arial" pitchFamily="34" charset="-122"/>
                <a:cs typeface="Arial" pitchFamily="34" charset="-120"/>
              </a:rPr>
              <a:t>111</a:t>
            </a:r>
            <a:pPr algn="l" indent="0" marL="0">
              <a:buNone/>
            </a:pPr>
            <a:r>
              <a:rPr lang="en-US" sz="850" dirty="0">
                <a:solidFill>
                  <a:srgbClr val="1B2A41"/>
                </a:solidFill>
                <a:latin typeface="Arial" pitchFamily="34" charset="0"/>
                <a:ea typeface="Arial" pitchFamily="34" charset="-122"/>
                <a:cs typeface="Arial" pitchFamily="34" charset="-120"/>
              </a:rPr>
              <a:t> &lt; E</a:t>
            </a:r>
            <a:pPr algn="l" indent="0" marL="0">
              <a:buNone/>
            </a:pPr>
            <a:r>
              <a:rPr lang="en-US" sz="850" baseline="-40000" dirty="0">
                <a:solidFill>
                  <a:srgbClr val="1B2A41"/>
                </a:solidFill>
                <a:latin typeface="Arial" pitchFamily="34" charset="0"/>
                <a:ea typeface="Arial" pitchFamily="34" charset="-122"/>
                <a:cs typeface="Arial" pitchFamily="34" charset="-120"/>
              </a:rPr>
              <a:t>122</a:t>
            </a:r>
            <a:pPr algn="l" indent="0" marL="0">
              <a:buNone/>
            </a:pPr>
            <a:r>
              <a:rPr lang="en-US" sz="850" dirty="0">
                <a:solidFill>
                  <a:srgbClr val="1B2A41"/>
                </a:solidFill>
                <a:latin typeface="Arial" pitchFamily="34" charset="0"/>
                <a:ea typeface="Arial" pitchFamily="34" charset="-122"/>
                <a:cs typeface="Arial" pitchFamily="34" charset="-120"/>
              </a:rPr>
              <a:t> &lt; E</a:t>
            </a:r>
            <a:pPr algn="l" indent="0" marL="0">
              <a:buNone/>
            </a:pPr>
            <a:r>
              <a:rPr lang="en-US" sz="850" baseline="-40000" dirty="0">
                <a:solidFill>
                  <a:srgbClr val="1B2A41"/>
                </a:solidFill>
                <a:latin typeface="Arial" pitchFamily="34" charset="0"/>
                <a:ea typeface="Arial" pitchFamily="34" charset="-122"/>
                <a:cs typeface="Arial" pitchFamily="34" charset="-120"/>
              </a:rPr>
              <a:t>112</a:t>
            </a:r>
            <a:pPr algn="l" indent="0" marL="0">
              <a:buNone/>
            </a:pPr>
            <a:r>
              <a:rPr lang="en-US" sz="850" dirty="0">
                <a:solidFill>
                  <a:srgbClr val="1B2A41"/>
                </a:solidFill>
                <a:latin typeface="Arial" pitchFamily="34" charset="0"/>
                <a:ea typeface="Arial" pitchFamily="34" charset="-122"/>
                <a:cs typeface="Arial" pitchFamily="34" charset="-120"/>
              </a:rPr>
              <a:t> &lt; E</a:t>
            </a:r>
            <a:pPr algn="l" indent="0" marL="0">
              <a:buNone/>
            </a:pPr>
            <a:r>
              <a:rPr lang="en-US" sz="850" baseline="-40000" dirty="0">
                <a:solidFill>
                  <a:srgbClr val="1B2A41"/>
                </a:solidFill>
                <a:latin typeface="Arial" pitchFamily="34" charset="0"/>
                <a:ea typeface="Arial" pitchFamily="34" charset="-122"/>
                <a:cs typeface="Arial" pitchFamily="34" charset="-120"/>
              </a:rPr>
              <a:t>123</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a:t>
            </a:r>
            <a:pPr algn="l" indent="0" marL="0">
              <a:buNone/>
            </a:pPr>
            <a:r>
              <a:rPr lang="en-US" sz="850" baseline="-40000" dirty="0">
                <a:solidFill>
                  <a:srgbClr val="1B2A41"/>
                </a:solidFill>
                <a:latin typeface="Arial" pitchFamily="34" charset="0"/>
                <a:ea typeface="Arial" pitchFamily="34" charset="-122"/>
                <a:cs typeface="Arial" pitchFamily="34" charset="-120"/>
              </a:rPr>
              <a:t>111</a:t>
            </a:r>
            <a:pPr algn="l" indent="0" marL="0">
              <a:buNone/>
            </a:pPr>
            <a:r>
              <a:rPr lang="en-US" sz="850" dirty="0">
                <a:solidFill>
                  <a:srgbClr val="1B2A41"/>
                </a:solidFill>
                <a:latin typeface="Arial" pitchFamily="34" charset="0"/>
                <a:ea typeface="Arial" pitchFamily="34" charset="-122"/>
                <a:cs typeface="Arial" pitchFamily="34" charset="-120"/>
              </a:rPr>
              <a:t> &lt; E</a:t>
            </a:r>
            <a:pPr algn="l" indent="0" marL="0">
              <a:buNone/>
            </a:pPr>
            <a:r>
              <a:rPr lang="en-US" sz="850" baseline="-40000" dirty="0">
                <a:solidFill>
                  <a:srgbClr val="1B2A41"/>
                </a:solidFill>
                <a:latin typeface="Arial" pitchFamily="34" charset="0"/>
                <a:ea typeface="Arial" pitchFamily="34" charset="-122"/>
                <a:cs typeface="Arial" pitchFamily="34" charset="-120"/>
              </a:rPr>
              <a:t>112</a:t>
            </a:r>
            <a:pPr algn="l" indent="0" marL="0">
              <a:buNone/>
            </a:pPr>
            <a:r>
              <a:rPr lang="en-US" sz="850" dirty="0">
                <a:solidFill>
                  <a:srgbClr val="1B2A41"/>
                </a:solidFill>
                <a:latin typeface="Arial" pitchFamily="34" charset="0"/>
                <a:ea typeface="Arial" pitchFamily="34" charset="-122"/>
                <a:cs typeface="Arial" pitchFamily="34" charset="-120"/>
              </a:rPr>
              <a:t> = E</a:t>
            </a:r>
            <a:pPr algn="l" indent="0" marL="0">
              <a:buNone/>
            </a:pPr>
            <a:r>
              <a:rPr lang="en-US" sz="850" baseline="-40000" dirty="0">
                <a:solidFill>
                  <a:srgbClr val="1B2A41"/>
                </a:solidFill>
                <a:latin typeface="Arial" pitchFamily="34" charset="0"/>
                <a:ea typeface="Arial" pitchFamily="34" charset="-122"/>
                <a:cs typeface="Arial" pitchFamily="34" charset="-120"/>
              </a:rPr>
              <a:t>121</a:t>
            </a:r>
            <a:pPr algn="l" indent="0" marL="0">
              <a:buNone/>
            </a:pPr>
            <a:r>
              <a:rPr lang="en-US" sz="850" dirty="0">
                <a:solidFill>
                  <a:srgbClr val="1B2A41"/>
                </a:solidFill>
                <a:latin typeface="Arial" pitchFamily="34" charset="0"/>
                <a:ea typeface="Arial" pitchFamily="34" charset="-122"/>
                <a:cs typeface="Arial" pitchFamily="34" charset="-120"/>
              </a:rPr>
              <a:t> &lt; E</a:t>
            </a:r>
            <a:pPr algn="l" indent="0" marL="0">
              <a:buNone/>
            </a:pPr>
            <a:r>
              <a:rPr lang="en-US" sz="850" baseline="-40000" dirty="0">
                <a:solidFill>
                  <a:srgbClr val="1B2A41"/>
                </a:solidFill>
                <a:latin typeface="Arial" pitchFamily="34" charset="0"/>
                <a:ea typeface="Arial" pitchFamily="34" charset="-122"/>
                <a:cs typeface="Arial" pitchFamily="34" charset="-120"/>
              </a:rPr>
              <a:t>122</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a:t>
            </a:r>
            <a:pPr algn="l" indent="0" marL="0">
              <a:buNone/>
            </a:pPr>
            <a:r>
              <a:rPr lang="en-US" sz="850" baseline="-40000" dirty="0">
                <a:solidFill>
                  <a:srgbClr val="1B2A41"/>
                </a:solidFill>
                <a:latin typeface="Arial" pitchFamily="34" charset="0"/>
                <a:ea typeface="Arial" pitchFamily="34" charset="-122"/>
                <a:cs typeface="Arial" pitchFamily="34" charset="-120"/>
              </a:rPr>
              <a:t>111</a:t>
            </a:r>
            <a:pPr algn="l" indent="0" marL="0">
              <a:buNone/>
            </a:pPr>
            <a:r>
              <a:rPr lang="en-US" sz="850" dirty="0">
                <a:solidFill>
                  <a:srgbClr val="1B2A41"/>
                </a:solidFill>
                <a:latin typeface="Arial" pitchFamily="34" charset="0"/>
                <a:ea typeface="Arial" pitchFamily="34" charset="-122"/>
                <a:cs typeface="Arial" pitchFamily="34" charset="-120"/>
              </a:rPr>
              <a:t> &lt; E</a:t>
            </a:r>
            <a:pPr algn="l" indent="0" marL="0">
              <a:buNone/>
            </a:pPr>
            <a:r>
              <a:rPr lang="en-US" sz="850" baseline="-40000" dirty="0">
                <a:solidFill>
                  <a:srgbClr val="1B2A41"/>
                </a:solidFill>
                <a:latin typeface="Arial" pitchFamily="34" charset="0"/>
                <a:ea typeface="Arial" pitchFamily="34" charset="-122"/>
                <a:cs typeface="Arial" pitchFamily="34" charset="-120"/>
              </a:rPr>
              <a:t>112</a:t>
            </a:r>
            <a:pPr algn="l" indent="0" marL="0">
              <a:buNone/>
            </a:pPr>
            <a:r>
              <a:rPr lang="en-US" sz="850" dirty="0">
                <a:solidFill>
                  <a:srgbClr val="1B2A41"/>
                </a:solidFill>
                <a:latin typeface="Arial" pitchFamily="34" charset="0"/>
                <a:ea typeface="Arial" pitchFamily="34" charset="-122"/>
                <a:cs typeface="Arial" pitchFamily="34" charset="-120"/>
              </a:rPr>
              <a:t> &lt; E</a:t>
            </a:r>
            <a:pPr algn="l" indent="0" marL="0">
              <a:buNone/>
            </a:pPr>
            <a:r>
              <a:rPr lang="en-US" sz="850" baseline="-40000" dirty="0">
                <a:solidFill>
                  <a:srgbClr val="1B2A41"/>
                </a:solidFill>
                <a:latin typeface="Arial" pitchFamily="34" charset="0"/>
                <a:ea typeface="Arial" pitchFamily="34" charset="-122"/>
                <a:cs typeface="Arial" pitchFamily="34" charset="-120"/>
              </a:rPr>
              <a:t>222</a:t>
            </a:r>
            <a:pPr algn="l" indent="0" marL="0">
              <a:buNone/>
            </a:pPr>
            <a:r>
              <a:rPr lang="en-US" sz="850" dirty="0">
                <a:solidFill>
                  <a:srgbClr val="1B2A41"/>
                </a:solidFill>
                <a:latin typeface="Arial" pitchFamily="34" charset="0"/>
                <a:ea typeface="Arial" pitchFamily="34" charset="-122"/>
                <a:cs typeface="Arial" pitchFamily="34" charset="-120"/>
              </a:rPr>
              <a:t> &lt; E</a:t>
            </a:r>
            <a:pPr algn="l" indent="0" marL="0">
              <a:buNone/>
            </a:pPr>
            <a:r>
              <a:rPr lang="en-US" sz="850" baseline="-40000" dirty="0">
                <a:solidFill>
                  <a:srgbClr val="1B2A41"/>
                </a:solidFill>
                <a:latin typeface="Arial" pitchFamily="34" charset="0"/>
                <a:ea typeface="Arial" pitchFamily="34" charset="-122"/>
                <a:cs typeface="Arial" pitchFamily="34" charset="-120"/>
              </a:rPr>
              <a:t>123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94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E</a:t>
            </a:r>
            <a:pPr algn="l" indent="0" marL="0">
              <a:buNone/>
            </a:pPr>
            <a:r>
              <a:rPr lang="en-US" sz="1250" baseline="-40000" dirty="0">
                <a:solidFill>
                  <a:srgbClr val="1B2A41"/>
                </a:solidFill>
                <a:latin typeface="Arial" pitchFamily="34" charset="0"/>
                <a:ea typeface="Arial" pitchFamily="34" charset="-122"/>
                <a:cs typeface="Arial" pitchFamily="34" charset="-120"/>
              </a:rPr>
              <a:t>111</a:t>
            </a:r>
            <a:pPr algn="l" indent="0" marL="0">
              <a:buNone/>
            </a:pPr>
            <a:r>
              <a:rPr lang="en-US" sz="1250" dirty="0">
                <a:solidFill>
                  <a:srgbClr val="1B2A41"/>
                </a:solidFill>
                <a:latin typeface="Arial" pitchFamily="34" charset="0"/>
                <a:ea typeface="Arial" pitchFamily="34" charset="-122"/>
                <a:cs typeface="Arial" pitchFamily="34" charset="-120"/>
              </a:rPr>
              <a:t> &lt; E</a:t>
            </a:r>
            <a:pPr algn="l" indent="0" marL="0">
              <a:buNone/>
            </a:pPr>
            <a:r>
              <a:rPr lang="en-US" sz="1250" baseline="-40000" dirty="0">
                <a:solidFill>
                  <a:srgbClr val="1B2A41"/>
                </a:solidFill>
                <a:latin typeface="Arial" pitchFamily="34" charset="0"/>
                <a:ea typeface="Arial" pitchFamily="34" charset="-122"/>
                <a:cs typeface="Arial" pitchFamily="34" charset="-120"/>
              </a:rPr>
              <a:t>122</a:t>
            </a:r>
            <a:pPr algn="l" indent="0" marL="0">
              <a:buNone/>
            </a:pPr>
            <a:r>
              <a:rPr lang="en-US" sz="1250" dirty="0">
                <a:solidFill>
                  <a:srgbClr val="1B2A41"/>
                </a:solidFill>
                <a:latin typeface="Arial" pitchFamily="34" charset="0"/>
                <a:ea typeface="Arial" pitchFamily="34" charset="-122"/>
                <a:cs typeface="Arial" pitchFamily="34" charset="-120"/>
              </a:rPr>
              <a:t> &lt; E</a:t>
            </a:r>
            <a:pPr algn="l" indent="0" marL="0">
              <a:buNone/>
            </a:pPr>
            <a:r>
              <a:rPr lang="en-US" sz="1250" baseline="-40000" dirty="0">
                <a:solidFill>
                  <a:srgbClr val="1B2A41"/>
                </a:solidFill>
                <a:latin typeface="Arial" pitchFamily="34" charset="0"/>
                <a:ea typeface="Arial" pitchFamily="34" charset="-122"/>
                <a:cs typeface="Arial" pitchFamily="34" charset="-120"/>
              </a:rPr>
              <a:t>112</a:t>
            </a:r>
            <a:pPr algn="l" indent="0" marL="0">
              <a:buNone/>
            </a:pPr>
            <a:r>
              <a:rPr lang="en-US" sz="1250" dirty="0">
                <a:solidFill>
                  <a:srgbClr val="1B2A41"/>
                </a:solidFill>
                <a:latin typeface="Arial" pitchFamily="34" charset="0"/>
                <a:ea typeface="Arial" pitchFamily="34" charset="-122"/>
                <a:cs typeface="Arial" pitchFamily="34" charset="-120"/>
              </a:rPr>
              <a:t> &lt; E</a:t>
            </a:r>
            <a:pPr algn="l" indent="0" marL="0">
              <a:buNone/>
            </a:pPr>
            <a:r>
              <a:rPr lang="en-US" sz="1250" baseline="-40000" dirty="0">
                <a:solidFill>
                  <a:srgbClr val="1B2A41"/>
                </a:solidFill>
                <a:latin typeface="Arial" pitchFamily="34" charset="0"/>
                <a:ea typeface="Arial" pitchFamily="34" charset="-122"/>
                <a:cs typeface="Arial" pitchFamily="34" charset="-120"/>
              </a:rPr>
              <a:t>123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 particle confined in a box of length L has quantized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and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√(2/L) sin(nπx/L). Zero-point energy E</a:t>
            </a:r>
            <a:pPr algn="l" indent="0" marL="0">
              <a:buNone/>
            </a:pPr>
            <a:r>
              <a:rPr lang="en-US" sz="1000" baseline="-4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particle-in-a-box energy formula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The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E</a:t>
            </a:r>
            <a:pPr algn="l" indent="0" marL="0">
              <a:buNone/>
            </a:pPr>
            <a:r>
              <a:rPr lang="en-US" sz="900" b="1" baseline="-40000" dirty="0">
                <a:solidFill>
                  <a:srgbClr val="1B2A41"/>
                </a:solidFill>
                <a:latin typeface="Arial" pitchFamily="34" charset="0"/>
                <a:ea typeface="Arial" pitchFamily="34" charset="-122"/>
                <a:cs typeface="Arial" pitchFamily="34" charset="-120"/>
              </a:rPr>
              <a:t>111</a:t>
            </a:r>
            <a:pPr algn="l" indent="0" marL="0">
              <a:buNone/>
            </a:pPr>
            <a:r>
              <a:rPr lang="en-US" sz="900" b="1" dirty="0">
                <a:solidFill>
                  <a:srgbClr val="1B2A41"/>
                </a:solidFill>
                <a:latin typeface="Arial" pitchFamily="34" charset="0"/>
                <a:ea typeface="Arial" pitchFamily="34" charset="-122"/>
                <a:cs typeface="Arial" pitchFamily="34" charset="-120"/>
              </a:rPr>
              <a:t> &lt; E</a:t>
            </a:r>
            <a:pPr algn="l" indent="0" marL="0">
              <a:buNone/>
            </a:pPr>
            <a:r>
              <a:rPr lang="en-US" sz="900" b="1" baseline="-40000" dirty="0">
                <a:solidFill>
                  <a:srgbClr val="1B2A41"/>
                </a:solidFill>
                <a:latin typeface="Arial" pitchFamily="34" charset="0"/>
                <a:ea typeface="Arial" pitchFamily="34" charset="-122"/>
                <a:cs typeface="Arial" pitchFamily="34" charset="-120"/>
              </a:rPr>
              <a:t>122</a:t>
            </a:r>
            <a:pPr algn="l" indent="0" marL="0">
              <a:buNone/>
            </a:pPr>
            <a:r>
              <a:rPr lang="en-US" sz="900" b="1" dirty="0">
                <a:solidFill>
                  <a:srgbClr val="1B2A41"/>
                </a:solidFill>
                <a:latin typeface="Arial" pitchFamily="34" charset="0"/>
                <a:ea typeface="Arial" pitchFamily="34" charset="-122"/>
                <a:cs typeface="Arial" pitchFamily="34" charset="-120"/>
              </a:rPr>
              <a:t> &lt; E</a:t>
            </a:r>
            <a:pPr algn="l" indent="0" marL="0">
              <a:buNone/>
            </a:pPr>
            <a:r>
              <a:rPr lang="en-US" sz="900" b="1" baseline="-40000" dirty="0">
                <a:solidFill>
                  <a:srgbClr val="1B2A41"/>
                </a:solidFill>
                <a:latin typeface="Arial" pitchFamily="34" charset="0"/>
                <a:ea typeface="Arial" pitchFamily="34" charset="-122"/>
                <a:cs typeface="Arial" pitchFamily="34" charset="-120"/>
              </a:rPr>
              <a:t>112</a:t>
            </a:r>
            <a:pPr algn="l" indent="0" marL="0">
              <a:buNone/>
            </a:pPr>
            <a:r>
              <a:rPr lang="en-US" sz="900" b="1" dirty="0">
                <a:solidFill>
                  <a:srgbClr val="1B2A41"/>
                </a:solidFill>
                <a:latin typeface="Arial" pitchFamily="34" charset="0"/>
                <a:ea typeface="Arial" pitchFamily="34" charset="-122"/>
                <a:cs typeface="Arial" pitchFamily="34" charset="-120"/>
              </a:rPr>
              <a:t> &lt; E</a:t>
            </a:r>
            <a:pPr algn="l" indent="0" marL="0">
              <a:buNone/>
            </a:pPr>
            <a:r>
              <a:rPr lang="en-US" sz="900" b="1" baseline="-40000" dirty="0">
                <a:solidFill>
                  <a:srgbClr val="1B2A41"/>
                </a:solidFill>
                <a:latin typeface="Arial" pitchFamily="34" charset="0"/>
                <a:ea typeface="Arial" pitchFamily="34" charset="-122"/>
                <a:cs typeface="Arial" pitchFamily="34" charset="-120"/>
              </a:rPr>
              <a:t>123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ΔE(n→n+1) = (2n+1)h</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/8mL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3D cubic box: E ∝ (n</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_y</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 instead of 2a for a box centred at the origin (–a to +a has length 2a).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Nodes in ψ</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 n–1. For a box from –a to +a, the length is L = 2a (not a).</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gives the energy — double L, energy drops by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94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a:t>
            </a:r>
            <a:pPr algn="l" indent="0" marL="0">
              <a:buNone/>
            </a:pPr>
            <a:r>
              <a:rPr lang="en-US" sz="1050" b="1" baseline="-40000" dirty="0">
                <a:solidFill>
                  <a:srgbClr val="1B2A41"/>
                </a:solidFill>
                <a:latin typeface="Arial" pitchFamily="34" charset="0"/>
                <a:ea typeface="Arial" pitchFamily="34" charset="-122"/>
                <a:cs typeface="Arial" pitchFamily="34" charset="-120"/>
              </a:rPr>
              <a:t>111</a:t>
            </a:r>
            <a:pPr algn="l" indent="0" marL="0">
              <a:buNone/>
            </a:pPr>
            <a:r>
              <a:rPr lang="en-US" sz="1050" b="1" dirty="0">
                <a:solidFill>
                  <a:srgbClr val="1B2A41"/>
                </a:solidFill>
                <a:latin typeface="Arial" pitchFamily="34" charset="0"/>
                <a:ea typeface="Arial" pitchFamily="34" charset="-122"/>
                <a:cs typeface="Arial" pitchFamily="34" charset="-120"/>
              </a:rPr>
              <a:t> &lt; E</a:t>
            </a:r>
            <a:pPr algn="l" indent="0" marL="0">
              <a:buNone/>
            </a:pPr>
            <a:r>
              <a:rPr lang="en-US" sz="1050" b="1" baseline="-40000" dirty="0">
                <a:solidFill>
                  <a:srgbClr val="1B2A41"/>
                </a:solidFill>
                <a:latin typeface="Arial" pitchFamily="34" charset="0"/>
                <a:ea typeface="Arial" pitchFamily="34" charset="-122"/>
                <a:cs typeface="Arial" pitchFamily="34" charset="-120"/>
              </a:rPr>
              <a:t>112</a:t>
            </a:r>
            <a:pPr algn="l" indent="0" marL="0">
              <a:buNone/>
            </a:pPr>
            <a:r>
              <a:rPr lang="en-US" sz="1050" b="1" dirty="0">
                <a:solidFill>
                  <a:srgbClr val="1B2A41"/>
                </a:solidFill>
                <a:latin typeface="Arial" pitchFamily="34" charset="0"/>
                <a:ea typeface="Arial" pitchFamily="34" charset="-122"/>
                <a:cs typeface="Arial" pitchFamily="34" charset="-120"/>
              </a:rPr>
              <a:t> &lt; E</a:t>
            </a:r>
            <a:pPr algn="l" indent="0" marL="0">
              <a:buNone/>
            </a:pPr>
            <a:r>
              <a:rPr lang="en-US" sz="1050" b="1" baseline="-40000" dirty="0">
                <a:solidFill>
                  <a:srgbClr val="1B2A41"/>
                </a:solidFill>
                <a:latin typeface="Arial" pitchFamily="34" charset="0"/>
                <a:ea typeface="Arial" pitchFamily="34" charset="-122"/>
                <a:cs typeface="Arial" pitchFamily="34" charset="-120"/>
              </a:rPr>
              <a:t>122</a:t>
            </a:r>
            <a:pPr algn="l" indent="0" marL="0">
              <a:buNone/>
            </a:pPr>
            <a:r>
              <a:rPr lang="en-US" sz="1050" b="1" dirty="0">
                <a:solidFill>
                  <a:srgbClr val="1B2A41"/>
                </a:solidFill>
                <a:latin typeface="Arial" pitchFamily="34" charset="0"/>
                <a:ea typeface="Arial" pitchFamily="34" charset="-122"/>
                <a:cs typeface="Arial" pitchFamily="34" charset="-120"/>
              </a:rPr>
              <a:t> &lt; E</a:t>
            </a:r>
            <a:pPr algn="l" indent="0" marL="0">
              <a:buNone/>
            </a:pPr>
            <a:r>
              <a:rPr lang="en-US" sz="1050" b="1" baseline="-40000" dirty="0">
                <a:solidFill>
                  <a:srgbClr val="1B2A41"/>
                </a:solidFill>
                <a:latin typeface="Arial" pitchFamily="34" charset="0"/>
                <a:ea typeface="Arial" pitchFamily="34" charset="-122"/>
                <a:cs typeface="Arial" pitchFamily="34" charset="-120"/>
              </a:rPr>
              <a:t>123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a:t>
            </a:r>
            <a:pPr algn="l" indent="0" marL="0">
              <a:buNone/>
            </a:pPr>
            <a:r>
              <a:rPr lang="en-US" sz="1050" b="1" baseline="-40000" dirty="0">
                <a:solidFill>
                  <a:srgbClr val="1B2A41"/>
                </a:solidFill>
                <a:latin typeface="Arial" pitchFamily="34" charset="0"/>
                <a:ea typeface="Arial" pitchFamily="34" charset="-122"/>
                <a:cs typeface="Arial" pitchFamily="34" charset="-120"/>
              </a:rPr>
              <a:t>111</a:t>
            </a:r>
            <a:pPr algn="l" indent="0" marL="0">
              <a:buNone/>
            </a:pPr>
            <a:r>
              <a:rPr lang="en-US" sz="1050" b="1" dirty="0">
                <a:solidFill>
                  <a:srgbClr val="1B2A41"/>
                </a:solidFill>
                <a:latin typeface="Arial" pitchFamily="34" charset="0"/>
                <a:ea typeface="Arial" pitchFamily="34" charset="-122"/>
                <a:cs typeface="Arial" pitchFamily="34" charset="-120"/>
              </a:rPr>
              <a:t> &lt; E</a:t>
            </a:r>
            <a:pPr algn="l" indent="0" marL="0">
              <a:buNone/>
            </a:pPr>
            <a:r>
              <a:rPr lang="en-US" sz="1050" b="1" baseline="-40000" dirty="0">
                <a:solidFill>
                  <a:srgbClr val="1B2A41"/>
                </a:solidFill>
                <a:latin typeface="Arial" pitchFamily="34" charset="0"/>
                <a:ea typeface="Arial" pitchFamily="34" charset="-122"/>
                <a:cs typeface="Arial" pitchFamily="34" charset="-120"/>
              </a:rPr>
              <a:t>112</a:t>
            </a:r>
            <a:pPr algn="l" indent="0" marL="0">
              <a:buNone/>
            </a:pPr>
            <a:r>
              <a:rPr lang="en-US" sz="1050" b="1" dirty="0">
                <a:solidFill>
                  <a:srgbClr val="1B2A41"/>
                </a:solidFill>
                <a:latin typeface="Arial" pitchFamily="34" charset="0"/>
                <a:ea typeface="Arial" pitchFamily="34" charset="-122"/>
                <a:cs typeface="Arial" pitchFamily="34" charset="-120"/>
              </a:rPr>
              <a:t> = E</a:t>
            </a:r>
            <a:pPr algn="l" indent="0" marL="0">
              <a:buNone/>
            </a:pPr>
            <a:r>
              <a:rPr lang="en-US" sz="1050" b="1" baseline="-40000" dirty="0">
                <a:solidFill>
                  <a:srgbClr val="1B2A41"/>
                </a:solidFill>
                <a:latin typeface="Arial" pitchFamily="34" charset="0"/>
                <a:ea typeface="Arial" pitchFamily="34" charset="-122"/>
                <a:cs typeface="Arial" pitchFamily="34" charset="-120"/>
              </a:rPr>
              <a:t>121</a:t>
            </a:r>
            <a:pPr algn="l" indent="0" marL="0">
              <a:buNone/>
            </a:pPr>
            <a:r>
              <a:rPr lang="en-US" sz="1050" b="1" dirty="0">
                <a:solidFill>
                  <a:srgbClr val="1B2A41"/>
                </a:solidFill>
                <a:latin typeface="Arial" pitchFamily="34" charset="0"/>
                <a:ea typeface="Arial" pitchFamily="34" charset="-122"/>
                <a:cs typeface="Arial" pitchFamily="34" charset="-120"/>
              </a:rPr>
              <a:t> &lt; E</a:t>
            </a:r>
            <a:pPr algn="l" indent="0" marL="0">
              <a:buNone/>
            </a:pPr>
            <a:r>
              <a:rPr lang="en-US" sz="1050" b="1" baseline="-40000" dirty="0">
                <a:solidFill>
                  <a:srgbClr val="1B2A41"/>
                </a:solidFill>
                <a:latin typeface="Arial" pitchFamily="34" charset="0"/>
                <a:ea typeface="Arial" pitchFamily="34" charset="-122"/>
                <a:cs typeface="Arial" pitchFamily="34" charset="-120"/>
              </a:rPr>
              <a:t>122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a:t>
            </a:r>
            <a:pPr algn="l" indent="0" marL="0">
              <a:buNone/>
            </a:pPr>
            <a:r>
              <a:rPr lang="en-US" sz="1050" b="1" baseline="-40000" dirty="0">
                <a:solidFill>
                  <a:srgbClr val="1B2A41"/>
                </a:solidFill>
                <a:latin typeface="Arial" pitchFamily="34" charset="0"/>
                <a:ea typeface="Arial" pitchFamily="34" charset="-122"/>
                <a:cs typeface="Arial" pitchFamily="34" charset="-120"/>
              </a:rPr>
              <a:t>111</a:t>
            </a:r>
            <a:pPr algn="l" indent="0" marL="0">
              <a:buNone/>
            </a:pPr>
            <a:r>
              <a:rPr lang="en-US" sz="1050" b="1" dirty="0">
                <a:solidFill>
                  <a:srgbClr val="1B2A41"/>
                </a:solidFill>
                <a:latin typeface="Arial" pitchFamily="34" charset="0"/>
                <a:ea typeface="Arial" pitchFamily="34" charset="-122"/>
                <a:cs typeface="Arial" pitchFamily="34" charset="-120"/>
              </a:rPr>
              <a:t> &lt; E</a:t>
            </a:r>
            <a:pPr algn="l" indent="0" marL="0">
              <a:buNone/>
            </a:pPr>
            <a:r>
              <a:rPr lang="en-US" sz="1050" b="1" baseline="-40000" dirty="0">
                <a:solidFill>
                  <a:srgbClr val="1B2A41"/>
                </a:solidFill>
                <a:latin typeface="Arial" pitchFamily="34" charset="0"/>
                <a:ea typeface="Arial" pitchFamily="34" charset="-122"/>
                <a:cs typeface="Arial" pitchFamily="34" charset="-120"/>
              </a:rPr>
              <a:t>112</a:t>
            </a:r>
            <a:pPr algn="l" indent="0" marL="0">
              <a:buNone/>
            </a:pPr>
            <a:r>
              <a:rPr lang="en-US" sz="1050" b="1" dirty="0">
                <a:solidFill>
                  <a:srgbClr val="1B2A41"/>
                </a:solidFill>
                <a:latin typeface="Arial" pitchFamily="34" charset="0"/>
                <a:ea typeface="Arial" pitchFamily="34" charset="-122"/>
                <a:cs typeface="Arial" pitchFamily="34" charset="-120"/>
              </a:rPr>
              <a:t> &lt; E</a:t>
            </a:r>
            <a:pPr algn="l" indent="0" marL="0">
              <a:buNone/>
            </a:pPr>
            <a:r>
              <a:rPr lang="en-US" sz="1050" b="1" baseline="-40000" dirty="0">
                <a:solidFill>
                  <a:srgbClr val="1B2A41"/>
                </a:solidFill>
                <a:latin typeface="Arial" pitchFamily="34" charset="0"/>
                <a:ea typeface="Arial" pitchFamily="34" charset="-122"/>
                <a:cs typeface="Arial" pitchFamily="34" charset="-120"/>
              </a:rPr>
              <a:t>222</a:t>
            </a:r>
            <a:pPr algn="l" indent="0" marL="0">
              <a:buNone/>
            </a:pPr>
            <a:r>
              <a:rPr lang="en-US" sz="1050" b="1" dirty="0">
                <a:solidFill>
                  <a:srgbClr val="1B2A41"/>
                </a:solidFill>
                <a:latin typeface="Arial" pitchFamily="34" charset="0"/>
                <a:ea typeface="Arial" pitchFamily="34" charset="-122"/>
                <a:cs typeface="Arial" pitchFamily="34" charset="-120"/>
              </a:rPr>
              <a:t> &lt; E</a:t>
            </a:r>
            <a:pPr algn="l" indent="0" marL="0">
              <a:buNone/>
            </a:pPr>
            <a:r>
              <a:rPr lang="en-US" sz="1050" b="1" baseline="-40000" dirty="0">
                <a:solidFill>
                  <a:srgbClr val="1B2A41"/>
                </a:solidFill>
                <a:latin typeface="Arial" pitchFamily="34" charset="0"/>
                <a:ea typeface="Arial" pitchFamily="34" charset="-122"/>
                <a:cs typeface="Arial" pitchFamily="34" charset="-120"/>
              </a:rPr>
              <a:t>123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95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Q95</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number of degenerate spatial orbitals of a hydrogen-like atom with principal quantum number n=6 is:</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72</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36</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95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36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 particle confined in a box of length L has quantized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and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√(2/L) sin(nπx/L). Zero-point energy E</a:t>
            </a:r>
            <a:pPr algn="l" indent="0" marL="0">
              <a:buNone/>
            </a:pPr>
            <a:r>
              <a:rPr lang="en-US" sz="1000" baseline="-4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H-atom wavefunctions and quantum numbers. The correct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36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ΔE(n→n+1) = (2n+1)h</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/8mL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3D cubic box: E ∝ (n</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_y</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 instead of 2a for a box centred at the origin (–a to +a has length 2a).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Nodes in ψ</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 n–1. For a box from –a to +a, the length is L = 2a (not a).</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gives the energy — double L, energy drops by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95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99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The correct statement about the difference of second and first excited state energies (∆E) of a particle in 1-D, 2-D square and 3-D cubic boxes with same length for each, is</a:t>
            </a:r>
            <a:endParaRPr lang="en-US" sz="11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 (1-D box) = ∆E (2-D box) = ∆E (3-D box)</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 (1-D box) &gt; ∆E (2-D box) &gt; ∆E (3-D box)</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 (1-D box) &gt; ∆E (2-D box) = ∆E (3-D box)</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 (1-D box) &lt; ∆E (2-D box) &lt; ∆E (3-D box)</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99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∆E (1-D box) &gt; ∆E (2-D box) = ∆E (3-D box)</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 particle confined in a box of length L has quantized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and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√(2/L) sin(nπx/L). Zero-point energy E</a:t>
            </a:r>
            <a:pPr algn="l" indent="0" marL="0">
              <a:buNone/>
            </a:pPr>
            <a:r>
              <a:rPr lang="en-US" sz="1000" baseline="-4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particle-in-a-box energy formula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∆E (1-D box) &gt; ∆E (2-D box) = ∆E (3-D box)</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ΔE(n→n+1) = (2n+1)h</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/8mL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3D cubic box: E ∝ (n</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_y</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 instead of 2a for a box centred at the origin (–a to +a has length 2a).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Nodes in ψ</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 n–1. For a box from –a to +a, the length is L = 2a (not a).</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gives the energy — double L, energy drops by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99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 (1-D box) = ∆E (2-D box) = ∆E (3-D box)</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 (1-D box) &gt; ∆E (2-D box) &gt; ∆E (3-D box)</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 (1-D box) &lt; ∆E (2-D box) &lt; ∆E (3-D box)</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105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Q105</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00" b="1" dirty="0">
                <a:solidFill>
                  <a:srgbClr val="1B2A41"/>
                </a:solidFill>
                <a:latin typeface="Georgia" pitchFamily="34" charset="0"/>
                <a:ea typeface="Georgia" pitchFamily="34" charset="-122"/>
                <a:cs typeface="Georgia" pitchFamily="34" charset="-120"/>
              </a:rPr>
              <a:t>Two opposite sides (in the y direction) of a square box of side L are slightly stretched. Consider the following four statements: A. The point group changes from D4h to D2h B. The (1–2) and (2–1) energy levels remain doubly degenerate C. Both the energy levels are lowered and the energy of the (1, 2) level higher than that of (2, 1) level. D. Both the energy levels are lowered and the energy of the (1, 2) level lower than that of (2, 1) level The two correct statements are:</a:t>
            </a:r>
            <a:endParaRPr lang="en-US" sz="10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105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A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 particle confined in a box of length L has quantized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and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√(2/L) sin(nπx/L). Zero-point energy E</a:t>
            </a:r>
            <a:pPr algn="l" indent="0" marL="0">
              <a:buNone/>
            </a:pPr>
            <a:r>
              <a:rPr lang="en-US" sz="1000" baseline="-4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particle-in-a-box energy formula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A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ΔE(n→n+1) = (2n+1)h</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/8mL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3D cubic box: E ∝ (n</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_y</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 instead of 2a for a box centred at the origin (–a to +a has length 2a).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Nodes in ψ</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 n–1. For a box from –a to +a, the length is L = 2a (not a).</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gives the energy — double L, energy drops by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105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111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two non-interacting identical fermions in a 1D box, the ground state is formed by placing both particles such that the spatial wavefunction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Symmetric with antiparallel spins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Antisymmetric with parallel spins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Symmetric with parallel spins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Either symmetric or antisymmetric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t>
            </a:r>
            <a:pPr algn="l" indent="0" marL="0">
              <a:buNone/>
            </a:pPr>
            <a:r>
              <a:rPr lang="en-US" sz="800" dirty="0">
                <a:solidFill>
                  <a:srgbClr val="5A6B82"/>
                </a:solidFill>
                <a:latin typeface="Arial" pitchFamily="34" charset="0"/>
                <a:ea typeface="Arial" pitchFamily="34" charset="-122"/>
                <a:cs typeface="Arial" pitchFamily="34" charset="-120"/>
              </a:rPr>
              <a:t>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Q111</a:t>
            </a:r>
            <a:pPr algn="r" indent="0" marL="0">
              <a:buNone/>
            </a:pPr>
            <a:r>
              <a:rPr lang="en-US" sz="850" dirty="0">
                <a:solidFill>
                  <a:srgbClr val="8A99AD"/>
                </a:solidFill>
                <a:latin typeface="Arial" pitchFamily="34" charset="0"/>
                <a:ea typeface="Arial" pitchFamily="34" charset="-122"/>
                <a:cs typeface="Arial" pitchFamily="34" charset="-120"/>
              </a:rPr>
              <a:t>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123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050" b="1" dirty="0">
                <a:solidFill>
                  <a:srgbClr val="1B2A41"/>
                </a:solidFill>
                <a:latin typeface="Georgia" pitchFamily="34" charset="0"/>
                <a:ea typeface="Georgia" pitchFamily="34" charset="-122"/>
                <a:cs typeface="Georgia" pitchFamily="34" charset="-120"/>
              </a:rPr>
              <a:t>The expectation value of p2 of a particle in a cubic box of side l , having the wave function 3 2 2 2π𝒙 2π𝒚 2π𝒛 ψ𝒏𝒙 ,𝒏𝒚 ,𝒏𝒛 (x, y, z) = 𝒔𝒊𝒏 𝒔𝒊𝒏 𝒔𝒊𝒏 𝒍 𝒍 𝒍 𝒍 Options: 17𝒉2</a:t>
            </a:r>
            <a:endParaRPr lang="en-US" sz="10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4𝒍2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4𝒍2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4𝒍2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4𝒍2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123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4𝒍2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 particle confined in a box of length L has quantized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and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√(2/L) sin(nπx/L). Zero-point energy E</a:t>
            </a:r>
            <a:pPr algn="l" indent="0" marL="0">
              <a:buNone/>
            </a:pPr>
            <a:r>
              <a:rPr lang="en-US" sz="1000" baseline="-4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4𝒍2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ΔE(n→n+1) = (2n+1)h</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/8mL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3D cubic box: E ∝ (n</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_y</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 instead of 2a for a box centred at the origin (–a to +a has length 2a).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Nodes in ψ</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 n–1. For a box from –a to +a, the length is L = 2a (not a).</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gives the energy — double L, energy drops by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123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4𝒍2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4𝒍2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4𝒍2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108</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124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Q124</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For a particle in a 1D box, which transition has the longest wavelength (</a:t>
            </a:r>
            <a:pPr algn="l" indent="0" marL="0">
              <a:buNone/>
            </a:pPr>
            <a:r>
              <a:rPr lang="en-US" sz="1250" b="1" dirty="0">
                <a:solidFill>
                  <a:srgbClr val="C9821B"/>
                </a:solidFill>
                <a:latin typeface="Georgia" pitchFamily="34" charset="0"/>
                <a:ea typeface="Georgia" pitchFamily="34" charset="-122"/>
                <a:cs typeface="Georgia" pitchFamily="34" charset="-120"/>
              </a:rPr>
              <a:t>lowest</a:t>
            </a:r>
            <a:pPr algn="l" indent="0" marL="0">
              <a:buNone/>
            </a:pPr>
            <a:r>
              <a:rPr lang="en-US" sz="1250" b="1" dirty="0">
                <a:solidFill>
                  <a:srgbClr val="1B2A41"/>
                </a:solidFill>
                <a:latin typeface="Georgia" pitchFamily="34" charset="0"/>
                <a:ea typeface="Georgia" pitchFamily="34" charset="-122"/>
                <a:cs typeface="Georgia" pitchFamily="34" charset="-120"/>
              </a:rPr>
              <a:t> frequency)?</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n=1 → n=2</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n=2 → n=3</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n=3 → n=4</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n=4 → n=5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quantization, wavefunctions, degeneracy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a:t>
            </a:r>
            <a:pPr algn="l" indent="0" marL="0">
              <a:buNone/>
            </a:pPr>
            <a:r>
              <a:rPr lang="en-US" sz="850" i="1" baseline="30000" dirty="0">
                <a:solidFill>
                  <a:srgbClr val="5A6B82"/>
                </a:solidFill>
                <a:latin typeface="Arial" pitchFamily="34" charset="0"/>
                <a:ea typeface="Arial" pitchFamily="34" charset="-122"/>
                <a:cs typeface="Arial" pitchFamily="34" charset="-120"/>
              </a:rPr>
              <a:t>2</a:t>
            </a:r>
            <a:pPr algn="l" indent="0" marL="0">
              <a:buNone/>
            </a:pPr>
            <a:r>
              <a:rPr lang="en-US" sz="850" i="1" dirty="0">
                <a:solidFill>
                  <a:srgbClr val="5A6B82"/>
                </a:solidFill>
                <a:latin typeface="Arial" pitchFamily="34" charset="0"/>
                <a:ea typeface="Arial" pitchFamily="34" charset="-122"/>
                <a:cs typeface="Arial" pitchFamily="34" charset="-120"/>
              </a:rPr>
              <a:t> gives the energy — double L, energy drops by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109</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124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n=4 → n=5</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 particle confined in a box of length L has quantized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and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√(2/L) sin(nπx/L). Zero-point energy E</a:t>
            </a:r>
            <a:pPr algn="l" indent="0" marL="0">
              <a:buNone/>
            </a:pPr>
            <a:r>
              <a:rPr lang="en-US" sz="1000" baseline="-4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h</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/8mL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particle-in-a-box energy formula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The correct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n=4 → n=5</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ΔE(n→n+1) = (2n+1)h</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/8mL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3D cubic box: E ∝ (n</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_y</a:t>
            </a:r>
            <a:pPr algn="l" indent="0" marL="0">
              <a:buNone/>
            </a:pPr>
            <a:r>
              <a:rPr lang="en-US" sz="900" baseline="30000" dirty="0">
                <a:solidFill>
                  <a:srgbClr val="1B2A41"/>
                </a:solidFill>
                <a:latin typeface="Arial" pitchFamily="34" charset="0"/>
                <a:ea typeface="Arial" pitchFamily="34" charset="-122"/>
                <a:cs typeface="Arial" pitchFamily="34" charset="-120"/>
              </a:rPr>
              <a:t>2+n</a:t>
            </a:r>
            <a:pPr algn="l" indent="0" marL="0">
              <a:buNone/>
            </a:pPr>
            <a:r>
              <a:rPr lang="en-US" sz="900" dirty="0">
                <a:solidFill>
                  <a:srgbClr val="1B2A41"/>
                </a:solidFill>
                <a:latin typeface="Arial" pitchFamily="34" charset="0"/>
                <a:ea typeface="Arial" pitchFamily="34" charset="-122"/>
                <a:cs typeface="Arial" pitchFamily="34" charset="-120"/>
              </a:rPr>
              <a:t>_z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 instead of 2a for a box centred at the origin (–a to +a has length 2a).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Nodes in ψ</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 n–1. For a box from –a to +a, the length is L = 2a (not a).</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gives the energy — double L, energy drops by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110</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Particle in a Box</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124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n=1 → n=2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n=2 → n=3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n=3 → n=4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particle-in-a-box energy formula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h</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/8mL</a:t>
            </a:r>
            <a:pPr algn="l" indent="0" marL="0">
              <a:buNone/>
            </a:pPr>
            <a:r>
              <a:rPr lang="en-US" sz="1050" baseline="30000" dirty="0">
                <a:solidFill>
                  <a:srgbClr val="5A6B82"/>
                </a:solidFill>
                <a:latin typeface="Arial" pitchFamily="34" charset="0"/>
                <a:ea typeface="Arial" pitchFamily="34" charset="-122"/>
                <a:cs typeface="Arial" pitchFamily="34" charset="-120"/>
              </a:rPr>
              <a:t>2</a:t>
            </a:r>
            <a:pPr algn="l" indent="0" marL="0">
              <a:buNone/>
            </a:pPr>
            <a:r>
              <a:rPr lang="en-US" sz="1050" dirty="0">
                <a:solidFill>
                  <a:srgbClr val="5A6B82"/>
                </a:solidFill>
                <a:latin typeface="Arial" pitchFamily="34" charset="0"/>
                <a:ea typeface="Arial" pitchFamily="34" charset="-122"/>
                <a:cs typeface="Arial" pitchFamily="34" charset="-120"/>
              </a:rPr>
              <a:t>;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111</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Particle in a Box</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17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A particle confined in a box of length L has quantized energies E</a:t>
            </a:r>
            <a:pPr algn="l" indent="0" marL="0">
              <a:lnSpc>
                <a:spcPct val="100000"/>
              </a:lnSpc>
              <a:buNone/>
            </a:pPr>
            <a:r>
              <a:rPr lang="en-US" sz="100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 n</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and ψ</a:t>
            </a:r>
            <a:pPr algn="l" indent="0" marL="0">
              <a:lnSpc>
                <a:spcPct val="100000"/>
              </a:lnSpc>
              <a:buNone/>
            </a:pPr>
            <a:r>
              <a:rPr lang="en-US" sz="100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 √(2/L) sin(nπx/L). Zero-point energy E</a:t>
            </a:r>
            <a:pPr algn="l" indent="0" marL="0">
              <a:lnSpc>
                <a:spcPct val="100000"/>
              </a:lnSpc>
              <a:buNone/>
            </a:pPr>
            <a:r>
              <a:rPr lang="en-US" sz="1000" baseline="-40000" dirty="0">
                <a:solidFill>
                  <a:srgbClr val="1B2A41"/>
                </a:solidFill>
                <a:latin typeface="Arial" pitchFamily="34" charset="0"/>
                <a:ea typeface="Arial" pitchFamily="34" charset="-122"/>
                <a:cs typeface="Arial" pitchFamily="34" charset="-120"/>
              </a:rPr>
              <a:t>1</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 h</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 0.</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 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ψ</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 √(2/L) sin(nπx/L)</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ZPE = 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Nodes = n–1</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Energy levels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Zero-point energy</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Degeneracy</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Nodes of wavefunction</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Using L instead of 2a for a box centred at the origin (–a to +a has length 2a).</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ΔE(n→n+1) = (2n+1)h</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3D cubic box: E ∝ (n</a:t>
            </a:r>
            <a:pPr algn="l" indent="0" marL="0">
              <a:lnSpc>
                <a:spcPct val="100000"/>
              </a:lnSpc>
              <a:buNone/>
            </a:pPr>
            <a:r>
              <a:rPr lang="en-US" sz="900" baseline="-40000" dirty="0">
                <a:solidFill>
                  <a:srgbClr val="1B2A41"/>
                </a:solidFill>
                <a:latin typeface="Arial" pitchFamily="34" charset="0"/>
                <a:ea typeface="Arial" pitchFamily="34" charset="-122"/>
                <a:cs typeface="Arial" pitchFamily="34" charset="-120"/>
              </a:rPr>
              <a:t>x</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2+n</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_y</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2+n</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_z</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800" b="1" dirty="0">
                <a:solidFill>
                  <a:srgbClr val="1E3A5F"/>
                </a:solidFill>
                <a:latin typeface="Arial" pitchFamily="34" charset="0"/>
                <a:ea typeface="Arial" pitchFamily="34" charset="-122"/>
                <a:cs typeface="Arial" pitchFamily="34" charset="-120"/>
              </a:rPr>
              <a:t>PYQs in this topic:  </a:t>
            </a:r>
            <a:pPr algn="l" indent="0" marL="0">
              <a:buNone/>
            </a:pPr>
            <a:r>
              <a:rPr lang="en-US" sz="800" dirty="0">
                <a:solidFill>
                  <a:srgbClr val="1B2A41"/>
                </a:solidFill>
                <a:latin typeface="Arial" pitchFamily="34" charset="0"/>
                <a:ea typeface="Arial" pitchFamily="34" charset="-122"/>
                <a:cs typeface="Arial" pitchFamily="34" charset="-120"/>
              </a:rPr>
              <a:t>Q11   Q18   Q19   Q20   Q31   Q35   Q38   Q57   Q67   Q86   Q94   Q95   Q99   Q105   Q111   Q123   Q124</a:t>
            </a:r>
            <a:endParaRPr lang="en-US" sz="8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3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Energy quantization, wavefunctions, degeneracy.</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4</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Harmonic Oscillator</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15 questions   ·   Easy 3  |  Medium 11  |  Hard 1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Q29</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Correct answer is</a:t>
            </a:r>
            <a:endParaRPr lang="en-US" sz="115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For harmonic oscillator, the ground stationary state wave function is ,</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Quantum Chemistry</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,î A /§</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 many electron atom, there is strong electron-election i.e. inter-electron repulsion. Due to</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levels, ZPE, virial theorem, wavefunctions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Equally spaced rungs on an energy ladder; each rung = ħω above the last.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,î A /§</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harmonic oscillator: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(n+½)ħω, n = 0,1,2,… ZPE = ½ħω. Wavefunctions alternate even/odd parity. IR selection rule Δn = ±1.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governing quantum mechanical principle.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,î A /§</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theorem: &lt;T&gt; = &lt;V&gt; = ½E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Ladder operators: â|n⟩ = √n|n–1⟩.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½ in ZPE; using &lt;T&gt; = –½&lt;V&gt; (that is the Coulombic virial for H-atom).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ψ</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N exp(–αx</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α = (mω/2ħ)^½ ∝ √k, so α ∝ k</a:t>
            </a:r>
            <a:pPr algn="l" indent="0" marL="0">
              <a:buNone/>
            </a:pPr>
            <a:r>
              <a:rPr lang="en-US" sz="900" baseline="30000" dirty="0">
                <a:solidFill>
                  <a:srgbClr val="1B2A41"/>
                </a:solidFill>
                <a:latin typeface="Arial" pitchFamily="34" charset="0"/>
                <a:ea typeface="Arial" pitchFamily="34" charset="-122"/>
                <a:cs typeface="Arial" pitchFamily="34" charset="-120"/>
              </a:rPr>
              <a:t>1/2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Equally spaced rungs on an energy ladder; each rung = ħω above the last.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For harmonic oscillator, the ground stationary state wave function is ,</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Quantum Chemistry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In many electron atom, there is strong electron-election i.e. inter-electron repulsion. Due to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116</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The energy of a harmonic oscillator in its ground state is 1/2 hω′ According to the virial theorem, the average kinetic (T) and potential (V) energies of the above are</a:t>
            </a:r>
            <a:endParaRPr lang="en-US" sz="12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T=1/4 hω′ V =1/4 hω′</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T=1/8 hω′ V=3/8 hω′</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 hω′ V= 1/2 hω′</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 =3/8 hω′ V= 1/8 hω′</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levels, ZPE, virial theorem, wavefunctions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Equally spaced rungs on an energy ladder; each rung = ħω above the last.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117</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T=1/4 hω′ V =1/4 hω′</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harmonic oscillator: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(n+½)ħω, n = 0,1,2,… ZPE = ½ħω. Wavefunctions alternate even/odd parity. IR selection rule Δn = ±1.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QHO energy levels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=(n+½)ħω and virial theorem.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T=1/4 hω′ V =1/4 hω′</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theorem: &lt;T&gt; = &lt;V&gt; = ½E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Ladder operators: â|n⟩ = √n|n–1⟩.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½ in ZPE; using &lt;T&gt; = –½&lt;V&gt; (that is the Coulombic virial for H-atom).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ψ</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N exp(–αx</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α = (mω/2ħ)^½ ∝ √k, so α ∝ k</a:t>
            </a:r>
            <a:pPr algn="l" indent="0" marL="0">
              <a:buNone/>
            </a:pPr>
            <a:r>
              <a:rPr lang="en-US" sz="900" baseline="30000" dirty="0">
                <a:solidFill>
                  <a:srgbClr val="1B2A41"/>
                </a:solidFill>
                <a:latin typeface="Arial" pitchFamily="34" charset="0"/>
                <a:ea typeface="Arial" pitchFamily="34" charset="-122"/>
                <a:cs typeface="Arial" pitchFamily="34" charset="-120"/>
              </a:rPr>
              <a:t>1/2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Equally spaced rungs on an energy ladder; each rung = ħω above the last.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118</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T=1/8 hω′ V=3/8 hω′</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 hω′ V= 1/2 hω′</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 =3/8 hω′ V= 1/8 hω′</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Q42</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00" b="1" dirty="0">
                <a:solidFill>
                  <a:srgbClr val="1B2A41"/>
                </a:solidFill>
                <a:latin typeface="Georgia" pitchFamily="34" charset="0"/>
                <a:ea typeface="Georgia" pitchFamily="34" charset="-122"/>
                <a:cs typeface="Georgia" pitchFamily="34" charset="-120"/>
              </a:rPr>
              <a:t>Consider a two-dimensional harmonic oscillator with potential energy 1 1 𝑽 𝒙, 𝒚 = 𝒌𝒙 𝒙2 + 𝒌𝒚 𝒚2 2 2 If ψnx(x) and ψny(y) are the eigensolutions and Enx and Eny are the eigenvalues of harmonic 1 1 oscillator problem in x and y direction with potential 𝒌𝒙 𝒙2 and 𝒌𝒚 𝒚2 respectively, the wave 2 2 function and eigenvalues of the above two-dimensional harmonic oscillator problem are</a:t>
            </a:r>
            <a:endParaRPr lang="en-US" sz="10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ψnx,ny = ψnx(x) + ψny(y)</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ψnx,ny = ψnx(x) .ψny(y)</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ψnx,ny = ψnx(x) .ψny(y)</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ψnx,ny = ψnx(x) + ψny(y)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levels, ZPE, virial theorem, wavefunctions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Equally spaced rungs on an energy ladder; each rung = ħω above the last.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ψnx,ny = ψnx(x) .ψny(y)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harmonic oscillator: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(n+½)ħω, n = 0,1,2,… ZPE = ½ħω. Wavefunctions alternate even/odd parity. IR selection rule Δn = ±1.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ψnx,ny = ψnx(x) .ψny(y)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theorem: &lt;T&gt; = &lt;V&gt; = ½E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Ladder operators: â|n⟩ = √n|n–1⟩.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½ in ZPE; using &lt;T&gt; = –½&lt;V&gt; (that is the Coulombic virial for H-atom).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ψ</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N exp(–αx</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α = (mω/2ħ)^½ ∝ √k, so α ∝ k</a:t>
            </a:r>
            <a:pPr algn="l" indent="0" marL="0">
              <a:buNone/>
            </a:pPr>
            <a:r>
              <a:rPr lang="en-US" sz="900" baseline="30000" dirty="0">
                <a:solidFill>
                  <a:srgbClr val="1B2A41"/>
                </a:solidFill>
                <a:latin typeface="Arial" pitchFamily="34" charset="0"/>
                <a:ea typeface="Arial" pitchFamily="34" charset="-122"/>
                <a:cs typeface="Arial" pitchFamily="34" charset="-120"/>
              </a:rPr>
              <a:t>1/2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Equally spaced rungs on an energy ladder; each rung = ħω above the last.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121</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ψnx,ny = ψnx(x) + ψny(y)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ψnx,ny = ψnx(x) .ψny(y)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ψnx,ny = ψnx(x) + ψny(y)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122</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Q43</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00" b="1" dirty="0">
                <a:solidFill>
                  <a:srgbClr val="1B2A41"/>
                </a:solidFill>
                <a:latin typeface="Georgia" pitchFamily="34" charset="0"/>
                <a:ea typeface="Georgia" pitchFamily="34" charset="-122"/>
                <a:cs typeface="Georgia" pitchFamily="34" charset="-120"/>
              </a:rPr>
              <a:t>The quantum mechanical virial theorem for a general potential V(x,y,z) is given by 𝐱 + 𝛛𝐱 𝛛𝐯 𝛛𝐯 𝐲 +𝐳 where T is the kinetic energy operator and &lt; &gt; indicates expectation value. 𝛛𝐲 𝛛𝐳 This leads to the following relation between the expectation value of kinetic energy and potential 1 energy for a quantum mechanical harmonic oscillator problem with potential 𝑽 = 𝒌𝒙 𝒙2 + 2 1 2 1 2 𝒌𝒚 𝒚 + 𝒌𝒛 𝒛 2 2</a:t>
            </a:r>
            <a:endParaRPr lang="en-US" sz="10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𝐓 = 𝐕</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𝐓 = − 𝐕</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𝐓 = 𝐕</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𝐓 = − 𝐕</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levels, ZPE, virial theorem, wavefunctions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Equally spaced rungs on an energy ladder; each rung = ħω above the last.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123</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1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𝐓 = 𝐕</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harmonic oscillator: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(n+½)ħω, n = 0,1,2,… ZPE = ½ħω. Wavefunctions alternate even/odd parity. IR selection rule Δn = ±1.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algebra of quantum mechanical operators.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𝐓 = 𝐕</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theorem: &lt;T&gt; = &lt;V&gt; = ½E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Ladder operators: â|n⟩ = √n|n–1⟩.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½ in ZPE; using &lt;T&gt; = –½&lt;V&gt; (that is the Coulombic virial for H-atom).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ψ</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N exp(–αx</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α = (mω/2ħ)^½ ∝ √k, so α ∝ k</a:t>
            </a:r>
            <a:pPr algn="l" indent="0" marL="0">
              <a:buNone/>
            </a:pPr>
            <a:r>
              <a:rPr lang="en-US" sz="900" baseline="30000" dirty="0">
                <a:solidFill>
                  <a:srgbClr val="1B2A41"/>
                </a:solidFill>
                <a:latin typeface="Arial" pitchFamily="34" charset="0"/>
                <a:ea typeface="Arial" pitchFamily="34" charset="-122"/>
                <a:cs typeface="Arial" pitchFamily="34" charset="-120"/>
              </a:rPr>
              <a:t>1/2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Equally spaced rungs on an energy ladder; each rung = ħω above the last.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124</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1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𝐓 = − 𝐕</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𝐓 = 𝐕</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𝐓 = − 𝐕</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125</a:t>
            </a:fld>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1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Q47</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050" b="1" dirty="0">
                <a:solidFill>
                  <a:srgbClr val="1B2A41"/>
                </a:solidFill>
                <a:latin typeface="Georgia" pitchFamily="34" charset="0"/>
                <a:ea typeface="Georgia" pitchFamily="34" charset="-122"/>
                <a:cs typeface="Georgia" pitchFamily="34" charset="-120"/>
              </a:rPr>
              <a:t>The ground state wavefunction of a 1D harmonic oscillator is ψ</a:t>
            </a:r>
            <a:pPr algn="l" indent="0" marL="0">
              <a:buNone/>
            </a:pPr>
            <a:r>
              <a:rPr lang="en-US" sz="1050" b="1" baseline="-40000" dirty="0">
                <a:solidFill>
                  <a:srgbClr val="1B2A41"/>
                </a:solidFill>
                <a:latin typeface="Georgia" pitchFamily="34" charset="0"/>
                <a:ea typeface="Georgia" pitchFamily="34" charset="-122"/>
                <a:cs typeface="Georgia" pitchFamily="34" charset="-120"/>
              </a:rPr>
              <a:t>0</a:t>
            </a:r>
            <a:pPr algn="l" indent="0" marL="0">
              <a:buNone/>
            </a:pPr>
            <a:r>
              <a:rPr lang="en-US" sz="1050" b="1" dirty="0">
                <a:solidFill>
                  <a:srgbClr val="1B2A41"/>
                </a:solidFill>
                <a:latin typeface="Georgia" pitchFamily="34" charset="0"/>
                <a:ea typeface="Georgia" pitchFamily="34" charset="-122"/>
                <a:cs typeface="Georgia" pitchFamily="34" charset="-120"/>
              </a:rPr>
              <a:t> = N exp(–αx</a:t>
            </a:r>
            <a:pPr algn="l" indent="0" marL="0">
              <a:buNone/>
            </a:pPr>
            <a:r>
              <a:rPr lang="en-US" sz="1050" b="1" baseline="30000" dirty="0">
                <a:solidFill>
                  <a:srgbClr val="1B2A41"/>
                </a:solidFill>
                <a:latin typeface="Georgia" pitchFamily="34" charset="0"/>
                <a:ea typeface="Georgia" pitchFamily="34" charset="-122"/>
                <a:cs typeface="Georgia" pitchFamily="34" charset="-120"/>
              </a:rPr>
              <a:t>2</a:t>
            </a:r>
            <a:pPr algn="l" indent="0" marL="0">
              <a:buNone/>
            </a:pPr>
            <a:r>
              <a:rPr lang="en-US" sz="1050" b="1" dirty="0">
                <a:solidFill>
                  <a:srgbClr val="1B2A41"/>
                </a:solidFill>
                <a:latin typeface="Georgia" pitchFamily="34" charset="0"/>
                <a:ea typeface="Georgia" pitchFamily="34" charset="-122"/>
                <a:cs typeface="Georgia" pitchFamily="34" charset="-120"/>
              </a:rPr>
              <a:t>). The most probable position of the particle is at:</a:t>
            </a:r>
            <a:endParaRPr lang="en-US" sz="10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 = 0</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 = ±α</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 = ±1/√α</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 → ∞</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levels, ZPE, virial theorem, wavefunctions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Equally spaced rungs on an energy ladder; each rung = ħω above the last.</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t>
            </a:r>
            <a:pPr algn="l" indent="0" marL="0">
              <a:buNone/>
            </a:pPr>
            <a:r>
              <a:rPr lang="en-US" sz="800" dirty="0">
                <a:solidFill>
                  <a:srgbClr val="5A6B82"/>
                </a:solidFill>
                <a:latin typeface="Arial" pitchFamily="34" charset="0"/>
                <a:ea typeface="Arial" pitchFamily="34" charset="-122"/>
                <a:cs typeface="Arial" pitchFamily="34" charset="-120"/>
              </a:rPr>
              <a:t>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a:t>
            </a:r>
            <a:pPr algn="r" indent="0" marL="0">
              <a:buNone/>
            </a:pPr>
            <a:r>
              <a:rPr lang="en-US" sz="850" dirty="0">
                <a:solidFill>
                  <a:srgbClr val="8A99AD"/>
                </a:solidFill>
                <a:latin typeface="Arial" pitchFamily="34" charset="0"/>
                <a:ea typeface="Arial" pitchFamily="34" charset="-122"/>
                <a:cs typeface="Arial" pitchFamily="34" charset="-120"/>
              </a:rPr>
              <a:t>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126</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1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Q49</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ground state energy of an isotropic 3D harmonic oscillator with frequency ω is:</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½ħω</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(3/2)ħω</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3ħω</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(5/2)ħω</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levels, ZPE, virial theorem, wavefunctions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Equally spaced rungs on an energy ladder; each rung = ħω above the last.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127</a:t>
            </a:fld>
            <a:endParaRPr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1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(3/2)ħω</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harmonic oscillator: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(n+½)ħω, n = 0,1,2,… ZPE = ½ħω. Wavefunctions alternate even/odd parity. IR selection rule Δn = ±1.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QHO energy levels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=(n+½)ħω and virial theorem. The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(3/2)ħω</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theorem: &lt;T&gt; = &lt;V&gt; = ½E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Ladder operators: â|n⟩ = √n|n–1⟩.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½ in ZPE; using &lt;T&gt; = –½&lt;V&gt; (that is the Coulombic virial for H-atom).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ψ</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N exp(–αx</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α = (mω/2ħ)^½ ∝ √k, so α ∝ k</a:t>
            </a:r>
            <a:pPr algn="l" indent="0" marL="0">
              <a:buNone/>
            </a:pPr>
            <a:r>
              <a:rPr lang="en-US" sz="900" baseline="30000" dirty="0">
                <a:solidFill>
                  <a:srgbClr val="1B2A41"/>
                </a:solidFill>
                <a:latin typeface="Arial" pitchFamily="34" charset="0"/>
                <a:ea typeface="Arial" pitchFamily="34" charset="-122"/>
                <a:cs typeface="Arial" pitchFamily="34" charset="-120"/>
              </a:rPr>
              <a:t>1/2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Equally spaced rungs on an energy ladder; each rung = ħω above the last.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128</a:t>
            </a:fld>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1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½ħω</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3ħω</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(5/2)ħω</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129</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1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59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Q59</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degeneracy of the first excited level of a 3D isotropic harmonic oscillator is:</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levels, ZPE, virial theorem, wavefunctions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Equally spaced rungs on an energy ladder; each rung = ħω above the last.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130</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1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59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harmonic oscillator: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(n+½)ħω, n = 0,1,2,… ZPE = ½ħω. Wavefunctions alternate even/odd parity. IR selection rule Δn = ±1.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QHO energy levels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=(n+½)ħω and virial theorem. The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theorem: &lt;T&gt; = &lt;V&gt; = ½E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Ladder operators: â|n⟩ = √n|n–1⟩.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½ in ZPE; using &lt;T&gt; = –½&lt;V&gt; (that is the Coulombic virial for H-atom).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ψ</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N exp(–αx</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α = (mω/2ħ)^½ ∝ √k, so α ∝ k</a:t>
            </a:r>
            <a:pPr algn="l" indent="0" marL="0">
              <a:buNone/>
            </a:pPr>
            <a:r>
              <a:rPr lang="en-US" sz="900" baseline="30000" dirty="0">
                <a:solidFill>
                  <a:srgbClr val="1B2A41"/>
                </a:solidFill>
                <a:latin typeface="Arial" pitchFamily="34" charset="0"/>
                <a:ea typeface="Arial" pitchFamily="34" charset="-122"/>
                <a:cs typeface="Arial" pitchFamily="34" charset="-120"/>
              </a:rPr>
              <a:t>1/2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Equally spaced rungs on an energy ladder; each rung = ħω above the last.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131</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1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59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132</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1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Q68</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050" b="1" dirty="0">
                <a:solidFill>
                  <a:srgbClr val="1B2A41"/>
                </a:solidFill>
                <a:latin typeface="Georgia" pitchFamily="34" charset="0"/>
                <a:ea typeface="Georgia" pitchFamily="34" charset="-122"/>
                <a:cs typeface="Georgia" pitchFamily="34" charset="-120"/>
              </a:rPr>
              <a:t>The correct statement about both the average value of position 𝒙 and momentum 𝒑 of a 1-d harmonic oscillator wavefunction is</a:t>
            </a:r>
            <a:endParaRPr lang="en-US" sz="10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𝒙 ≠ 0 and 𝒑 ≠ 0</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𝒙 = 0 and 𝒑 ≠ 0</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𝒙 = 0 and 𝒑 = 0</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𝒙 ≠ 0 and 𝒑 =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levels, ZPE, virial theorem, wavefunctions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Equally spaced rungs on an energy ladder; each rung = ħω above the last.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133</a:t>
            </a:fld>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1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𝒙 = 0 and 𝒑 =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harmonic oscillator: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(n+½)ħω, n = 0,1,2,… ZPE = ½ħω. Wavefunctions alternate even/odd parity. IR selection rule Δn = ±1.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𝒙 = 0 and 𝒑 =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theorem: &lt;T&gt; = &lt;V&gt; = ½E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Ladder operators: â|n⟩ = √n|n–1⟩.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½ in ZPE; using &lt;T&gt; = –½&lt;V&gt; (that is the Coulombic virial for H-atom).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ψ</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N exp(–αx</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α = (mω/2ħ)^½ ∝ √k, so α ∝ k</a:t>
            </a:r>
            <a:pPr algn="l" indent="0" marL="0">
              <a:buNone/>
            </a:pPr>
            <a:r>
              <a:rPr lang="en-US" sz="900" baseline="30000" dirty="0">
                <a:solidFill>
                  <a:srgbClr val="1B2A41"/>
                </a:solidFill>
                <a:latin typeface="Arial" pitchFamily="34" charset="0"/>
                <a:ea typeface="Arial" pitchFamily="34" charset="-122"/>
                <a:cs typeface="Arial" pitchFamily="34" charset="-120"/>
              </a:rPr>
              <a:t>1/2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Equally spaced rungs on an energy ladder; each rung = ħω above the last.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134</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1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𝒙 ≠ 0 and 𝒑 ≠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𝒙 = 0 and 𝒑 ≠ 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𝒙 ≠ 0 and 𝒑 = 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135</a:t>
            </a:fld>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1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76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Q76</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00" b="1" dirty="0">
                <a:solidFill>
                  <a:srgbClr val="1B2A41"/>
                </a:solidFill>
                <a:latin typeface="Georgia" pitchFamily="34" charset="0"/>
                <a:ea typeface="Georgia" pitchFamily="34" charset="-122"/>
                <a:cs typeface="Georgia" pitchFamily="34" charset="-120"/>
              </a:rPr>
              <a:t>A normalised state ϕ is constructed as a linear combination of the ground state (ψ0) and the Quantum Chemistry first excited state (ψ1) of some harmonic oscillator with energies 1/2 and 3/2 units, respectively. If the average energy of the state ϕ is 7/6, the probability of finding ψ0 in ϕ will be</a:t>
            </a:r>
            <a:endParaRPr lang="en-US" sz="10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1/3</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1/4</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levels, ZPE, virial theorem, wavefunctions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Equally spaced rungs on an energy ladder; each rung = ħω above the last.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136</a:t>
            </a:fld>
            <a:endParaRPr lang="en-US"/>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1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76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1/3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harmonic oscillator: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(n+½)ħω, n = 0,1,2,… ZPE = ½ħω. Wavefunctions alternate even/odd parity. IR selection rule Δn = ±1.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1/3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theorem: &lt;T&gt; = &lt;V&gt; = ½E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Ladder operators: â|n⟩ = √n|n–1⟩.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½ in ZPE; using &lt;T&gt; = –½&lt;V&gt; (that is the Coulombic virial for H-atom).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ψ</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N exp(–αx</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α = (mω/2ħ)^½ ∝ √k, so α ∝ k</a:t>
            </a:r>
            <a:pPr algn="l" indent="0" marL="0">
              <a:buNone/>
            </a:pPr>
            <a:r>
              <a:rPr lang="en-US" sz="900" baseline="30000" dirty="0">
                <a:solidFill>
                  <a:srgbClr val="1B2A41"/>
                </a:solidFill>
                <a:latin typeface="Arial" pitchFamily="34" charset="0"/>
                <a:ea typeface="Arial" pitchFamily="34" charset="-122"/>
                <a:cs typeface="Arial" pitchFamily="34" charset="-120"/>
              </a:rPr>
              <a:t>1/2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Equally spaced rungs on an energy ladder; each rung = ħω above the last.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137</a:t>
            </a:fld>
            <a:endParaRPr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1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76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138</a:t>
            </a:fld>
            <a:endParaRPr 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1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77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The eigenfunctions of the Hamiltonian H (H = T + V) of a harmonic oscillator are (where T and V are kinetic energy and potential energy operators, respectively)</a:t>
            </a:r>
            <a:endParaRPr lang="en-US" sz="12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eigenfunctions of T as well as 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eigenfunctions of T, but not of V</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eigenfunctions of V, but not of 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eigenfunctions of neither T nor V</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levels, ZPE, virial theorem, wavefunctions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Equally spaced rungs on an energy ladder; each rung = ħω above the last.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139</a:t>
            </a:fld>
            <a:endParaRPr 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1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77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eigenfunctions of neither T nor 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harmonic oscillator: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(n+½)ħω, n = 0,1,2,… ZPE = ½ħω. Wavefunctions alternate even/odd parity. IR selection rule Δn = ±1.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eigenfunctions of neither T nor 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theorem: &lt;T&gt; = &lt;V&gt; = ½E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Ladder operators: â|n⟩ = √n|n–1⟩.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½ in ZPE; using &lt;T&gt; = –½&lt;V&gt; (that is the Coulombic virial for H-atom).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ψ</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N exp(–αx</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α = (mω/2ħ)^½ ∝ √k, so α ∝ k</a:t>
            </a:r>
            <a:pPr algn="l" indent="0" marL="0">
              <a:buNone/>
            </a:pPr>
            <a:r>
              <a:rPr lang="en-US" sz="900" baseline="30000" dirty="0">
                <a:solidFill>
                  <a:srgbClr val="1B2A41"/>
                </a:solidFill>
                <a:latin typeface="Arial" pitchFamily="34" charset="0"/>
                <a:ea typeface="Arial" pitchFamily="34" charset="-122"/>
                <a:cs typeface="Arial" pitchFamily="34" charset="-120"/>
              </a:rPr>
              <a:t>1/2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Equally spaced rungs on an energy ladder; each rung = ħω above the last.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140</a:t>
            </a:fld>
            <a:endParaRPr lang="en-US"/>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1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77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eigenfunctions of T as well as 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eigenfunctions of T, but not of V</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eigenfunctions of V, but not of 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141</a:t>
            </a:fld>
            <a:endParaRPr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1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98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Q98</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correct statement about the symmetry of the eigenfunctions of a quantum of 1-D harmonic oscillator is</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All the eigenfunctions are only even functions, because the potential is an even function.</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All the eigenfunction are only odd functions, although the potential is an even function.</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eigenfunctions have no odd-even symmetry.</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All the eigenfunctions are either odd or even functions, because the potential is an even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levels, ZPE, virial theorem, wavefunctions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Equally spaced rungs on an energy ladder; each rung = ħω above the last.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142</a:t>
            </a:fld>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1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98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All the eigenfunctions are either odd or even functions, because the potential is an even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harmonic oscillator: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(n+½)ħω, n = 0,1,2,… ZPE = ½ħω. Wavefunctions alternate even/odd parity. IR selection rule Δn = ±1.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All the eigenfunctions are either odd or even functions, because the potential is an even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theorem: &lt;T&gt; = &lt;V&gt; = ½E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Ladder operators: â|n⟩ = √n|n–1⟩.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½ in ZPE; using &lt;T&gt; = –½&lt;V&gt; (that is the Coulombic virial for H-atom).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ψ</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N exp(–αx</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α = (mω/2ħ)^½ ∝ √k, so α ∝ k</a:t>
            </a:r>
            <a:pPr algn="l" indent="0" marL="0">
              <a:buNone/>
            </a:pPr>
            <a:r>
              <a:rPr lang="en-US" sz="900" baseline="30000" dirty="0">
                <a:solidFill>
                  <a:srgbClr val="1B2A41"/>
                </a:solidFill>
                <a:latin typeface="Arial" pitchFamily="34" charset="0"/>
                <a:ea typeface="Arial" pitchFamily="34" charset="-122"/>
                <a:cs typeface="Arial" pitchFamily="34" charset="-120"/>
              </a:rPr>
              <a:t>1/2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Equally spaced rungs on an energy ladder; each rung = ħω above the last.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143</a:t>
            </a:fld>
            <a:endParaRPr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1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98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All the eigenfunctions are only even functions, because the potential is an even function.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All the eigenfunction are only odd functions, although the potential is an even function.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eigenfunctions have no odd-even symmetry.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144</a:t>
            </a:fld>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1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100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 one-dimensional quantum harmonic oscillator is perturbed by a potential. The first order correction to the energy for the ground state (∆𝑬(1) )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∆𝑬(1) but &lt;1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∆𝑬(1) &lt; 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∆𝑬(1) = 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∆𝑬(1) &gt;2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levels, ZPE, virial theorem, wavefunctions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Equally spaced rungs on an energy ladder; each rung = ħω above the last.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145</a:t>
            </a:fld>
            <a:endParaRPr lang="en-US"/>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name="Slide 1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100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∆𝑬(1) =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harmonic oscillator: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(n+½)ħω, n = 0,1,2,… ZPE = ½ħω. Wavefunctions alternate even/odd parity. IR selection rule Δn = ±1.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QHO energy levels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=(n+½)ħω and virial theorem.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∆𝑬(1) =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theorem: &lt;T&gt; = &lt;V&gt; = ½E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Ladder operators: â|n⟩ = √n|n–1⟩.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½ in ZPE; using &lt;T&gt; = –½&lt;V&gt; (that is the Coulombic virial for H-atom).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ψ</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N exp(–αx</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α = (mω/2ħ)^½ ∝ √k, so α ∝ k</a:t>
            </a:r>
            <a:pPr algn="l" indent="0" marL="0">
              <a:buNone/>
            </a:pPr>
            <a:r>
              <a:rPr lang="en-US" sz="900" baseline="30000" dirty="0">
                <a:solidFill>
                  <a:srgbClr val="1B2A41"/>
                </a:solidFill>
                <a:latin typeface="Arial" pitchFamily="34" charset="0"/>
                <a:ea typeface="Arial" pitchFamily="34" charset="-122"/>
                <a:cs typeface="Arial" pitchFamily="34" charset="-120"/>
              </a:rPr>
              <a:t>1/2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Equally spaced rungs on an energy ladder; each rung = ħω above the last.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146</a:t>
            </a:fld>
            <a:endParaRPr lang="en-US"/>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name="Slide 1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100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∆𝑬(1) but &lt;1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∆𝑬(1) &lt; 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∆𝑬(1) &gt;2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147</a:t>
            </a:fld>
            <a:endParaRPr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name="Slide 1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106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Q106</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00" b="1" dirty="0">
                <a:solidFill>
                  <a:srgbClr val="1B2A41"/>
                </a:solidFill>
                <a:latin typeface="Georgia" pitchFamily="34" charset="0"/>
                <a:ea typeface="Georgia" pitchFamily="34" charset="-122"/>
                <a:cs typeface="Georgia" pitchFamily="34" charset="-120"/>
              </a:rPr>
              <a:t>Consider a model system of five non interacting fermions in a single 3-dimensional harmonic oscillator. The Hamiltonian of a single particle is 1 1 Ĥ= { 𝒑2𝒙 + 𝒑2𝒚 + 𝒑2𝒛 } + (𝒙2 + 𝒚2 + 𝒛2 ) 2𝒎 2 where m is the mass of the particle, on is the angular frequency, 𝑷𝒙 , 𝑷𝒚 and 𝑷𝒛 are the momentum operators. The ground state energy of the system of non-interacting fermions is Ÿ</a:t>
            </a:r>
            <a:endParaRPr lang="en-US" sz="10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ħ𝜔</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ħ𝜔</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ħ𝜔</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ħ𝜔</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levels, ZPE, virial theorem, wavefunctions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Equally spaced rungs on an energy ladder; each rung = ħω above the last.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148</a:t>
            </a:fld>
            <a:endParaRPr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1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106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ħ𝜔</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harmonic oscillator: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(n+½)ħω, n = 0,1,2,… ZPE = ½ħω. Wavefunctions alternate even/odd parity. IR selection rule Δn = ±1.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ħ𝜔</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theorem: &lt;T&gt; = &lt;V&gt; = ½E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Ladder operators: â|n⟩ = √n|n–1⟩.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½ in ZPE; using &lt;T&gt; = –½&lt;V&gt; (that is the Coulombic virial for H-atom).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ψ</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N exp(–αx</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α = (mω/2ħ)^½ ∝ √k, so α ∝ k</a:t>
            </a:r>
            <a:pPr algn="l" indent="0" marL="0">
              <a:buNone/>
            </a:pPr>
            <a:r>
              <a:rPr lang="en-US" sz="900" baseline="30000" dirty="0">
                <a:solidFill>
                  <a:srgbClr val="1B2A41"/>
                </a:solidFill>
                <a:latin typeface="Arial" pitchFamily="34" charset="0"/>
                <a:ea typeface="Arial" pitchFamily="34" charset="-122"/>
                <a:cs typeface="Arial" pitchFamily="34" charset="-120"/>
              </a:rPr>
              <a:t>1/2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Equally spaced rungs on an energy ladder; each rung = ħω above the last.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149</a:t>
            </a:fld>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15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106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ħ𝜔</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ħ𝜔</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ħ𝜔</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150</a:t>
            </a:fld>
            <a:endParaRPr lang="en-US"/>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15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113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Q113</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For a harmonic oscillator, the selection rule for infrared absorption is:</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Δn = ±1 and Δm = 0</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Δn = ±1</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Δn = ±2</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Δn = any integer</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levels, ZPE, virial theorem, wavefunctions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Equally spaced rungs on an energy ladder; each rung = ħω above the last.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151</a:t>
            </a:fld>
            <a:endParaRPr lang="en-US"/>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name="Slide 1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113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Δn = any integer</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harmonic oscillator: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(n+½)ħω, n = 0,1,2,… ZPE = ½ħω. Wavefunctions alternate even/odd parity. IR selection rule Δn = ±1.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QHO energy levels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=(n+½)ħω and virial theorem. The correct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Δn = any integer</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theorem: &lt;T&gt; = &lt;V&gt; = ½E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Ladder operators: â|n⟩ = √n|n–1⟩.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½ in ZPE; using &lt;T&gt; = –½&lt;V&gt; (that is the Coulombic virial for H-atom).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ψ</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N exp(–αx</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α = (mω/2ħ)^½ ∝ √k, so α ∝ k</a:t>
            </a:r>
            <a:pPr algn="l" indent="0" marL="0">
              <a:buNone/>
            </a:pPr>
            <a:r>
              <a:rPr lang="en-US" sz="900" baseline="30000" dirty="0">
                <a:solidFill>
                  <a:srgbClr val="1B2A41"/>
                </a:solidFill>
                <a:latin typeface="Arial" pitchFamily="34" charset="0"/>
                <a:ea typeface="Arial" pitchFamily="34" charset="-122"/>
                <a:cs typeface="Arial" pitchFamily="34" charset="-120"/>
              </a:rPr>
              <a:t>1/2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Equally spaced rungs on an energy ladder; each rung = ħω above the last.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152</a:t>
            </a:fld>
            <a:endParaRPr 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name="Slide 1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113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Δn = ±1 and Δm =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Δn = ±1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Δn =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153</a:t>
            </a:fld>
            <a:endParaRPr lang="en-US"/>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name="Slide 1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118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Q118</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probability density |ψ</a:t>
            </a:r>
            <a:pPr algn="l" indent="0" marL="0">
              <a:buNone/>
            </a:pPr>
            <a:r>
              <a:rPr lang="en-US" sz="1250" b="1" baseline="-40000" dirty="0">
                <a:solidFill>
                  <a:srgbClr val="1B2A41"/>
                </a:solidFill>
                <a:latin typeface="Georgia" pitchFamily="34" charset="0"/>
                <a:ea typeface="Georgia" pitchFamily="34" charset="-122"/>
                <a:cs typeface="Georgia" pitchFamily="34" charset="-120"/>
              </a:rPr>
              <a:t>0</a:t>
            </a:r>
            <a:pPr algn="l" indent="0" marL="0">
              <a:buNone/>
            </a:pPr>
            <a:r>
              <a:rPr lang="en-US" sz="1250" b="1" dirty="0">
                <a:solidFill>
                  <a:srgbClr val="1B2A41"/>
                </a:solidFill>
                <a:latin typeface="Georgia" pitchFamily="34" charset="0"/>
                <a:ea typeface="Georgia" pitchFamily="34" charset="-122"/>
                <a:cs typeface="Georgia" pitchFamily="34" charset="-120"/>
              </a:rPr>
              <a:t>|</a:t>
            </a:r>
            <a:pPr algn="l" indent="0" marL="0">
              <a:buNone/>
            </a:pPr>
            <a:r>
              <a:rPr lang="en-US" sz="1250" b="1" baseline="30000" dirty="0">
                <a:solidFill>
                  <a:srgbClr val="1B2A41"/>
                </a:solidFill>
                <a:latin typeface="Georgia" pitchFamily="34" charset="0"/>
                <a:ea typeface="Georgia" pitchFamily="34" charset="-122"/>
                <a:cs typeface="Georgia" pitchFamily="34" charset="-120"/>
              </a:rPr>
              <a:t>2</a:t>
            </a:r>
            <a:pPr algn="l" indent="0" marL="0">
              <a:buNone/>
            </a:pPr>
            <a:r>
              <a:rPr lang="en-US" sz="1250" b="1" dirty="0">
                <a:solidFill>
                  <a:srgbClr val="1B2A41"/>
                </a:solidFill>
                <a:latin typeface="Georgia" pitchFamily="34" charset="0"/>
                <a:ea typeface="Georgia" pitchFamily="34" charset="-122"/>
                <a:cs typeface="Georgia" pitchFamily="34" charset="-120"/>
              </a:rPr>
              <a:t> for the ground state of a harmonic oscillator is maximum at:</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 = ±x_classical</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 = 0</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 = ±L/2</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 → ∞</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Energy levels, ZPE, virial theorem, wavefunctions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Equally spaced rungs on an energy ladder; each rung = ħω above the last.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154</a:t>
            </a:fld>
            <a:endParaRPr lang="en-US"/>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name="Slide 1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118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x = ±x_classical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harmonic oscillator: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(n+½)ħω, n = 0,1,2,… ZPE = ½ħω. Wavefunctions alternate even/odd parity. IR selection rule Δn = ±1.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postulates of QM and wavefunction requirements. The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x = ±x_classical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theorem: &lt;T&gt; = &lt;V&gt; = ½E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Ladder operators: â|n⟩ = √n|n–1⟩.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½ in ZPE; using &lt;T&gt; = –½&lt;V&gt; (that is the Coulombic virial for H-atom).</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ψ</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N exp(–αx</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α = (mω/2ħ)^½ ∝ √k, so α ∝ k</a:t>
            </a:r>
            <a:pPr algn="l" indent="0" marL="0">
              <a:buNone/>
            </a:pPr>
            <a:r>
              <a:rPr lang="en-US" sz="900" baseline="30000" dirty="0">
                <a:solidFill>
                  <a:srgbClr val="1B2A41"/>
                </a:solidFill>
                <a:latin typeface="Arial" pitchFamily="34" charset="0"/>
                <a:ea typeface="Arial" pitchFamily="34" charset="-122"/>
                <a:cs typeface="Arial" pitchFamily="34" charset="-120"/>
              </a:rPr>
              <a:t>1/2</a:t>
            </a:r>
            <a:pPr algn="l" indent="0" marL="0">
              <a:buNone/>
            </a:pPr>
            <a:r>
              <a:rPr lang="en-US" sz="900" dirty="0">
                <a:solidFill>
                  <a:srgbClr val="1B2A41"/>
                </a:solidFill>
                <a:latin typeface="Arial" pitchFamily="34" charset="0"/>
                <a:ea typeface="Arial" pitchFamily="34" charset="-122"/>
                <a:cs typeface="Arial" pitchFamily="34" charset="-120"/>
              </a:rPr>
              <a: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Equally spaced rungs on an energy ladder; each rung = ħω above the last.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155</a:t>
            </a:fld>
            <a:endParaRPr 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name="Slide 1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Harmonic Oscillator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118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 =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 = ±L/2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 → ∞</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QHO energy levels E</a:t>
            </a:r>
            <a:pPr algn="l" indent="0" marL="0">
              <a:buNone/>
            </a:pPr>
            <a:r>
              <a:rPr lang="en-US" sz="1050" baseline="-40000" dirty="0">
                <a:solidFill>
                  <a:srgbClr val="5A6B82"/>
                </a:solidFill>
                <a:latin typeface="Arial" pitchFamily="34" charset="0"/>
                <a:ea typeface="Arial" pitchFamily="34" charset="-122"/>
                <a:cs typeface="Arial" pitchFamily="34" charset="-120"/>
              </a:rPr>
              <a:t>n</a:t>
            </a:r>
            <a:pPr algn="l" indent="0" marL="0">
              <a:buNone/>
            </a:pPr>
            <a:r>
              <a:rPr lang="en-US" sz="1050" dirty="0">
                <a:solidFill>
                  <a:srgbClr val="5A6B82"/>
                </a:solidFill>
                <a:latin typeface="Arial" pitchFamily="34" charset="0"/>
                <a:ea typeface="Arial" pitchFamily="34" charset="-122"/>
                <a:cs typeface="Arial" pitchFamily="34" charset="-120"/>
              </a:rPr>
              <a:t>=(n+½)ħω and virial theorem;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156</a:t>
            </a:fld>
            <a:endParaRPr lang="en-US"/>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name="Slide 15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Harmonic Oscillator</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15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Quantum harmonic oscillator: E</a:t>
            </a:r>
            <a:pPr algn="l" indent="0" marL="0">
              <a:lnSpc>
                <a:spcPct val="100000"/>
              </a:lnSpc>
              <a:buNone/>
            </a:pPr>
            <a:r>
              <a:rPr lang="en-US" sz="100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 (n+½)ħω, n = 0,1,2,… ZPE = ½ħω. Wavefunctions alternate even/odd parity. IR selection rule Δn = ±1.</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 (n+½)ħω</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ZPE = ½ħω</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&lt;T&gt; = &lt;V&gt; =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ψ</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0</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 exp(–αx</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Zero-point energy</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Ladder operators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Virial theorem</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Even/odd symmetry</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Forgetting the ½ in ZPE; using &lt;T&gt; = –½&lt;V&gt; (that is the Coulombic virial for H-atom).</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Virial theorem: &lt;T&gt; = &lt;V&gt; = ½E</a:t>
            </a:r>
            <a:pPr algn="l" indent="0" marL="0">
              <a:lnSpc>
                <a:spcPct val="100000"/>
              </a:lnSpc>
              <a:buNone/>
            </a:pPr>
            <a:r>
              <a:rPr lang="en-US" sz="90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Ladder operators: â|n⟩ = √n|n–1⟩.</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800" b="1" dirty="0">
                <a:solidFill>
                  <a:srgbClr val="1E3A5F"/>
                </a:solidFill>
                <a:latin typeface="Arial" pitchFamily="34" charset="0"/>
                <a:ea typeface="Arial" pitchFamily="34" charset="-122"/>
                <a:cs typeface="Arial" pitchFamily="34" charset="-120"/>
              </a:rPr>
              <a:t>PYQs in this topic:  </a:t>
            </a:r>
            <a:pPr algn="l" indent="0" marL="0">
              <a:buNone/>
            </a:pPr>
            <a:r>
              <a:rPr lang="en-US" sz="800" dirty="0">
                <a:solidFill>
                  <a:srgbClr val="1B2A41"/>
                </a:solidFill>
                <a:latin typeface="Arial" pitchFamily="34" charset="0"/>
                <a:ea typeface="Arial" pitchFamily="34" charset="-122"/>
                <a:cs typeface="Arial" pitchFamily="34" charset="-120"/>
              </a:rPr>
              <a:t>Q29   Q30   Q42   Q43   Q47   Q49   Q59   Q68   Q76   Q77   Q98   Q100   Q106   Q113   Q118</a:t>
            </a:r>
            <a:endParaRPr lang="en-US" sz="8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3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Energy levels, ZPE, virial theorem, wavefunctions.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name="Slide 158">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5</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Angular Momentum &amp; Spin</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19 questions   ·   Easy 0  |  Medium 16  |  Hard 3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name="Slide 1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050" b="1" dirty="0">
                <a:solidFill>
                  <a:srgbClr val="1B2A41"/>
                </a:solidFill>
                <a:latin typeface="Georgia" pitchFamily="34" charset="0"/>
                <a:ea typeface="Georgia" pitchFamily="34" charset="-122"/>
                <a:cs typeface="Georgia" pitchFamily="34" charset="-120"/>
              </a:rPr>
              <a:t>For a H2 molecule, the ground state wavefunction is ψ 1, 2 = φ 1, 2 σ(1, 2) where ϕ refers to the space part and σ to the spin part. Given that φ 1, 2 = φ 2, 1 the form of σ(1, 2) would be</a:t>
            </a:r>
            <a:endParaRPr lang="en-US" sz="10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α(1)β(2)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α(2)β(1)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 1 β 2 − α(2)β(1)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 1 β 2 + α(2)β(1)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159</a:t>
            </a:fld>
            <a:endParaRPr lang="en-US"/>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name="Slide 16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α 1 β 2 − α(2)β(1)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α 1 β 2 − α(2)β(1)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160</a:t>
            </a:fld>
            <a:endParaRPr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name="Slide 1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α(1)β(2)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α(2)β(1)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 1 β 2 + α(2)β(1)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161</a:t>
            </a:fld>
            <a:endParaRPr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name="Slide 1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Q23</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For H2 molecule in the excited state σ1𝒈 σ1𝒖 spin part of the triplet state with ms = 0 is proportional to</a:t>
            </a:r>
            <a:endParaRPr lang="en-US" sz="120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a(1)b(2)</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[a(1)b(2) - b(1)a(2)]</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a(1)a(2)</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[a(1)b(2) + b(1)a(2)]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162</a:t>
            </a:fld>
            <a:endParaRPr lang="en-US"/>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name="Slide 16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[a(1)b(2) + b(1)a(2)]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angular momentum quantization and spin algebra.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[a(1)b(2) + b(1)a(2)]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163</a:t>
            </a:fld>
            <a:endParaRPr lang="en-US"/>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name="Slide 1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a(1)b(2)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[a(1)b(2) - b(1)a(2)]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a(1)a(2)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164</a:t>
            </a:fld>
            <a:endParaRPr lang="en-US"/>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name="Slide 1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Q28</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00" b="1" dirty="0">
                <a:solidFill>
                  <a:srgbClr val="1B2A41"/>
                </a:solidFill>
                <a:latin typeface="Georgia" pitchFamily="34" charset="0"/>
                <a:ea typeface="Georgia" pitchFamily="34" charset="-122"/>
                <a:cs typeface="Georgia" pitchFamily="34" charset="-120"/>
              </a:rPr>
              <a:t>One molecular orbital of a polar molecule AB has the form cAψA+cBψB, where ψA and ψB are normalized atomic oribitals centred on A and B, respectively. The electron in this orbital is found on atom B with a probability of 90% . neglecting the overlap between ψA and ψB, a possible set of cA and cB is:</a:t>
            </a:r>
            <a:endParaRPr lang="en-US" sz="10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 = 0.95, cB = 0.32</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 = 0.10, cB = 0.90</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 = –0.95, cB = 0.32</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 = 0.32, cB = 0.95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165</a:t>
            </a:fld>
            <a:endParaRPr lang="en-US"/>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name="Slide 16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cA = 0.32, cB = 0.95</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cA = 0.32, cB = 0.95</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166</a:t>
            </a:fld>
            <a:endParaRPr lang="en-US"/>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name="Slide 16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 = 0.95, cB = 0.32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 = 0.10, cB = 0.90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 = –0.95, cB = 0.32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167</a:t>
            </a:fld>
            <a:endParaRPr lang="en-US"/>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name="Slide 1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Q32</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In a many-electron atom, the total orbital angular momentum (L) and spin (S) are good quantum numbers instead of the individual orbital (I1 , I2) and spin (s1 , s2) angular momenta in the presence of</a:t>
            </a:r>
            <a:endParaRPr lang="en-US" sz="12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inter-electron repulsion</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spin-orbit interaction</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hyperfine coupling</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external magnetic field.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168</a:t>
            </a:fld>
            <a:endParaRPr lang="en-US"/>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name="Slide 16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inter-electron repulsion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angular momentum quantization and spin algebra.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inter-electron repulsion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169</a:t>
            </a:fld>
            <a:endParaRPr lang="en-US"/>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name="Slide 17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spin-orbit interaction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hyperfine coupling</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external magnetic field.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170</a:t>
            </a:fld>
            <a:endParaRPr lang="en-US"/>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name="Slide 17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rigid rotor, the energy of the rotational level with quantum number J is E_J = BJ(J+1). The spacing between adjacent levels (J and J+1)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2B(J+1)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B(J+1)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2BJ</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B(2J+1)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t>
            </a:r>
            <a:pPr algn="l" indent="0" marL="0">
              <a:buNone/>
            </a:pPr>
            <a:r>
              <a:rPr lang="en-US" sz="800" dirty="0">
                <a:solidFill>
                  <a:srgbClr val="5A6B82"/>
                </a:solidFill>
                <a:latin typeface="Arial" pitchFamily="34" charset="0"/>
                <a:ea typeface="Arial" pitchFamily="34" charset="-122"/>
                <a:cs typeface="Arial" pitchFamily="34" charset="-120"/>
              </a:rPr>
              <a:t>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a:t>
            </a:r>
            <a:pPr algn="r" indent="0" marL="0">
              <a:buNone/>
            </a:pPr>
            <a:r>
              <a:rPr lang="en-US" sz="850" dirty="0">
                <a:solidFill>
                  <a:srgbClr val="8A99AD"/>
                </a:solidFill>
                <a:latin typeface="Arial" pitchFamily="34" charset="0"/>
                <a:ea typeface="Arial" pitchFamily="34" charset="-122"/>
                <a:cs typeface="Arial" pitchFamily="34" charset="-120"/>
              </a:rPr>
              <a:t>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171</a:t>
            </a:fld>
            <a:endParaRPr 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name="Slide 1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Q46</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The angular momentum operator ^L_y</a:t>
            </a:r>
            <a:endParaRPr lang="en-US" sz="115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-(ħ)/(i)(y(∂)/(∂ z) - z(∂)/(∂ y))</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(ħ)/(i)(z(∂)/(∂ x) - x(∂)/(∂ z))</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(-iħ)/(2m)(∂)/(∂ x)</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(ħ)/(i)(z(∂)/(∂ x) - y(∂)/(∂ 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172</a:t>
            </a:fld>
            <a:endParaRPr 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name="Slide 17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(ħ)/(i)(z(∂)/(∂ x) - x(∂)/(∂ z))</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algebra of quantum mechanical operators.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(ħ)/(i)(z(∂)/(∂ x) - x(∂)/(∂ z))</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173</a:t>
            </a:fld>
            <a:endParaRPr lang="en-US"/>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name="Slide 1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-(ħ)/(i)(y(∂)/(∂ z) - z(∂)/(∂ 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(-iħ)/(2m)(∂)/(∂ x)</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(ħ)/(i)(z(∂)/(∂ x) - y(∂)/(∂ 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174</a:t>
            </a:fld>
            <a:endParaRPr lang="en-US"/>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name="Slide 17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Q58</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The angular momentum operator 𝑳𝒛 = −𝒊ħ has eigen functions of the form 𝐞𝐱𝐩 (𝒊𝑨φ) 𝝏φ The condition that a full rotation leaves such an eigen function unchanged is satisfies for all the values of A. 1 2 4</a:t>
            </a:r>
            <a:endParaRPr lang="en-US" sz="12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  , 1,  , … ..</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1, 2, 3, 4, … …</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 1,  , … ..</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 , , , … … ..</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175</a:t>
            </a:fld>
            <a:endParaRPr lang="en-US"/>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name="Slide 17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0, 1, 2, 3, 4, … …</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algebra of quantum mechanical operators.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0, 1, 2, 3, 4, … …</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176</a:t>
            </a:fld>
            <a:endParaRPr lang="en-US"/>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name="Slide 1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  ,  , 1,  , … ..</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  , 1,  , … ..</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 , , , , … … ..</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177</a:t>
            </a:fld>
            <a:endParaRPr lang="en-US"/>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name="Slide 17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Q64</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An eigenstate of energy satisfy Hψn=Enψn. In the presence of an extra constant potential V0</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both En and ψn will change</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both En and average kinetic energy will change</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En will change, but not ψn</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ψn will change, but not En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178</a:t>
            </a:fld>
            <a:endParaRPr lang="en-US"/>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name="Slide 17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only En will change, but not ψn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only En will change, but not ψn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179</a:t>
            </a:fld>
            <a:endParaRPr lang="en-US"/>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name="Slide 18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both En and ψn will change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both En and average kinetic energy will change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only ψn will change, but not En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180</a:t>
            </a:fld>
            <a:endParaRPr lang="en-US"/>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name="Slide 18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73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sp hybrid orbitals are of the form C12s+C22pz (2s and 2pz are normalised individually). The coefficients of the normalized form fo the above sp hybrid orbitals are 1 1</a:t>
            </a:r>
            <a:endParaRPr lang="en-US" sz="12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C1= , C2=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C1= , C2=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C1= , C2=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C1= , C2=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181</a:t>
            </a:fld>
            <a:endParaRPr lang="en-US"/>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name="Slide 18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73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C1= , C2=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C1= , C2=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182</a:t>
            </a:fld>
            <a:endParaRPr lang="en-US"/>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name="Slide 18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73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C1= , C2=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C1= , C2=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C1= , C2=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183</a:t>
            </a:fld>
            <a:endParaRPr lang="en-US"/>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name="Slide 1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78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particle of mass m confined in a rectangular box with sides 2a and a, the energy and degeneracy of the first excited state, respectively, are 𝒉2 2</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184</a:t>
            </a:fld>
            <a:endParaRPr lang="en-US"/>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name="Slide 1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78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particle-in-a-box energy formula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185</a:t>
            </a:fld>
            <a:endParaRPr lang="en-US"/>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name="Slide 1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78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186</a:t>
            </a:fld>
            <a:endParaRPr lang="en-US"/>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name="Slide 18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79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Q79</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00" b="1" dirty="0">
                <a:solidFill>
                  <a:srgbClr val="1B2A41"/>
                </a:solidFill>
                <a:latin typeface="Georgia" pitchFamily="34" charset="0"/>
                <a:ea typeface="Georgia" pitchFamily="34" charset="-122"/>
                <a:cs typeface="Georgia" pitchFamily="34" charset="-120"/>
              </a:rPr>
              <a:t>Choosing some Hamiltonian H and an orthonormal basis, a linear variation is carried out to get approximately energies 𝑬𝒋 With 2 basis functions, one obtains 𝑬1 (2) ≤ 𝑬2 (2) Taking 3 basis functions, similarly three ordered energies 𝑬1 (3) ≤ 𝑬2 (3) ≤ 𝑬1 (3) are found. The relation which holds from the following is?</a:t>
            </a:r>
            <a:endParaRPr lang="en-US" sz="10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𝑬1 (2) ≤ 𝑬1 (3) 𝑬2 (2) ≤ 𝑬2 (3)</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𝑬1 (3) ≤ 𝑬1 (2) 𝑬2 (2) ≤ 𝑬2 (3)</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𝑬1 (2) ≤ 𝑬1 (3) 𝑬2 (3) ≤ 𝑬2 (2)</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𝑬1 (3) ≤ 𝑬1 (2) 𝑬2 (3) ≤ 𝑬2 (2)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187</a:t>
            </a:fld>
            <a:endParaRPr lang="en-US"/>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name="Slide 1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79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𝑬1 (3) ≤ 𝑬1 (2) 𝑬2 (3) ≤ 𝑬2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𝑬1 (3) ≤ 𝑬1 (2) 𝑬2 (3) ≤ 𝑬2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188</a:t>
            </a:fld>
            <a:endParaRPr lang="en-US"/>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name="Slide 1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79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𝑬1 (2) ≤ 𝑬1 (3) 𝑬2 (2) ≤ 𝑬2 (3)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𝑬1 (3) ≤ 𝑬1 (2) 𝑬2 (2) ≤ 𝑬2 (3)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𝑬1 (2) ≤ 𝑬1 (3) 𝑬2 (3) ≤ 𝑬2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189</a:t>
            </a:fld>
            <a:endParaRPr lang="en-US"/>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name="Slide 1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82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Q82</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simultaneous eigen functions of angular momentum operators L2 and LZ are</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all of 2s, 2px , 2py, and 2pz orbitals</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2s, 2px and 2py orbital</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2s and 2pz orbitals</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2pz orbital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190</a:t>
            </a:fld>
            <a:endParaRPr lang="en-US"/>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name="Slide 1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82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only 2s and 2pz orbitals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algebra of quantum mechanical operators.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only 2s and 2pz orbitals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191</a:t>
            </a:fld>
            <a:endParaRPr lang="en-US"/>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name="Slide 19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82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all of 2s, 2px , 2py, and 2pz orbitals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only 2s, 2px and 2py orbital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only 2pz orbital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192</a:t>
            </a:fld>
            <a:endParaRPr lang="en-US"/>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name="Slide 19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89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Q89</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spatial part of an excited state b 3𝚺𝐮„ of hydrogen molecule is proportional to [1σ𝒈 (1) σ𝒖 (2) - 1σ𝒈 (2)σ𝒖 (1)]. Using LCAO-MO expansion of 1σ𝒈 𝒂𝒏𝒅 1σ𝒖 in terms of 1s-atomic orbitals, one can infer that this wavefunction has</a:t>
            </a:r>
            <a:endParaRPr lang="en-US" sz="11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ionic parts</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covalent parts</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both ionic and covalent parts</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neither ionic nor covalent parts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193</a:t>
            </a:fld>
            <a:endParaRPr lang="en-US"/>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name="Slide 1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89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only covalent parts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only covalent parts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194</a:t>
            </a:fld>
            <a:endParaRPr lang="en-US"/>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name="Slide 1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89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only ionic parts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both ionic and covalent parts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neither ionic nor covalent parts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195</a:t>
            </a:fld>
            <a:endParaRPr lang="en-US"/>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name="Slide 19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90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Q90</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Which of the following is the correct antisymmetric spin wavefunction for a two-electron singlet state?</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α(1)β(2)</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β(1)α(2)</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α(1)β(2) – β(1)α(2)</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α(1)β(2) + β(1)α(2)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196</a:t>
            </a:fld>
            <a:endParaRPr lang="en-US"/>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name="Slide 19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90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α(1)β(2)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postulates of QM and wavefunction requirements. The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α(1)β(2)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197</a:t>
            </a:fld>
            <a:endParaRPr lang="en-US"/>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name="Slide 1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90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β(1)α(2)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α(1)β(2) – β(1)α(2)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α(1)β(2) + β(1)α(2)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198</a:t>
            </a:fld>
            <a:endParaRPr lang="en-US"/>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name="Slide 1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104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Q104</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Which is </a:t>
            </a:r>
            <a:pPr algn="l" indent="0" marL="0">
              <a:buNone/>
            </a:pPr>
            <a:r>
              <a:rPr lang="en-US" sz="1250" b="1" dirty="0">
                <a:solidFill>
                  <a:srgbClr val="C9821B"/>
                </a:solidFill>
                <a:latin typeface="Georgia" pitchFamily="34" charset="0"/>
                <a:ea typeface="Georgia" pitchFamily="34" charset="-122"/>
                <a:cs typeface="Georgia" pitchFamily="34" charset="-120"/>
              </a:rPr>
              <a:t>NOT</a:t>
            </a:r>
            <a:pPr algn="l" indent="0" marL="0">
              <a:buNone/>
            </a:pPr>
            <a:r>
              <a:rPr lang="en-US" sz="1250" b="1" dirty="0">
                <a:solidFill>
                  <a:srgbClr val="1B2A41"/>
                </a:solidFill>
                <a:latin typeface="Georgia" pitchFamily="34" charset="0"/>
                <a:ea typeface="Georgia" pitchFamily="34" charset="-122"/>
                <a:cs typeface="Georgia" pitchFamily="34" charset="-120"/>
              </a:rPr>
              <a:t> a suitable unnormalized wavefunction for excited He (1s 2s configuration)?</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[1s(1)2s(2)–2s(1)1s(2)][β(1)β(2)]</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[1s(1)2s(2)+2s(1)1s(2)][α(1)β(2)–β(1)α(2)]</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[1s(1)2s(2)–2s(1)1s(2)][α(1)β(2)+β(1)α(2)]</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[1s(1)2s(2)+2s(1)1s(2)][α(1)β(2)]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199</a:t>
            </a:fld>
            <a:endParaRPr lang="en-US"/>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name="Slide 2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104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[1s(1)2s(2)+2s(1)1s(2)][α(1)β(2)]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postulates of QM and wavefunction requirements. The correct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[1s(1)2s(2)+2s(1)1s(2)][α(1)β(2)]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200</a:t>
            </a:fld>
            <a:endParaRPr lang="en-US"/>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name="Slide 2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104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[1s(1)2s(2)–2s(1)1s(2)][β(1)β(2)]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[1s(1)2s(2)+2s(1)1s(2)][α(1)β(2)–β(1)α(2)]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[1s(1)2s(2)–2s(1)1s(2)][α(1)β(2)+β(1)α(2)]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201</a:t>
            </a:fld>
            <a:endParaRPr lang="en-US"/>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name="Slide 20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107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Q107</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A particle is in a state φ = ψ1 + 3ψ2 where ψ1 𝒂𝒏𝒅 ψ2 are eigenfunctions of the Hamiltonian of the particle with eigenvalues E1 and E2 , respectively. The average energy of the particle in the state φ is</a:t>
            </a:r>
            <a:endParaRPr lang="en-US" sz="12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(E1 +9E2)/10</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(E1 +3E2)</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(E1 +9E2)/14</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(E1+3E2)/10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202</a:t>
            </a:fld>
            <a:endParaRPr lang="en-US"/>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name="Slide 20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107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(E1 +9E2)/10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(E1 +9E2)/10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203</a:t>
            </a:fld>
            <a:endParaRPr lang="en-US"/>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name="Slide 2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107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(E1 +3E2)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(E1 +9E2)/14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(E1+3E2)/10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204</a:t>
            </a:fld>
            <a:endParaRPr lang="en-US"/>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name="Slide 2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115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Q115</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photolysis product of (CO)</a:t>
            </a:r>
            <a:pPr algn="l" indent="0" marL="0">
              <a:buNone/>
            </a:pPr>
            <a:r>
              <a:rPr lang="en-US" sz="1250" b="1" baseline="-40000" dirty="0">
                <a:solidFill>
                  <a:srgbClr val="1B2A41"/>
                </a:solidFill>
                <a:latin typeface="Georgia" pitchFamily="34" charset="0"/>
                <a:ea typeface="Georgia" pitchFamily="34" charset="-122"/>
                <a:cs typeface="Georgia" pitchFamily="34" charset="-120"/>
              </a:rPr>
              <a:t>5</a:t>
            </a:r>
            <a:pPr algn="l" indent="0" marL="0">
              <a:buNone/>
            </a:pPr>
            <a:r>
              <a:rPr lang="en-US" sz="1250" b="1" dirty="0">
                <a:solidFill>
                  <a:srgbClr val="1B2A41"/>
                </a:solidFill>
                <a:latin typeface="Georgia" pitchFamily="34" charset="0"/>
                <a:ea typeface="Georgia" pitchFamily="34" charset="-122"/>
                <a:cs typeface="Georgia" pitchFamily="34" charset="-120"/>
              </a:rPr>
              <a:t>W=CD</a:t>
            </a:r>
            <a:pPr algn="l" indent="0" marL="0">
              <a:buNone/>
            </a:pPr>
            <a:r>
              <a:rPr lang="en-US" sz="1250" b="1" baseline="-40000" dirty="0">
                <a:solidFill>
                  <a:srgbClr val="1B2A41"/>
                </a:solidFill>
                <a:latin typeface="Georgia" pitchFamily="34" charset="0"/>
                <a:ea typeface="Georgia" pitchFamily="34" charset="-122"/>
                <a:cs typeface="Georgia" pitchFamily="34" charset="-120"/>
              </a:rPr>
              <a:t>2</a:t>
            </a:r>
            <a:pPr algn="l" indent="0" marL="0">
              <a:buNone/>
            </a:pPr>
            <a:r>
              <a:rPr lang="en-US" sz="1250" b="1" dirty="0">
                <a:solidFill>
                  <a:srgbClr val="1B2A41"/>
                </a:solidFill>
                <a:latin typeface="Georgia" pitchFamily="34" charset="0"/>
                <a:ea typeface="Georgia" pitchFamily="34" charset="-122"/>
                <a:cs typeface="Georgia" pitchFamily="34" charset="-120"/>
              </a:rPr>
              <a:t> (loss of CO) gives compound A. A is:</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a:t>
            </a:r>
            <a:pPr algn="l" indent="0" marL="0">
              <a:buNone/>
            </a:pPr>
            <a:r>
              <a:rPr lang="en-US" sz="850" baseline="-40000" dirty="0">
                <a:solidFill>
                  <a:srgbClr val="1B2A41"/>
                </a:solidFill>
                <a:latin typeface="Arial" pitchFamily="34" charset="0"/>
                <a:ea typeface="Arial" pitchFamily="34" charset="-122"/>
                <a:cs typeface="Arial" pitchFamily="34" charset="-120"/>
              </a:rPr>
              <a:t>2</a:t>
            </a:r>
            <a:pPr algn="l" indent="0" marL="0">
              <a:buNone/>
            </a:pPr>
            <a:r>
              <a:rPr lang="en-US" sz="850" dirty="0">
                <a:solidFill>
                  <a:srgbClr val="1B2A41"/>
                </a:solidFill>
                <a:latin typeface="Arial" pitchFamily="34" charset="0"/>
                <a:ea typeface="Arial" pitchFamily="34" charset="-122"/>
                <a:cs typeface="Arial" pitchFamily="34" charset="-120"/>
              </a:rPr>
              <a:t>C=CD</a:t>
            </a:r>
            <a:pPr algn="l" indent="0" marL="0">
              <a:buNone/>
            </a:pPr>
            <a:r>
              <a:rPr lang="en-US" sz="850" baseline="-40000" dirty="0">
                <a:solidFill>
                  <a:srgbClr val="1B2A41"/>
                </a:solidFill>
                <a:latin typeface="Arial" pitchFamily="34" charset="0"/>
                <a:ea typeface="Arial" pitchFamily="34" charset="-122"/>
                <a:cs typeface="Arial" pitchFamily="34" charset="-120"/>
              </a:rPr>
              <a:t>2</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a:t>
            </a:r>
            <a:pPr algn="l" indent="0" marL="0">
              <a:buNone/>
            </a:pPr>
            <a:r>
              <a:rPr lang="en-US" sz="850" baseline="-40000" dirty="0">
                <a:solidFill>
                  <a:srgbClr val="1B2A41"/>
                </a:solidFill>
                <a:latin typeface="Arial" pitchFamily="34" charset="0"/>
                <a:ea typeface="Arial" pitchFamily="34" charset="-122"/>
                <a:cs typeface="Arial" pitchFamily="34" charset="-120"/>
              </a:rPr>
              <a:t>3</a:t>
            </a:r>
            <a:pPr algn="l" indent="0" marL="0">
              <a:buNone/>
            </a:pPr>
            <a:r>
              <a:rPr lang="en-US" sz="850" dirty="0">
                <a:solidFill>
                  <a:srgbClr val="1B2A41"/>
                </a:solidFill>
                <a:latin typeface="Arial" pitchFamily="34" charset="0"/>
                <a:ea typeface="Arial" pitchFamily="34" charset="-122"/>
                <a:cs typeface="Arial" pitchFamily="34" charset="-120"/>
              </a:rPr>
              <a:t>C–CD</a:t>
            </a:r>
            <a:pPr algn="l" indent="0" marL="0">
              <a:buNone/>
            </a:pPr>
            <a:r>
              <a:rPr lang="en-US" sz="850" baseline="-40000" dirty="0">
                <a:solidFill>
                  <a:srgbClr val="1B2A41"/>
                </a:solidFill>
                <a:latin typeface="Arial" pitchFamily="34" charset="0"/>
                <a:ea typeface="Arial" pitchFamily="34" charset="-122"/>
                <a:cs typeface="Arial" pitchFamily="34" charset="-120"/>
              </a:rPr>
              <a:t>3</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[W(CO)</a:t>
            </a:r>
            <a:pPr algn="l" indent="0" marL="0">
              <a:buNone/>
            </a:pPr>
            <a:r>
              <a:rPr lang="en-US" sz="850" baseline="-40000" dirty="0">
                <a:solidFill>
                  <a:srgbClr val="1B2A41"/>
                </a:solidFill>
                <a:latin typeface="Arial" pitchFamily="34" charset="0"/>
                <a:ea typeface="Arial" pitchFamily="34" charset="-122"/>
                <a:cs typeface="Arial" pitchFamily="34" charset="-120"/>
              </a:rPr>
              <a:t>4</a:t>
            </a:r>
            <a:pPr algn="l" indent="0" marL="0">
              <a:buNone/>
            </a:pPr>
            <a:r>
              <a:rPr lang="en-US" sz="850" dirty="0">
                <a:solidFill>
                  <a:srgbClr val="1B2A41"/>
                </a:solidFill>
                <a:latin typeface="Arial" pitchFamily="34" charset="0"/>
                <a:ea typeface="Arial" pitchFamily="34" charset="-122"/>
                <a:cs typeface="Arial" pitchFamily="34" charset="-120"/>
              </a:rPr>
              <a:t>(CD</a:t>
            </a:r>
            <a:pPr algn="l" indent="0" marL="0">
              <a:buNone/>
            </a:pPr>
            <a:r>
              <a:rPr lang="en-US" sz="850" baseline="-40000" dirty="0">
                <a:solidFill>
                  <a:srgbClr val="1B2A41"/>
                </a:solidFill>
                <a:latin typeface="Arial" pitchFamily="34" charset="0"/>
                <a:ea typeface="Arial" pitchFamily="34" charset="-122"/>
                <a:cs typeface="Arial" pitchFamily="34" charset="-120"/>
              </a:rPr>
              <a:t>2</a:t>
            </a:r>
            <a:pPr algn="l" indent="0" marL="0">
              <a:buNone/>
            </a:pPr>
            <a:r>
              <a:rPr lang="en-US" sz="850" dirty="0">
                <a:solidFill>
                  <a:srgbClr val="1B2A41"/>
                </a:solidFill>
                <a:latin typeface="Arial" pitchFamily="34" charset="0"/>
                <a:ea typeface="Arial" pitchFamily="34" charset="-122"/>
                <a:cs typeface="Arial" pitchFamily="34" charset="-120"/>
              </a:rPr>
              <a:t>)] η</a:t>
            </a:r>
            <a:pPr algn="l" indent="0" marL="0">
              <a:buNone/>
            </a:pPr>
            <a:r>
              <a:rPr lang="en-US" sz="850" baseline="30000" dirty="0">
                <a:solidFill>
                  <a:srgbClr val="1B2A41"/>
                </a:solidFill>
                <a:latin typeface="Arial" pitchFamily="34" charset="0"/>
                <a:ea typeface="Arial" pitchFamily="34" charset="-122"/>
                <a:cs typeface="Arial" pitchFamily="34" charset="-120"/>
              </a:rPr>
              <a:t>2</a:t>
            </a:r>
            <a:pPr algn="l" indent="0" marL="0">
              <a:buNone/>
            </a:pPr>
            <a:r>
              <a:rPr lang="en-US" sz="850" dirty="0">
                <a:solidFill>
                  <a:srgbClr val="1B2A41"/>
                </a:solidFill>
                <a:latin typeface="Arial" pitchFamily="34" charset="0"/>
                <a:ea typeface="Arial" pitchFamily="34" charset="-122"/>
                <a:cs typeface="Arial" pitchFamily="34" charset="-120"/>
              </a:rPr>
              <a:t>-carbene complex</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[W(CO)</a:t>
            </a:r>
            <a:pPr algn="l" indent="0" marL="0">
              <a:buNone/>
            </a:pPr>
            <a:r>
              <a:rPr lang="en-US" sz="850" baseline="-40000" dirty="0">
                <a:solidFill>
                  <a:srgbClr val="1B2A41"/>
                </a:solidFill>
                <a:latin typeface="Arial" pitchFamily="34" charset="0"/>
                <a:ea typeface="Arial" pitchFamily="34" charset="-122"/>
                <a:cs typeface="Arial" pitchFamily="34" charset="-120"/>
              </a:rPr>
              <a:t>4</a:t>
            </a:r>
            <a:pPr algn="l" indent="0" marL="0">
              <a:buNone/>
            </a:pPr>
            <a:r>
              <a:rPr lang="en-US" sz="850" dirty="0">
                <a:solidFill>
                  <a:srgbClr val="1B2A41"/>
                </a:solidFill>
                <a:latin typeface="Arial" pitchFamily="34" charset="0"/>
                <a:ea typeface="Arial" pitchFamily="34" charset="-122"/>
                <a:cs typeface="Arial" pitchFamily="34" charset="-120"/>
              </a:rPr>
              <a:t>]=CD</a:t>
            </a:r>
            <a:pPr algn="l" indent="0" marL="0">
              <a:buNone/>
            </a:pPr>
            <a:r>
              <a:rPr lang="en-US" sz="850" baseline="-40000" dirty="0">
                <a:solidFill>
                  <a:srgbClr val="1B2A41"/>
                </a:solidFill>
                <a:latin typeface="Arial" pitchFamily="34" charset="0"/>
                <a:ea typeface="Arial" pitchFamily="34" charset="-122"/>
                <a:cs typeface="Arial" pitchFamily="34" charset="-120"/>
              </a:rPr>
              <a:t>2</a:t>
            </a:r>
            <a:pPr algn="l" indent="0" marL="0">
              <a:buNone/>
            </a:pPr>
            <a:r>
              <a:rPr lang="en-US" sz="850" dirty="0">
                <a:solidFill>
                  <a:srgbClr val="1B2A41"/>
                </a:solidFill>
                <a:latin typeface="Arial" pitchFamily="34" charset="0"/>
                <a:ea typeface="Arial" pitchFamily="34" charset="-122"/>
                <a:cs typeface="Arial" pitchFamily="34" charset="-120"/>
              </a:rPr>
              <a:t> (16e carbene)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205</a:t>
            </a:fld>
            <a:endParaRPr lang="en-US"/>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name="Slide 2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115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[W(CO)</a:t>
            </a:r>
            <a:pPr algn="l" indent="0" marL="0">
              <a:buNone/>
            </a:pPr>
            <a:r>
              <a:rPr lang="en-US" sz="1250" baseline="-40000" dirty="0">
                <a:solidFill>
                  <a:srgbClr val="1B2A41"/>
                </a:solidFill>
                <a:latin typeface="Arial" pitchFamily="34" charset="0"/>
                <a:ea typeface="Arial" pitchFamily="34" charset="-122"/>
                <a:cs typeface="Arial" pitchFamily="34" charset="-120"/>
              </a:rPr>
              <a:t>4</a:t>
            </a:r>
            <a:pPr algn="l" indent="0" marL="0">
              <a:buNone/>
            </a:pPr>
            <a:r>
              <a:rPr lang="en-US" sz="1250" dirty="0">
                <a:solidFill>
                  <a:srgbClr val="1B2A41"/>
                </a:solidFill>
                <a:latin typeface="Arial" pitchFamily="34" charset="0"/>
                <a:ea typeface="Arial" pitchFamily="34" charset="-122"/>
                <a:cs typeface="Arial" pitchFamily="34" charset="-120"/>
              </a:rPr>
              <a:t>(CD</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 η</a:t>
            </a:r>
            <a:pPr algn="l" indent="0" marL="0">
              <a:buNone/>
            </a:pPr>
            <a:r>
              <a:rPr lang="en-US" sz="1250" baseline="3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-carbene complex</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angular momentum quantization and spin algebra. The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[W(CO)</a:t>
            </a:r>
            <a:pPr algn="l" indent="0" marL="0">
              <a:buNone/>
            </a:pPr>
            <a:r>
              <a:rPr lang="en-US" sz="900" b="1" baseline="-40000" dirty="0">
                <a:solidFill>
                  <a:srgbClr val="1B2A41"/>
                </a:solidFill>
                <a:latin typeface="Arial" pitchFamily="34" charset="0"/>
                <a:ea typeface="Arial" pitchFamily="34" charset="-122"/>
                <a:cs typeface="Arial" pitchFamily="34" charset="-120"/>
              </a:rPr>
              <a:t>4</a:t>
            </a:r>
            <a:pPr algn="l" indent="0" marL="0">
              <a:buNone/>
            </a:pPr>
            <a:r>
              <a:rPr lang="en-US" sz="900" b="1" dirty="0">
                <a:solidFill>
                  <a:srgbClr val="1B2A41"/>
                </a:solidFill>
                <a:latin typeface="Arial" pitchFamily="34" charset="0"/>
                <a:ea typeface="Arial" pitchFamily="34" charset="-122"/>
                <a:cs typeface="Arial" pitchFamily="34" charset="-120"/>
              </a:rPr>
              <a:t>(CD</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 η</a:t>
            </a:r>
            <a:pPr algn="l" indent="0" marL="0">
              <a:buNone/>
            </a:pPr>
            <a:r>
              <a:rPr lang="en-US" sz="900" b="1" baseline="3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-carbene complex</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206</a:t>
            </a:fld>
            <a:endParaRPr lang="en-US"/>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name="Slide 2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115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C=CD</a:t>
            </a:r>
            <a:pPr algn="l" indent="0" marL="0">
              <a:buNone/>
            </a:pPr>
            <a:r>
              <a:rPr lang="en-US" sz="1050" b="1" baseline="-40000" dirty="0">
                <a:solidFill>
                  <a:srgbClr val="1B2A41"/>
                </a:solidFill>
                <a:latin typeface="Arial" pitchFamily="34" charset="0"/>
                <a:ea typeface="Arial" pitchFamily="34" charset="-122"/>
                <a:cs typeface="Arial" pitchFamily="34" charset="-120"/>
              </a:rPr>
              <a:t>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C–CD</a:t>
            </a:r>
            <a:pPr algn="l" indent="0" marL="0">
              <a:buNone/>
            </a:pPr>
            <a:r>
              <a:rPr lang="en-US" sz="1050" b="1" baseline="-40000" dirty="0">
                <a:solidFill>
                  <a:srgbClr val="1B2A41"/>
                </a:solidFill>
                <a:latin typeface="Arial" pitchFamily="34" charset="0"/>
                <a:ea typeface="Arial" pitchFamily="34" charset="-122"/>
                <a:cs typeface="Arial" pitchFamily="34" charset="-120"/>
              </a:rPr>
              <a:t>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[W(CO)</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]=CD</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(16e carbene)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207</a:t>
            </a:fld>
            <a:endParaRPr lang="en-US"/>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name="Slide 20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119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Q119</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050" b="1" dirty="0">
                <a:solidFill>
                  <a:srgbClr val="1B2A41"/>
                </a:solidFill>
                <a:latin typeface="Georgia" pitchFamily="34" charset="0"/>
                <a:ea typeface="Georgia" pitchFamily="34" charset="-122"/>
                <a:cs typeface="Georgia" pitchFamily="34" charset="-120"/>
              </a:rPr>
              <a:t>The spatial part of the dominant resonance structure of the LiH molecule is (only valance part of the wavefunction is shown).</a:t>
            </a:r>
            <a:endParaRPr lang="en-US" sz="10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2sLi (r1) 2sLi (r2)</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2sLi (r1) 1sH (r2) + 2sLi (r2) 1sH (r1)</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2sLi (r1) 1sH (r2) - 2sLi (r2) 1sH (r1)</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1sH (r1) 1sH (r2)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208</a:t>
            </a:fld>
            <a:endParaRPr lang="en-US"/>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name="Slide 20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119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1sH (r1) 1sH (r2)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eigenvalue = l(l+1)ħ</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1sH (r1) 1sH (r2)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,L_y] = iħL_z; [L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m runs –l to +l inclusive → 2l+1 values.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and L_z are simultaneously measurable; L</a:t>
            </a:r>
            <a:pPr algn="l" indent="0" marL="0">
              <a:buNone/>
            </a:pPr>
            <a:r>
              <a:rPr lang="en-US" sz="900" baseline="-40000" dirty="0">
                <a:solidFill>
                  <a:srgbClr val="1B2A41"/>
                </a:solidFill>
                <a:latin typeface="Arial" pitchFamily="34" charset="0"/>
                <a:ea typeface="Arial" pitchFamily="34" charset="-122"/>
                <a:cs typeface="Arial" pitchFamily="34" charset="-120"/>
              </a:rPr>
              <a:t>x</a:t>
            </a:r>
            <a:pPr algn="l" indent="0" marL="0">
              <a:buNone/>
            </a:pPr>
            <a:r>
              <a:rPr lang="en-US" sz="900" dirty="0">
                <a:solidFill>
                  <a:srgbClr val="1B2A41"/>
                </a:solidFill>
                <a:latin typeface="Arial" pitchFamily="34" charset="0"/>
                <a:ea typeface="Arial" pitchFamily="34" charset="-122"/>
                <a:cs typeface="Arial" pitchFamily="34" charset="-120"/>
              </a:rPr>
              <a:t>, L_y, L_z do not mutually commute.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 gives shape; m gives orientation; s gives spin direction.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209</a:t>
            </a:fld>
            <a:endParaRPr lang="en-US"/>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name="Slide 2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119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2sLi (r1) 2sLi (r2)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2sLi (r1) 1sH (r2) + 2sLi (r2) 1sH (r1)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2sLi (r1) 1sH (r2) - 2sLi (r2) 1sH (r1)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angular momentum quantization and spin algebra;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210</a:t>
            </a:fld>
            <a:endParaRPr lang="en-US"/>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name="Slide 2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Angular Momentum &amp; Spin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120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Q120</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050" b="1" dirty="0">
                <a:solidFill>
                  <a:srgbClr val="1B2A41"/>
                </a:solidFill>
                <a:latin typeface="Georgia" pitchFamily="34" charset="0"/>
                <a:ea typeface="Georgia" pitchFamily="34" charset="-122"/>
                <a:cs typeface="Georgia" pitchFamily="34" charset="-120"/>
              </a:rPr>
              <a:t>The transition dipole moment for a rotational transition J → J+1 in a diatomic molecule is non-zero only if the molecule has:</a:t>
            </a:r>
            <a:endParaRPr lang="en-US" sz="10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permanent dipole moment</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Zero dipole moment</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centre of symmetry</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Equal atomic masses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 gives shape; m gives orientation; s gives spin direction.</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t>
            </a:r>
            <a:pPr algn="l" indent="0" marL="0">
              <a:buNone/>
            </a:pPr>
            <a:r>
              <a:rPr lang="en-US" sz="800" dirty="0">
                <a:solidFill>
                  <a:srgbClr val="5A6B82"/>
                </a:solidFill>
                <a:latin typeface="Arial" pitchFamily="34" charset="0"/>
                <a:ea typeface="Arial" pitchFamily="34" charset="-122"/>
                <a:cs typeface="Arial" pitchFamily="34" charset="-120"/>
              </a:rPr>
              <a:t>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Q120</a:t>
            </a:r>
            <a:pPr algn="r" indent="0" marL="0">
              <a:buNone/>
            </a:pPr>
            <a:r>
              <a:rPr lang="en-US" sz="850" dirty="0">
                <a:solidFill>
                  <a:srgbClr val="8A99AD"/>
                </a:solidFill>
                <a:latin typeface="Arial" pitchFamily="34" charset="0"/>
                <a:ea typeface="Arial" pitchFamily="34" charset="-122"/>
                <a:cs typeface="Arial" pitchFamily="34" charset="-120"/>
              </a:rPr>
              <a:t>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211</a:t>
            </a:fld>
            <a:endParaRPr lang="en-US"/>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name="Slide 2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Angular Momentum &amp; Spin</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19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Orbital angular momentum: L</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eigenvalue = l(l+1)ħ</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L_z = mħ (–l ≤ m ≤ l). Spin s = ½, m_s = ±½. Total J = L+S, ranging |L–S| to L+S.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 l(l+1)ħ</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L_z = mħ</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x</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,L_y] = iħL_z</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Degeneracy = 2l+1</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Orbital angular momentum</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Spin angular momentum</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Angular-momentum coupling</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Commutation relations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Forgetting m runs –l to +l inclusive → 2l+1 values.</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Degeneracy of level l = 2l+1. [L</a:t>
            </a:r>
            <a:pPr algn="l" indent="0" marL="0">
              <a:lnSpc>
                <a:spcPct val="100000"/>
              </a:lnSpc>
              <a:buNone/>
            </a:pPr>
            <a:r>
              <a:rPr lang="en-US" sz="900" baseline="-40000" dirty="0">
                <a:solidFill>
                  <a:srgbClr val="1B2A41"/>
                </a:solidFill>
                <a:latin typeface="Arial" pitchFamily="34" charset="0"/>
                <a:ea typeface="Arial" pitchFamily="34" charset="-122"/>
                <a:cs typeface="Arial" pitchFamily="34" charset="-120"/>
              </a:rPr>
              <a:t>x</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,L_y] = iħL_z; [L</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,L_z] = 0.</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800" b="1" dirty="0">
                <a:solidFill>
                  <a:srgbClr val="1E3A5F"/>
                </a:solidFill>
                <a:latin typeface="Arial" pitchFamily="34" charset="0"/>
                <a:ea typeface="Arial" pitchFamily="34" charset="-122"/>
                <a:cs typeface="Arial" pitchFamily="34" charset="-120"/>
              </a:rPr>
              <a:t>PYQs in this topic:  </a:t>
            </a:r>
            <a:pPr algn="l" indent="0" marL="0">
              <a:buNone/>
            </a:pPr>
            <a:r>
              <a:rPr lang="en-US" sz="800" dirty="0">
                <a:solidFill>
                  <a:srgbClr val="1B2A41"/>
                </a:solidFill>
                <a:latin typeface="Arial" pitchFamily="34" charset="0"/>
                <a:ea typeface="Arial" pitchFamily="34" charset="-122"/>
                <a:cs typeface="Arial" pitchFamily="34" charset="-120"/>
              </a:rPr>
              <a:t>Q8   Q23   Q28   Q32   Q34   Q46   Q58   Q64   Q73   Q78   Q79   Q82   Q89   Q90   Q104   Q107   Q115   Q119   Q120</a:t>
            </a:r>
            <a:endParaRPr lang="en-US" sz="8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3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Quantum numbers, commutation relations, angular momentum algebra.</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name="Slide 21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6</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Hydrogen Atom &amp; Atomic Orbitals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17 questions   ·   Easy 5  |  Medium 12  |  Hard 0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name="Slide 2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50" b="1" dirty="0">
                <a:solidFill>
                  <a:srgbClr val="1B2A41"/>
                </a:solidFill>
                <a:latin typeface="Georgia" pitchFamily="34" charset="0"/>
                <a:ea typeface="Georgia" pitchFamily="34" charset="-122"/>
                <a:cs typeface="Georgia" pitchFamily="34" charset="-120"/>
              </a:rPr>
              <a:t>The normalized hydrogen atom 1s wavefunction is given by ψ1𝒔 = 𝒆 𝒂𝒐 where ζ=1 π 𝒂𝒐 and energy is – 0.5 au. If we use a normalized wavefunction of the above form with ζ≠1, the average value of energy of the ground state of hydrogen atom is:</a:t>
            </a:r>
            <a:endParaRPr lang="en-US" sz="105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Greater than – 0.5 au</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Equal to – 0.5 au</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Less than – 0.5 au</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Equal to ζ times – 0.5 au.</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214</a:t>
            </a:fld>
            <a:endParaRPr lang="en-US"/>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name="Slide 2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Less than – 0.5 au</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H-atom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–13.6/n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eV = –Z</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/2n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au.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lm = R</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Less than – 0.5 au</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 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(spatial). Bohr radius a</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0.529 Å. IE ∝ 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for Coulomb potential: &lt;T&gt; = –E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&lt;V&gt; = 2E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Variational: &lt;E&gt; ≥ E_exact.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TAPS: Total nodes = n–1; Angular = l; radial = n–l–1.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215</a:t>
            </a:fld>
            <a:endParaRPr lang="en-US"/>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name="Slide 2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Greater than – 0.5 au</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Equal to – 0.5 au</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Equal to ζ times – 0.5 au.</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216</a:t>
            </a:fld>
            <a:endParaRPr lang="en-US"/>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name="Slide 2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A hydrogenic orbital with radial function of the form 𝒓α exp[−βr] and φ-part as exp[–3iφ] corresponds to</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n&gt;4, l &gt;3, m=3</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n=4, l =3, m=–3</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 = 4, l &gt;3, m=3</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 &gt; 4 , l = 3, m= –3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217</a:t>
            </a:fld>
            <a:endParaRPr lang="en-US"/>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name="Slide 2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n=4, l =3, m=–3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H-atom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–13.6/n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eV = –Z</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/2n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au.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lm = R</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r^l with l = 3 (f), no radial node ⇒ n − l − 1 = 0 ⇒ n = 4; e−³ⁱφ ⇒ m = −3: a 4f orbital with m = −3.</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n=4, l =3, m=–3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 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(spatial). Bohr radius a</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0.529 Å. IE ∝ 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for Coulomb potential: &lt;T&gt; = –E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&lt;V&gt; = 2E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Variational: &lt;E&gt; ≥ E_exact.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TAPS: Total nodes = n–1; Angular = l; radial = n–l–1.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218</a:t>
            </a:fld>
            <a:endParaRPr lang="en-US"/>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name="Slide 2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n&gt;4, l &gt;3, m=3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r^l with l = 3 (f), no radial node ⇒ n − l − 1 = 0 ⇒ n = 4; e−³ⁱφ ⇒ m = −3: a 4f orbital with m = −3.</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 = 4, l &gt;3, m=3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r^l with l = 3 (f), no radial node ⇒ n − l − 1 = 0 ⇒ n = 4; e−³ⁱφ ⇒ m = −3: a 4f orbital with m =</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 &gt; 4 , l = 3, m= –3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r^l with l = 3 (f), no radial node ⇒ n − l − 1 = 0 ⇒ n = 4; e−³ⁱφ ⇒ m = −3: a 4f orbital with m =</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219</a:t>
            </a:fld>
            <a:endParaRPr lang="en-US"/>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name="Slide 2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For the eigenstates of the hydrogen atom, which of the following relations between the expectation value of kinetic energy (T) and potential (V) holds true?</a:t>
            </a:r>
            <a:endParaRPr lang="en-US" sz="12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𝐓 = 𝐕</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𝐓 = − 𝐕</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𝐓 = 𝐕</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𝐓 = −2 𝐕</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220</a:t>
            </a:fld>
            <a:endParaRPr lang="en-US"/>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name="Slide 2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2 𝐓 = − 𝐕</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H-atom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–13.6/n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eV = –Z</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/2n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au.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lm = R</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H-atom wavefunctions and quantum numbers.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2 𝐓 = − 𝐕</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 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(spatial). Bohr radius a</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0.529 Å. IE ∝ 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for Coulomb potential: &lt;T&gt; = –E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&lt;V&gt; = 2E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Variational: &lt;E&gt; ≥ E_exact.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TAPS: Total nodes = n–1; Angular = l; radial = n–l–1.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221</a:t>
            </a:fld>
            <a:endParaRPr lang="en-US"/>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name="Slide 2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𝐓 = 𝐕</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𝐓 = 𝐕</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𝐓 = −2 𝐕</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222</a:t>
            </a:fld>
            <a:endParaRPr lang="en-US"/>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name="Slide 2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Which of the following is true for the radial part of the hydrogen atom wavefunctions Rnl(r) (n principal quantum number) and the nodes associated with them?</a:t>
            </a:r>
            <a:endParaRPr lang="en-US" sz="12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radial part of only s function is non-zero at the origin and has (n – 1) nodes.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radial part of s function is zero at the origin and has n number of nodes.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All radial functions have values of zero at the origin and have (n –1) nodes.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radial parts of all s functions are zero at the origin and have no nodes.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223</a:t>
            </a:fld>
            <a:endParaRPr lang="en-US"/>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name="Slide 2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The radial part of only s function is non-zero at the origin and has (n – 1) nodes.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H-atom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–13.6/n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eV = –Z</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/2n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au.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lm = R</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The radial part of only s function is non-zero at the origin and has (n – 1) nodes.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 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(spatial). Bohr radius a</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0.529 Å. IE ∝ 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for Coulomb potential: &lt;T&gt; = –E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&lt;V&gt; = 2E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Variational: &lt;E&gt; ≥ E_exact.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TAPS: Total nodes = n–1; Angular = l; radial = n–l–1.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224</a:t>
            </a:fld>
            <a:endParaRPr lang="en-US"/>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name="Slide 2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radial part of s function is zero at the origin and has n number of nodes.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All radial functions have values of zero at the origin and have (n –1) nodes.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radial parts of all s functions are zero at the origin and have no nodes.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225</a:t>
            </a:fld>
            <a:endParaRPr lang="en-US"/>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name="Slide 2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hydrogenic orbital with the form of the radial function 𝐫 2 (𝛂1 − 𝐫)(𝛂2 − 𝐫)𝐞𝐱𝐩 [−𝛃𝐫] where a1, a2 and b are constants, may be identified as a</a:t>
            </a:r>
            <a:endParaRPr lang="en-US" sz="12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3d orbital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4f orbital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5d orbital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5f orbital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226</a:t>
            </a:fld>
            <a:endParaRPr lang="en-US"/>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name="Slide 2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5d orbital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H-atom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–13.6/n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eV = –Z</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/2n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au.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lm = R</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H-atom wavefunctions and quantum numbers.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5d orbital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 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(spatial). Bohr radius a</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0.529 Å. IE ∝ 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for Coulomb potential: &lt;T&gt; = –E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&lt;V&gt; = 2E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Variational: &lt;E&gt; ≥ E_exact.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TAPS: Total nodes = n–1; Angular = l; radial = n–l–1.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227</a:t>
            </a:fld>
            <a:endParaRPr lang="en-US"/>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name="Slide 2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3d orbital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4f orbital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5f orbital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228</a:t>
            </a:fld>
            <a:endParaRPr lang="en-US"/>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name="Slide 2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Q41</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The orbital with two radial and two angular nodes is</a:t>
            </a:r>
            <a:endParaRPr lang="en-US" sz="115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3p</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5d</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5f</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229</a:t>
            </a:fld>
            <a:endParaRPr lang="en-US"/>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name="Slide 2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5d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H-atom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–13.6/n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eV = –Z</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/2n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au.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lm = R</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H-atom wavefunctions and quantum numbers.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5d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 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(spatial). Bohr radius a</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0.529 Å. IE ∝ 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for Coulomb potential: &lt;T&gt; = –E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&lt;V&gt; = 2E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Variational: &lt;E&gt; ≥ E_exact.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TAPS: Total nodes = n–1; Angular = l; radial = n–l–1.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230</a:t>
            </a:fld>
            <a:endParaRPr lang="en-US"/>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name="Slide 2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3p</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231</a:t>
            </a:fld>
            <a:endParaRPr lang="en-US"/>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name="Slide 2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Q45</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most probable value of ‘r’ for an electron in 1s orbital of hydrogen atom is</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a0 / 2</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a0</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2a0</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3a0 / 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232</a:t>
            </a:fld>
            <a:endParaRPr lang="en-US"/>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name="Slide 2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a0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H-atom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–13.6/n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eV = –Z</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/2n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au.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lm = R</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H-atom wavefunctions and quantum numbers.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a0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 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(spatial). Bohr radius a</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0.529 Å. IE ∝ 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for Coulomb potential: &lt;T&gt; = –E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&lt;V&gt; = 2E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Variational: &lt;E&gt; ≥ E_exact.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TAPS: Total nodes = n–1; Angular = l; radial = n–l–1.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233</a:t>
            </a:fld>
            <a:endParaRPr lang="en-US"/>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name="Slide 2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a0 / 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2a0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3a0 /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234</a:t>
            </a:fld>
            <a:endParaRPr lang="en-US"/>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name="Slide 2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Q48</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050" b="1" dirty="0">
                <a:solidFill>
                  <a:srgbClr val="1B2A41"/>
                </a:solidFill>
                <a:latin typeface="Georgia" pitchFamily="34" charset="0"/>
                <a:ea typeface="Georgia" pitchFamily="34" charset="-122"/>
                <a:cs typeface="Georgia" pitchFamily="34" charset="-120"/>
              </a:rPr>
              <a:t>The number of radial nodes for a 3d orbital of hydrogen atom is:</a:t>
            </a:r>
            <a:endParaRPr lang="en-US" sz="105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235</a:t>
            </a:fld>
            <a:endParaRPr lang="en-US"/>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name="Slide 2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H-atom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–13.6/n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eV = –Z</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/2n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au.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lm = R</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H-atom wavefunctions and quantum numbers. The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 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(spatial). Bohr radius a</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0.529 Å. IE ∝ 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for Coulomb potential: &lt;T&gt; = –E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&lt;V&gt; = 2E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Variational: &lt;E&gt; ≥ E_exact.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TAPS: Total nodes = n–1; Angular = l; radial = n–l–1.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236</a:t>
            </a:fld>
            <a:endParaRPr lang="en-US"/>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name="Slide 2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237</a:t>
            </a:fld>
            <a:endParaRPr lang="en-US"/>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name="Slide 2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ground state energy of hydrogen atom is –13.598 eV. The expectation values of kinetic energy, 𝑻 and potential energy, 𝑽 , in units of eV,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𝑻 =13.598, 𝑽 = −27.196</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𝑻 = −27.196, 𝑽 = 13.598</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𝑻 = −6.799, 𝑽 = −6.799</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𝑻 =6.799, 𝑽 = −20.397</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238</a:t>
            </a:fld>
            <a:endParaRPr lang="en-US"/>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name="Slide 2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𝑻 =13.598, 𝑽 = −27.196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H-atom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–13.6/n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eV = –Z</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/2n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au.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lm = R</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H-atom wavefunctions and quantum numbers.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𝑻 =13.598, 𝑽 = −27.196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 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(spatial). Bohr radius a</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0.529 Å. IE ∝ 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for Coulomb potential: &lt;T&gt; = –E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&lt;V&gt; = 2E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Variational: &lt;E&gt; ≥ E_exact.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TAPS: Total nodes = n–1; Angular = l; radial = n–l–1.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239</a:t>
            </a:fld>
            <a:endParaRPr lang="en-US"/>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name="Slide 2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𝑻 = −27.196, 𝑽 = 13.598</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𝑻 = −6.799, 𝑽 = −6.799</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𝑻 =6.799, 𝑽 = −20.397</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240</a:t>
            </a:fld>
            <a:endParaRPr lang="en-US"/>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name="Slide 2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61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Q61</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For the normalized hydrogen 1s wavefunction ψ = (1/√π)(1/a</a:t>
            </a:r>
            <a:pPr algn="l" indent="0" marL="0">
              <a:buNone/>
            </a:pPr>
            <a:r>
              <a:rPr lang="en-US" sz="1200" b="1" baseline="-40000" dirty="0">
                <a:solidFill>
                  <a:srgbClr val="1B2A41"/>
                </a:solidFill>
                <a:latin typeface="Georgia" pitchFamily="34" charset="0"/>
                <a:ea typeface="Georgia" pitchFamily="34" charset="-122"/>
                <a:cs typeface="Georgia" pitchFamily="34" charset="-120"/>
              </a:rPr>
              <a:t>0</a:t>
            </a:r>
            <a:pPr algn="l" indent="0" marL="0">
              <a:buNone/>
            </a:pPr>
            <a:r>
              <a:rPr lang="en-US" sz="1200" b="1" dirty="0">
                <a:solidFill>
                  <a:srgbClr val="1B2A41"/>
                </a:solidFill>
                <a:latin typeface="Georgia" pitchFamily="34" charset="0"/>
                <a:ea typeface="Georgia" pitchFamily="34" charset="-122"/>
                <a:cs typeface="Georgia" pitchFamily="34" charset="-120"/>
              </a:rPr>
              <a:t>)^(3/2) e^(–r/a</a:t>
            </a:r>
            <a:pPr algn="l" indent="0" marL="0">
              <a:buNone/>
            </a:pPr>
            <a:r>
              <a:rPr lang="en-US" sz="1200" b="1" baseline="-40000" dirty="0">
                <a:solidFill>
                  <a:srgbClr val="1B2A41"/>
                </a:solidFill>
                <a:latin typeface="Georgia" pitchFamily="34" charset="0"/>
                <a:ea typeface="Georgia" pitchFamily="34" charset="-122"/>
                <a:cs typeface="Georgia" pitchFamily="34" charset="-120"/>
              </a:rPr>
              <a:t>0</a:t>
            </a:r>
            <a:pPr algn="l" indent="0" marL="0">
              <a:buNone/>
            </a:pPr>
            <a:r>
              <a:rPr lang="en-US" sz="1200" b="1" dirty="0">
                <a:solidFill>
                  <a:srgbClr val="1B2A41"/>
                </a:solidFill>
                <a:latin typeface="Georgia" pitchFamily="34" charset="0"/>
                <a:ea typeface="Georgia" pitchFamily="34" charset="-122"/>
                <a:cs typeface="Georgia" pitchFamily="34" charset="-120"/>
              </a:rPr>
              <a:t>), the expectation value ⟨r⟩ is:</a:t>
            </a:r>
            <a:endParaRPr lang="en-US" sz="120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a:t>
            </a:r>
            <a:pPr algn="l" indent="0" marL="0">
              <a:buNone/>
            </a:pPr>
            <a:r>
              <a:rPr lang="en-US" sz="850" baseline="-4000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(3/2)a</a:t>
            </a:r>
            <a:pPr algn="l" indent="0" marL="0">
              <a:buNone/>
            </a:pPr>
            <a:r>
              <a:rPr lang="en-US" sz="850" baseline="-40000" dirty="0">
                <a:solidFill>
                  <a:srgbClr val="1B2A41"/>
                </a:solidFill>
                <a:latin typeface="Arial" pitchFamily="34" charset="0"/>
                <a:ea typeface="Arial" pitchFamily="34" charset="-122"/>
                <a:cs typeface="Arial" pitchFamily="34" charset="-120"/>
              </a:rPr>
              <a:t>0</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a:t>
            </a:r>
            <a:pPr algn="l" indent="0" marL="0">
              <a:buNone/>
            </a:pPr>
            <a:r>
              <a:rPr lang="en-US" sz="850" baseline="-40000" dirty="0">
                <a:solidFill>
                  <a:srgbClr val="1B2A41"/>
                </a:solidFill>
                <a:latin typeface="Arial" pitchFamily="34" charset="0"/>
                <a:ea typeface="Arial" pitchFamily="34" charset="-122"/>
                <a:cs typeface="Arial" pitchFamily="34" charset="-120"/>
              </a:rPr>
              <a:t>0</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a:t>
            </a:r>
            <a:pPr algn="l" indent="0" marL="0">
              <a:buNone/>
            </a:pPr>
            <a:r>
              <a:rPr lang="en-US" sz="850" baseline="-40000" dirty="0">
                <a:solidFill>
                  <a:srgbClr val="1B2A41"/>
                </a:solidFill>
                <a:latin typeface="Arial" pitchFamily="34" charset="0"/>
                <a:ea typeface="Arial" pitchFamily="34" charset="-122"/>
                <a:cs typeface="Arial" pitchFamily="34" charset="-120"/>
              </a:rPr>
              <a:t>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241</a:t>
            </a:fld>
            <a:endParaRPr lang="en-US"/>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name="Slide 2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61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(3/2)a</a:t>
            </a:r>
            <a:pPr algn="l" indent="0" marL="0">
              <a:buNone/>
            </a:pPr>
            <a:r>
              <a:rPr lang="en-US" sz="1250" baseline="-40000" dirty="0">
                <a:solidFill>
                  <a:srgbClr val="1B2A41"/>
                </a:solidFill>
                <a:latin typeface="Arial" pitchFamily="34" charset="0"/>
                <a:ea typeface="Arial" pitchFamily="34" charset="-122"/>
                <a:cs typeface="Arial" pitchFamily="34" charset="-120"/>
              </a:rPr>
              <a:t>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H-atom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–13.6/n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eV = –Z</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/2n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au.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lm = R</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postulates of QM and wavefunction requirements. The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(3/2)a</a:t>
            </a:r>
            <a:pPr algn="l" indent="0" marL="0">
              <a:buNone/>
            </a:pPr>
            <a:r>
              <a:rPr lang="en-US" sz="900" b="1" baseline="-40000" dirty="0">
                <a:solidFill>
                  <a:srgbClr val="1B2A41"/>
                </a:solidFill>
                <a:latin typeface="Arial" pitchFamily="34" charset="0"/>
                <a:ea typeface="Arial" pitchFamily="34" charset="-122"/>
                <a:cs typeface="Arial" pitchFamily="34" charset="-120"/>
              </a:rPr>
              <a:t>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 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(spatial). Bohr radius a</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0.529 Å. IE ∝ 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for Coulomb potential: &lt;T&gt; = –E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&lt;V&gt; = 2E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Variational: &lt;E&gt; ≥ E_exact.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TAPS: Total nodes = n–1; Angular = l; radial = n–l–1.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242</a:t>
            </a:fld>
            <a:endParaRPr lang="en-US"/>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name="Slide 2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61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a:t>
            </a:r>
            <a:pPr algn="l" indent="0" marL="0">
              <a:buNone/>
            </a:pPr>
            <a:r>
              <a:rPr lang="en-US" sz="1050" b="1" baseline="-40000" dirty="0">
                <a:solidFill>
                  <a:srgbClr val="1B2A41"/>
                </a:solidFill>
                <a:latin typeface="Arial" pitchFamily="34" charset="0"/>
                <a:ea typeface="Arial" pitchFamily="34" charset="-122"/>
                <a:cs typeface="Arial" pitchFamily="34" charset="-120"/>
              </a:rPr>
              <a:t>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2a</a:t>
            </a:r>
            <a:pPr algn="l" indent="0" marL="0">
              <a:buNone/>
            </a:pPr>
            <a:r>
              <a:rPr lang="en-US" sz="1050" b="1" baseline="-40000" dirty="0">
                <a:solidFill>
                  <a:srgbClr val="1B2A41"/>
                </a:solidFill>
                <a:latin typeface="Arial" pitchFamily="34" charset="0"/>
                <a:ea typeface="Arial" pitchFamily="34" charset="-122"/>
                <a:cs typeface="Arial" pitchFamily="34" charset="-120"/>
              </a:rPr>
              <a:t>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a:t>
            </a:r>
            <a:pPr algn="l" indent="0" marL="0">
              <a:buNone/>
            </a:pPr>
            <a:r>
              <a:rPr lang="en-US" sz="1050" b="1" baseline="-40000" dirty="0">
                <a:solidFill>
                  <a:srgbClr val="1B2A41"/>
                </a:solidFill>
                <a:latin typeface="Arial" pitchFamily="34" charset="0"/>
                <a:ea typeface="Arial" pitchFamily="34" charset="-122"/>
                <a:cs typeface="Arial" pitchFamily="34" charset="-120"/>
              </a:rPr>
              <a:t>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243</a:t>
            </a:fld>
            <a:endParaRPr lang="en-US"/>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name="Slide 2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Q63</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Slater determinant corresponding to the ionic part of the ground state valence bond wave function of H2 molecule is (1saα, 1saβ!, 1sbα, 1sbβ!!are atomic spin-orbitals of hydrogen atoms a and b of the hydrogen molecule) 1𝒔𝒂 α(1) 1𝒔𝒂 β(1)</a:t>
            </a:r>
            <a:endParaRPr lang="en-US" sz="11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1𝒔𝒂 α(2) 1𝒔𝒂 β(2)</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1𝒔𝒂 α(2) 1𝒔𝒃 β(2)</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1𝒔𝒂 α(2) 1𝒔𝒃 α(2)</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1𝒔𝒂 α(1) 1𝒔𝒃 β(2)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244</a:t>
            </a:fld>
            <a:endParaRPr lang="en-US"/>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name="Slide 2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1𝒔𝒂 α(2) 1𝒔𝒂 β(2)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H-atom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–13.6/n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eV = –Z</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/2n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au.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lm = R</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1𝒔𝒂 α(2) 1𝒔𝒂 β(2)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 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(spatial). Bohr radius a</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0.529 Å. IE ∝ 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for Coulomb potential: &lt;T&gt; = –E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&lt;V&gt; = 2E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Variational: &lt;E&gt; ≥ E_exact.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TAPS: Total nodes = n–1; Angular = l; radial = n–l–1.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245</a:t>
            </a:fld>
            <a:endParaRPr lang="en-US"/>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name="Slide 2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1𝒔𝒂 α(2) 1𝒔𝒃 β(2)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1𝒔𝒂 α(2) 1𝒔𝒃 α(2)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1𝒔𝒂 α(1) 1𝒔𝒃 β(2)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246</a:t>
            </a:fld>
            <a:endParaRPr lang="en-US"/>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name="Slide 2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Q66</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For the hydrogen atom, the radial distribution function 4πr</a:t>
            </a:r>
            <a:pPr algn="l" indent="0" marL="0">
              <a:buNone/>
            </a:pPr>
            <a:r>
              <a:rPr lang="en-US" sz="1250" b="1" baseline="30000" dirty="0">
                <a:solidFill>
                  <a:srgbClr val="1B2A41"/>
                </a:solidFill>
                <a:latin typeface="Georgia" pitchFamily="34" charset="0"/>
                <a:ea typeface="Georgia" pitchFamily="34" charset="-122"/>
                <a:cs typeface="Georgia" pitchFamily="34" charset="-120"/>
              </a:rPr>
              <a:t>2</a:t>
            </a:r>
            <a:pPr algn="l" indent="0" marL="0">
              <a:buNone/>
            </a:pPr>
            <a:r>
              <a:rPr lang="en-US" sz="1250" b="1" dirty="0">
                <a:solidFill>
                  <a:srgbClr val="1B2A41"/>
                </a:solidFill>
                <a:latin typeface="Georgia" pitchFamily="34" charset="0"/>
                <a:ea typeface="Georgia" pitchFamily="34" charset="-122"/>
                <a:cs typeface="Georgia" pitchFamily="34" charset="-120"/>
              </a:rPr>
              <a:t>R</a:t>
            </a:r>
            <a:pPr algn="l" indent="0" marL="0">
              <a:buNone/>
            </a:pPr>
            <a:r>
              <a:rPr lang="en-US" sz="1250" b="1" baseline="30000" dirty="0">
                <a:solidFill>
                  <a:srgbClr val="1B2A41"/>
                </a:solidFill>
                <a:latin typeface="Georgia" pitchFamily="34" charset="0"/>
                <a:ea typeface="Georgia" pitchFamily="34" charset="-122"/>
                <a:cs typeface="Georgia" pitchFamily="34" charset="-120"/>
              </a:rPr>
              <a:t>2</a:t>
            </a:r>
            <a:pPr algn="l" indent="0" marL="0">
              <a:buNone/>
            </a:pPr>
            <a:r>
              <a:rPr lang="en-US" sz="1250" b="1" dirty="0">
                <a:solidFill>
                  <a:srgbClr val="1B2A41"/>
                </a:solidFill>
                <a:latin typeface="Georgia" pitchFamily="34" charset="0"/>
                <a:ea typeface="Georgia" pitchFamily="34" charset="-122"/>
                <a:cs typeface="Georgia" pitchFamily="34" charset="-120"/>
              </a:rPr>
              <a:t>(r) for the 1s orbital is maximum at:</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 = 0</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 = a</a:t>
            </a:r>
            <a:pPr algn="l" indent="0" marL="0">
              <a:buNone/>
            </a:pPr>
            <a:r>
              <a:rPr lang="en-US" sz="850" baseline="-40000" dirty="0">
                <a:solidFill>
                  <a:srgbClr val="1B2A41"/>
                </a:solidFill>
                <a:latin typeface="Arial" pitchFamily="34" charset="0"/>
                <a:ea typeface="Arial" pitchFamily="34" charset="-122"/>
                <a:cs typeface="Arial" pitchFamily="34" charset="-120"/>
              </a:rPr>
              <a:t>0</a:t>
            </a:r>
            <a:pPr algn="l" indent="0" marL="0">
              <a:buNone/>
            </a:pPr>
            <a:r>
              <a:rPr lang="en-US" sz="850" dirty="0">
                <a:solidFill>
                  <a:srgbClr val="1B2A41"/>
                </a:solidFill>
                <a:latin typeface="Arial" pitchFamily="34" charset="0"/>
                <a:ea typeface="Arial" pitchFamily="34" charset="-122"/>
                <a:cs typeface="Arial" pitchFamily="34" charset="-120"/>
              </a:rPr>
              <a:t> (Bohr radius)</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 = 2a</a:t>
            </a:r>
            <a:pPr algn="l" indent="0" marL="0">
              <a:buNone/>
            </a:pPr>
            <a:r>
              <a:rPr lang="en-US" sz="850" baseline="-40000" dirty="0">
                <a:solidFill>
                  <a:srgbClr val="1B2A41"/>
                </a:solidFill>
                <a:latin typeface="Arial" pitchFamily="34" charset="0"/>
                <a:ea typeface="Arial" pitchFamily="34" charset="-122"/>
                <a:cs typeface="Arial" pitchFamily="34" charset="-120"/>
              </a:rPr>
              <a:t>0</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 → ∞</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t>
            </a:r>
            <a:pPr algn="l" indent="0" marL="0">
              <a:buNone/>
            </a:pPr>
            <a:r>
              <a:rPr lang="en-US" sz="800" dirty="0">
                <a:solidFill>
                  <a:srgbClr val="5A6B82"/>
                </a:solidFill>
                <a:latin typeface="Arial" pitchFamily="34" charset="0"/>
                <a:ea typeface="Arial" pitchFamily="34" charset="-122"/>
                <a:cs typeface="Arial" pitchFamily="34" charset="-120"/>
              </a:rPr>
              <a:t>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a:t>
            </a:r>
            <a:pPr algn="r" indent="0" marL="0">
              <a:buNone/>
            </a:pPr>
            <a:r>
              <a:rPr lang="en-US" sz="850" dirty="0">
                <a:solidFill>
                  <a:srgbClr val="8A99AD"/>
                </a:solidFill>
                <a:latin typeface="Arial" pitchFamily="34" charset="0"/>
                <a:ea typeface="Arial" pitchFamily="34" charset="-122"/>
                <a:cs typeface="Arial" pitchFamily="34" charset="-120"/>
              </a:rPr>
              <a:t>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247</a:t>
            </a:fld>
            <a:endParaRPr lang="en-US"/>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name="Slide 2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75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Q75</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number of nodes (radial + angular) in a 3p orbital of hydrogen is:</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t>
            </a:r>
            <a:pPr algn="l" indent="0" marL="0">
              <a:buNone/>
            </a:pPr>
            <a:r>
              <a:rPr lang="en-US" sz="800" dirty="0">
                <a:solidFill>
                  <a:srgbClr val="5A6B82"/>
                </a:solidFill>
                <a:latin typeface="Arial" pitchFamily="34" charset="0"/>
                <a:ea typeface="Arial" pitchFamily="34" charset="-122"/>
                <a:cs typeface="Arial" pitchFamily="34" charset="-120"/>
              </a:rPr>
              <a:t>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Q75</a:t>
            </a:r>
            <a:pPr algn="r" indent="0" marL="0">
              <a:buNone/>
            </a:pPr>
            <a:r>
              <a:rPr lang="en-US" sz="850" dirty="0">
                <a:solidFill>
                  <a:srgbClr val="8A99AD"/>
                </a:solidFill>
                <a:latin typeface="Arial" pitchFamily="34" charset="0"/>
                <a:ea typeface="Arial" pitchFamily="34" charset="-122"/>
                <a:cs typeface="Arial" pitchFamily="34" charset="-120"/>
              </a:rPr>
              <a:t>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248</a:t>
            </a:fld>
            <a:endParaRPr lang="en-US"/>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name="Slide 2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83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Q83</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number of angular nodes in a 4f orbital of hydrogen is:</a:t>
            </a:r>
            <a:endParaRPr lang="en-US" sz="110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249</a:t>
            </a:fld>
            <a:endParaRPr lang="en-US"/>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name="Slide 25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83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H-atom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–13.6/n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eV = –Z</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/2n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au.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lm = R</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H-atom wavefunctions and quantum numbers. The correct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 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(spatial). Bohr radius a</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0.529 Å. IE ∝ 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for Coulomb potential: &lt;T&gt; = –E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&lt;V&gt; = 2E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Variational: &lt;E&gt; ≥ E_exact.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TAPS: Total nodes = n–1; Angular = l; radial = n–l–1.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250</a:t>
            </a:fld>
            <a:endParaRPr lang="en-US"/>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name="Slide 25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83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251</a:t>
            </a:fld>
            <a:endParaRPr lang="en-US"/>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name="Slide 2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84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Q84</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00" b="1" dirty="0">
                <a:solidFill>
                  <a:srgbClr val="1B2A41"/>
                </a:solidFill>
                <a:latin typeface="Georgia" pitchFamily="34" charset="0"/>
                <a:ea typeface="Georgia" pitchFamily="34" charset="-122"/>
                <a:cs typeface="Georgia" pitchFamily="34" charset="-120"/>
              </a:rPr>
              <a:t>In simple molecular orbital theory of hydrogen molecule, bonding σg and anti-bonding σu molecular orbitals are constructed as linear combinations of atomic orbitals of two hydrogen atoms. The spatial part of a purely covalent singlet wave function is obtained by</a:t>
            </a:r>
            <a:endParaRPr lang="en-US" sz="10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σg2 + σu2</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σg2</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σg2 - σu2</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σg2 + σu2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252</a:t>
            </a:fld>
            <a:endParaRPr lang="en-US"/>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name="Slide 2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84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σg2 - σu2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H-atom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–13.6/n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eV = –Z</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/2n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au.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lm = R</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σg2 - σu2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 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(spatial). Bohr radius a</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0.529 Å. IE ∝ 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for Coulomb potential: &lt;T&gt; = –E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&lt;V&gt; = 2E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Variational: &lt;E&gt; ≥ E_exact.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TAPS: Total nodes = n–1; Angular = l; radial = n–l–1.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253</a:t>
            </a:fld>
            <a:endParaRPr lang="en-US"/>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name="Slide 2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84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σg2 + σu2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σg2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σg2 + σu2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254</a:t>
            </a:fld>
            <a:endParaRPr lang="en-US"/>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name="Slide 2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92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Q92</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00" b="1" dirty="0">
                <a:solidFill>
                  <a:srgbClr val="1B2A41"/>
                </a:solidFill>
                <a:latin typeface="Georgia" pitchFamily="34" charset="0"/>
                <a:ea typeface="Georgia" pitchFamily="34" charset="-122"/>
                <a:cs typeface="Georgia" pitchFamily="34" charset="-120"/>
              </a:rPr>
              <a:t>The two limiting wave functions of the ground state of H2+ molecular ion, as the internuclear separation R goes to (i) ∞(infinity) and (ii) 0 (zero) are (1sa, 1sb are 1s-orbital wave functions of hydrogen atoms a and b in H2+, and 1sHe is the wave function of the 1s orbital of He+)</a:t>
            </a:r>
            <a:endParaRPr lang="en-US" sz="10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 1sa(r); (ii) 1sb(r)</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 1sb (r); (ii) 1sa (r)</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 1sa (r1) 1sb (r2) ; (ii) 1s He (r1) 1s He (r2)</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 1sa (r) + 1sb (r): (ii) 1s He (r)</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255</a:t>
            </a:fld>
            <a:endParaRPr lang="en-US"/>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name="Slide 2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92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(i) 1sb (r); (ii) 1sa (r)</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H-atom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–13.6/n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eV = –Z</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/2n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au.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lm = R</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(i) 1sb (r); (ii) 1sa (r)</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 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(spatial). Bohr radius a</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0.529 Å. IE ∝ 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for Coulomb potential: &lt;T&gt; = –E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&lt;V&gt; = 2E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Variational: &lt;E&gt; ≥ E_exact.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TAPS: Total nodes = n–1; Angular = l; radial = n–l–1.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256</a:t>
            </a:fld>
            <a:endParaRPr lang="en-US"/>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name="Slide 25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92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1sa(r); (ii) 1sb(r)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1sa (r1) 1sb (r2) ; (ii) 1s He (r1) 1s He (r2)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1sa (r) + 1sb (r): (ii) 1s He (r)</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257</a:t>
            </a:fld>
            <a:endParaRPr lang="en-US"/>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name="Slide 2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116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An unnormalized wave function of the hydrogen atom is given by 𝒓2 𝒆3 (3𝒄𝒐𝒔2 𝜽 − 1 ). The three quantum numbers, n, l and m, associated with this orbital are, respectively.</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2, 2, 0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2, 1, 1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3, 2, 0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3, 1, 1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Quantum numbers, nodes, degeneracy, virial theorem</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TAPS: Total nodes = n–1; Angular = l; radial = n–l–1.</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258</a:t>
            </a:fld>
            <a:endParaRPr lang="en-US"/>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name="Slide 2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116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3, 2, 0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H-atom energies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 = –13.6/n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eV = –Z</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/2n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au. ψ</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lm = R</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3, 2, 0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Degeneracy = n</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(spatial). Bohr radius a</a:t>
            </a:r>
            <a:pPr algn="l" indent="0" marL="0">
              <a:buNone/>
            </a:pPr>
            <a:r>
              <a:rPr lang="en-US" sz="900" baseline="-4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 = 0.529 Å. IE ∝ Z</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Virial for Coulomb potential: &lt;T&gt; = –E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&lt;V&gt; = 2E</a:t>
            </a:r>
            <a:pPr algn="l" indent="0" marL="0">
              <a:buNone/>
            </a:pPr>
            <a:r>
              <a:rPr lang="en-US" sz="900" baseline="-40000" dirty="0">
                <a:solidFill>
                  <a:srgbClr val="1B2A41"/>
                </a:solidFill>
                <a:latin typeface="Arial" pitchFamily="34" charset="0"/>
                <a:ea typeface="Arial" pitchFamily="34" charset="-122"/>
                <a:cs typeface="Arial" pitchFamily="34" charset="-120"/>
              </a:rPr>
              <a:t>n</a:t>
            </a:r>
            <a:pPr algn="l" indent="0" marL="0">
              <a:buNone/>
            </a:pPr>
            <a:r>
              <a:rPr lang="en-US" sz="900" dirty="0">
                <a:solidFill>
                  <a:srgbClr val="1B2A41"/>
                </a:solidFill>
                <a:latin typeface="Arial" pitchFamily="34" charset="0"/>
                <a:ea typeface="Arial" pitchFamily="34" charset="-122"/>
                <a:cs typeface="Arial" pitchFamily="34" charset="-120"/>
              </a:rPr>
              <a:t>. Variational: &lt;E&gt; ≥ E_exact.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TAPS: Total nodes = n–1; Angular = l; radial = n–l–1.</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259</a:t>
            </a:fld>
            <a:endParaRPr lang="en-US"/>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name="Slide 26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Hydrogen Atom &amp; Atomic Orbitals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116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2, 2, 0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2, 1, 1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3, 1, 1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H-atom wavefunctions and quantum numbers;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260</a:t>
            </a:fld>
            <a:endParaRPr lang="en-US"/>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name="Slide 2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Hydrogen Atom &amp; Atomic Orbitals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17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H-atom energies E</a:t>
            </a:r>
            <a:pPr algn="l" indent="0" marL="0">
              <a:lnSpc>
                <a:spcPct val="100000"/>
              </a:lnSpc>
              <a:buNone/>
            </a:pPr>
            <a:r>
              <a:rPr lang="en-US" sz="100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 –13.6/n</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eV = –Z</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/2n</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au. ψ</a:t>
            </a:r>
            <a:pPr algn="l" indent="0" marL="0">
              <a:lnSpc>
                <a:spcPct val="100000"/>
              </a:lnSpc>
              <a:buNone/>
            </a:pPr>
            <a:r>
              <a:rPr lang="en-US" sz="100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lm = R</a:t>
            </a:r>
            <a:pPr algn="l" indent="0" marL="0">
              <a:lnSpc>
                <a:spcPct val="100000"/>
              </a:lnSpc>
              <a:buNone/>
            </a:pPr>
            <a:r>
              <a:rPr lang="en-US" sz="100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l(r)·Y_l^m(θ,φ). Radial nodes = n–l–1, angular = l, total = n–1.</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 –Z</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/2n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au</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Total nodes = n–1</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Radial nodes = n–l–1</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Degeneracy = 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Radial vs angular nodes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Quantum numbers n,l,m</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Degeneracy</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Virial theorem</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Confusing total nodes (n–1) with radial (n–l–1) or angular (l) nodes.</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Degeneracy = n</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(spatial). Bohr radius a</a:t>
            </a:r>
            <a:pPr algn="l" indent="0" marL="0">
              <a:lnSpc>
                <a:spcPct val="100000"/>
              </a:lnSpc>
              <a:buNone/>
            </a:pPr>
            <a:r>
              <a:rPr lang="en-US" sz="900" baseline="-40000" dirty="0">
                <a:solidFill>
                  <a:srgbClr val="1B2A41"/>
                </a:solidFill>
                <a:latin typeface="Arial" pitchFamily="34" charset="0"/>
                <a:ea typeface="Arial" pitchFamily="34" charset="-122"/>
                <a:cs typeface="Arial" pitchFamily="34" charset="-120"/>
              </a:rPr>
              <a:t>0</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 0.529 Å. IE ∝ Z</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for hydrogenic ions.</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800" b="1" dirty="0">
                <a:solidFill>
                  <a:srgbClr val="1E3A5F"/>
                </a:solidFill>
                <a:latin typeface="Arial" pitchFamily="34" charset="0"/>
                <a:ea typeface="Arial" pitchFamily="34" charset="-122"/>
                <a:cs typeface="Arial" pitchFamily="34" charset="-120"/>
              </a:rPr>
              <a:t>PYQs in this topic:  </a:t>
            </a:r>
            <a:pPr algn="l" indent="0" marL="0">
              <a:buNone/>
            </a:pPr>
            <a:r>
              <a:rPr lang="en-US" sz="800" dirty="0">
                <a:solidFill>
                  <a:srgbClr val="1B2A41"/>
                </a:solidFill>
                <a:latin typeface="Arial" pitchFamily="34" charset="0"/>
                <a:ea typeface="Arial" pitchFamily="34" charset="-122"/>
                <a:cs typeface="Arial" pitchFamily="34" charset="-120"/>
              </a:rPr>
              <a:t>Q1   Q9   Q12   Q13   Q36   Q41   Q45   Q48   Q51   Q61   Q63   Q66   Q75   Q83   Q84   Q92   Q116</a:t>
            </a:r>
            <a:endParaRPr lang="en-US" sz="8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3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Quantum numbers, nodes, degeneracy, virial theorem.</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name="Slide 262">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7</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Tunneling &amp; Barrier Problems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2 questions   ·   Easy 0  |  Medium 2  |  Hard 0   ·   PYQ frequency: Rare</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name="Slide 26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Tunneling &amp; Barrier Problems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For a certain particle encountering a barrier, the tunneling probability is approximately e–10. If the mass is halved and width of the barrier (rectangular) doubled, approximate value of the tunneling probability will be</a:t>
            </a:r>
            <a:endParaRPr lang="en-US" sz="12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e⁻10/√(2)</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e⁻¹⁰√⁽²⁾</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e⁻²⁰√⁽²⁾</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e⁻¹⁰</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WKB tunneling probability, barrier parameters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Thin, light, low barrier = more tunneling. Decay is exponential, not linear.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263</a:t>
            </a:fld>
            <a:endParaRPr lang="en-US"/>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name="Slide 2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Tunneling &amp; Barrier Problems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e⁻¹⁰√⁽²⁾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tunneling probability T ≈ e</a:t>
            </a:r>
            <a:pPr algn="l" indent="0" marL="0">
              <a:buNone/>
            </a:pPr>
            <a:r>
              <a:rPr lang="en-US" sz="1000" baseline="30000" dirty="0">
                <a:solidFill>
                  <a:srgbClr val="1B2A41"/>
                </a:solidFill>
                <a:latin typeface="Arial" pitchFamily="34" charset="0"/>
                <a:ea typeface="Arial" pitchFamily="34" charset="-122"/>
                <a:cs typeface="Arial" pitchFamily="34" charset="-120"/>
              </a:rPr>
              <a:t>–2κL</a:t>
            </a:r>
            <a:pPr algn="l" indent="0" marL="0">
              <a:buNone/>
            </a:pPr>
            <a:r>
              <a:rPr lang="en-US" sz="1000" dirty="0">
                <a:solidFill>
                  <a:srgbClr val="1B2A41"/>
                </a:solidFill>
                <a:latin typeface="Arial" pitchFamily="34" charset="0"/>
                <a:ea typeface="Arial" pitchFamily="34" charset="-122"/>
                <a:cs typeface="Arial" pitchFamily="34" charset="-120"/>
              </a:rPr>
              <a:t>, κ = √(2m(V–E))/ħ. Heavier particle or wider/higher barrier → less tunneling. T rises as E → V.</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angular momentum quantization and spin algebra.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e⁻¹⁰√⁽²⁾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Exponent ∝ √m × L × √(V–E). Halve m → ÷√2; double L → ×2.</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tunneling probability as linear in width or mass — it is exponential.</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Halving mass (κ→κ/√2) and doubling width (L→2L): exponent scales by 2/√2 = √2.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 light, low barrier = more tunneling. Decay is exponential, not linear.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264</a:t>
            </a:fld>
            <a:endParaRPr lang="en-US"/>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name="Slide 2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Tunneling &amp; Barrier Problems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e⁻10/√(2)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tunneling probability and WKB approximation;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e⁻²⁰√⁽²⁾</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tunneling probability and WKB approximation;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e⁻¹⁰</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tunneling probability and WKB approximation;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265</a:t>
            </a:fld>
            <a:endParaRPr lang="en-US"/>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name="Slide 26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Tunneling &amp; Barrier Problems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127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Q127</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00" b="1" dirty="0">
                <a:solidFill>
                  <a:srgbClr val="1B2A41"/>
                </a:solidFill>
                <a:latin typeface="Georgia" pitchFamily="34" charset="0"/>
                <a:ea typeface="Georgia" pitchFamily="34" charset="-122"/>
                <a:cs typeface="Georgia" pitchFamily="34" charset="-120"/>
              </a:rPr>
              <a:t>Let the Hamiltonian H, in one-dimension, be 𝒑2 H = 𝒙 + V(x). 2𝒎 The commutator of H with x , [H, x], is Options: ,𝒊𝒉 1. px 𝒎 ,𝒊𝒉 2. 𝒑2𝒙 2𝒎 𝒊𝒉 3. px 𝒎 𝒊𝒉 4. px 2𝒎 Quantum Chemistry EXPLANATIONS: 1. </a:t>
            </a:r>
            <a:pPr algn="l" indent="0" marL="0">
              <a:buNone/>
            </a:pPr>
            <a:r>
              <a:rPr lang="en-US" sz="1000" b="1" dirty="0">
                <a:solidFill>
                  <a:srgbClr val="C9821B"/>
                </a:solidFill>
                <a:latin typeface="Georgia" pitchFamily="34" charset="0"/>
                <a:ea typeface="Georgia" pitchFamily="34" charset="-122"/>
                <a:cs typeface="Georgia" pitchFamily="34" charset="-120"/>
              </a:rPr>
              <a:t>CORRECT</a:t>
            </a:r>
            <a:pPr algn="l" indent="0" marL="0">
              <a:buNone/>
            </a:pPr>
            <a:r>
              <a:rPr lang="en-US" sz="1000" b="1" dirty="0">
                <a:solidFill>
                  <a:srgbClr val="1B2A41"/>
                </a:solidFill>
                <a:latin typeface="Georgia" pitchFamily="34" charset="0"/>
                <a:ea typeface="Georgia" pitchFamily="34" charset="-122"/>
                <a:cs typeface="Georgia" pitchFamily="34" charset="-120"/>
              </a:rPr>
              <a:t> ANSWER (C ) The normalized wave function for 1s orbital of H- atom is given by   § , 𝛹μ= 𝑒  ans E1s=–0.5 atomic units «  § .Ÿ¬ § Since, 𝐸  = − = − = − ∗ 1.5625 = − ∗ 1.6 = −0.8 Ÿ § Ÿ Ÿ Ÿ So, –0.8&lt;–0.5 . 2. </a:t>
            </a:r>
            <a:pPr algn="l" indent="0" marL="0">
              <a:buNone/>
            </a:pPr>
            <a:r>
              <a:rPr lang="en-US" sz="1000" b="1" dirty="0">
                <a:solidFill>
                  <a:srgbClr val="C9821B"/>
                </a:solidFill>
                <a:latin typeface="Georgia" pitchFamily="34" charset="0"/>
                <a:ea typeface="Georgia" pitchFamily="34" charset="-122"/>
                <a:cs typeface="Georgia" pitchFamily="34" charset="-120"/>
              </a:rPr>
              <a:t>CORRECT</a:t>
            </a:r>
            <a:pPr algn="l" indent="0" marL="0">
              <a:buNone/>
            </a:pPr>
            <a:r>
              <a:rPr lang="en-US" sz="1000" b="1" dirty="0">
                <a:solidFill>
                  <a:srgbClr val="1B2A41"/>
                </a:solidFill>
                <a:latin typeface="Georgia" pitchFamily="34" charset="0"/>
                <a:ea typeface="Georgia" pitchFamily="34" charset="-122"/>
                <a:cs typeface="Georgia" pitchFamily="34" charset="-120"/>
              </a:rPr>
              <a:t> ANSWER</a:t>
            </a:r>
            <a:endParaRPr lang="en-US" sz="10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is a constant of motion (i.e ,does not change with time) ,if</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Hermitian conjugate or adjoint of an operator A is written as AÊ , and is defined as</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Second order perturbation for the nth state is given by</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Given: Tunneling probability, T=e–2kl=e–10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WKB tunneling probability, barrier parameters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Thin, light, low barrier = more tunneling. Decay is exponential, not linear.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266</a:t>
            </a:fld>
            <a:endParaRPr lang="en-US"/>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name="Slide 26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Tunneling &amp; Barrier Problems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127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A is a constant of motion (i.e ,does not change with time) ,if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Quantum tunneling probability T ≈ e</a:t>
            </a:r>
            <a:pPr algn="l" indent="0" marL="0">
              <a:buNone/>
            </a:pPr>
            <a:r>
              <a:rPr lang="en-US" sz="1000" baseline="30000" dirty="0">
                <a:solidFill>
                  <a:srgbClr val="1B2A41"/>
                </a:solidFill>
                <a:latin typeface="Arial" pitchFamily="34" charset="0"/>
                <a:ea typeface="Arial" pitchFamily="34" charset="-122"/>
                <a:cs typeface="Arial" pitchFamily="34" charset="-120"/>
              </a:rPr>
              <a:t>–2κL</a:t>
            </a:r>
            <a:pPr algn="l" indent="0" marL="0">
              <a:buNone/>
            </a:pPr>
            <a:r>
              <a:rPr lang="en-US" sz="1000" dirty="0">
                <a:solidFill>
                  <a:srgbClr val="1B2A41"/>
                </a:solidFill>
                <a:latin typeface="Arial" pitchFamily="34" charset="0"/>
                <a:ea typeface="Arial" pitchFamily="34" charset="-122"/>
                <a:cs typeface="Arial" pitchFamily="34" charset="-120"/>
              </a:rPr>
              <a:t>, κ = √(2m(V–E))/ħ. Heavier particle or wider/higher barrier → less tunneling. T rises as E → V.</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A is a constant of motion (i.e ,does not change with time) ,if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Exponent ∝ √m × L × √(V–E). Halve m → ÷√2; double L → ×2.</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tunneling probability as linear in width or mass — it is exponential.</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Halving mass (κ→κ/√2) and doubling width (L→2L): exponent scales by 2/√2 = √2.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 light, low barrier = more tunneling. Decay is exponential, not linear.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267</a:t>
            </a:fld>
            <a:endParaRPr lang="en-US"/>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name="Slide 2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Tunneling &amp; Barrier Problems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127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Hermitian conjugate or adjoint of an operator A is written as AÊ , and is defined as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tunneling probability and WKB approximation;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Second order perturbation for the nth state is given by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tunneling probability and WKB approximation;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Given: Tunneling probability, T=e–2kl=e–10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tunneling probability and WKB approximation;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268</a:t>
            </a:fld>
            <a:endParaRPr lang="en-US"/>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name="Slide 26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Tunneling &amp; Barrier Problems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2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Quantum tunneling probability T ≈ e</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–2κL</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κ = √(2m(V–E))/ħ. Heavier particle or wider/higher barrier → less tunneling. T rises as E → V.</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 ≈ e</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–2κL</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κ = √(2m(V–E))/ħ</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Exponent ∝ √m · L · √(V–E)</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 → 1 as E → V</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Tunneling probability</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WKB approximation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Mass &amp; width effects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Barrier-height dependence</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Treating tunneling probability as linear in width or mass — it is exponential.</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Exponent ∝ √m × L × √(V–E). Halve m → ÷√2; double L → ×2.</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a:t>
            </a:r>
            <a:pPr algn="l" indent="0" marL="0">
              <a:buNone/>
            </a:pPr>
            <a:r>
              <a:rPr lang="en-US" sz="900" dirty="0">
                <a:solidFill>
                  <a:srgbClr val="1B2A41"/>
                </a:solidFill>
                <a:latin typeface="Arial" pitchFamily="34" charset="0"/>
                <a:ea typeface="Arial" pitchFamily="34" charset="-122"/>
                <a:cs typeface="Arial" pitchFamily="34" charset="-120"/>
              </a:rPr>
              <a:t>Q6   Q127</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1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WKB tunneling probability, barrier parameters.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name="Slide 270">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8</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Perturbation &amp; Variation Theory</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14 questions   ·   Easy 0  |  Medium 9  |  Hard 5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name="Slide 27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unperturbed energy levels are ε</a:t>
            </a:r>
            <a:pPr algn="l" indent="0" marL="0">
              <a:buNone/>
            </a:pPr>
            <a:r>
              <a:rPr lang="en-US" sz="1300" b="1" baseline="-40000" dirty="0">
                <a:solidFill>
                  <a:srgbClr val="1B2A41"/>
                </a:solidFill>
                <a:latin typeface="Georgia" pitchFamily="34" charset="0"/>
                <a:ea typeface="Georgia" pitchFamily="34" charset="-122"/>
                <a:cs typeface="Georgia" pitchFamily="34" charset="-120"/>
              </a:rPr>
              <a:t>0</a:t>
            </a:r>
            <a:pPr algn="l" indent="0" marL="0">
              <a:buNone/>
            </a:pPr>
            <a:r>
              <a:rPr lang="en-US" sz="1300" b="1" dirty="0">
                <a:solidFill>
                  <a:srgbClr val="1B2A41"/>
                </a:solidFill>
                <a:latin typeface="Georgia" pitchFamily="34" charset="0"/>
                <a:ea typeface="Georgia" pitchFamily="34" charset="-122"/>
                <a:cs typeface="Georgia" pitchFamily="34" charset="-120"/>
              </a:rPr>
              <a:t>=0, ε</a:t>
            </a:r>
            <a:pPr algn="l" indent="0" marL="0">
              <a:buNone/>
            </a:pPr>
            <a:r>
              <a:rPr lang="en-US" sz="1300" b="1" baseline="-40000" dirty="0">
                <a:solidFill>
                  <a:srgbClr val="1B2A41"/>
                </a:solidFill>
                <a:latin typeface="Georgia" pitchFamily="34" charset="0"/>
                <a:ea typeface="Georgia" pitchFamily="34" charset="-122"/>
                <a:cs typeface="Georgia" pitchFamily="34" charset="-120"/>
              </a:rPr>
              <a:t>1</a:t>
            </a:r>
            <a:pPr algn="l" indent="0" marL="0">
              <a:buNone/>
            </a:pPr>
            <a:r>
              <a:rPr lang="en-US" sz="1300" b="1" dirty="0">
                <a:solidFill>
                  <a:srgbClr val="1B2A41"/>
                </a:solidFill>
                <a:latin typeface="Georgia" pitchFamily="34" charset="0"/>
                <a:ea typeface="Georgia" pitchFamily="34" charset="-122"/>
                <a:cs typeface="Georgia" pitchFamily="34" charset="-120"/>
              </a:rPr>
              <a:t>=2, ε</a:t>
            </a:r>
            <a:pPr algn="l" indent="0" marL="0">
              <a:buNone/>
            </a:pPr>
            <a:r>
              <a:rPr lang="en-US" sz="1300" b="1" baseline="-40000" dirty="0">
                <a:solidFill>
                  <a:srgbClr val="1B2A41"/>
                </a:solidFill>
                <a:latin typeface="Georgia" pitchFamily="34" charset="0"/>
                <a:ea typeface="Georgia" pitchFamily="34" charset="-122"/>
                <a:cs typeface="Georgia" pitchFamily="34" charset="-120"/>
              </a:rPr>
              <a:t>2</a:t>
            </a:r>
            <a:pPr algn="l" indent="0" marL="0">
              <a:buNone/>
            </a:pPr>
            <a:r>
              <a:rPr lang="en-US" sz="1300" b="1" dirty="0">
                <a:solidFill>
                  <a:srgbClr val="1B2A41"/>
                </a:solidFill>
                <a:latin typeface="Georgia" pitchFamily="34" charset="0"/>
                <a:ea typeface="Georgia" pitchFamily="34" charset="-122"/>
                <a:cs typeface="Georgia" pitchFamily="34" charset="-120"/>
              </a:rPr>
              <a:t>=4. With perturbation V</a:t>
            </a:r>
            <a:pPr algn="l" indent="0" marL="0">
              <a:buNone/>
            </a:pPr>
            <a:r>
              <a:rPr lang="en-US" sz="1300" b="1" baseline="-40000" dirty="0">
                <a:solidFill>
                  <a:srgbClr val="1B2A41"/>
                </a:solidFill>
                <a:latin typeface="Georgia" pitchFamily="34" charset="0"/>
                <a:ea typeface="Georgia" pitchFamily="34" charset="-122"/>
                <a:cs typeface="Georgia" pitchFamily="34" charset="-120"/>
              </a:rPr>
              <a:t>10</a:t>
            </a:r>
            <a:pPr algn="l" indent="0" marL="0">
              <a:buNone/>
            </a:pPr>
            <a:r>
              <a:rPr lang="en-US" sz="1300" b="1" dirty="0">
                <a:solidFill>
                  <a:srgbClr val="1B2A41"/>
                </a:solidFill>
                <a:latin typeface="Georgia" pitchFamily="34" charset="0"/>
                <a:ea typeface="Georgia" pitchFamily="34" charset="-122"/>
                <a:cs typeface="Georgia" pitchFamily="34" charset="-120"/>
              </a:rPr>
              <a:t>=2, V</a:t>
            </a:r>
            <a:pPr algn="l" indent="0" marL="0">
              <a:buNone/>
            </a:pPr>
            <a:r>
              <a:rPr lang="en-US" sz="1300" b="1" baseline="-40000" dirty="0">
                <a:solidFill>
                  <a:srgbClr val="1B2A41"/>
                </a:solidFill>
                <a:latin typeface="Georgia" pitchFamily="34" charset="0"/>
                <a:ea typeface="Georgia" pitchFamily="34" charset="-122"/>
                <a:cs typeface="Georgia" pitchFamily="34" charset="-120"/>
              </a:rPr>
              <a:t>20</a:t>
            </a:r>
            <a:pPr algn="l" indent="0" marL="0">
              <a:buNone/>
            </a:pPr>
            <a:r>
              <a:rPr lang="en-US" sz="1300" b="1" dirty="0">
                <a:solidFill>
                  <a:srgbClr val="1B2A41"/>
                </a:solidFill>
                <a:latin typeface="Georgia" pitchFamily="34" charset="0"/>
                <a:ea typeface="Georgia" pitchFamily="34" charset="-122"/>
                <a:cs typeface="Georgia" pitchFamily="34" charset="-120"/>
              </a:rPr>
              <a:t>=4, V</a:t>
            </a:r>
            <a:pPr algn="l" indent="0" marL="0">
              <a:buNone/>
            </a:pPr>
            <a:r>
              <a:rPr lang="en-US" sz="1300" b="1" baseline="-40000" dirty="0">
                <a:solidFill>
                  <a:srgbClr val="1B2A41"/>
                </a:solidFill>
                <a:latin typeface="Georgia" pitchFamily="34" charset="0"/>
                <a:ea typeface="Georgia" pitchFamily="34" charset="-122"/>
                <a:cs typeface="Georgia" pitchFamily="34" charset="-120"/>
              </a:rPr>
              <a:t>12</a:t>
            </a:r>
            <a:pPr algn="l" indent="0" marL="0">
              <a:buNone/>
            </a:pPr>
            <a:r>
              <a:rPr lang="en-US" sz="1300" b="1" dirty="0">
                <a:solidFill>
                  <a:srgbClr val="1B2A41"/>
                </a:solidFill>
                <a:latin typeface="Georgia" pitchFamily="34" charset="0"/>
                <a:ea typeface="Georgia" pitchFamily="34" charset="-122"/>
                <a:cs typeface="Georgia" pitchFamily="34" charset="-120"/>
              </a:rPr>
              <a:t>=6, the second-order correction to ground state energy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Perturbation corrections, variational upper bound</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First order = diagonal average; second order = mix-in excited states (lowers ground state).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271</a:t>
            </a:fld>
            <a:endParaRPr lang="en-US"/>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name="Slide 2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⟨n|Ĥ'|n⟩. Second-order: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Σ</a:t>
            </a:r>
            <a:pPr algn="l" indent="0" marL="0">
              <a:buNone/>
            </a:pPr>
            <a:r>
              <a:rPr lang="en-US" sz="1000" baseline="-40000" dirty="0">
                <a:solidFill>
                  <a:srgbClr val="1B2A41"/>
                </a:solidFill>
                <a:latin typeface="Arial" pitchFamily="34" charset="0"/>
                <a:ea typeface="Arial" pitchFamily="34" charset="-122"/>
                <a:cs typeface="Arial" pitchFamily="34" charset="-120"/>
              </a:rPr>
              <a:t>k≠n</a:t>
            </a:r>
            <a:pPr algn="l" indent="0" marL="0">
              <a:buNone/>
            </a:pPr>
            <a:r>
              <a:rPr lang="en-US" sz="1000" dirty="0">
                <a:solidFill>
                  <a:srgbClr val="1B2A41"/>
                </a:solidFill>
                <a:latin typeface="Arial" pitchFamily="34" charset="0"/>
                <a:ea typeface="Arial" pitchFamily="34" charset="-122"/>
                <a:cs typeface="Arial" pitchFamily="34" charset="-120"/>
              </a:rPr>
              <a:t> |⟨k|H'|n⟩|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E_k). Variational: &lt;E&gt;_trial ≥ E_exact.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particle-in-a-box energy formula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The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always negative for the ground state. E</a:t>
            </a:r>
            <a:pPr algn="l" indent="0" marL="0">
              <a:buNone/>
            </a:pPr>
            <a:r>
              <a:rPr lang="en-US" sz="900" baseline="3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a variational upper bound.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necessarily negative — only 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for the ground state.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Second-order correction always LOWERS the ground state. Parity can make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vanish.</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First order = diagonal average; second order = mix-in excited states (lowers ground state).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272</a:t>
            </a:fld>
            <a:endParaRPr lang="en-US"/>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name="Slide 27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273</a:t>
            </a:fld>
            <a:endParaRPr lang="en-US"/>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name="Slide 2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Q14</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For non-degenerate perturbation theory for ground state, with 𝐄0 as zeroth order energy, (1) 𝐄0 as the first-order perturbation correction and 𝐄0 as the exact energy, which of the following is true? (0) (1)</a:t>
            </a:r>
            <a:endParaRPr lang="en-US" sz="12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𝐄0 + 𝐄0 is always equal to 𝐄0</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𝐄0 + 𝐄0 ≤ 𝐄0</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𝐄0 + 𝐄0 ≥ 𝐄0</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𝐄0 ≤ 𝐄01 + 𝐄0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Perturbation corrections, variational upper bound</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First order = diagonal average; second order = mix-in excited states (lowers ground state).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274</a:t>
            </a:fld>
            <a:endParaRPr lang="en-US"/>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name="Slide 27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𝐄0 + 𝐄0 ≥ 𝐄0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⟨n|Ĥ'|n⟩. Second-order: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Σ</a:t>
            </a:r>
            <a:pPr algn="l" indent="0" marL="0">
              <a:buNone/>
            </a:pPr>
            <a:r>
              <a:rPr lang="en-US" sz="1000" baseline="-40000" dirty="0">
                <a:solidFill>
                  <a:srgbClr val="1B2A41"/>
                </a:solidFill>
                <a:latin typeface="Arial" pitchFamily="34" charset="0"/>
                <a:ea typeface="Arial" pitchFamily="34" charset="-122"/>
                <a:cs typeface="Arial" pitchFamily="34" charset="-120"/>
              </a:rPr>
              <a:t>k≠n</a:t>
            </a:r>
            <a:pPr algn="l" indent="0" marL="0">
              <a:buNone/>
            </a:pPr>
            <a:r>
              <a:rPr lang="en-US" sz="1000" dirty="0">
                <a:solidFill>
                  <a:srgbClr val="1B2A41"/>
                </a:solidFill>
                <a:latin typeface="Arial" pitchFamily="34" charset="0"/>
                <a:ea typeface="Arial" pitchFamily="34" charset="-122"/>
                <a:cs typeface="Arial" pitchFamily="34" charset="-120"/>
              </a:rPr>
              <a:t> |⟨k|H'|n⟩|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E_k). Variational: &lt;E&gt;_trial ≥ E_exact.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variational principle and perturbation corrections.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𝐄0 + 𝐄0 ≥ 𝐄0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always negative for the ground state. E</a:t>
            </a:r>
            <a:pPr algn="l" indent="0" marL="0">
              <a:buNone/>
            </a:pPr>
            <a:r>
              <a:rPr lang="en-US" sz="900" baseline="3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a variational upper bound.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necessarily negative — only 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for the ground state.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Second-order correction always LOWERS the ground state. Parity can make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vanish.</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First order = diagonal average; second order = mix-in excited states (lowers ground state).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275</a:t>
            </a:fld>
            <a:endParaRPr lang="en-US"/>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name="Slide 27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𝐄0 + 𝐄0 is always equal to 𝐄0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𝐄0 + 𝐄0 ≤ 𝐄0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𝐄0 ≤ 𝐄01 + 𝐄0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276</a:t>
            </a:fld>
            <a:endParaRPr lang="en-US"/>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name="Slide 2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Q21</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050" b="1" dirty="0">
                <a:solidFill>
                  <a:srgbClr val="1B2A41"/>
                </a:solidFill>
                <a:latin typeface="Georgia" pitchFamily="34" charset="0"/>
                <a:ea typeface="Georgia" pitchFamily="34" charset="-122"/>
                <a:cs typeface="Georgia" pitchFamily="34" charset="-120"/>
              </a:rPr>
              <a:t>The following are the three statements about perturbation theory</a:t>
            </a:r>
            <a:endParaRPr lang="en-US" sz="105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Second order perturbation correction to the ground state energy is ALWAYS negative.</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Sum of the zeroth order and the first order corrections to the ground state energy is ALWAYS</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Sum of the zeroth order and first order corrections to the ground state energy is less than the</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A is true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Perturbation corrections, variational upper bound</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First order = diagonal average; second order = mix-in excited states (lowers ground state).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277</a:t>
            </a:fld>
            <a:endParaRPr lang="en-US"/>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name="Slide 27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Sum of the zeroth order and the first order corrections to the ground state energy is ALWAYS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⟨n|Ĥ'|n⟩. Second-order: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Σ</a:t>
            </a:r>
            <a:pPr algn="l" indent="0" marL="0">
              <a:buNone/>
            </a:pPr>
            <a:r>
              <a:rPr lang="en-US" sz="1000" baseline="-40000" dirty="0">
                <a:solidFill>
                  <a:srgbClr val="1B2A41"/>
                </a:solidFill>
                <a:latin typeface="Arial" pitchFamily="34" charset="0"/>
                <a:ea typeface="Arial" pitchFamily="34" charset="-122"/>
                <a:cs typeface="Arial" pitchFamily="34" charset="-120"/>
              </a:rPr>
              <a:t>k≠n</a:t>
            </a:r>
            <a:pPr algn="l" indent="0" marL="0">
              <a:buNone/>
            </a:pPr>
            <a:r>
              <a:rPr lang="en-US" sz="1000" dirty="0">
                <a:solidFill>
                  <a:srgbClr val="1B2A41"/>
                </a:solidFill>
                <a:latin typeface="Arial" pitchFamily="34" charset="0"/>
                <a:ea typeface="Arial" pitchFamily="34" charset="-122"/>
                <a:cs typeface="Arial" pitchFamily="34" charset="-120"/>
              </a:rPr>
              <a:t> |⟨k|H'|n⟩|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E_k). Variational: &lt;E&gt;_trial ≥ E_exact.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variational principle and perturbation corrections.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Sum of the zeroth order and the first order corrections to the ground state energy is ALWAYS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always negative for the ground state. E</a:t>
            </a:r>
            <a:pPr algn="l" indent="0" marL="0">
              <a:buNone/>
            </a:pPr>
            <a:r>
              <a:rPr lang="en-US" sz="900" baseline="3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a variational upper bound.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necessarily negative — only 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for the ground state.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Second-order correction always LOWERS the ground state. Parity can make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vanish.</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First order = diagonal average; second order = mix-in excited states (lowers ground state).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278</a:t>
            </a:fld>
            <a:endParaRPr lang="en-US"/>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name="Slide 27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Second order perturbation correction to the ground state energy is ALWAYS negative.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Sum of the zeroth order and first order corrections to the ground state energy is less than the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Only A is true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279</a:t>
            </a:fld>
            <a:endParaRPr lang="en-US"/>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name="Slide 28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Q27</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00" b="1" dirty="0">
                <a:solidFill>
                  <a:srgbClr val="1B2A41"/>
                </a:solidFill>
                <a:latin typeface="Georgia" pitchFamily="34" charset="0"/>
                <a:ea typeface="Georgia" pitchFamily="34" charset="-122"/>
                <a:cs typeface="Georgia" pitchFamily="34" charset="-120"/>
              </a:rPr>
              <a:t>The trial wave function of a system is expanded as ψ𝒕 = 𝒄1 φ1 + 𝒄2 φ2 . The matrix elements of the Hamiltonian are φ1 𝑯 φ1 = 0; φ1 𝑯 φ2 = 2. 0 = φ2 𝑯 φ1 and φ2 𝑯 φ2 = 3. 0 . The approximate ground-state energy of the system from the linear variational principle is</a:t>
            </a:r>
            <a:endParaRPr lang="en-US" sz="10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+4.0</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Perturbation corrections, variational upper bound</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First order = diagonal average; second order = mix-in excited states (lowers ground state).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280</a:t>
            </a:fld>
            <a:endParaRPr lang="en-US"/>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name="Slide 28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–1.0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⟨n|Ĥ'|n⟩. Second-order: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Σ</a:t>
            </a:r>
            <a:pPr algn="l" indent="0" marL="0">
              <a:buNone/>
            </a:pPr>
            <a:r>
              <a:rPr lang="en-US" sz="1000" baseline="-40000" dirty="0">
                <a:solidFill>
                  <a:srgbClr val="1B2A41"/>
                </a:solidFill>
                <a:latin typeface="Arial" pitchFamily="34" charset="0"/>
                <a:ea typeface="Arial" pitchFamily="34" charset="-122"/>
                <a:cs typeface="Arial" pitchFamily="34" charset="-120"/>
              </a:rPr>
              <a:t>k≠n</a:t>
            </a:r>
            <a:pPr algn="l" indent="0" marL="0">
              <a:buNone/>
            </a:pPr>
            <a:r>
              <a:rPr lang="en-US" sz="1000" dirty="0">
                <a:solidFill>
                  <a:srgbClr val="1B2A41"/>
                </a:solidFill>
                <a:latin typeface="Arial" pitchFamily="34" charset="0"/>
                <a:ea typeface="Arial" pitchFamily="34" charset="-122"/>
                <a:cs typeface="Arial" pitchFamily="34" charset="-120"/>
              </a:rPr>
              <a:t> |⟨k|H'|n⟩|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E_k). Variational: &lt;E&gt;_trial ≥ E_exact.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–1.0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always negative for the ground state. E</a:t>
            </a:r>
            <a:pPr algn="l" indent="0" marL="0">
              <a:buNone/>
            </a:pPr>
            <a:r>
              <a:rPr lang="en-US" sz="900" baseline="3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a variational upper bound.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necessarily negative — only 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for the ground state.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Second-order correction always LOWERS the ground state. Parity can make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vanish.</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First order = diagonal average; second order = mix-in excited states (lowers ground state).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281</a:t>
            </a:fld>
            <a:endParaRPr lang="en-US"/>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name="Slide 28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282</a:t>
            </a:fld>
            <a:endParaRPr lang="en-US"/>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name="Slide 28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The trial wavefunction of a system is expanded as ψₜ = c</a:t>
            </a:r>
            <a:pPr algn="l" indent="0" marL="0">
              <a:buNone/>
            </a:pPr>
            <a:r>
              <a:rPr lang="en-US" sz="1200" b="1" baseline="-40000" dirty="0">
                <a:solidFill>
                  <a:srgbClr val="1B2A41"/>
                </a:solidFill>
                <a:latin typeface="Georgia" pitchFamily="34" charset="0"/>
                <a:ea typeface="Georgia" pitchFamily="34" charset="-122"/>
                <a:cs typeface="Georgia" pitchFamily="34" charset="-120"/>
              </a:rPr>
              <a:t>1</a:t>
            </a:r>
            <a:pPr algn="l" indent="0" marL="0">
              <a:buNone/>
            </a:pPr>
            <a:r>
              <a:rPr lang="en-US" sz="1200" b="1" dirty="0">
                <a:solidFill>
                  <a:srgbClr val="1B2A41"/>
                </a:solidFill>
                <a:latin typeface="Georgia" pitchFamily="34" charset="0"/>
                <a:ea typeface="Georgia" pitchFamily="34" charset="-122"/>
                <a:cs typeface="Georgia" pitchFamily="34" charset="-120"/>
              </a:rPr>
              <a:t>φ</a:t>
            </a:r>
            <a:pPr algn="l" indent="0" marL="0">
              <a:buNone/>
            </a:pPr>
            <a:r>
              <a:rPr lang="en-US" sz="1200" b="1" baseline="-40000" dirty="0">
                <a:solidFill>
                  <a:srgbClr val="1B2A41"/>
                </a:solidFill>
                <a:latin typeface="Georgia" pitchFamily="34" charset="0"/>
                <a:ea typeface="Georgia" pitchFamily="34" charset="-122"/>
                <a:cs typeface="Georgia" pitchFamily="34" charset="-120"/>
              </a:rPr>
              <a:t>1</a:t>
            </a:r>
            <a:pPr algn="l" indent="0" marL="0">
              <a:buNone/>
            </a:pPr>
            <a:r>
              <a:rPr lang="en-US" sz="1200" b="1" dirty="0">
                <a:solidFill>
                  <a:srgbClr val="1B2A41"/>
                </a:solidFill>
                <a:latin typeface="Georgia" pitchFamily="34" charset="0"/>
                <a:ea typeface="Georgia" pitchFamily="34" charset="-122"/>
                <a:cs typeface="Georgia" pitchFamily="34" charset="-120"/>
              </a:rPr>
              <a:t> + c</a:t>
            </a:r>
            <a:pPr algn="l" indent="0" marL="0">
              <a:buNone/>
            </a:pPr>
            <a:r>
              <a:rPr lang="en-US" sz="1200" b="1" baseline="-40000" dirty="0">
                <a:solidFill>
                  <a:srgbClr val="1B2A41"/>
                </a:solidFill>
                <a:latin typeface="Georgia" pitchFamily="34" charset="0"/>
                <a:ea typeface="Georgia" pitchFamily="34" charset="-122"/>
                <a:cs typeface="Georgia" pitchFamily="34" charset="-120"/>
              </a:rPr>
              <a:t>2</a:t>
            </a:r>
            <a:pPr algn="l" indent="0" marL="0">
              <a:buNone/>
            </a:pPr>
            <a:r>
              <a:rPr lang="en-US" sz="1200" b="1" dirty="0">
                <a:solidFill>
                  <a:srgbClr val="1B2A41"/>
                </a:solidFill>
                <a:latin typeface="Georgia" pitchFamily="34" charset="0"/>
                <a:ea typeface="Georgia" pitchFamily="34" charset="-122"/>
                <a:cs typeface="Georgia" pitchFamily="34" charset="-120"/>
              </a:rPr>
              <a:t>φ</a:t>
            </a:r>
            <a:pPr algn="l" indent="0" marL="0">
              <a:buNone/>
            </a:pPr>
            <a:r>
              <a:rPr lang="en-US" sz="1200" b="1" baseline="-40000" dirty="0">
                <a:solidFill>
                  <a:srgbClr val="1B2A41"/>
                </a:solidFill>
                <a:latin typeface="Georgia" pitchFamily="34" charset="0"/>
                <a:ea typeface="Georgia" pitchFamily="34" charset="-122"/>
                <a:cs typeface="Georgia" pitchFamily="34" charset="-120"/>
              </a:rPr>
              <a:t>2</a:t>
            </a:r>
            <a:pPr algn="l" indent="0" marL="0">
              <a:buNone/>
            </a:pPr>
            <a:r>
              <a:rPr lang="en-US" sz="1200" b="1" dirty="0">
                <a:solidFill>
                  <a:srgbClr val="1B2A41"/>
                </a:solidFill>
                <a:latin typeface="Georgia" pitchFamily="34" charset="0"/>
                <a:ea typeface="Georgia" pitchFamily="34" charset="-122"/>
                <a:cs typeface="Georgia" pitchFamily="34" charset="-120"/>
              </a:rPr>
              <a:t>. The matrix elements of the Hamiltonian and overlap are used in the variational method to obtain:</a:t>
            </a:r>
            <a:endParaRPr lang="en-US" sz="12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exact ground state energy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An upper bound to the ground state energy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lower bound to the ground state energy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first excited state energy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Perturbation corrections, variational upper bound</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First order = diagonal average; second order = mix-in excited states (lowers ground state).</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t>
            </a:r>
            <a:pPr algn="l" indent="0" marL="0">
              <a:buNone/>
            </a:pPr>
            <a:r>
              <a:rPr lang="en-US" sz="800" dirty="0">
                <a:solidFill>
                  <a:srgbClr val="5A6B82"/>
                </a:solidFill>
                <a:latin typeface="Arial" pitchFamily="34" charset="0"/>
                <a:ea typeface="Arial" pitchFamily="34" charset="-122"/>
                <a:cs typeface="Arial" pitchFamily="34" charset="-120"/>
              </a:rPr>
              <a:t>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a:t>
            </a:r>
            <a:pPr algn="r" indent="0" marL="0">
              <a:buNone/>
            </a:pPr>
            <a:r>
              <a:rPr lang="en-US" sz="850" dirty="0">
                <a:solidFill>
                  <a:srgbClr val="8A99AD"/>
                </a:solidFill>
                <a:latin typeface="Arial" pitchFamily="34" charset="0"/>
                <a:ea typeface="Arial" pitchFamily="34" charset="-122"/>
                <a:cs typeface="Arial" pitchFamily="34" charset="-120"/>
              </a:rPr>
              <a:t>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283</a:t>
            </a:fld>
            <a:endParaRPr lang="en-US"/>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name="Slide 2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Q44</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00" b="1" dirty="0">
                <a:solidFill>
                  <a:srgbClr val="1B2A41"/>
                </a:solidFill>
                <a:latin typeface="Georgia" pitchFamily="34" charset="0"/>
                <a:ea typeface="Georgia" pitchFamily="34" charset="-122"/>
                <a:cs typeface="Georgia" pitchFamily="34" charset="-120"/>
              </a:rPr>
              <a:t>Consider a particle in a one dimensional box of length ‘a’ with the following potential V(x)=∞ x&lt;0 V(x)=∞ x&gt;a V(x)=0 0 ≤ x ≤ a/2 V(x)=V1 a/2 ≤ x ≤ a Starting with the standard particle in a box hamiltonian as the zeroth order Hamiltonian and the Quantum Chemistry potential of V1 from ‘a/2’ to ‘a’ as a perturbation, thefirst-order energy correction to the ground state is</a:t>
            </a:r>
            <a:endParaRPr lang="en-US" sz="10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V1</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V1/4</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–V1</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V1/2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Perturbation corrections, variational upper bound</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First order = diagonal average; second order = mix-in excited states (lowers ground state).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284</a:t>
            </a:fld>
            <a:endParaRPr lang="en-US"/>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name="Slide 2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V1/2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⟨n|Ĥ'|n⟩. Second-order: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Σ</a:t>
            </a:r>
            <a:pPr algn="l" indent="0" marL="0">
              <a:buNone/>
            </a:pPr>
            <a:r>
              <a:rPr lang="en-US" sz="1000" baseline="-40000" dirty="0">
                <a:solidFill>
                  <a:srgbClr val="1B2A41"/>
                </a:solidFill>
                <a:latin typeface="Arial" pitchFamily="34" charset="0"/>
                <a:ea typeface="Arial" pitchFamily="34" charset="-122"/>
                <a:cs typeface="Arial" pitchFamily="34" charset="-120"/>
              </a:rPr>
              <a:t>k≠n</a:t>
            </a:r>
            <a:pPr algn="l" indent="0" marL="0">
              <a:buNone/>
            </a:pPr>
            <a:r>
              <a:rPr lang="en-US" sz="1000" dirty="0">
                <a:solidFill>
                  <a:srgbClr val="1B2A41"/>
                </a:solidFill>
                <a:latin typeface="Arial" pitchFamily="34" charset="0"/>
                <a:ea typeface="Arial" pitchFamily="34" charset="-122"/>
                <a:cs typeface="Arial" pitchFamily="34" charset="-120"/>
              </a:rPr>
              <a:t> |⟨k|H'|n⟩|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E_k). Variational: &lt;E&gt;_trial ≥ E_exact.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V1/2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always negative for the ground state. E</a:t>
            </a:r>
            <a:pPr algn="l" indent="0" marL="0">
              <a:buNone/>
            </a:pPr>
            <a:r>
              <a:rPr lang="en-US" sz="900" baseline="3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a variational upper bound.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necessarily negative — only 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for the ground state.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Second-order correction always LOWERS the ground state. Parity can make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vanish.</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First order = diagonal average; second order = mix-in excited states (lowers ground state).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285</a:t>
            </a:fld>
            <a:endParaRPr lang="en-US"/>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name="Slide 2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V1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V1/4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–V1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286</a:t>
            </a:fld>
            <a:endParaRPr lang="en-US"/>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name="Slide 28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Q50</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00" b="1" dirty="0">
                <a:solidFill>
                  <a:srgbClr val="1B2A41"/>
                </a:solidFill>
                <a:latin typeface="Georgia" pitchFamily="34" charset="0"/>
                <a:ea typeface="Georgia" pitchFamily="34" charset="-122"/>
                <a:cs typeface="Georgia" pitchFamily="34" charset="-120"/>
              </a:rPr>
              <a:t>A particle in a one-dimensional box (potential zero between to a and infinite outside) has the 0.125𝒉2 ground state energy E0= The expectation value of the above Hamiltonian with ψ(𝒙) = 𝒎𝒂2 𝒙(𝒙 − 𝒂) yields an energy E1. Using a linear combination of two even functions 𝒙 𝒙 − 𝒂 and 𝒙2 (𝒙 − 𝒂)2 we obtain variational mainimum to the ground state energy as E2. Which of the following relations holds for E0, E1 and E2?</a:t>
            </a:r>
            <a:endParaRPr lang="en-US" sz="10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E0 &lt; E1 &lt; E2</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E0 &lt; E2 &lt; E1</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E1 &lt; E0 &lt; E2</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E2 &lt; E0 &lt; E1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Perturbation corrections, variational upper bound</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First order = diagonal average; second order = mix-in excited states (lowers ground state).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287</a:t>
            </a:fld>
            <a:endParaRPr lang="en-US"/>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name="Slide 2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E0 &lt; E2 &lt; E1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⟨n|Ĥ'|n⟩. Second-order: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Σ</a:t>
            </a:r>
            <a:pPr algn="l" indent="0" marL="0">
              <a:buNone/>
            </a:pPr>
            <a:r>
              <a:rPr lang="en-US" sz="1000" baseline="-40000" dirty="0">
                <a:solidFill>
                  <a:srgbClr val="1B2A41"/>
                </a:solidFill>
                <a:latin typeface="Arial" pitchFamily="34" charset="0"/>
                <a:ea typeface="Arial" pitchFamily="34" charset="-122"/>
                <a:cs typeface="Arial" pitchFamily="34" charset="-120"/>
              </a:rPr>
              <a:t>k≠n</a:t>
            </a:r>
            <a:pPr algn="l" indent="0" marL="0">
              <a:buNone/>
            </a:pPr>
            <a:r>
              <a:rPr lang="en-US" sz="1000" dirty="0">
                <a:solidFill>
                  <a:srgbClr val="1B2A41"/>
                </a:solidFill>
                <a:latin typeface="Arial" pitchFamily="34" charset="0"/>
                <a:ea typeface="Arial" pitchFamily="34" charset="-122"/>
                <a:cs typeface="Arial" pitchFamily="34" charset="-120"/>
              </a:rPr>
              <a:t> |⟨k|H'|n⟩|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E_k). Variational: &lt;E&gt;_trial ≥ E_exact.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E0 &lt; E2 &lt; E1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always negative for the ground state. E</a:t>
            </a:r>
            <a:pPr algn="l" indent="0" marL="0">
              <a:buNone/>
            </a:pPr>
            <a:r>
              <a:rPr lang="en-US" sz="900" baseline="3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a variational upper bound.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necessarily negative — only 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for the ground state.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Second-order correction always LOWERS the ground state. Parity can make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vanish.</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First order = diagonal average; second order = mix-in excited states (lowers ground state).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288</a:t>
            </a:fld>
            <a:endParaRPr lang="en-US"/>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name="Slide 2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E0 &lt; E1 &lt; E2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E1 &lt; E0 &lt; E2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E2 &lt; E0 &lt; E1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289</a:t>
            </a:fld>
            <a:endParaRPr lang="en-US"/>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name="Slide 2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A particle in a one dimensional harmonic oscillator in x-direction is perturbed by a potential λ x (λ is number). The first-order correction to the energy of the ground state</a:t>
            </a:r>
            <a:endParaRPr lang="en-US" sz="11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is zero</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is negative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is positive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may be negative or positive but not zero</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Perturbation corrections, variational upper bound</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First order = diagonal average; second order = mix-in excited states (lowers ground state).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290</a:t>
            </a:fld>
            <a:endParaRPr lang="en-US"/>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name="Slide 2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is zero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⟨n|Ĥ'|n⟩. Second-order: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Σ</a:t>
            </a:r>
            <a:pPr algn="l" indent="0" marL="0">
              <a:buNone/>
            </a:pPr>
            <a:r>
              <a:rPr lang="en-US" sz="1000" baseline="-40000" dirty="0">
                <a:solidFill>
                  <a:srgbClr val="1B2A41"/>
                </a:solidFill>
                <a:latin typeface="Arial" pitchFamily="34" charset="0"/>
                <a:ea typeface="Arial" pitchFamily="34" charset="-122"/>
                <a:cs typeface="Arial" pitchFamily="34" charset="-120"/>
              </a:rPr>
              <a:t>k≠n</a:t>
            </a:r>
            <a:pPr algn="l" indent="0" marL="0">
              <a:buNone/>
            </a:pPr>
            <a:r>
              <a:rPr lang="en-US" sz="1000" dirty="0">
                <a:solidFill>
                  <a:srgbClr val="1B2A41"/>
                </a:solidFill>
                <a:latin typeface="Arial" pitchFamily="34" charset="0"/>
                <a:ea typeface="Arial" pitchFamily="34" charset="-122"/>
                <a:cs typeface="Arial" pitchFamily="34" charset="-120"/>
              </a:rPr>
              <a:t> |⟨k|H'|n⟩|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E_k). Variational: &lt;E&gt;_trial ≥ E_exact.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particle-in-a-box energy formula 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h</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/8mL</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is zero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always negative for the ground state. E</a:t>
            </a:r>
            <a:pPr algn="l" indent="0" marL="0">
              <a:buNone/>
            </a:pPr>
            <a:r>
              <a:rPr lang="en-US" sz="900" baseline="3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a variational upper bound.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necessarily negative — only 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for the ground state.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Second-order correction always LOWERS the ground state. Parity can make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vanish.</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First order = diagonal average; second order = mix-in excited states (lowers ground state).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291</a:t>
            </a:fld>
            <a:endParaRPr lang="en-US"/>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name="Slide 29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is negative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is positive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may be negative or positive but not zero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292</a:t>
            </a:fld>
            <a:endParaRPr lang="en-US"/>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name="Slide 29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Q62</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00" b="1" dirty="0">
                <a:solidFill>
                  <a:srgbClr val="1B2A41"/>
                </a:solidFill>
                <a:latin typeface="Georgia" pitchFamily="34" charset="0"/>
                <a:ea typeface="Georgia" pitchFamily="34" charset="-122"/>
                <a:cs typeface="Georgia" pitchFamily="34" charset="-120"/>
              </a:rPr>
              <a:t>For some one-electron system with l = 0 and m = 0, the functions 𝑵𝒐 𝒆,σ and 𝑵1 (2 − σ)𝒆,σ refer respectively to the ground (Eo) and first excited (E1 ) energy levels. If a variational wave function 𝑵2 (3 − σ)𝒆,σ yields an average energy 𝑬, it will satisfy</a:t>
            </a:r>
            <a:endParaRPr lang="en-US" sz="10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𝑬 ≥ 0</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 𝑬 ≤ 𝑬𝒐</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𝑬 ≥ 𝑬1</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𝑬𝒐 ≤ 𝑬 ≤ 𝑬1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Perturbation corrections, variational upper bound</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First order = diagonal average; second order = mix-in excited states (lowers ground state).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293</a:t>
            </a:fld>
            <a:endParaRPr lang="en-US"/>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name="Slide 2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𝑬 ≥ 𝑬1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⟨n|Ĥ'|n⟩. Second-order: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Σ</a:t>
            </a:r>
            <a:pPr algn="l" indent="0" marL="0">
              <a:buNone/>
            </a:pPr>
            <a:r>
              <a:rPr lang="en-US" sz="1000" baseline="-40000" dirty="0">
                <a:solidFill>
                  <a:srgbClr val="1B2A41"/>
                </a:solidFill>
                <a:latin typeface="Arial" pitchFamily="34" charset="0"/>
                <a:ea typeface="Arial" pitchFamily="34" charset="-122"/>
                <a:cs typeface="Arial" pitchFamily="34" charset="-120"/>
              </a:rPr>
              <a:t>k≠n</a:t>
            </a:r>
            <a:pPr algn="l" indent="0" marL="0">
              <a:buNone/>
            </a:pPr>
            <a:r>
              <a:rPr lang="en-US" sz="1000" dirty="0">
                <a:solidFill>
                  <a:srgbClr val="1B2A41"/>
                </a:solidFill>
                <a:latin typeface="Arial" pitchFamily="34" charset="0"/>
                <a:ea typeface="Arial" pitchFamily="34" charset="-122"/>
                <a:cs typeface="Arial" pitchFamily="34" charset="-120"/>
              </a:rPr>
              <a:t> |⟨k|H'|n⟩|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E_k). Variational: &lt;E&gt;_trial ≥ E_exact.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𝑬 ≥ 𝑬1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always negative for the ground state. E</a:t>
            </a:r>
            <a:pPr algn="l" indent="0" marL="0">
              <a:buNone/>
            </a:pPr>
            <a:r>
              <a:rPr lang="en-US" sz="900" baseline="3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a variational upper bound.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necessarily negative — only 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for the ground state.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Second-order correction always LOWERS the ground state. Parity can make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vanish.</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First order = diagonal average; second order = mix-in excited states (lowers ground state).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294</a:t>
            </a:fld>
            <a:endParaRPr lang="en-US"/>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name="Slide 2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𝑬 ≥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 ≤ 𝑬 ≤ 𝑬𝒐</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𝑬𝒐 ≤ 𝑬 ≤ 𝑬1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295</a:t>
            </a:fld>
            <a:endParaRPr lang="en-US"/>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name="Slide 29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74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Q74</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050" b="1" dirty="0">
                <a:solidFill>
                  <a:srgbClr val="1B2A41"/>
                </a:solidFill>
                <a:latin typeface="Georgia" pitchFamily="34" charset="0"/>
                <a:ea typeface="Georgia" pitchFamily="34" charset="-122"/>
                <a:cs typeface="Georgia" pitchFamily="34" charset="-120"/>
              </a:rPr>
              <a:t>A certain 2-level system has stationary state energies E1 and E2 (E1&lt;E2) with normalized wave functions 𝝋1 and 𝝋2 respectively. In the presence of a perturbation V, the second-order correction to the energy for the first state (𝝋1 ) will be 𝝋1 𝑽 𝝋2</a:t>
            </a:r>
            <a:endParaRPr lang="en-US" sz="105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𝑬1 ,𝑬2</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𝑬2 ,𝑬1</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𝑬1 ,𝑬2</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𝑬1 ,𝑬2 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Perturbation corrections, variational upper bound</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First order = diagonal average; second order = mix-in excited states (lowers ground state).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296</a:t>
            </a:fld>
            <a:endParaRPr lang="en-US"/>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name="Slide 29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74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𝑬1 ,𝑬2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⟨n|Ĥ'|n⟩. Second-order: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Σ</a:t>
            </a:r>
            <a:pPr algn="l" indent="0" marL="0">
              <a:buNone/>
            </a:pPr>
            <a:r>
              <a:rPr lang="en-US" sz="1000" baseline="-40000" dirty="0">
                <a:solidFill>
                  <a:srgbClr val="1B2A41"/>
                </a:solidFill>
                <a:latin typeface="Arial" pitchFamily="34" charset="0"/>
                <a:ea typeface="Arial" pitchFamily="34" charset="-122"/>
                <a:cs typeface="Arial" pitchFamily="34" charset="-120"/>
              </a:rPr>
              <a:t>k≠n</a:t>
            </a:r>
            <a:pPr algn="l" indent="0" marL="0">
              <a:buNone/>
            </a:pPr>
            <a:r>
              <a:rPr lang="en-US" sz="1000" dirty="0">
                <a:solidFill>
                  <a:srgbClr val="1B2A41"/>
                </a:solidFill>
                <a:latin typeface="Arial" pitchFamily="34" charset="0"/>
                <a:ea typeface="Arial" pitchFamily="34" charset="-122"/>
                <a:cs typeface="Arial" pitchFamily="34" charset="-120"/>
              </a:rPr>
              <a:t> |⟨k|H'|n⟩|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E_k). Variational: &lt;E&gt;_trial ≥ E_exact.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𝑬1 ,𝑬2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always negative for the ground state. E</a:t>
            </a:r>
            <a:pPr algn="l" indent="0" marL="0">
              <a:buNone/>
            </a:pPr>
            <a:r>
              <a:rPr lang="en-US" sz="900" baseline="3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a variational upper bound.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necessarily negative — only 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for the ground state.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Second-order correction always LOWERS the ground state. Parity can make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vanish.</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First order = diagonal average; second order = mix-in excited states (lowers ground state).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297</a:t>
            </a:fld>
            <a:endParaRPr lang="en-US"/>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name="Slide 2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74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𝑬1 ,𝑬2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𝑬2 ,𝑬1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𝑬1 ,𝑬2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298</a:t>
            </a:fld>
            <a:endParaRPr lang="en-US"/>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name="Slide 2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88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Q88</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The ground state of a certain system with energy ∈0 , is subjected to a perturbation V, yielding a first order correction ∈1 . If E0 is the true ground-state energy of the perturbed system, the inequality that </a:t>
            </a:r>
            <a:pPr algn="l" indent="0" marL="0">
              <a:buNone/>
            </a:pPr>
            <a:r>
              <a:rPr lang="en-US" sz="1150" b="1" dirty="0">
                <a:solidFill>
                  <a:srgbClr val="C9821B"/>
                </a:solidFill>
                <a:latin typeface="Georgia" pitchFamily="34" charset="0"/>
                <a:ea typeface="Georgia" pitchFamily="34" charset="-122"/>
                <a:cs typeface="Georgia" pitchFamily="34" charset="-120"/>
              </a:rPr>
              <a:t>always</a:t>
            </a:r>
            <a:pPr algn="l" indent="0" marL="0">
              <a:buNone/>
            </a:pPr>
            <a:r>
              <a:rPr lang="en-US" sz="1150" b="1" dirty="0">
                <a:solidFill>
                  <a:srgbClr val="1B2A41"/>
                </a:solidFill>
                <a:latin typeface="Georgia" pitchFamily="34" charset="0"/>
                <a:ea typeface="Georgia" pitchFamily="34" charset="-122"/>
                <a:cs typeface="Georgia" pitchFamily="34" charset="-120"/>
              </a:rPr>
              <a:t> holds is</a:t>
            </a:r>
            <a:endParaRPr lang="en-US" sz="115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0</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E0</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 ∈1 ≤ 𝐸”</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 ∈1 ≥ 𝐸”</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Perturbation corrections, variational upper bound</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First order = diagonal average; second order = mix-in excited states (lowers ground state).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299</a:t>
            </a:fld>
            <a:endParaRPr lang="en-US"/>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name="Slide 3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88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∈1 ≥ E0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⟨n|Ĥ'|n⟩. Second-order: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Σ</a:t>
            </a:r>
            <a:pPr algn="l" indent="0" marL="0">
              <a:buNone/>
            </a:pPr>
            <a:r>
              <a:rPr lang="en-US" sz="1000" baseline="-40000" dirty="0">
                <a:solidFill>
                  <a:srgbClr val="1B2A41"/>
                </a:solidFill>
                <a:latin typeface="Arial" pitchFamily="34" charset="0"/>
                <a:ea typeface="Arial" pitchFamily="34" charset="-122"/>
                <a:cs typeface="Arial" pitchFamily="34" charset="-120"/>
              </a:rPr>
              <a:t>k≠n</a:t>
            </a:r>
            <a:pPr algn="l" indent="0" marL="0">
              <a:buNone/>
            </a:pPr>
            <a:r>
              <a:rPr lang="en-US" sz="1000" dirty="0">
                <a:solidFill>
                  <a:srgbClr val="1B2A41"/>
                </a:solidFill>
                <a:latin typeface="Arial" pitchFamily="34" charset="0"/>
                <a:ea typeface="Arial" pitchFamily="34" charset="-122"/>
                <a:cs typeface="Arial" pitchFamily="34" charset="-120"/>
              </a:rPr>
              <a:t> |⟨k|H'|n⟩|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E_k). Variational: &lt;E&gt;_trial ≥ E_exact.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variational principle and perturbation corrections.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∈1 ≥ E0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always negative for the ground state. E</a:t>
            </a:r>
            <a:pPr algn="l" indent="0" marL="0">
              <a:buNone/>
            </a:pPr>
            <a:r>
              <a:rPr lang="en-US" sz="900" baseline="3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a variational upper bound.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necessarily negative — only 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for the ground state.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Second-order correction always LOWERS the ground state. Parity can make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vanish.</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First order = diagonal average; second order = mix-in excited states (lowers ground state).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300</a:t>
            </a:fld>
            <a:endParaRPr lang="en-US"/>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name="Slide 3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88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 + ∈1 ≤ 𝐸”</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 + ∈1 ≥ 𝐸”</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301</a:t>
            </a:fld>
            <a:endParaRPr lang="en-US"/>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name="Slide 30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108 of 127</a:t>
            </a:r>
            <a:endParaRPr lang="en-US" sz="950" dirty="0"/>
          </a:p>
        </p:txBody>
      </p:sp>
      <p:sp>
        <p:nvSpPr>
          <p:cNvPr id="16" name="Shape 14"/>
          <p:cNvSpPr/>
          <p:nvPr/>
        </p:nvSpPr>
        <p:spPr>
          <a:xfrm>
            <a:off x="292608" y="1005840"/>
            <a:ext cx="5486400" cy="1325880"/>
          </a:xfrm>
          <a:prstGeom prst="roundRect">
            <a:avLst>
              <a:gd name="adj" fmla="val 3448"/>
            </a:avLst>
          </a:prstGeom>
          <a:solidFill>
            <a:srgbClr val="F5F8FC"/>
          </a:solidFill>
          <a:ln w="12700">
            <a:solidFill>
              <a:srgbClr val="E3E9F2"/>
            </a:solidFill>
            <a:prstDash val="solid"/>
          </a:ln>
        </p:spPr>
      </p:sp>
      <p:sp>
        <p:nvSpPr>
          <p:cNvPr id="17" name="Shape 15"/>
          <p:cNvSpPr/>
          <p:nvPr/>
        </p:nvSpPr>
        <p:spPr>
          <a:xfrm>
            <a:off x="292608" y="1005840"/>
            <a:ext cx="73152" cy="1325880"/>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Q108</a:t>
            </a:r>
            <a:endParaRPr lang="en-US" sz="1900" dirty="0"/>
          </a:p>
        </p:txBody>
      </p:sp>
      <p:sp>
        <p:nvSpPr>
          <p:cNvPr id="19" name="Text 17"/>
          <p:cNvSpPr/>
          <p:nvPr/>
        </p:nvSpPr>
        <p:spPr>
          <a:xfrm>
            <a:off x="1280160" y="1060704"/>
            <a:ext cx="4370832" cy="1216152"/>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Which of the following statements on ground state perturbation theory, involving the zeroth (0) (1) (2) order energy 𝑬0 , first order energy correction 𝑬0 and second order energy correction 𝑬0 , is false? ( )</a:t>
            </a:r>
            <a:endParaRPr lang="en-US" sz="1200" dirty="0"/>
          </a:p>
        </p:txBody>
      </p:sp>
      <p:sp>
        <p:nvSpPr>
          <p:cNvPr id="20" name="Shape 18"/>
          <p:cNvSpPr/>
          <p:nvPr/>
        </p:nvSpPr>
        <p:spPr>
          <a:xfrm>
            <a:off x="292608" y="2441448"/>
            <a:ext cx="5486400" cy="528066"/>
          </a:xfrm>
          <a:prstGeom prst="roundRect">
            <a:avLst>
              <a:gd name="adj" fmla="val 8658"/>
            </a:avLst>
          </a:prstGeom>
          <a:solidFill>
            <a:srgbClr val="F8FAFD"/>
          </a:solidFill>
          <a:ln w="12700">
            <a:solidFill>
              <a:srgbClr val="E3E9F2"/>
            </a:solidFill>
            <a:prstDash val="solid"/>
          </a:ln>
        </p:spPr>
      </p:sp>
      <p:sp>
        <p:nvSpPr>
          <p:cNvPr id="21" name="Shape 19"/>
          <p:cNvSpPr/>
          <p:nvPr/>
        </p:nvSpPr>
        <p:spPr>
          <a:xfrm>
            <a:off x="420624" y="2550033"/>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55003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46888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𝐸” is the average value of perturbation operator with respect to the ground state of the zeroth order</a:t>
            </a:r>
            <a:endParaRPr lang="en-US" sz="850" dirty="0"/>
          </a:p>
        </p:txBody>
      </p:sp>
      <p:sp>
        <p:nvSpPr>
          <p:cNvPr id="24" name="Shape 22"/>
          <p:cNvSpPr/>
          <p:nvPr/>
        </p:nvSpPr>
        <p:spPr>
          <a:xfrm>
            <a:off x="292608" y="3024378"/>
            <a:ext cx="5486400" cy="528066"/>
          </a:xfrm>
          <a:prstGeom prst="roundRect">
            <a:avLst>
              <a:gd name="adj" fmla="val 8658"/>
            </a:avLst>
          </a:prstGeom>
          <a:solidFill>
            <a:srgbClr val="F8FAFD"/>
          </a:solidFill>
          <a:ln w="12700">
            <a:solidFill>
              <a:srgbClr val="E3E9F2"/>
            </a:solidFill>
            <a:prstDash val="solid"/>
          </a:ln>
        </p:spPr>
      </p:sp>
      <p:sp>
        <p:nvSpPr>
          <p:cNvPr id="25" name="Shape 23"/>
          <p:cNvSpPr/>
          <p:nvPr/>
        </p:nvSpPr>
        <p:spPr>
          <a:xfrm>
            <a:off x="420624" y="3132963"/>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13296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305181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𝐸” is necessarily negative.</a:t>
            </a:r>
            <a:endParaRPr lang="en-US" sz="850" dirty="0"/>
          </a:p>
        </p:txBody>
      </p:sp>
      <p:sp>
        <p:nvSpPr>
          <p:cNvPr id="28" name="Shape 26"/>
          <p:cNvSpPr/>
          <p:nvPr/>
        </p:nvSpPr>
        <p:spPr>
          <a:xfrm>
            <a:off x="292608" y="3607308"/>
            <a:ext cx="5486400" cy="528066"/>
          </a:xfrm>
          <a:prstGeom prst="roundRect">
            <a:avLst>
              <a:gd name="adj" fmla="val 8658"/>
            </a:avLst>
          </a:prstGeom>
          <a:solidFill>
            <a:srgbClr val="F8FAFD"/>
          </a:solidFill>
          <a:ln w="12700">
            <a:solidFill>
              <a:srgbClr val="E3E9F2"/>
            </a:solidFill>
            <a:prstDash val="solid"/>
          </a:ln>
        </p:spPr>
      </p:sp>
      <p:sp>
        <p:nvSpPr>
          <p:cNvPr id="29" name="Shape 27"/>
          <p:cNvSpPr/>
          <p:nvPr/>
        </p:nvSpPr>
        <p:spPr>
          <a:xfrm>
            <a:off x="420624" y="3715893"/>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71589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63474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𝐸” is necessarily negative.</a:t>
            </a:r>
            <a:endParaRPr lang="en-US" sz="850" dirty="0"/>
          </a:p>
        </p:txBody>
      </p:sp>
      <p:sp>
        <p:nvSpPr>
          <p:cNvPr id="32" name="Shape 30"/>
          <p:cNvSpPr/>
          <p:nvPr/>
        </p:nvSpPr>
        <p:spPr>
          <a:xfrm>
            <a:off x="292608" y="4190238"/>
            <a:ext cx="5486400" cy="528066"/>
          </a:xfrm>
          <a:prstGeom prst="roundRect">
            <a:avLst>
              <a:gd name="adj" fmla="val 8658"/>
            </a:avLst>
          </a:prstGeom>
          <a:solidFill>
            <a:srgbClr val="F8FAFD"/>
          </a:solidFill>
          <a:ln w="12700">
            <a:solidFill>
              <a:srgbClr val="E3E9F2"/>
            </a:solidFill>
            <a:prstDash val="solid"/>
          </a:ln>
        </p:spPr>
      </p:sp>
      <p:sp>
        <p:nvSpPr>
          <p:cNvPr id="33" name="Shape 31"/>
          <p:cNvSpPr/>
          <p:nvPr/>
        </p:nvSpPr>
        <p:spPr>
          <a:xfrm>
            <a:off x="420624" y="4298823"/>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98823"/>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217670"/>
            <a:ext cx="4773168" cy="473202"/>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𝐸” +𝐸” is an upper bound to the exact ground state energy.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Perturbation corrections, variational upper bound</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First order = diagonal average; second order = mix-in excited states (lowers ground state).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302</a:t>
            </a:fld>
            <a:endParaRPr lang="en-US"/>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name="Slide 30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108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𝐸” is necessarily negative.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⟨n|Ĥ'|n⟩. Second-order: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Σ</a:t>
            </a:r>
            <a:pPr algn="l" indent="0" marL="0">
              <a:buNone/>
            </a:pPr>
            <a:r>
              <a:rPr lang="en-US" sz="1000" baseline="-40000" dirty="0">
                <a:solidFill>
                  <a:srgbClr val="1B2A41"/>
                </a:solidFill>
                <a:latin typeface="Arial" pitchFamily="34" charset="0"/>
                <a:ea typeface="Arial" pitchFamily="34" charset="-122"/>
                <a:cs typeface="Arial" pitchFamily="34" charset="-120"/>
              </a:rPr>
              <a:t>k≠n</a:t>
            </a:r>
            <a:pPr algn="l" indent="0" marL="0">
              <a:buNone/>
            </a:pPr>
            <a:r>
              <a:rPr lang="en-US" sz="1000" dirty="0">
                <a:solidFill>
                  <a:srgbClr val="1B2A41"/>
                </a:solidFill>
                <a:latin typeface="Arial" pitchFamily="34" charset="0"/>
                <a:ea typeface="Arial" pitchFamily="34" charset="-122"/>
                <a:cs typeface="Arial" pitchFamily="34" charset="-120"/>
              </a:rPr>
              <a:t> |⟨k|H'|n⟩|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E_k). Variational: &lt;E&gt;_trial ≥ E_exact.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variational principle and perturbation corrections.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𝐸” is necessarily negative.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always negative for the ground state. E</a:t>
            </a:r>
            <a:pPr algn="l" indent="0" marL="0">
              <a:buNone/>
            </a:pPr>
            <a:r>
              <a:rPr lang="en-US" sz="900" baseline="3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a variational upper bound.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necessarily negative — only 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for the ground state.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Second-order correction always LOWERS the ground state. Parity can make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vanish.</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First order = diagonal average; second order = mix-in excited states (lowers ground state).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303</a:t>
            </a:fld>
            <a:endParaRPr lang="en-US"/>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name="Slide 3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108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𝐸” is the average value of perturbation operator with respect to the ground state of the zeroth order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𝐸” is necessarily negative.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𝐸” +𝐸” is an upper bound to the exact ground state energy.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304</a:t>
            </a:fld>
            <a:endParaRPr lang="en-US"/>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name="Slide 3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117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Q117</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050" b="1" dirty="0">
                <a:solidFill>
                  <a:srgbClr val="1B2A41"/>
                </a:solidFill>
                <a:latin typeface="Georgia" pitchFamily="34" charset="0"/>
                <a:ea typeface="Georgia" pitchFamily="34" charset="-122"/>
                <a:cs typeface="Georgia" pitchFamily="34" charset="-120"/>
              </a:rPr>
              <a:t>In the variation method, if the trial function φ is an eigenfunction of the Hamiltonian, the variational energy W satisfies:</a:t>
            </a:r>
            <a:endParaRPr lang="en-US" sz="10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&gt; E_exact</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 E_exact</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&lt; E_exact</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 =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Perturbation corrections, variational upper bound</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First order = diagonal average; second order = mix-in excited states (lowers ground state).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305</a:t>
            </a:fld>
            <a:endParaRPr lang="en-US"/>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name="Slide 3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117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W &lt; E_exact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⟨n|Ĥ'|n⟩. Second-order: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Σ</a:t>
            </a:r>
            <a:pPr algn="l" indent="0" marL="0">
              <a:buNone/>
            </a:pPr>
            <a:r>
              <a:rPr lang="en-US" sz="1000" baseline="-40000" dirty="0">
                <a:solidFill>
                  <a:srgbClr val="1B2A41"/>
                </a:solidFill>
                <a:latin typeface="Arial" pitchFamily="34" charset="0"/>
                <a:ea typeface="Arial" pitchFamily="34" charset="-122"/>
                <a:cs typeface="Arial" pitchFamily="34" charset="-120"/>
              </a:rPr>
              <a:t>k≠n</a:t>
            </a:r>
            <a:pPr algn="l" indent="0" marL="0">
              <a:buNone/>
            </a:pPr>
            <a:r>
              <a:rPr lang="en-US" sz="1000" dirty="0">
                <a:solidFill>
                  <a:srgbClr val="1B2A41"/>
                </a:solidFill>
                <a:latin typeface="Arial" pitchFamily="34" charset="0"/>
                <a:ea typeface="Arial" pitchFamily="34" charset="-122"/>
                <a:cs typeface="Arial" pitchFamily="34" charset="-120"/>
              </a:rPr>
              <a:t> |⟨k|H'|n⟩|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E_k). Variational: &lt;E&gt;_trial ≥ E_exact.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postulates of QM and wavefunction requirements. The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W &lt; E_exact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always negative for the ground state. E</a:t>
            </a:r>
            <a:pPr algn="l" indent="0" marL="0">
              <a:buNone/>
            </a:pPr>
            <a:r>
              <a:rPr lang="en-US" sz="900" baseline="3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a variational upper bound.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necessarily negative — only 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for the ground state.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Second-order correction always LOWERS the ground state. Parity can make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vanish.</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First order = diagonal average; second order = mix-in excited states (lowers ground state).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306</a:t>
            </a:fld>
            <a:endParaRPr lang="en-US"/>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name="Slide 3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117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 &gt; E_exact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 = E_exact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 = 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307</a:t>
            </a:fld>
            <a:endParaRPr lang="en-US"/>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name="Slide 30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122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Q122</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Which statement is FALSE about the second-order perturbation correction E</a:t>
            </a:r>
            <a:pPr algn="l" indent="0" marL="0">
              <a:buNone/>
            </a:pPr>
            <a:r>
              <a:rPr lang="en-US" sz="1250" b="1" baseline="-40000" dirty="0">
                <a:solidFill>
                  <a:srgbClr val="1B2A41"/>
                </a:solidFill>
                <a:latin typeface="Georgia" pitchFamily="34" charset="0"/>
                <a:ea typeface="Georgia" pitchFamily="34" charset="-122"/>
                <a:cs typeface="Georgia" pitchFamily="34" charset="-120"/>
              </a:rPr>
              <a:t>n</a:t>
            </a:r>
            <a:pPr algn="l" indent="0" marL="0">
              <a:buNone/>
            </a:pPr>
            <a:r>
              <a:rPr lang="en-US" sz="1250" b="1" dirty="0">
                <a:solidFill>
                  <a:srgbClr val="1B2A41"/>
                </a:solidFill>
                <a:latin typeface="Georgia" pitchFamily="34" charset="0"/>
                <a:ea typeface="Georgia" pitchFamily="34" charset="-122"/>
                <a:cs typeface="Georgia" pitchFamily="34" charset="-120"/>
              </a:rPr>
              <a:t>^(2)?</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a:t>
            </a:r>
            <a:pPr algn="l" indent="0" marL="0">
              <a:buNone/>
            </a:pPr>
            <a:r>
              <a:rPr lang="en-US" sz="850" baseline="-40000" dirty="0">
                <a:solidFill>
                  <a:srgbClr val="1B2A41"/>
                </a:solidFill>
                <a:latin typeface="Arial" pitchFamily="34" charset="0"/>
                <a:ea typeface="Arial" pitchFamily="34" charset="-122"/>
                <a:cs typeface="Arial" pitchFamily="34" charset="-120"/>
              </a:rPr>
              <a:t>n</a:t>
            </a:r>
            <a:pPr algn="l" indent="0" marL="0">
              <a:buNone/>
            </a:pPr>
            <a:r>
              <a:rPr lang="en-US" sz="850" dirty="0">
                <a:solidFill>
                  <a:srgbClr val="1B2A41"/>
                </a:solidFill>
                <a:latin typeface="Arial" pitchFamily="34" charset="0"/>
                <a:ea typeface="Arial" pitchFamily="34" charset="-122"/>
                <a:cs typeface="Arial" pitchFamily="34" charset="-120"/>
              </a:rPr>
              <a:t>^(2) is always negative for the ground state</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a:t>
            </a:r>
            <a:pPr algn="l" indent="0" marL="0">
              <a:buNone/>
            </a:pPr>
            <a:r>
              <a:rPr lang="en-US" sz="850" baseline="-40000" dirty="0">
                <a:solidFill>
                  <a:srgbClr val="1B2A41"/>
                </a:solidFill>
                <a:latin typeface="Arial" pitchFamily="34" charset="0"/>
                <a:ea typeface="Arial" pitchFamily="34" charset="-122"/>
                <a:cs typeface="Arial" pitchFamily="34" charset="-120"/>
              </a:rPr>
              <a:t>n</a:t>
            </a:r>
            <a:pPr algn="l" indent="0" marL="0">
              <a:buNone/>
            </a:pPr>
            <a:r>
              <a:rPr lang="en-US" sz="850" dirty="0">
                <a:solidFill>
                  <a:srgbClr val="1B2A41"/>
                </a:solidFill>
                <a:latin typeface="Arial" pitchFamily="34" charset="0"/>
                <a:ea typeface="Arial" pitchFamily="34" charset="-122"/>
                <a:cs typeface="Arial" pitchFamily="34" charset="-120"/>
              </a:rPr>
              <a:t>^(2) involves all excited states of the unperturbed system</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a:t>
            </a:r>
            <a:pPr algn="l" indent="0" marL="0">
              <a:buNone/>
            </a:pPr>
            <a:r>
              <a:rPr lang="en-US" sz="850" baseline="-40000" dirty="0">
                <a:solidFill>
                  <a:srgbClr val="1B2A41"/>
                </a:solidFill>
                <a:latin typeface="Arial" pitchFamily="34" charset="0"/>
                <a:ea typeface="Arial" pitchFamily="34" charset="-122"/>
                <a:cs typeface="Arial" pitchFamily="34" charset="-120"/>
              </a:rPr>
              <a:t>n</a:t>
            </a:r>
            <a:pPr algn="l" indent="0" marL="0">
              <a:buNone/>
            </a:pPr>
            <a:r>
              <a:rPr lang="en-US" sz="850" dirty="0">
                <a:solidFill>
                  <a:srgbClr val="1B2A41"/>
                </a:solidFill>
                <a:latin typeface="Arial" pitchFamily="34" charset="0"/>
                <a:ea typeface="Arial" pitchFamily="34" charset="-122"/>
                <a:cs typeface="Arial" pitchFamily="34" charset="-120"/>
              </a:rPr>
              <a:t>^(2) is necessarily negative for all states</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a:t>
            </a:r>
            <a:pPr algn="l" indent="0" marL="0">
              <a:buNone/>
            </a:pPr>
            <a:r>
              <a:rPr lang="en-US" sz="850" baseline="-40000" dirty="0">
                <a:solidFill>
                  <a:srgbClr val="1B2A41"/>
                </a:solidFill>
                <a:latin typeface="Arial" pitchFamily="34" charset="0"/>
                <a:ea typeface="Arial" pitchFamily="34" charset="-122"/>
                <a:cs typeface="Arial" pitchFamily="34" charset="-120"/>
              </a:rPr>
              <a:t>n</a:t>
            </a:r>
            <a:pPr algn="l" indent="0" marL="0">
              <a:buNone/>
            </a:pPr>
            <a:r>
              <a:rPr lang="en-US" sz="850" dirty="0">
                <a:solidFill>
                  <a:srgbClr val="1B2A41"/>
                </a:solidFill>
                <a:latin typeface="Arial" pitchFamily="34" charset="0"/>
                <a:ea typeface="Arial" pitchFamily="34" charset="-122"/>
                <a:cs typeface="Arial" pitchFamily="34" charset="-120"/>
              </a:rPr>
              <a:t>^(2) lowers the energy of the ground state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Perturbation corrections, variational upper bound</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First order = diagonal average; second order = mix-in excited states (lowers ground state).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308</a:t>
            </a:fld>
            <a:endParaRPr lang="en-US"/>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name="Slide 30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122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E</a:t>
            </a:r>
            <a:pPr algn="l" indent="0" marL="0">
              <a:buNone/>
            </a:pPr>
            <a:r>
              <a:rPr lang="en-US" sz="1250" baseline="-40000" dirty="0">
                <a:solidFill>
                  <a:srgbClr val="1B2A41"/>
                </a:solidFill>
                <a:latin typeface="Arial" pitchFamily="34" charset="0"/>
                <a:ea typeface="Arial" pitchFamily="34" charset="-122"/>
                <a:cs typeface="Arial" pitchFamily="34" charset="-120"/>
              </a:rPr>
              <a:t>n</a:t>
            </a:r>
            <a:pPr algn="l" indent="0" marL="0">
              <a:buNone/>
            </a:pPr>
            <a:r>
              <a:rPr lang="en-US" sz="1250" dirty="0">
                <a:solidFill>
                  <a:srgbClr val="1B2A41"/>
                </a:solidFill>
                <a:latin typeface="Arial" pitchFamily="34" charset="0"/>
                <a:ea typeface="Arial" pitchFamily="34" charset="-122"/>
                <a:cs typeface="Arial" pitchFamily="34" charset="-120"/>
              </a:rPr>
              <a:t>^(2) lowers the energy of the ground state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First-order: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(1)</a:t>
            </a:r>
            <a:pPr algn="l" indent="0" marL="0">
              <a:buNone/>
            </a:pPr>
            <a:r>
              <a:rPr lang="en-US" sz="1000" dirty="0">
                <a:solidFill>
                  <a:srgbClr val="1B2A41"/>
                </a:solidFill>
                <a:latin typeface="Arial" pitchFamily="34" charset="0"/>
                <a:ea typeface="Arial" pitchFamily="34" charset="-122"/>
                <a:cs typeface="Arial" pitchFamily="34" charset="-120"/>
              </a:rPr>
              <a:t> = ⟨n|Ĥ'|n⟩. Second-order: 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Σ</a:t>
            </a:r>
            <a:pPr algn="l" indent="0" marL="0">
              <a:buNone/>
            </a:pPr>
            <a:r>
              <a:rPr lang="en-US" sz="1000" baseline="-40000" dirty="0">
                <a:solidFill>
                  <a:srgbClr val="1B2A41"/>
                </a:solidFill>
                <a:latin typeface="Arial" pitchFamily="34" charset="0"/>
                <a:ea typeface="Arial" pitchFamily="34" charset="-122"/>
                <a:cs typeface="Arial" pitchFamily="34" charset="-120"/>
              </a:rPr>
              <a:t>k≠n</a:t>
            </a:r>
            <a:pPr algn="l" indent="0" marL="0">
              <a:buNone/>
            </a:pPr>
            <a:r>
              <a:rPr lang="en-US" sz="1000" dirty="0">
                <a:solidFill>
                  <a:srgbClr val="1B2A41"/>
                </a:solidFill>
                <a:latin typeface="Arial" pitchFamily="34" charset="0"/>
                <a:ea typeface="Arial" pitchFamily="34" charset="-122"/>
                <a:cs typeface="Arial" pitchFamily="34" charset="-120"/>
              </a:rPr>
              <a:t> |⟨k|H'|n⟩|</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/(E</a:t>
            </a:r>
            <a:pPr algn="l" indent="0" marL="0">
              <a:buNone/>
            </a:pPr>
            <a:r>
              <a:rPr lang="en-US" sz="1000" baseline="-40000" dirty="0">
                <a:solidFill>
                  <a:srgbClr val="1B2A41"/>
                </a:solidFill>
                <a:latin typeface="Arial" pitchFamily="34" charset="0"/>
                <a:ea typeface="Arial" pitchFamily="34" charset="-122"/>
                <a:cs typeface="Arial" pitchFamily="34" charset="-120"/>
              </a:rPr>
              <a:t>n–</a:t>
            </a:r>
            <a:pPr algn="l" indent="0" marL="0">
              <a:buNone/>
            </a:pPr>
            <a:r>
              <a:rPr lang="en-US" sz="1000" dirty="0">
                <a:solidFill>
                  <a:srgbClr val="1B2A41"/>
                </a:solidFill>
                <a:latin typeface="Arial" pitchFamily="34" charset="0"/>
                <a:ea typeface="Arial" pitchFamily="34" charset="-122"/>
                <a:cs typeface="Arial" pitchFamily="34" charset="-120"/>
              </a:rPr>
              <a:t>E_k). Variational: &lt;E&gt;_trial ≥ E_exact.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variational principle and perturbation corrections. The correct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E</a:t>
            </a:r>
            <a:pPr algn="l" indent="0" marL="0">
              <a:buNone/>
            </a:pPr>
            <a:r>
              <a:rPr lang="en-US" sz="900" b="1" baseline="-40000" dirty="0">
                <a:solidFill>
                  <a:srgbClr val="1B2A41"/>
                </a:solidFill>
                <a:latin typeface="Arial" pitchFamily="34" charset="0"/>
                <a:ea typeface="Arial" pitchFamily="34" charset="-122"/>
                <a:cs typeface="Arial" pitchFamily="34" charset="-120"/>
              </a:rPr>
              <a:t>n</a:t>
            </a:r>
            <a:pPr algn="l" indent="0" marL="0">
              <a:buNone/>
            </a:pPr>
            <a:r>
              <a:rPr lang="en-US" sz="900" b="1" dirty="0">
                <a:solidFill>
                  <a:srgbClr val="1B2A41"/>
                </a:solidFill>
                <a:latin typeface="Arial" pitchFamily="34" charset="0"/>
                <a:ea typeface="Arial" pitchFamily="34" charset="-122"/>
                <a:cs typeface="Arial" pitchFamily="34" charset="-120"/>
              </a:rPr>
              <a:t>^(2) lowers the energy of the ground state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always negative for the ground state. E</a:t>
            </a:r>
            <a:pPr algn="l" indent="0" marL="0">
              <a:buNone/>
            </a:pPr>
            <a:r>
              <a:rPr lang="en-US" sz="900" baseline="30000" dirty="0">
                <a:solidFill>
                  <a:srgbClr val="1B2A41"/>
                </a:solidFill>
                <a:latin typeface="Arial" pitchFamily="34" charset="0"/>
                <a:ea typeface="Arial" pitchFamily="34" charset="-122"/>
                <a:cs typeface="Arial" pitchFamily="34" charset="-120"/>
              </a:rPr>
              <a:t>(0)</a:t>
            </a:r>
            <a:pPr algn="l" indent="0" marL="0">
              <a:buNone/>
            </a:pPr>
            <a:r>
              <a:rPr lang="en-US" sz="900" dirty="0">
                <a:solidFill>
                  <a:srgbClr val="1B2A41"/>
                </a:solidFill>
                <a:latin typeface="Arial" pitchFamily="34" charset="0"/>
                <a:ea typeface="Arial" pitchFamily="34" charset="-122"/>
                <a:cs typeface="Arial" pitchFamily="34" charset="-120"/>
              </a:rPr>
              <a:t>+E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a variational upper bound.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is necessarily negative — only E</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is, for the ground state.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Second-order correction always LOWERS the ground state. Parity can make E</a:t>
            </a:r>
            <a:pPr algn="l" indent="0" marL="0">
              <a:buNone/>
            </a:pPr>
            <a:r>
              <a:rPr lang="en-US" sz="900" baseline="30000" dirty="0">
                <a:solidFill>
                  <a:srgbClr val="1B2A41"/>
                </a:solidFill>
                <a:latin typeface="Arial" pitchFamily="34" charset="0"/>
                <a:ea typeface="Arial" pitchFamily="34" charset="-122"/>
                <a:cs typeface="Arial" pitchFamily="34" charset="-120"/>
              </a:rPr>
              <a:t>(1)</a:t>
            </a:r>
            <a:pPr algn="l" indent="0" marL="0">
              <a:buNone/>
            </a:pPr>
            <a:r>
              <a:rPr lang="en-US" sz="900" dirty="0">
                <a:solidFill>
                  <a:srgbClr val="1B2A41"/>
                </a:solidFill>
                <a:latin typeface="Arial" pitchFamily="34" charset="0"/>
                <a:ea typeface="Arial" pitchFamily="34" charset="-122"/>
                <a:cs typeface="Arial" pitchFamily="34" charset="-120"/>
              </a:rPr>
              <a:t> vanish.</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First order = diagonal average; second order = mix-in excited states (lowers ground state).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309</a:t>
            </a:fld>
            <a:endParaRPr lang="en-US"/>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name="Slide 3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Perturbation &amp; Variation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122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a:t>
            </a:r>
            <a:pPr algn="l" indent="0" marL="0">
              <a:buNone/>
            </a:pPr>
            <a:r>
              <a:rPr lang="en-US" sz="1050" b="1" baseline="-40000" dirty="0">
                <a:solidFill>
                  <a:srgbClr val="1B2A41"/>
                </a:solidFill>
                <a:latin typeface="Arial" pitchFamily="34" charset="0"/>
                <a:ea typeface="Arial" pitchFamily="34" charset="-122"/>
                <a:cs typeface="Arial" pitchFamily="34" charset="-120"/>
              </a:rPr>
              <a:t>n</a:t>
            </a:r>
            <a:pPr algn="l" indent="0" marL="0">
              <a:buNone/>
            </a:pPr>
            <a:r>
              <a:rPr lang="en-US" sz="1050" b="1" dirty="0">
                <a:solidFill>
                  <a:srgbClr val="1B2A41"/>
                </a:solidFill>
                <a:latin typeface="Arial" pitchFamily="34" charset="0"/>
                <a:ea typeface="Arial" pitchFamily="34" charset="-122"/>
                <a:cs typeface="Arial" pitchFamily="34" charset="-120"/>
              </a:rPr>
              <a:t>^(2) is always negative for the ground state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a:t>
            </a:r>
            <a:pPr algn="l" indent="0" marL="0">
              <a:buNone/>
            </a:pPr>
            <a:r>
              <a:rPr lang="en-US" sz="1050" b="1" baseline="-40000" dirty="0">
                <a:solidFill>
                  <a:srgbClr val="1B2A41"/>
                </a:solidFill>
                <a:latin typeface="Arial" pitchFamily="34" charset="0"/>
                <a:ea typeface="Arial" pitchFamily="34" charset="-122"/>
                <a:cs typeface="Arial" pitchFamily="34" charset="-120"/>
              </a:rPr>
              <a:t>n</a:t>
            </a:r>
            <a:pPr algn="l" indent="0" marL="0">
              <a:buNone/>
            </a:pPr>
            <a:r>
              <a:rPr lang="en-US" sz="1050" b="1" dirty="0">
                <a:solidFill>
                  <a:srgbClr val="1B2A41"/>
                </a:solidFill>
                <a:latin typeface="Arial" pitchFamily="34" charset="0"/>
                <a:ea typeface="Arial" pitchFamily="34" charset="-122"/>
                <a:cs typeface="Arial" pitchFamily="34" charset="-120"/>
              </a:rPr>
              <a:t>^(2) involves all excited states of the unperturbed system</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a:t>
            </a:r>
            <a:pPr algn="l" indent="0" marL="0">
              <a:buNone/>
            </a:pPr>
            <a:r>
              <a:rPr lang="en-US" sz="1050" b="1" baseline="-40000" dirty="0">
                <a:solidFill>
                  <a:srgbClr val="1B2A41"/>
                </a:solidFill>
                <a:latin typeface="Arial" pitchFamily="34" charset="0"/>
                <a:ea typeface="Arial" pitchFamily="34" charset="-122"/>
                <a:cs typeface="Arial" pitchFamily="34" charset="-120"/>
              </a:rPr>
              <a:t>n</a:t>
            </a:r>
            <a:pPr algn="l" indent="0" marL="0">
              <a:buNone/>
            </a:pPr>
            <a:r>
              <a:rPr lang="en-US" sz="1050" b="1" dirty="0">
                <a:solidFill>
                  <a:srgbClr val="1B2A41"/>
                </a:solidFill>
                <a:latin typeface="Arial" pitchFamily="34" charset="0"/>
                <a:ea typeface="Arial" pitchFamily="34" charset="-122"/>
                <a:cs typeface="Arial" pitchFamily="34" charset="-120"/>
              </a:rPr>
              <a:t>^(2) is necessarily negative for all states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variational principle and perturbation corrections;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310</a:t>
            </a:fld>
            <a:endParaRPr lang="en-US"/>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name="Slide 3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Perturbation &amp; Variation Theory</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14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First-order: E</a:t>
            </a:r>
            <a:pPr algn="l" indent="0" marL="0">
              <a:lnSpc>
                <a:spcPct val="100000"/>
              </a:lnSpc>
              <a:buNone/>
            </a:pPr>
            <a:r>
              <a:rPr lang="en-US" sz="100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(1)</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 ⟨n|Ĥ'|n⟩. Second-order: E</a:t>
            </a:r>
            <a:pPr algn="l" indent="0" marL="0">
              <a:lnSpc>
                <a:spcPct val="100000"/>
              </a:lnSpc>
              <a:buNone/>
            </a:pPr>
            <a:r>
              <a:rPr lang="en-US" sz="100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 Σ</a:t>
            </a:r>
            <a:pPr algn="l" indent="0" marL="0">
              <a:lnSpc>
                <a:spcPct val="100000"/>
              </a:lnSpc>
              <a:buNone/>
            </a:pPr>
            <a:r>
              <a:rPr lang="en-US" sz="1000" baseline="-40000" dirty="0">
                <a:solidFill>
                  <a:srgbClr val="1B2A41"/>
                </a:solidFill>
                <a:latin typeface="Arial" pitchFamily="34" charset="0"/>
                <a:ea typeface="Arial" pitchFamily="34" charset="-122"/>
                <a:cs typeface="Arial" pitchFamily="34" charset="-120"/>
              </a:rPr>
              <a:t>k≠n</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|⟨k|H'|n⟩|</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/(E</a:t>
            </a:r>
            <a:pPr algn="l" indent="0" marL="0">
              <a:lnSpc>
                <a:spcPct val="100000"/>
              </a:lnSpc>
              <a:buNone/>
            </a:pPr>
            <a:r>
              <a:rPr lang="en-US" sz="100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E_k). Variational: &lt;E&gt;_trial ≥ E_exact.</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(1)</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 ⟨n|H'|n⟩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 Σ|H'_kn|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/(E</a:t>
            </a:r>
            <a:pPr algn="l" indent="0" marL="0">
              <a:lnSpc>
                <a:spcPct val="100000"/>
              </a:lnSpc>
              <a:buNone/>
            </a:pPr>
            <a:r>
              <a:rPr lang="en-US" sz="950" baseline="-40000" dirty="0">
                <a:solidFill>
                  <a:srgbClr val="1B2A41"/>
                </a:solidFill>
                <a:latin typeface="Arial" pitchFamily="34" charset="0"/>
                <a:ea typeface="Arial" pitchFamily="34" charset="-122"/>
                <a:cs typeface="Arial" pitchFamily="34" charset="-120"/>
              </a:rPr>
              <a:t>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E_k) &lt; 0</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&lt;E&gt;_var ≥ E_exact</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(0)</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+E</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(1)</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 E_exact</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First-order correction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Second-order correction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Variational principle</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Upper bound</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Thinking E</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(1)</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is necessarily negative — only E</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is, for the ground state.</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E</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is always negative for the ground state. E</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(0)</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+E</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(1)</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is a variational upper bound.</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a:t>
            </a:r>
            <a:pPr algn="l" indent="0" marL="0">
              <a:buNone/>
            </a:pPr>
            <a:r>
              <a:rPr lang="en-US" sz="900" dirty="0">
                <a:solidFill>
                  <a:srgbClr val="1B2A41"/>
                </a:solidFill>
                <a:latin typeface="Arial" pitchFamily="34" charset="0"/>
                <a:ea typeface="Arial" pitchFamily="34" charset="-122"/>
                <a:cs typeface="Arial" pitchFamily="34" charset="-120"/>
              </a:rPr>
              <a:t>Q4   Q14   Q21   Q27   Q33   Q44   Q50   Q55   Q62   Q74   Q88   Q108   Q117   Q122</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3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Perturbation corrections, variational upper bound.</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name="Slide 312">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9</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Hückel MO Theory</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6 questions   ·   Easy 0  |  Medium 1  |  Hard 5   ·   PYQ frequency: Moderate</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name="Slide 3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The energy levels for cyclobutadiene are α+2β, α, α, and α–2β. The delocalization energy in this molecule is:</a:t>
            </a:r>
            <a:endParaRPr lang="en-US" sz="120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–4β</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–8β</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4α</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π-MO energies, delocalization energy, aromaticity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|β| → more stabilization (β is negative).</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t>
            </a:r>
            <a:pPr algn="l" indent="0" marL="0">
              <a:buNone/>
            </a:pPr>
            <a:r>
              <a:rPr lang="en-US" sz="800" dirty="0">
                <a:solidFill>
                  <a:srgbClr val="5A6B82"/>
                </a:solidFill>
                <a:latin typeface="Arial" pitchFamily="34" charset="0"/>
                <a:ea typeface="Arial" pitchFamily="34" charset="-122"/>
                <a:cs typeface="Arial" pitchFamily="34" charset="-120"/>
              </a:rPr>
              <a:t>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a:t>
            </a:r>
            <a:pPr algn="r" indent="0" marL="0">
              <a:buNone/>
            </a:pPr>
            <a:r>
              <a:rPr lang="en-US" sz="850" dirty="0">
                <a:solidFill>
                  <a:srgbClr val="8A99AD"/>
                </a:solidFill>
                <a:latin typeface="Arial" pitchFamily="34" charset="0"/>
                <a:ea typeface="Arial" pitchFamily="34" charset="-122"/>
                <a:cs typeface="Arial" pitchFamily="34" charset="-120"/>
              </a:rPr>
              <a:t>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313</a:t>
            </a:fld>
            <a:endParaRPr lang="en-US"/>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name="Slide 3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Q22</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Using Hückel molecular orbital approximation, the two roots of secular equation of ethene are</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 + 2β, α − 2β</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 + β, α</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 + β, α − β</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 + 2β, α − 2β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π-MO energies, delocalization energy, aromaticity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|β| → more stabilization (β is negative).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314</a:t>
            </a:fld>
            <a:endParaRPr lang="en-US"/>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name="Slide 3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α + β, α − 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Hückel MO: each C gives one p_z electron; α = Coulomb integral, β = resonance integral (negative). π-MO energies are α + xβ. Delocalization energy = E(HMO) – E(localized).</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variational principle and perturbation corrections.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α + β, α − 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Benzene: 6α+8β, DE = 2β. Cyclobutadiene DE = 0. Butadiene DE = 0.47β.</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Hund's rule for degenerate MOs; treating β as positive.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Aromatic = 4n+2 π electrons. Cyclobutadiene has degenerate half-filled MOs (antiaromatic).</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|β| → more stabilization (β is negative).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315</a:t>
            </a:fld>
            <a:endParaRPr lang="en-US"/>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name="Slide 3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 + 2β, α − 2β</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Hückel MO energies and delocalization;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 + β, α</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Hückel MO energies and delocalization;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 + 2β, α − 2β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Hückel MO energies and delocalization;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316</a:t>
            </a:fld>
            <a:endParaRPr lang="en-US"/>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name="Slide 3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Q39</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Identify the Huckel determinant for cyclobutadiene</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α-E &amp; β &amp; 0 &amp; 0 β &amp; α-E &amp; β &amp; 0 0 &amp; β &amp; α-E &amp; β 0 &amp; 0 &amp; β &amp; α-E</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α-E &amp; β &amp; 0 &amp; β β &amp; α-E &amp; β &amp; 0 0 &amp; β &amp; α-E &amp; β β &amp; β &amp; 0 &amp; α-E</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α-E &amp; β &amp; 0 &amp; β β &amp; α-E &amp; β &amp; 0 0 &amp; β &amp; α-E &amp; β β &amp; 0 &amp; β &amp; α-E</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α-E &amp; β &amp; 0 &amp; β β &amp; α-E &amp; β &amp; 0 0 &amp; β &amp; α-E &amp; β 0 &amp; 0 &amp; β &amp; α-E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π-MO energies, delocalization energy, aromaticity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|β| → more stabilization (β is negative).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317</a:t>
            </a:fld>
            <a:endParaRPr lang="en-US"/>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name="Slide 3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α-E &amp; β &amp; 0 &amp; β β &amp; α-E &amp; β &amp; 0 0 &amp; β &amp; α-E &amp; β β &amp; 0 &amp; β &amp; α-E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Hückel MO: each C gives one p_z electron; α = Coulomb integral, β = resonance integral (negative). π-MO energies are α + xβ. Delocalization energy = E(HMO) – E(localized).</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Hückel MO energies and delocalization.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α-E &amp; β &amp; 0 &amp; β β &amp; α-E &amp; β &amp; 0 0 &amp; β &amp; α-E &amp; β β &amp; 0 &amp; β &amp; α-E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Benzene: 6α+8β, DE = 2β. Cyclobutadiene DE = 0. Butadiene DE = 0.47β.</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Hund's rule for degenerate MOs; treating β as positive.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Aromatic = 4n+2 π electrons. Cyclobutadiene has degenerate half-filled MOs (antiaromatic).</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|β| → more stabilization (β is negative).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318</a:t>
            </a:fld>
            <a:endParaRPr lang="en-US"/>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name="Slide 3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α-E &amp; β &amp; 0 &amp; 0 β &amp; α-E &amp; β &amp; 0 0 &amp; β &amp; α-E &amp; β 0 &amp; 0 &amp; β &amp; α-E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Hückel MO energies and delocalization;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α-E &amp; β &amp; 0 &amp; β β &amp; α-E &amp; β &amp; 0 0 &amp; β &amp; α-E &amp; β β &amp; β &amp; 0 &amp; α-E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Hückel MO energies and delocalization;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α-E &amp; β &amp; 0 &amp; β β &amp; α-E &amp; β &amp; 0 0 &amp; β &amp; α-E &amp; β 0 &amp; 0 &amp; β &amp; α-E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Hückel MO energies and delocalization;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319</a:t>
            </a:fld>
            <a:endParaRPr lang="en-US"/>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name="Slide 3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Q54</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Simple Hückel molecular orbital theory</a:t>
            </a:r>
            <a:endParaRPr lang="en-US" sz="115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considers electron-electron repulsion explicitly</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distinguishes cis-butadiene and trans butadiene</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distinguishes cyclobutadiene cis-butadiene</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has different coulomb integrals for non equivalent carbons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π-MO energies, delocalization energy, aromaticity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|β| → more stabilization (β is negative).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320</a:t>
            </a:fld>
            <a:endParaRPr lang="en-US"/>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name="Slide 3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distinguishes cyclobutadiene cis-butadiene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Hückel MO: each C gives one p_z electron; α = Coulomb integral, β = resonance integral (negative). π-MO energies are α + xβ. Delocalization energy = E(HMO) – E(localized).</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Hückel MO energies and delocalization.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distinguishes cyclobutadiene cis-butadiene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Benzene: 6α+8β, DE = 2β. Cyclobutadiene DE = 0. Butadiene DE = 0.47β.</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Hund's rule for degenerate MOs; treating β as positive.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Aromatic = 4n+2 π electrons. Cyclobutadiene has degenerate half-filled MOs (antiaromatic).</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|β| → more stabilization (β is negative).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321</a:t>
            </a:fld>
            <a:endParaRPr lang="en-US"/>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name="Slide 3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considers electron-electron repulsion explicitly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Hückel MO energies and delocalization;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distinguishes cis-butadiene and trans butadiene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Hückel MO energies and delocalization;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has different coulomb integrals for non equivalent carbons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Hückel MO energies and delocalization;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322</a:t>
            </a:fld>
            <a:endParaRPr lang="en-US"/>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name="Slide 3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101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electronic transition energy from π1→π2 in propenyl radical is 4.8 eV. Within the framework of Huckel theory, the transitions energy from π1 →π3 would be</a:t>
            </a:r>
            <a:endParaRPr lang="en-US" sz="12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2.4 eV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4.8 eV</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9.6 eV</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14.4 eV</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π-MO energies, delocalization energy, aromaticity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|β| → more stabilization (β is negative).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323</a:t>
            </a:fld>
            <a:endParaRPr lang="en-US"/>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name="Slide 3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101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9.6 eV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Hückel MO: each C gives one p_z electron; α = Coulomb integral, β = resonance integral (negative). π-MO energies are α + xβ. Delocalization energy = E(HMO) – E(localized).</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Hückel MO energies and delocalization.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9.6 eV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Benzene: 6α+8β, DE = 2β. Cyclobutadiene DE = 0. Butadiene DE = 0.47β.</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Hund's rule for degenerate MOs; treating β as positive.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Aromatic = 4n+2 π electrons. Cyclobutadiene has degenerate half-filled MOs (antiaromatic).</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|β| → more stabilization (β is negative).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324</a:t>
            </a:fld>
            <a:endParaRPr lang="en-US"/>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name="Slide 3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101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2.4 eV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Hückel MO energies and delocalization;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4.8 eV</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Hückel MO energies and delocalization;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14.4 eV</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Hückel MO energies and delocalization;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325</a:t>
            </a:fld>
            <a:endParaRPr lang="en-US"/>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name="Slide 3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121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Q121</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The Hückel molecular orbital of benzene that is degenerate with the molecular orbital (𝜒Ÿ + 𝜒 − 𝜒¢ − 𝜒 ) Ÿ</a:t>
            </a:r>
            <a:endParaRPr lang="en-US" sz="120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( 2 𝜒 + 𝜒Ÿ − 𝜒 − 𝜒¢ + 𝜒 )</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(𝜒Ÿ − 𝜒 + 𝜒¢ − 𝜒 )</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( 2 𝜒 − 𝜒Ÿ − 𝜒 + 2𝜒¬ − 𝜒¢ − 𝜒 )</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 𝜒 − 𝜒Ÿ + 𝜒 − 𝜒¬ + 𝜒¢ − 𝜒 )</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π-MO energies, delocalization energy, aromaticity</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|β| → more stabilization (β is negative).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326</a:t>
            </a:fld>
            <a:endParaRPr lang="en-US"/>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name="Slide 3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121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( 2 𝜒 + 𝜒Ÿ − 𝜒 − 𝜒¢ + 𝜒 )</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Hückel MO: each C gives one p_z electron; α = Coulomb integral, β = resonance integral (negative). π-MO energies are α + xβ. Delocalization energy = E(HMO) – E(localized).</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Hückel MO energies and delocalization.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( 2 𝜒 + 𝜒Ÿ − 𝜒 − 𝜒¢ + 𝜒 )</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Benzene: 6α+8β, DE = 2β. Cyclobutadiene DE = 0. Butadiene DE = 0.47β.</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Hund's rule for degenerate MOs; treating β as positive.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Aromatic = 4n+2 π electrons. Cyclobutadiene has degenerate half-filled MOs (antiaromatic).</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|β| → more stabilization (β is negative).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327</a:t>
            </a:fld>
            <a:endParaRPr lang="en-US"/>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name="Slide 3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Hückel MO Theory</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121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(𝜒Ÿ − 𝜒 + 𝜒¢ − 𝜒 )</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Hückel MO energies and delocalization;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( 2 𝜒 − 𝜒Ÿ − 𝜒 + 2𝜒¬ − 𝜒¢ − 𝜒 )</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Hückel MO energies and delocalization;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𝜒 − 𝜒Ÿ + 𝜒 − 𝜒¬ + 𝜒¢ − 𝜒 )</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Hückel MO energies and delocalization;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328</a:t>
            </a:fld>
            <a:endParaRPr lang="en-US"/>
          </a:p>
        </p:txBody>
      </p:sp>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name="Slide 3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Hückel MO Theory</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6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Hückel MO: each C gives one p_z electron; α = Coulomb integral, β = resonance integral (negative). π-MO energies are α + xβ. Delocalization energy = E(HMO) – E(localized).</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 = α + m·β</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 = E(HMO) – E(localized)</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Benzene: 6α + 8β</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Cyclobutadiene DE = 0</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Coulomb integral α</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Resonance integral β</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Delocalization energy</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4n+2 aromaticity</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Forgetting Hund's rule for degenerate MOs; treating β as positive.</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Benzene: 6α+8β, DE = 2β. Cyclobutadiene DE = 0. Butadiene DE = 0.47β.</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a:t>
            </a:r>
            <a:pPr algn="l" indent="0" marL="0">
              <a:buNone/>
            </a:pPr>
            <a:r>
              <a:rPr lang="en-US" sz="900" dirty="0">
                <a:solidFill>
                  <a:srgbClr val="1B2A41"/>
                </a:solidFill>
                <a:latin typeface="Arial" pitchFamily="34" charset="0"/>
                <a:ea typeface="Arial" pitchFamily="34" charset="-122"/>
                <a:cs typeface="Arial" pitchFamily="34" charset="-120"/>
              </a:rPr>
              <a:t>Q5   Q22   Q39   Q54   Q101   Q121</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1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π-MO energies, delocalization energy, aromaticity.</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name="Slide 330">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10</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Many-Electron Systems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6 questions   ·   Easy 0  |  Medium 5  |  Hard 1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name="Slide 3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An excited triplet state wave function of hydrogen molecule with the electronic configuration σ1𝒈 σ1𝒖 has the following space part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σg(1) σu(2)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σg(1) σu(2) + σu(1) σg(2)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σg(1) σu(2) − σu(1) σg(2)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σg(1) σg(2) + σu(1) σu(2)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Antisymmetry principle, Slater determinants, singlet/triplet states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PASTA: Para (singlet) = Antisymmetric Spin; Triplet = Antisymmetric Space.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331</a:t>
            </a:fld>
            <a:endParaRPr lang="en-US"/>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name="Slide 3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σg(1) σu(2) − σu(1) σg(2)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Antisymmetry principle: total wavefunction is antisymmetric under electron exchange → Slater determinants. Singlet spin is antisymmetric; triplet spin is symmetric.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σg(1) σu(2) − σu(1) σg(2)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Symmetric space × antisymmetric spin (singlet), or antisymmetric space × symmetric spin (triplet).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 spin function with no definite symmetry, e.g. α(1)β(2) without symmetrizing.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 1s2s: singlet = symmetric space; triplet = antisymmetric space. α(1)β(2) alone is invalid.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PASTA: Para (singlet) = Antisymmetric Spin; Triplet = Antisymmetric Space.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332</a:t>
            </a:fld>
            <a:endParaRPr lang="en-US"/>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name="Slide 3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σg(1) σu(2)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σg(1) σu(2) + σu(1) σg(2)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σg(1) σg(2) + σu(1) σu(2)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333</a:t>
            </a:fld>
            <a:endParaRPr lang="en-US"/>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name="Slide 3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In the formation of H2 molecules from 2H atoms placed at positions A and B, and separated by a distance rAB , a part of special wavefunction is φ𝑨 1 φ𝑨 2 + φ𝑩 (1)φ𝑩 (2)</a:t>
            </a:r>
            <a:endParaRPr lang="en-US" sz="11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This is a covalent term and is important as rAB → ∞</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This is a ionic term and is important as rAB → ∞</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This is a covalent term and is important as rAB → 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This is a ionic term and is important as rAB →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Antisymmetry principle, Slater determinants, singlet/triplet states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PASTA: Para (singlet) = Antisymmetric Spin; Triplet = Antisymmetric Space.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334</a:t>
            </a:fld>
            <a:endParaRPr lang="en-US"/>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name="Slide 3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This is a ionic term and is important as rAB →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Antisymmetry principle: total wavefunction is antisymmetric under electron exchange → Slater determinants. Singlet spin is antisymmetric; triplet spin is symmetric.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This is a ionic term and is important as rAB →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Symmetric space × antisymmetric spin (singlet), or antisymmetric space × symmetric spin (triplet).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 spin function with no definite symmetry, e.g. α(1)β(2) without symmetrizing.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 1s2s: singlet = symmetric space; triplet = antisymmetric space. α(1)β(2) alone is invalid.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PASTA: Para (singlet) = Antisymmetric Spin; Triplet = Antisymmetric Space.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335</a:t>
            </a:fld>
            <a:endParaRPr lang="en-US"/>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name="Slide 3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This is a covalent term and is important as rAB → ∞</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This is a ionic term and is important as rAB → ∞</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This is a covalent term and is important as rAB → 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336</a:t>
            </a:fld>
            <a:endParaRPr lang="en-US"/>
          </a:p>
        </p:txBody>
      </p:sp>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name="Slide 3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Q56</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The spatial part of the wave function of the atom in its ground state is 1s (1)1s (2). The spin part would be</a:t>
            </a:r>
            <a:endParaRPr lang="en-US" sz="120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α(1)α(2)</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β(1) β (2)</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 (1) β (2) + β (1)α(2)]</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 (1) β (2) - β (1)α(2)]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Antisymmetry principle, Slater determinants, singlet/triplet states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PASTA: Para (singlet) = Antisymmetric Spin; Triplet = Antisymmetric Space.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337</a:t>
            </a:fld>
            <a:endParaRPr lang="en-US"/>
          </a:p>
        </p:txBody>
      </p:sp>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name="Slide 3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[α (1) β (2) - β (1)α(2)]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Antisymmetry principle: total wavefunction is antisymmetric under electron exchange → Slater determinants. Singlet spin is antisymmetric; triplet spin is symmetric.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[α (1) β (2) - β (1)α(2)]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Symmetric space × antisymmetric spin (singlet), or antisymmetric space × symmetric spin (triplet).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 spin function with no definite symmetry, e.g. α(1)β(2) without symmetrizing.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 1s2s: singlet = symmetric space; triplet = antisymmetric space. α(1)β(2) alone is invalid.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PASTA: Para (singlet) = Antisymmetric Spin; Triplet = Antisymmetric Space.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338</a:t>
            </a:fld>
            <a:endParaRPr lang="en-US"/>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name="Slide 3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α(1)α(2)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β(1) β (2)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 (1) β (2) + β (1)α(2)]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339</a:t>
            </a:fld>
            <a:endParaRPr lang="en-US"/>
          </a:p>
        </p:txBody>
      </p:sp>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name="Slide 3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110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Q110</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a:t>
            </a:r>
            <a:pPr algn="l" indent="0" marL="0">
              <a:buNone/>
            </a:pPr>
            <a:r>
              <a:rPr lang="en-US" sz="1250" b="1" dirty="0">
                <a:solidFill>
                  <a:srgbClr val="C9821B"/>
                </a:solidFill>
                <a:latin typeface="Georgia" pitchFamily="34" charset="0"/>
                <a:ea typeface="Georgia" pitchFamily="34" charset="-122"/>
                <a:cs typeface="Georgia" pitchFamily="34" charset="-120"/>
              </a:rPr>
              <a:t>lowest</a:t>
            </a:r>
            <a:pPr algn="l" indent="0" marL="0">
              <a:buNone/>
            </a:pPr>
            <a:r>
              <a:rPr lang="en-US" sz="1250" b="1" dirty="0">
                <a:solidFill>
                  <a:srgbClr val="1B2A41"/>
                </a:solidFill>
                <a:latin typeface="Georgia" pitchFamily="34" charset="0"/>
                <a:ea typeface="Georgia" pitchFamily="34" charset="-122"/>
                <a:cs typeface="Georgia" pitchFamily="34" charset="-120"/>
              </a:rPr>
              <a:t> energy unnormalized wavefunction of H</a:t>
            </a:r>
            <a:pPr algn="l" indent="0" marL="0">
              <a:buNone/>
            </a:pPr>
            <a:r>
              <a:rPr lang="en-US" sz="1250" b="1" baseline="-40000" dirty="0">
                <a:solidFill>
                  <a:srgbClr val="1B2A41"/>
                </a:solidFill>
                <a:latin typeface="Georgia" pitchFamily="34" charset="0"/>
                <a:ea typeface="Georgia" pitchFamily="34" charset="-122"/>
                <a:cs typeface="Georgia" pitchFamily="34" charset="-120"/>
              </a:rPr>
              <a:t>2</a:t>
            </a:r>
            <a:pPr algn="l" indent="0" marL="0">
              <a:buNone/>
            </a:pPr>
            <a:r>
              <a:rPr lang="en-US" sz="1250" b="1" baseline="30000" dirty="0">
                <a:solidFill>
                  <a:srgbClr val="1B2A41"/>
                </a:solidFill>
                <a:latin typeface="Georgia" pitchFamily="34" charset="0"/>
                <a:ea typeface="Georgia" pitchFamily="34" charset="-122"/>
                <a:cs typeface="Georgia" pitchFamily="34" charset="-120"/>
              </a:rPr>
              <a:t>+</a:t>
            </a:r>
            <a:pPr algn="l" indent="0" marL="0">
              <a:buNone/>
            </a:pPr>
            <a:r>
              <a:rPr lang="en-US" sz="1250" b="1" dirty="0">
                <a:solidFill>
                  <a:srgbClr val="1B2A41"/>
                </a:solidFill>
                <a:latin typeface="Georgia" pitchFamily="34" charset="0"/>
                <a:ea typeface="Georgia" pitchFamily="34" charset="-122"/>
                <a:cs typeface="Georgia" pitchFamily="34" charset="-120"/>
              </a:rPr>
              <a:t> (r</a:t>
            </a:r>
            <a:pPr algn="l" indent="0" marL="0">
              <a:buNone/>
            </a:pPr>
            <a:r>
              <a:rPr lang="en-US" sz="1250" b="1" baseline="-40000" dirty="0">
                <a:solidFill>
                  <a:srgbClr val="1B2A41"/>
                </a:solidFill>
                <a:latin typeface="Georgia" pitchFamily="34" charset="0"/>
                <a:ea typeface="Georgia" pitchFamily="34" charset="-122"/>
                <a:cs typeface="Georgia" pitchFamily="34" charset="-120"/>
              </a:rPr>
              <a:t>1</a:t>
            </a:r>
            <a:pPr algn="l" indent="0" marL="0">
              <a:buNone/>
            </a:pPr>
            <a:r>
              <a:rPr lang="en-US" sz="1250" b="1" dirty="0">
                <a:solidFill>
                  <a:srgbClr val="1B2A41"/>
                </a:solidFill>
                <a:latin typeface="Georgia" pitchFamily="34" charset="0"/>
                <a:ea typeface="Georgia" pitchFamily="34" charset="-122"/>
                <a:cs typeface="Georgia" pitchFamily="34" charset="-120"/>
              </a:rPr>
              <a:t> and r</a:t>
            </a:r>
            <a:pPr algn="l" indent="0" marL="0">
              <a:buNone/>
            </a:pPr>
            <a:r>
              <a:rPr lang="en-US" sz="1250" b="1" baseline="-40000" dirty="0">
                <a:solidFill>
                  <a:srgbClr val="1B2A41"/>
                </a:solidFill>
                <a:latin typeface="Georgia" pitchFamily="34" charset="0"/>
                <a:ea typeface="Georgia" pitchFamily="34" charset="-122"/>
                <a:cs typeface="Georgia" pitchFamily="34" charset="-120"/>
              </a:rPr>
              <a:t>2</a:t>
            </a:r>
            <a:pPr algn="l" indent="0" marL="0">
              <a:buNone/>
            </a:pPr>
            <a:r>
              <a:rPr lang="en-US" sz="1250" b="1" dirty="0">
                <a:solidFill>
                  <a:srgbClr val="1B2A41"/>
                </a:solidFill>
                <a:latin typeface="Georgia" pitchFamily="34" charset="0"/>
                <a:ea typeface="Georgia" pitchFamily="34" charset="-122"/>
                <a:cs typeface="Georgia" pitchFamily="34" charset="-120"/>
              </a:rPr>
              <a:t> = distances to nuclei 1 and 2) is:</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e^(–r</a:t>
            </a:r>
            <a:pPr algn="l" indent="0" marL="0">
              <a:buNone/>
            </a:pPr>
            <a:r>
              <a:rPr lang="en-US" sz="850" baseline="-40000" dirty="0">
                <a:solidFill>
                  <a:srgbClr val="1B2A41"/>
                </a:solidFill>
                <a:latin typeface="Arial" pitchFamily="34" charset="0"/>
                <a:ea typeface="Arial" pitchFamily="34" charset="-122"/>
                <a:cs typeface="Arial" pitchFamily="34" charset="-120"/>
              </a:rPr>
              <a:t>1</a:t>
            </a:r>
            <a:pPr algn="l" indent="0" marL="0">
              <a:buNone/>
            </a:pPr>
            <a:r>
              <a:rPr lang="en-US" sz="850" dirty="0">
                <a:solidFill>
                  <a:srgbClr val="1B2A41"/>
                </a:solidFill>
                <a:latin typeface="Arial" pitchFamily="34" charset="0"/>
                <a:ea typeface="Arial" pitchFamily="34" charset="-122"/>
                <a:cs typeface="Arial" pitchFamily="34" charset="-120"/>
              </a:rPr>
              <a:t>) + e^(–r</a:t>
            </a:r>
            <a:pPr algn="l" indent="0" marL="0">
              <a:buNone/>
            </a:pPr>
            <a:r>
              <a:rPr lang="en-US" sz="850" baseline="-40000" dirty="0">
                <a:solidFill>
                  <a:srgbClr val="1B2A41"/>
                </a:solidFill>
                <a:latin typeface="Arial" pitchFamily="34" charset="0"/>
                <a:ea typeface="Arial" pitchFamily="34" charset="-122"/>
                <a:cs typeface="Arial" pitchFamily="34" charset="-120"/>
              </a:rPr>
              <a:t>2</a:t>
            </a:r>
            <a:pPr algn="l" indent="0" marL="0">
              <a:buNone/>
            </a:pPr>
            <a:r>
              <a:rPr lang="en-US" sz="850" dirty="0">
                <a:solidFill>
                  <a:srgbClr val="1B2A41"/>
                </a:solidFill>
                <a:latin typeface="Arial" pitchFamily="34" charset="0"/>
                <a:ea typeface="Arial" pitchFamily="34" charset="-122"/>
                <a:cs typeface="Arial" pitchFamily="34" charset="-120"/>
              </a:rPr>
              <a:t>) (bonding LCAO)</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e^(–r</a:t>
            </a:r>
            <a:pPr algn="l" indent="0" marL="0">
              <a:buNone/>
            </a:pPr>
            <a:r>
              <a:rPr lang="en-US" sz="850" baseline="-40000" dirty="0">
                <a:solidFill>
                  <a:srgbClr val="1B2A41"/>
                </a:solidFill>
                <a:latin typeface="Arial" pitchFamily="34" charset="0"/>
                <a:ea typeface="Arial" pitchFamily="34" charset="-122"/>
                <a:cs typeface="Arial" pitchFamily="34" charset="-120"/>
              </a:rPr>
              <a:t>1</a:t>
            </a:r>
            <a:pPr algn="l" indent="0" marL="0">
              <a:buNone/>
            </a:pPr>
            <a:r>
              <a:rPr lang="en-US" sz="850" dirty="0">
                <a:solidFill>
                  <a:srgbClr val="1B2A41"/>
                </a:solidFill>
                <a:latin typeface="Arial" pitchFamily="34" charset="0"/>
                <a:ea typeface="Arial" pitchFamily="34" charset="-122"/>
                <a:cs typeface="Arial" pitchFamily="34" charset="-120"/>
              </a:rPr>
              <a:t>) – e^(–r</a:t>
            </a:r>
            <a:pPr algn="l" indent="0" marL="0">
              <a:buNone/>
            </a:pPr>
            <a:r>
              <a:rPr lang="en-US" sz="850" baseline="-40000" dirty="0">
                <a:solidFill>
                  <a:srgbClr val="1B2A41"/>
                </a:solidFill>
                <a:latin typeface="Arial" pitchFamily="34" charset="0"/>
                <a:ea typeface="Arial" pitchFamily="34" charset="-122"/>
                <a:cs typeface="Arial" pitchFamily="34" charset="-120"/>
              </a:rPr>
              <a:t>2</a:t>
            </a:r>
            <a:pPr algn="l" indent="0" marL="0">
              <a:buNone/>
            </a:pPr>
            <a:r>
              <a:rPr lang="en-US" sz="850" dirty="0">
                <a:solidFill>
                  <a:srgbClr val="1B2A41"/>
                </a:solidFill>
                <a:latin typeface="Arial" pitchFamily="34" charset="0"/>
                <a:ea typeface="Arial" pitchFamily="34" charset="-122"/>
                <a:cs typeface="Arial" pitchFamily="34" charset="-120"/>
              </a:rPr>
              <a:t>) (antibonding LCAO)</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e^(–(r</a:t>
            </a:r>
            <a:pPr algn="l" indent="0" marL="0">
              <a:buNone/>
            </a:pPr>
            <a:r>
              <a:rPr lang="en-US" sz="850" baseline="-40000" dirty="0">
                <a:solidFill>
                  <a:srgbClr val="1B2A41"/>
                </a:solidFill>
                <a:latin typeface="Arial" pitchFamily="34" charset="0"/>
                <a:ea typeface="Arial" pitchFamily="34" charset="-122"/>
                <a:cs typeface="Arial" pitchFamily="34" charset="-120"/>
              </a:rPr>
              <a:t>1</a:t>
            </a:r>
            <a:pPr algn="l" indent="0" marL="0">
              <a:buNone/>
            </a:pPr>
            <a:r>
              <a:rPr lang="en-US" sz="850" dirty="0">
                <a:solidFill>
                  <a:srgbClr val="1B2A41"/>
                </a:solidFill>
                <a:latin typeface="Arial" pitchFamily="34" charset="0"/>
                <a:ea typeface="Arial" pitchFamily="34" charset="-122"/>
                <a:cs typeface="Arial" pitchFamily="34" charset="-120"/>
              </a:rPr>
              <a:t>+r</a:t>
            </a:r>
            <a:pPr algn="l" indent="0" marL="0">
              <a:buNone/>
            </a:pPr>
            <a:r>
              <a:rPr lang="en-US" sz="850" baseline="-40000" dirty="0">
                <a:solidFill>
                  <a:srgbClr val="1B2A41"/>
                </a:solidFill>
                <a:latin typeface="Arial" pitchFamily="34" charset="0"/>
                <a:ea typeface="Arial" pitchFamily="34" charset="-122"/>
                <a:cs typeface="Arial" pitchFamily="34" charset="-120"/>
              </a:rPr>
              <a:t>2</a:t>
            </a:r>
            <a:pPr algn="l" indent="0" marL="0">
              <a:buNone/>
            </a:pPr>
            <a:r>
              <a:rPr lang="en-US" sz="850" dirty="0">
                <a:solidFill>
                  <a:srgbClr val="1B2A41"/>
                </a:solidFill>
                <a:latin typeface="Arial" pitchFamily="34" charset="0"/>
                <a:ea typeface="Arial" pitchFamily="34" charset="-122"/>
                <a:cs typeface="Arial" pitchFamily="34" charset="-120"/>
              </a:rPr>
              <a:t>))</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e^(–r</a:t>
            </a:r>
            <a:pPr algn="l" indent="0" marL="0">
              <a:buNone/>
            </a:pPr>
            <a:r>
              <a:rPr lang="en-US" sz="850" baseline="-40000" dirty="0">
                <a:solidFill>
                  <a:srgbClr val="1B2A41"/>
                </a:solidFill>
                <a:latin typeface="Arial" pitchFamily="34" charset="0"/>
                <a:ea typeface="Arial" pitchFamily="34" charset="-122"/>
                <a:cs typeface="Arial" pitchFamily="34" charset="-120"/>
              </a:rPr>
              <a:t>1</a:t>
            </a:r>
            <a:pPr algn="l" indent="0" marL="0">
              <a:buNone/>
            </a:pPr>
            <a:r>
              <a:rPr lang="en-US" sz="850" dirty="0">
                <a:solidFill>
                  <a:srgbClr val="1B2A41"/>
                </a:solidFill>
                <a:latin typeface="Arial" pitchFamily="34" charset="0"/>
                <a:ea typeface="Arial" pitchFamily="34" charset="-122"/>
                <a:cs typeface="Arial" pitchFamily="34" charset="-120"/>
              </a:rPr>
              <a:t>) × e^(–r</a:t>
            </a:r>
            <a:pPr algn="l" indent="0" marL="0">
              <a:buNone/>
            </a:pPr>
            <a:r>
              <a:rPr lang="en-US" sz="850" baseline="-40000" dirty="0">
                <a:solidFill>
                  <a:srgbClr val="1B2A41"/>
                </a:solidFill>
                <a:latin typeface="Arial" pitchFamily="34" charset="0"/>
                <a:ea typeface="Arial" pitchFamily="34" charset="-122"/>
                <a:cs typeface="Arial" pitchFamily="34" charset="-120"/>
              </a:rPr>
              <a:t>2</a:t>
            </a:r>
            <a:pPr algn="l" indent="0" marL="0">
              <a:buNone/>
            </a:pPr>
            <a:r>
              <a:rPr lang="en-US" sz="850" dirty="0">
                <a:solidFill>
                  <a:srgbClr val="1B2A41"/>
                </a:solidFill>
                <a:latin typeface="Arial" pitchFamily="34" charset="0"/>
                <a:ea typeface="Arial" pitchFamily="34" charset="-122"/>
                <a:cs typeface="Arial" pitchFamily="34" charset="-120"/>
              </a:rPr>
              <a: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Antisymmetry principle, Slater determinants, singlet/triplet states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PASTA: Para (singlet) = Antisymmetric Spin; Triplet = Antisymmetric Space.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340</a:t>
            </a:fld>
            <a:endParaRPr lang="en-US"/>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name="Slide 3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110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e^(–r</a:t>
            </a:r>
            <a:pPr algn="l" indent="0" marL="0">
              <a:buNone/>
            </a:pPr>
            <a:r>
              <a:rPr lang="en-US" sz="1250" baseline="-40000" dirty="0">
                <a:solidFill>
                  <a:srgbClr val="1B2A41"/>
                </a:solidFill>
                <a:latin typeface="Arial" pitchFamily="34" charset="0"/>
                <a:ea typeface="Arial" pitchFamily="34" charset="-122"/>
                <a:cs typeface="Arial" pitchFamily="34" charset="-120"/>
              </a:rPr>
              <a:t>1</a:t>
            </a:r>
            <a:pPr algn="l" indent="0" marL="0">
              <a:buNone/>
            </a:pPr>
            <a:r>
              <a:rPr lang="en-US" sz="1250" dirty="0">
                <a:solidFill>
                  <a:srgbClr val="1B2A41"/>
                </a:solidFill>
                <a:latin typeface="Arial" pitchFamily="34" charset="0"/>
                <a:ea typeface="Arial" pitchFamily="34" charset="-122"/>
                <a:cs typeface="Arial" pitchFamily="34" charset="-120"/>
              </a:rPr>
              <a:t>) + e^(–r</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 (bonding LCAO)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Antisymmetry principle: total wavefunction is antisymmetric under electron exchange → Slater determinants. Singlet spin is antisymmetric; triplet spin is symmetric.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the postulates of QM and wavefunction requirements. The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e^(–r</a:t>
            </a:r>
            <a:pPr algn="l" indent="0" marL="0">
              <a:buNone/>
            </a:pPr>
            <a:r>
              <a:rPr lang="en-US" sz="900" b="1" baseline="-40000" dirty="0">
                <a:solidFill>
                  <a:srgbClr val="1B2A41"/>
                </a:solidFill>
                <a:latin typeface="Arial" pitchFamily="34" charset="0"/>
                <a:ea typeface="Arial" pitchFamily="34" charset="-122"/>
                <a:cs typeface="Arial" pitchFamily="34" charset="-120"/>
              </a:rPr>
              <a:t>1</a:t>
            </a:r>
            <a:pPr algn="l" indent="0" marL="0">
              <a:buNone/>
            </a:pPr>
            <a:r>
              <a:rPr lang="en-US" sz="900" b="1" dirty="0">
                <a:solidFill>
                  <a:srgbClr val="1B2A41"/>
                </a:solidFill>
                <a:latin typeface="Arial" pitchFamily="34" charset="0"/>
                <a:ea typeface="Arial" pitchFamily="34" charset="-122"/>
                <a:cs typeface="Arial" pitchFamily="34" charset="-120"/>
              </a:rPr>
              <a:t>) + e^(–r</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 (bonding LCAO)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Symmetric space × antisymmetric spin (singlet), or antisymmetric space × symmetric spin (triplet).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 spin function with no definite symmetry, e.g. α(1)β(2) without symmetrizing.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 1s2s: singlet = symmetric space; triplet = antisymmetric space. α(1)β(2) alone is invalid.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PASTA: Para (singlet) = Antisymmetric Spin; Triplet = Antisymmetric Space.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341</a:t>
            </a:fld>
            <a:endParaRPr lang="en-US"/>
          </a:p>
        </p:txBody>
      </p:sp>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name="Slide 3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110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e^(–r</a:t>
            </a:r>
            <a:pPr algn="l" indent="0" marL="0">
              <a:buNone/>
            </a:pPr>
            <a:r>
              <a:rPr lang="en-US" sz="1050" b="1" baseline="-40000" dirty="0">
                <a:solidFill>
                  <a:srgbClr val="1B2A41"/>
                </a:solidFill>
                <a:latin typeface="Arial" pitchFamily="34" charset="0"/>
                <a:ea typeface="Arial" pitchFamily="34" charset="-122"/>
                <a:cs typeface="Arial" pitchFamily="34" charset="-120"/>
              </a:rPr>
              <a:t>1</a:t>
            </a:r>
            <a:pPr algn="l" indent="0" marL="0">
              <a:buNone/>
            </a:pPr>
            <a:r>
              <a:rPr lang="en-US" sz="1050" b="1" dirty="0">
                <a:solidFill>
                  <a:srgbClr val="1B2A41"/>
                </a:solidFill>
                <a:latin typeface="Arial" pitchFamily="34" charset="0"/>
                <a:ea typeface="Arial" pitchFamily="34" charset="-122"/>
                <a:cs typeface="Arial" pitchFamily="34" charset="-120"/>
              </a:rPr>
              <a:t>) – e^(–r</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(antibonding LCAO)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e^(–(r</a:t>
            </a:r>
            <a:pPr algn="l" indent="0" marL="0">
              <a:buNone/>
            </a:pPr>
            <a:r>
              <a:rPr lang="en-US" sz="1050" b="1" baseline="-40000" dirty="0">
                <a:solidFill>
                  <a:srgbClr val="1B2A41"/>
                </a:solidFill>
                <a:latin typeface="Arial" pitchFamily="34" charset="0"/>
                <a:ea typeface="Arial" pitchFamily="34" charset="-122"/>
                <a:cs typeface="Arial" pitchFamily="34" charset="-120"/>
              </a:rPr>
              <a:t>1</a:t>
            </a:r>
            <a:pPr algn="l" indent="0" marL="0">
              <a:buNone/>
            </a:pPr>
            <a:r>
              <a:rPr lang="en-US" sz="1050" b="1" dirty="0">
                <a:solidFill>
                  <a:srgbClr val="1B2A41"/>
                </a:solidFill>
                <a:latin typeface="Arial" pitchFamily="34" charset="0"/>
                <a:ea typeface="Arial" pitchFamily="34" charset="-122"/>
                <a:cs typeface="Arial" pitchFamily="34" charset="-120"/>
              </a:rPr>
              <a:t>+r</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e^(–r</a:t>
            </a:r>
            <a:pPr algn="l" indent="0" marL="0">
              <a:buNone/>
            </a:pPr>
            <a:r>
              <a:rPr lang="en-US" sz="1050" b="1" baseline="-40000" dirty="0">
                <a:solidFill>
                  <a:srgbClr val="1B2A41"/>
                </a:solidFill>
                <a:latin typeface="Arial" pitchFamily="34" charset="0"/>
                <a:ea typeface="Arial" pitchFamily="34" charset="-122"/>
                <a:cs typeface="Arial" pitchFamily="34" charset="-120"/>
              </a:rPr>
              <a:t>1</a:t>
            </a:r>
            <a:pPr algn="l" indent="0" marL="0">
              <a:buNone/>
            </a:pPr>
            <a:r>
              <a:rPr lang="en-US" sz="1050" b="1" dirty="0">
                <a:solidFill>
                  <a:srgbClr val="1B2A41"/>
                </a:solidFill>
                <a:latin typeface="Arial" pitchFamily="34" charset="0"/>
                <a:ea typeface="Arial" pitchFamily="34" charset="-122"/>
                <a:cs typeface="Arial" pitchFamily="34" charset="-120"/>
              </a:rPr>
              <a:t>) × e^(–r</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342</a:t>
            </a:fld>
            <a:endParaRPr lang="en-US"/>
          </a:p>
        </p:txBody>
      </p:sp>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name="Slide 3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112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Q112</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Born-Oppenheimer approximation separates nuclear and electronic motion because:</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Nuclei are much heavier than electrons so move much slower</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Electrons have larger charge than nuclei</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Nuclear wavefunctions are always real</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Electronic energy is always negative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Antisymmetry principle, Slater determinants, singlet/triplet states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PASTA: Para (singlet) = Antisymmetric Spin; Triplet = Antisymmetric Space.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343</a:t>
            </a:fld>
            <a:endParaRPr lang="en-US"/>
          </a:p>
        </p:txBody>
      </p:sp>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name="Slide 3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112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Electronic energy is always negative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Antisymmetry principle: total wavefunction is antisymmetric under electron exchange → Slater determinants. Singlet spin is antisymmetric; triplet spin is symmetric.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See antisymmetry principle and electron correlation. The correct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Electronic energy is always negative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Symmetric space × antisymmetric spin (singlet), or antisymmetric space × symmetric spin (triplet).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 spin function with no definite symmetry, e.g. α(1)β(2) without symmetrizing.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 1s2s: singlet = symmetric space; triplet = antisymmetric space. α(1)β(2) alone is invalid.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PASTA: Para (singlet) = Antisymmetric Spin; Triplet = Antisymmetric Space.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344</a:t>
            </a:fld>
            <a:endParaRPr lang="en-US"/>
          </a:p>
        </p:txBody>
      </p:sp>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name="Slide 3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112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Nuclei are much heavier than electrons so move much slower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Electrons have larger charge than nuclei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Nuclear wavefunctions are always real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345</a:t>
            </a:fld>
            <a:endParaRPr lang="en-US"/>
          </a:p>
        </p:txBody>
      </p:sp>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name="Slide 3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114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Q114</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A satisfactory spin wave function for an excited helium atom is 1</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 (1) b(2)+ α(2) b(1)]</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 (1) b(2)</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 (1) α (2)+ b(1) b(2)]</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 (2) b(1)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Antisymmetry principle, Slater determinants, singlet/triplet states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PASTA: Para (singlet) = Antisymmetric Spin; Triplet = Antisymmetric Space.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346</a:t>
            </a:fld>
            <a:endParaRPr lang="en-US"/>
          </a:p>
        </p:txBody>
      </p:sp>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name="Slide 3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114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[α (1) b(2)+ α(2) b(1)]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Antisymmetry principle: total wavefunction is antisymmetric under electron exchange → Slater determinants. Singlet spin is antisymmetric; triplet spin is symmetric.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[α (1) b(2)+ α(2) b(1)]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Symmetric space × antisymmetric spin (singlet), or antisymmetric space × symmetric spin (triplet).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 spin function with no definite symmetry, e.g. α(1)β(2) without symmetrizing.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 1s2s: singlet = symmetric space; triplet = antisymmetric space. α(1)β(2) alone is invalid.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PASTA: Para (singlet) = Antisymmetric Spin; Triplet = Antisymmetric Space.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347</a:t>
            </a:fld>
            <a:endParaRPr lang="en-US"/>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name="Slide 3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Many-Electron Systems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114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 (1) b(2)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 (1) α (2)+ b(1) b(2)]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 (2) b(1)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antisymmetry principle and electron correlation;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348</a:t>
            </a:fld>
            <a:endParaRPr lang="en-US"/>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name="Slide 3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Many-Electron Systems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6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Antisymmetry principle: total wavefunction is antisymmetric under electron exchange → Slater determinants. Singlet spin is antisymmetric; triplet spin is symmetric.</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Ψ(1,2) = φ(1,2)σ(1,2)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Singlet: α(1)β(2) – α(2)β(1)</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Triplet: symmetric spin (3 states)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Fermi correlation</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Pauli exclusion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Slater determinants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Singlet vs triplet</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Exchange energy</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Using a spin function with no definite symmetry, e.g. α(1)β(2) without symmetrizing.</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Symmetric space × antisymmetric spin (singlet), or antisymmetric space × symmetric spin (triplet).</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a:t>
            </a:r>
            <a:pPr algn="l" indent="0" marL="0">
              <a:buNone/>
            </a:pPr>
            <a:r>
              <a:rPr lang="en-US" sz="900" dirty="0">
                <a:solidFill>
                  <a:srgbClr val="1B2A41"/>
                </a:solidFill>
                <a:latin typeface="Arial" pitchFamily="34" charset="0"/>
                <a:ea typeface="Arial" pitchFamily="34" charset="-122"/>
                <a:cs typeface="Arial" pitchFamily="34" charset="-120"/>
              </a:rPr>
              <a:t>Q15   Q40   Q56   Q110   Q112   Q114</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1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Antisymmetry principle, Slater determinants, singlet/triplet states.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name="Slide 350">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Molecular Orbitals &amp; Hybridization</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4 questions   ·   Easy 0  |  Medium 4  |  Hard 0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name="Slide 35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Orbitals &amp; Hybridization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If ψ = 0. 8𝝋𝑨 + 0. 4𝝋𝑩 is a normalized molecular orbital of a diaotmic molecule AB, constructed from 𝝋𝑨 and 𝝋𝑩 which are also normalized, the overlap between 𝝋𝑨 and 𝝋𝑩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0.11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0.31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0.51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0.71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LCAO coefficients, normalization, hybridization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coefficient on B → more electron density near 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351</a:t>
            </a:fld>
            <a:endParaRPr lang="en-US"/>
          </a:p>
        </p:txBody>
      </p:sp>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name="Slide 3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Orbitals &amp; Hybridization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0.31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LCAO-MO: ψ = c_A χ_A + c_B χ_B. Normalization c_A</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c_B</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+ 2c_Ac_B S = 1. Electron probability on atom B = c_B</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(S≈0).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0.31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sp</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hybrid has ⅓ s-character (c_s</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 1/3). Σ c_i</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 1 for a normalized hybrid.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Ignoring the overlap integral S in normalization; hybrids that don't satisfy Σc</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 1.</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selection rule ΔJ = ±1; transition moment ∝ permanent dipole.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coefficient on B → more electron density near 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352</a:t>
            </a:fld>
            <a:endParaRPr lang="en-US"/>
          </a:p>
        </p:txBody>
      </p:sp>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name="Slide 3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Orbitals &amp; Hybridization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0.11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LCAO-MO theory and hybridization;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0.51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LCAO-MO theory and hybridization;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0.71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LCAO-MO theory and hybridization;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353</a:t>
            </a:fld>
            <a:endParaRPr lang="en-US"/>
          </a:p>
        </p:txBody>
      </p:sp>
    </p:spTree>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name="Slide 3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Orbitals &amp; Hybridization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85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Q85</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The correct normalized wave function for one of the sp hybrid orbitals is 1 1 1</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ψ2𝒔 − ψ2𝒑𝒙 + ψ2𝒑𝒚</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ψ2𝒔 − ψ2𝒑𝒙 + ψ2𝒑𝒚</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ψ2𝒔 − ψψ2𝒑𝒙 +</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ψ2𝒔 − ψ2𝒑𝒙 + ψ2𝒑𝒚</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LCAO coefficients, normalization, hybridization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coefficient on B → more electron density near 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354</a:t>
            </a:fld>
            <a:endParaRPr lang="en-US"/>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name="Slide 3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Orbitals &amp; Hybridization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85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ψ2𝒔 − ψψ2𝒑𝒙 +</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LCAO-MO: ψ = c_A χ_A + c_B χ_B. Normalization c_A</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c_B</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+ 2c_Ac_B S = 1. Electron probability on atom B = c_B</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(S≈0).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ψ2𝒔 − ψψ2𝒑𝒙 +</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sp</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hybrid has ⅓ s-character (c_s</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 1/3). Σ c_i</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 1 for a normalized hybrid.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Ignoring the overlap integral S in normalization; hybrids that don't satisfy Σc</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 1.</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selection rule ΔJ = ±1; transition moment ∝ permanent dipole.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coefficient on B → more electron density near 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355</a:t>
            </a:fld>
            <a:endParaRPr lang="en-US"/>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name="Slide 3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Orbitals &amp; Hybridization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85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ψ2𝒔 − ψ2𝒑𝒙 + ψ2𝒑𝒚</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LCAO-MO theory and hybridization;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ψ2𝒔 − ψ2𝒑𝒙 + ψ2𝒑𝒚</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LCAO-MO theory and hybridization;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ψ2𝒔 − ψ2𝒑𝒙 + ψ2𝒑𝒚</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LCAO-MO theory and hybridization;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356</a:t>
            </a:fld>
            <a:endParaRPr lang="en-US"/>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name="Slide 35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Orbitals &amp; Hybridization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102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200" b="1" dirty="0">
                <a:solidFill>
                  <a:srgbClr val="1B2A41"/>
                </a:solidFill>
                <a:latin typeface="Georgia" pitchFamily="34" charset="0"/>
                <a:ea typeface="Georgia" pitchFamily="34" charset="-122"/>
                <a:cs typeface="Georgia" pitchFamily="34" charset="-120"/>
              </a:rPr>
              <a:t>The transition moment integral for a rotational transition between J= 1; MJ = 0 and J= 2 ; MJ = 0 states for a diatomic molecule along the z axis is proportional to π</a:t>
            </a:r>
            <a:endParaRPr lang="en-US" sz="12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𝒄𝒐𝒔2 𝜽 3𝒄𝒐𝒔2 𝜽 − 1 𝒅𝜽</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𝒄𝒐𝒔2 𝜽 3𝒄𝒐𝒔2 𝜽 − 1 𝒔𝒊𝒏𝜽𝒅𝜽</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𝒄𝒐𝒔𝜽 3𝒄𝒐𝒔2 𝜽 − 1 𝒔𝒊𝒏𝜽𝒅𝜽</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𝒄𝒐𝒔2 𝜽 3𝒄𝒐𝒔2 𝜽 − 1 𝒔𝒊𝒏2 𝒅𝜽</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LCAO coefficients, normalization, hybridization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coefficient on B → more electron density near 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357</a:t>
            </a:fld>
            <a:endParaRPr lang="en-US"/>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name="Slide 3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Orbitals &amp; Hybridization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102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0 𝒄𝒐𝒔2 𝜽 3𝒄𝒐𝒔2 𝜽 − 1 𝒔𝒊𝒏𝜽𝒅𝜽</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LCAO-MO: ψ = c_A χ_A + c_B χ_B. Normalization c_A</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c_B</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+ 2c_Ac_B S = 1. Electron probability on atom B = c_B</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(S≈0).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LCAO-MO theory and hybridization.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0 𝒄𝒐𝒔2 𝜽 3𝒄𝒐𝒔2 𝜽 − 1 𝒔𝒊𝒏𝜽𝒅𝜽</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sp</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hybrid has ⅓ s-character (c_s</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 1/3). Σ c_i</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 1 for a normalized hybrid.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Ignoring the overlap integral S in normalization; hybrids that don't satisfy Σc</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 1.</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selection rule ΔJ = ±1; transition moment ∝ permanent dipole.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coefficient on B → more electron density near 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358</a:t>
            </a:fld>
            <a:endParaRPr lang="en-US"/>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name="Slide 3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Orbitals &amp; Hybridization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102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 𝒄𝒐𝒔2 𝜽 3𝒄𝒐𝒔2 𝜽 − 1 𝒅𝜽</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LCAO-MO theory and hybridization;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 𝒄𝒐𝒔𝜽 3𝒄𝒐𝒔2 𝜽 − 1 𝒔𝒊𝒏𝜽𝒅𝜽</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LCAO-MO theory and hybridization;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 𝒄𝒐𝒔2 𝜽 3𝒄𝒐𝒔2 𝜽 − 1 𝒔𝒊𝒏2 𝒅𝜽</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LCAO-MO theory and hybridization;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359</a:t>
            </a:fld>
            <a:endParaRPr lang="en-US"/>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name="Slide 36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Orbitals &amp; Hybridization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103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Q103</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One of the correct normalized sp2 hybridorbitals is 1 1 1</a:t>
            </a:r>
            <a:endParaRPr lang="en-US" sz="115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φ2𝒔 + φ2𝒑𝒙 + φ2𝒑𝒚</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φ2𝒔 + φ + φ2𝒑𝒚</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φ + φ2𝒑𝒙</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φ2𝒔 + φ2𝒑</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LCAO coefficients, normalization, hybridization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coefficient on B → more electron density near 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360</a:t>
            </a:fld>
            <a:endParaRPr lang="en-US"/>
          </a:p>
        </p:txBody>
      </p:sp>
    </p:spTree>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name="Slide 3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Orbitals &amp; Hybridization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103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φ2𝒔 + φ + φ2𝒑𝒚</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LCAO-MO: ψ = c_A χ_A + c_B χ_B. Normalization c_A</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c_B</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+ 2c_Ac_B S = 1. Electron probability on atom B = c_B</a:t>
            </a:r>
            <a:pPr algn="l" indent="0" marL="0">
              <a:buNone/>
            </a:pPr>
            <a:r>
              <a:rPr lang="en-US" sz="1000" baseline="30000" dirty="0">
                <a:solidFill>
                  <a:srgbClr val="1B2A41"/>
                </a:solidFill>
                <a:latin typeface="Arial" pitchFamily="34" charset="0"/>
                <a:ea typeface="Arial" pitchFamily="34" charset="-122"/>
                <a:cs typeface="Arial" pitchFamily="34" charset="-120"/>
              </a:rPr>
              <a:t>2</a:t>
            </a:r>
            <a:pPr algn="l" indent="0" marL="0">
              <a:buNone/>
            </a:pPr>
            <a:r>
              <a:rPr lang="en-US" sz="1000" dirty="0">
                <a:solidFill>
                  <a:srgbClr val="1B2A41"/>
                </a:solidFill>
                <a:latin typeface="Arial" pitchFamily="34" charset="0"/>
                <a:ea typeface="Arial" pitchFamily="34" charset="-122"/>
                <a:cs typeface="Arial" pitchFamily="34" charset="-120"/>
              </a:rPr>
              <a:t> (S≈0).</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postulates of QM and wavefunction requirements.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φ2𝒔 + φ + φ2𝒑𝒚</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sp</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hybrid has ⅓ s-character (c_s</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 1/3). Σ c_i</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 1 for a normalized hybrid.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Ignoring the overlap integral S in normalization; hybrids that don't satisfy Σc</a:t>
            </a:r>
            <a:pPr algn="l" indent="0" marL="0">
              <a:buNone/>
            </a:pPr>
            <a:r>
              <a:rPr lang="en-US" sz="900" baseline="30000" dirty="0">
                <a:solidFill>
                  <a:srgbClr val="1B2A41"/>
                </a:solidFill>
                <a:latin typeface="Arial" pitchFamily="34" charset="0"/>
                <a:ea typeface="Arial" pitchFamily="34" charset="-122"/>
                <a:cs typeface="Arial" pitchFamily="34" charset="-120"/>
              </a:rPr>
              <a:t>2</a:t>
            </a:r>
            <a:pPr algn="l" indent="0" marL="0">
              <a:buNone/>
            </a:pPr>
            <a:r>
              <a:rPr lang="en-US" sz="900" dirty="0">
                <a:solidFill>
                  <a:srgbClr val="1B2A41"/>
                </a:solidFill>
                <a:latin typeface="Arial" pitchFamily="34" charset="0"/>
                <a:ea typeface="Arial" pitchFamily="34" charset="-122"/>
                <a:cs typeface="Arial" pitchFamily="34" charset="-120"/>
              </a:rPr>
              <a:t> = 1.</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selection rule ΔJ = ±1; transition moment ∝ permanent dipole.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coefficient on B → more electron density near 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361</a:t>
            </a:fld>
            <a:endParaRPr lang="en-US"/>
          </a:p>
        </p:txBody>
      </p:sp>
    </p:spTree>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name="Slide 3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Orbitals &amp; Hybridization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103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φ2𝒔 + φ2𝒑𝒙 + φ2𝒑𝒚</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LCAO-MO theory and hybridization;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φ + φ2𝒑𝒙</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LCAO-MO theory and hybridization;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φ2𝒔 + φ2𝒑</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LCAO-MO theory and hybridization;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362</a:t>
            </a:fld>
            <a:endParaRPr lang="en-US"/>
          </a:p>
        </p:txBody>
      </p:sp>
    </p:spTree>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name="Slide 36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Molecular Orbitals &amp; Hybridization</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4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LCAO-MO: ψ = c_A χ_A + c_B χ_B. Normalization c_A</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 c_B</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+ 2c_Ac_B S = 1. Electron probability on atom B = c_B</a:t>
            </a:r>
            <a:pPr algn="l" indent="0" marL="0">
              <a:lnSpc>
                <a:spcPct val="100000"/>
              </a:lnSpc>
              <a:buNone/>
            </a:pPr>
            <a:r>
              <a:rPr lang="en-US" sz="10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 (S≈0).</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ψ = c_A χ_A + c_B χ_B</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c_A</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 c_B</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 1 (S=0)</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sp</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c_s</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 1/3</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P(on B) = c_B</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LCAO-MO</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Normalization of hybrids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Selection rules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Polarity from coefficients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Ignoring the overlap integral S in normalization; hybrids that don't satisfy Σc</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 1.</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sp</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hybrid has ⅓ s-character (c_s</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 1/3). Σ c_i</a:t>
            </a:r>
            <a:pPr algn="l" indent="0" marL="0">
              <a:lnSpc>
                <a:spcPct val="100000"/>
              </a:lnSpc>
              <a:buNone/>
            </a:pPr>
            <a:r>
              <a:rPr lang="en-US" sz="90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 = 1 for a normalized hybrid.</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a:t>
            </a:r>
            <a:pPr algn="l" indent="0" marL="0">
              <a:buNone/>
            </a:pPr>
            <a:r>
              <a:rPr lang="en-US" sz="900" dirty="0">
                <a:solidFill>
                  <a:srgbClr val="1B2A41"/>
                </a:solidFill>
                <a:latin typeface="Arial" pitchFamily="34" charset="0"/>
                <a:ea typeface="Arial" pitchFamily="34" charset="-122"/>
                <a:cs typeface="Arial" pitchFamily="34" charset="-120"/>
              </a:rPr>
              <a:t>Q52   Q85   Q102   Q103</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1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LCAO coefficients, normalization, hybridization.</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name="Slide 364">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12</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Quantum Chemistry – General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6 questions   ·   Easy 0  |  Medium 4  |  Hard 2   ·   PYQ frequency: Moderate</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name="Slide 3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Q17</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050" b="1" dirty="0">
                <a:solidFill>
                  <a:srgbClr val="1B2A41"/>
                </a:solidFill>
                <a:latin typeface="Georgia" pitchFamily="34" charset="0"/>
                <a:ea typeface="Georgia" pitchFamily="34" charset="-122"/>
                <a:cs typeface="Georgia" pitchFamily="34" charset="-120"/>
              </a:rPr>
              <a:t>For hydrogen-like atom with a nuclear charge Z, the energy of orbital with principal quantum number ‘n’ follows the relation.</a:t>
            </a:r>
            <a:endParaRPr lang="en-US" sz="10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Eₙ ∝ n²Z²</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Eₙ ∝ -(Z²)/(n)</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Eₙ ∝ (Z)/(n)</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Eₙ ∝ -(Z²)/(n²)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Integrated quantum-mechanical reasoning</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Every CSIR quantum question maps onto one of the four standard solved systems.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365</a:t>
            </a:fld>
            <a:endParaRPr lang="en-US"/>
          </a:p>
        </p:txBody>
      </p:sp>
    </p:spTree>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name="Slide 36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Eₙ ∝ -(Z²)/(n²)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General quantum-chemistry principles: postulates, operator algebra, boundary conditions and symmetry that connect the model systems (box, oscillator, rotor, H-atom).</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H-atom wavefunctions and quantum numbers.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Eₙ ∝ -(Z²)/(n²)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Identify the model system first, then apply its energy formula and selection rule.</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Mixing formulas across models (e.g. oscillator virial vs Coulombic virial).</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Match the physical setup to the standard model (box / oscillator / rotor / H-atom).</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Every CSIR quantum question maps onto one of the four standard solved systems.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366</a:t>
            </a:fld>
            <a:endParaRPr lang="en-US"/>
          </a:p>
        </p:txBody>
      </p:sp>
    </p:spTree>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name="Slide 36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Eₙ ∝ n²Z²</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governing quantum mechanical principle;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Eₙ ∝ -(Z²)/(n)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governing quantum mechanical principle;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Eₙ ∝ (Z)/(n)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governing quantum mechanical principle;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367</a:t>
            </a:fld>
            <a:endParaRPr lang="en-US"/>
          </a:p>
        </p:txBody>
      </p:sp>
    </p:spTree>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name="Slide 3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Q26</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Combining two real wavefunctions φ</a:t>
            </a:r>
            <a:pPr algn="l" indent="0" marL="0">
              <a:buNone/>
            </a:pPr>
            <a:r>
              <a:rPr lang="en-US" sz="1100" b="1" baseline="-40000" dirty="0">
                <a:solidFill>
                  <a:srgbClr val="1B2A41"/>
                </a:solidFill>
                <a:latin typeface="Georgia" pitchFamily="34" charset="0"/>
                <a:ea typeface="Georgia" pitchFamily="34" charset="-122"/>
                <a:cs typeface="Georgia" pitchFamily="34" charset="-120"/>
              </a:rPr>
              <a:t>1</a:t>
            </a:r>
            <a:pPr algn="l" indent="0" marL="0">
              <a:buNone/>
            </a:pPr>
            <a:r>
              <a:rPr lang="en-US" sz="1100" b="1" dirty="0">
                <a:solidFill>
                  <a:srgbClr val="1B2A41"/>
                </a:solidFill>
                <a:latin typeface="Georgia" pitchFamily="34" charset="0"/>
                <a:ea typeface="Georgia" pitchFamily="34" charset="-122"/>
                <a:cs typeface="Georgia" pitchFamily="34" charset="-120"/>
              </a:rPr>
              <a:t> and φ</a:t>
            </a:r>
            <a:pPr algn="l" indent="0" marL="0">
              <a:buNone/>
            </a:pPr>
            <a:r>
              <a:rPr lang="en-US" sz="1100" b="1" baseline="-40000" dirty="0">
                <a:solidFill>
                  <a:srgbClr val="1B2A41"/>
                </a:solidFill>
                <a:latin typeface="Georgia" pitchFamily="34" charset="0"/>
                <a:ea typeface="Georgia" pitchFamily="34" charset="-122"/>
                <a:cs typeface="Georgia" pitchFamily="34" charset="-120"/>
              </a:rPr>
              <a:t>2</a:t>
            </a:r>
            <a:pPr algn="l" indent="0" marL="0">
              <a:buNone/>
            </a:pPr>
            <a:r>
              <a:rPr lang="en-US" sz="1100" b="1" dirty="0">
                <a:solidFill>
                  <a:srgbClr val="1B2A41"/>
                </a:solidFill>
                <a:latin typeface="Georgia" pitchFamily="34" charset="0"/>
                <a:ea typeface="Georgia" pitchFamily="34" charset="-122"/>
                <a:cs typeface="Georgia" pitchFamily="34" charset="-120"/>
              </a:rPr>
              <a:t>: A = φ</a:t>
            </a:r>
            <a:pPr algn="l" indent="0" marL="0">
              <a:buNone/>
            </a:pPr>
            <a:r>
              <a:rPr lang="en-US" sz="1100" b="1" baseline="-40000" dirty="0">
                <a:solidFill>
                  <a:srgbClr val="1B2A41"/>
                </a:solidFill>
                <a:latin typeface="Georgia" pitchFamily="34" charset="0"/>
                <a:ea typeface="Georgia" pitchFamily="34" charset="-122"/>
                <a:cs typeface="Georgia" pitchFamily="34" charset="-120"/>
              </a:rPr>
              <a:t>1</a:t>
            </a:r>
            <a:pPr algn="l" indent="0" marL="0">
              <a:buNone/>
            </a:pPr>
            <a:r>
              <a:rPr lang="en-US" sz="1100" b="1" dirty="0">
                <a:solidFill>
                  <a:srgbClr val="1B2A41"/>
                </a:solidFill>
                <a:latin typeface="Georgia" pitchFamily="34" charset="0"/>
                <a:ea typeface="Georgia" pitchFamily="34" charset="-122"/>
                <a:cs typeface="Georgia" pitchFamily="34" charset="-120"/>
              </a:rPr>
              <a:t>+φ</a:t>
            </a:r>
            <a:pPr algn="l" indent="0" marL="0">
              <a:buNone/>
            </a:pPr>
            <a:r>
              <a:rPr lang="en-US" sz="1100" b="1" baseline="-40000" dirty="0">
                <a:solidFill>
                  <a:srgbClr val="1B2A41"/>
                </a:solidFill>
                <a:latin typeface="Georgia" pitchFamily="34" charset="0"/>
                <a:ea typeface="Georgia" pitchFamily="34" charset="-122"/>
                <a:cs typeface="Georgia" pitchFamily="34" charset="-120"/>
              </a:rPr>
              <a:t>2</a:t>
            </a:r>
            <a:pPr algn="l" indent="0" marL="0">
              <a:buNone/>
            </a:pPr>
            <a:r>
              <a:rPr lang="en-US" sz="1100" b="1" dirty="0">
                <a:solidFill>
                  <a:srgbClr val="1B2A41"/>
                </a:solidFill>
                <a:latin typeface="Georgia" pitchFamily="34" charset="0"/>
                <a:ea typeface="Georgia" pitchFamily="34" charset="-122"/>
                <a:cs typeface="Georgia" pitchFamily="34" charset="-120"/>
              </a:rPr>
              <a:t>, B = φ</a:t>
            </a:r>
            <a:pPr algn="l" indent="0" marL="0">
              <a:buNone/>
            </a:pPr>
            <a:r>
              <a:rPr lang="en-US" sz="1100" b="1" baseline="-40000" dirty="0">
                <a:solidFill>
                  <a:srgbClr val="1B2A41"/>
                </a:solidFill>
                <a:latin typeface="Georgia" pitchFamily="34" charset="0"/>
                <a:ea typeface="Georgia" pitchFamily="34" charset="-122"/>
                <a:cs typeface="Georgia" pitchFamily="34" charset="-120"/>
              </a:rPr>
              <a:t>1</a:t>
            </a:r>
            <a:pPr algn="l" indent="0" marL="0">
              <a:buNone/>
            </a:pPr>
            <a:r>
              <a:rPr lang="en-US" sz="1100" b="1" dirty="0">
                <a:solidFill>
                  <a:srgbClr val="1B2A41"/>
                </a:solidFill>
                <a:latin typeface="Georgia" pitchFamily="34" charset="0"/>
                <a:ea typeface="Georgia" pitchFamily="34" charset="-122"/>
                <a:cs typeface="Georgia" pitchFamily="34" charset="-120"/>
              </a:rPr>
              <a:t>+iφ</a:t>
            </a:r>
            <a:pPr algn="l" indent="0" marL="0">
              <a:buNone/>
            </a:pPr>
            <a:r>
              <a:rPr lang="en-US" sz="1100" b="1" baseline="-40000" dirty="0">
                <a:solidFill>
                  <a:srgbClr val="1B2A41"/>
                </a:solidFill>
                <a:latin typeface="Georgia" pitchFamily="34" charset="0"/>
                <a:ea typeface="Georgia" pitchFamily="34" charset="-122"/>
                <a:cs typeface="Georgia" pitchFamily="34" charset="-120"/>
              </a:rPr>
              <a:t>2</a:t>
            </a:r>
            <a:pPr algn="l" indent="0" marL="0">
              <a:buNone/>
            </a:pPr>
            <a:r>
              <a:rPr lang="en-US" sz="1100" b="1" dirty="0">
                <a:solidFill>
                  <a:srgbClr val="1B2A41"/>
                </a:solidFill>
                <a:latin typeface="Georgia" pitchFamily="34" charset="0"/>
                <a:ea typeface="Georgia" pitchFamily="34" charset="-122"/>
                <a:cs typeface="Georgia" pitchFamily="34" charset="-120"/>
              </a:rPr>
              <a:t>, C = φ</a:t>
            </a:r>
            <a:pPr algn="l" indent="0" marL="0">
              <a:buNone/>
            </a:pPr>
            <a:r>
              <a:rPr lang="en-US" sz="1100" b="1" baseline="-40000" dirty="0">
                <a:solidFill>
                  <a:srgbClr val="1B2A41"/>
                </a:solidFill>
                <a:latin typeface="Georgia" pitchFamily="34" charset="0"/>
                <a:ea typeface="Georgia" pitchFamily="34" charset="-122"/>
                <a:cs typeface="Georgia" pitchFamily="34" charset="-120"/>
              </a:rPr>
              <a:t>1</a:t>
            </a:r>
            <a:pPr algn="l" indent="0" marL="0">
              <a:buNone/>
            </a:pPr>
            <a:r>
              <a:rPr lang="en-US" sz="1100" b="1" dirty="0">
                <a:solidFill>
                  <a:srgbClr val="1B2A41"/>
                </a:solidFill>
                <a:latin typeface="Georgia" pitchFamily="34" charset="0"/>
                <a:ea typeface="Georgia" pitchFamily="34" charset="-122"/>
                <a:cs typeface="Georgia" pitchFamily="34" charset="-120"/>
              </a:rPr>
              <a:t>–iφ</a:t>
            </a:r>
            <a:pPr algn="l" indent="0" marL="0">
              <a:buNone/>
            </a:pPr>
            <a:r>
              <a:rPr lang="en-US" sz="1100" b="1" baseline="-40000" dirty="0">
                <a:solidFill>
                  <a:srgbClr val="1B2A41"/>
                </a:solidFill>
                <a:latin typeface="Georgia" pitchFamily="34" charset="0"/>
                <a:ea typeface="Georgia" pitchFamily="34" charset="-122"/>
                <a:cs typeface="Georgia" pitchFamily="34" charset="-120"/>
              </a:rPr>
              <a:t>2</a:t>
            </a:r>
            <a:pPr algn="l" indent="0" marL="0">
              <a:buNone/>
            </a:pPr>
            <a:r>
              <a:rPr lang="en-US" sz="1100" b="1" dirty="0">
                <a:solidFill>
                  <a:srgbClr val="1B2A41"/>
                </a:solidFill>
                <a:latin typeface="Georgia" pitchFamily="34" charset="0"/>
                <a:ea typeface="Georgia" pitchFamily="34" charset="-122"/>
                <a:cs typeface="Georgia" pitchFamily="34" charset="-120"/>
              </a:rPr>
              <a:t>, D = i(φ</a:t>
            </a:r>
            <a:pPr algn="l" indent="0" marL="0">
              <a:buNone/>
            </a:pPr>
            <a:r>
              <a:rPr lang="en-US" sz="1100" b="1" baseline="-40000" dirty="0">
                <a:solidFill>
                  <a:srgbClr val="1B2A41"/>
                </a:solidFill>
                <a:latin typeface="Georgia" pitchFamily="34" charset="0"/>
                <a:ea typeface="Georgia" pitchFamily="34" charset="-122"/>
                <a:cs typeface="Georgia" pitchFamily="34" charset="-120"/>
              </a:rPr>
              <a:t>1</a:t>
            </a:r>
            <a:pPr algn="l" indent="0" marL="0">
              <a:buNone/>
            </a:pPr>
            <a:r>
              <a:rPr lang="en-US" sz="1100" b="1" dirty="0">
                <a:solidFill>
                  <a:srgbClr val="1B2A41"/>
                </a:solidFill>
                <a:latin typeface="Georgia" pitchFamily="34" charset="0"/>
                <a:ea typeface="Georgia" pitchFamily="34" charset="-122"/>
                <a:cs typeface="Georgia" pitchFamily="34" charset="-120"/>
              </a:rPr>
              <a:t>+φ</a:t>
            </a:r>
            <a:pPr algn="l" indent="0" marL="0">
              <a:buNone/>
            </a:pPr>
            <a:r>
              <a:rPr lang="en-US" sz="1100" b="1" baseline="-40000" dirty="0">
                <a:solidFill>
                  <a:srgbClr val="1B2A41"/>
                </a:solidFill>
                <a:latin typeface="Georgia" pitchFamily="34" charset="0"/>
                <a:ea typeface="Georgia" pitchFamily="34" charset="-122"/>
                <a:cs typeface="Georgia" pitchFamily="34" charset="-120"/>
              </a:rPr>
              <a:t>2</a:t>
            </a:r>
            <a:pPr algn="l" indent="0" marL="0">
              <a:buNone/>
            </a:pPr>
            <a:r>
              <a:rPr lang="en-US" sz="1100" b="1" dirty="0">
                <a:solidFill>
                  <a:srgbClr val="1B2A41"/>
                </a:solidFill>
                <a:latin typeface="Georgia" pitchFamily="34" charset="0"/>
                <a:ea typeface="Georgia" pitchFamily="34" charset="-122"/>
                <a:cs typeface="Georgia" pitchFamily="34" charset="-120"/>
              </a:rPr>
              <a:t>). The correct statement is:</a:t>
            </a:r>
            <a:endParaRPr lang="en-US" sz="110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 represent the same state</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 represent the same state</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D represent the same state</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D represent the same state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Integrated quantum-mechanical reasoning</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Every CSIR quantum question maps onto one of the four standard solved systems.</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t>
            </a:r>
            <a:pPr algn="l" indent="0" marL="0">
              <a:buNone/>
            </a:pPr>
            <a:r>
              <a:rPr lang="en-US" sz="800" dirty="0">
                <a:solidFill>
                  <a:srgbClr val="5A6B82"/>
                </a:solidFill>
                <a:latin typeface="Arial" pitchFamily="34" charset="0"/>
                <a:ea typeface="Arial" pitchFamily="34" charset="-122"/>
                <a:cs typeface="Arial" pitchFamily="34" charset="-120"/>
              </a:rPr>
              <a:t>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a:t>
            </a:r>
            <a:pPr algn="r" indent="0" marL="0">
              <a:buNone/>
            </a:pPr>
            <a:r>
              <a:rPr lang="en-US" sz="850" dirty="0">
                <a:solidFill>
                  <a:srgbClr val="8A99AD"/>
                </a:solidFill>
                <a:latin typeface="Arial" pitchFamily="34" charset="0"/>
                <a:ea typeface="Arial" pitchFamily="34" charset="-122"/>
                <a:cs typeface="Arial" pitchFamily="34" charset="-120"/>
              </a:rPr>
              <a:t>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368</a:t>
            </a:fld>
            <a:endParaRPr lang="en-US"/>
          </a:p>
        </p:txBody>
      </p:sp>
    </p:spTree>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name="Slide 36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127</a:t>
            </a:r>
            <a:endParaRPr lang="en-US" sz="950" dirty="0"/>
          </a:p>
        </p:txBody>
      </p:sp>
      <p:sp>
        <p:nvSpPr>
          <p:cNvPr id="16" name="Shape 14"/>
          <p:cNvSpPr/>
          <p:nvPr/>
        </p:nvSpPr>
        <p:spPr>
          <a:xfrm>
            <a:off x="292608" y="1005840"/>
            <a:ext cx="5486400" cy="694944"/>
          </a:xfrm>
          <a:prstGeom prst="roundRect">
            <a:avLst>
              <a:gd name="adj" fmla="val 6579"/>
            </a:avLst>
          </a:prstGeom>
          <a:solidFill>
            <a:srgbClr val="F5F8FC"/>
          </a:solidFill>
          <a:ln w="12700">
            <a:solidFill>
              <a:srgbClr val="E3E9F2"/>
            </a:solidFill>
            <a:prstDash val="solid"/>
          </a:ln>
        </p:spPr>
      </p:sp>
      <p:sp>
        <p:nvSpPr>
          <p:cNvPr id="17" name="Shape 15"/>
          <p:cNvSpPr/>
          <p:nvPr/>
        </p:nvSpPr>
        <p:spPr>
          <a:xfrm>
            <a:off x="292608" y="1005840"/>
            <a:ext cx="73152" cy="694944"/>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Q37</a:t>
            </a:r>
            <a:endParaRPr lang="en-US" sz="1900" dirty="0"/>
          </a:p>
        </p:txBody>
      </p:sp>
      <p:sp>
        <p:nvSpPr>
          <p:cNvPr id="19" name="Text 17"/>
          <p:cNvSpPr/>
          <p:nvPr/>
        </p:nvSpPr>
        <p:spPr>
          <a:xfrm>
            <a:off x="1280160" y="1060704"/>
            <a:ext cx="4370832" cy="585216"/>
          </a:xfrm>
          <a:prstGeom prst="rect">
            <a:avLst/>
          </a:prstGeom>
          <a:noFill/>
          <a:ln/>
        </p:spPr>
        <p:txBody>
          <a:bodyPr wrap="square" lIns="0" tIns="0" rIns="0" bIns="0" rtlCol="0" anchor="ctr"/>
          <a:lstStyle/>
          <a:p>
            <a:pPr algn="l" indent="0" marL="0">
              <a:buNone/>
            </a:pPr>
            <a:r>
              <a:rPr lang="en-US" sz="1150" b="1" dirty="0">
                <a:solidFill>
                  <a:srgbClr val="1B2A41"/>
                </a:solidFill>
                <a:latin typeface="Georgia" pitchFamily="34" charset="0"/>
                <a:ea typeface="Georgia" pitchFamily="34" charset="-122"/>
                <a:cs typeface="Georgia" pitchFamily="34" charset="-120"/>
              </a:rPr>
              <a:t>The operator [^x, [^x, ^p²]] is identical with</a:t>
            </a:r>
            <a:endParaRPr lang="en-US" sz="1150" dirty="0"/>
          </a:p>
        </p:txBody>
      </p:sp>
      <p:sp>
        <p:nvSpPr>
          <p:cNvPr id="20" name="Shape 18"/>
          <p:cNvSpPr/>
          <p:nvPr/>
        </p:nvSpPr>
        <p:spPr>
          <a:xfrm>
            <a:off x="292608" y="1810512"/>
            <a:ext cx="5486400" cy="685800"/>
          </a:xfrm>
          <a:prstGeom prst="roundRect">
            <a:avLst>
              <a:gd name="adj" fmla="val 6667"/>
            </a:avLst>
          </a:prstGeom>
          <a:solidFill>
            <a:srgbClr val="F8FAFD"/>
          </a:solidFill>
          <a:ln w="12700">
            <a:solidFill>
              <a:srgbClr val="E3E9F2"/>
            </a:solidFill>
            <a:prstDash val="solid"/>
          </a:ln>
        </p:spPr>
      </p:sp>
      <p:sp>
        <p:nvSpPr>
          <p:cNvPr id="21" name="Shape 19"/>
          <p:cNvSpPr/>
          <p:nvPr/>
        </p:nvSpPr>
        <p:spPr>
          <a:xfrm>
            <a:off x="420624" y="1997964"/>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199796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1837944"/>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[^p^x, [^x, ^p]]</a:t>
            </a:r>
            <a:endParaRPr lang="en-US" sz="850" dirty="0"/>
          </a:p>
        </p:txBody>
      </p:sp>
      <p:sp>
        <p:nvSpPr>
          <p:cNvPr id="24" name="Shape 22"/>
          <p:cNvSpPr/>
          <p:nvPr/>
        </p:nvSpPr>
        <p:spPr>
          <a:xfrm>
            <a:off x="292608" y="2551176"/>
            <a:ext cx="5486400" cy="685800"/>
          </a:xfrm>
          <a:prstGeom prst="roundRect">
            <a:avLst>
              <a:gd name="adj" fmla="val 6667"/>
            </a:avLst>
          </a:prstGeom>
          <a:solidFill>
            <a:srgbClr val="F8FAFD"/>
          </a:solidFill>
          <a:ln w="12700">
            <a:solidFill>
              <a:srgbClr val="E3E9F2"/>
            </a:solidFill>
            <a:prstDash val="solid"/>
          </a:ln>
        </p:spPr>
      </p:sp>
      <p:sp>
        <p:nvSpPr>
          <p:cNvPr id="25" name="Shape 23"/>
          <p:cNvSpPr/>
          <p:nvPr/>
        </p:nvSpPr>
        <p:spPr>
          <a:xfrm>
            <a:off x="420624" y="273862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73862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578608"/>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[^x^p, [^x, ^p]]</a:t>
            </a:r>
            <a:endParaRPr lang="en-US" sz="850" dirty="0"/>
          </a:p>
        </p:txBody>
      </p:sp>
      <p:sp>
        <p:nvSpPr>
          <p:cNvPr id="28" name="Shape 26"/>
          <p:cNvSpPr/>
          <p:nvPr/>
        </p:nvSpPr>
        <p:spPr>
          <a:xfrm>
            <a:off x="292608" y="3291840"/>
            <a:ext cx="5486400" cy="685800"/>
          </a:xfrm>
          <a:prstGeom prst="roundRect">
            <a:avLst>
              <a:gd name="adj" fmla="val 6667"/>
            </a:avLst>
          </a:prstGeom>
          <a:solidFill>
            <a:srgbClr val="F8FAFD"/>
          </a:solidFill>
          <a:ln w="12700">
            <a:solidFill>
              <a:srgbClr val="E3E9F2"/>
            </a:solidFill>
            <a:prstDash val="solid"/>
          </a:ln>
        </p:spPr>
      </p:sp>
      <p:sp>
        <p:nvSpPr>
          <p:cNvPr id="29" name="Shape 27"/>
          <p:cNvSpPr/>
          <p:nvPr/>
        </p:nvSpPr>
        <p:spPr>
          <a:xfrm>
            <a:off x="420624" y="3479292"/>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4792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319272"/>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 [^x², ^p]]</a:t>
            </a:r>
            <a:endParaRPr lang="en-US" sz="850" dirty="0"/>
          </a:p>
        </p:txBody>
      </p:sp>
      <p:sp>
        <p:nvSpPr>
          <p:cNvPr id="32" name="Shape 30"/>
          <p:cNvSpPr/>
          <p:nvPr/>
        </p:nvSpPr>
        <p:spPr>
          <a:xfrm>
            <a:off x="292608" y="4032504"/>
            <a:ext cx="5486400" cy="685800"/>
          </a:xfrm>
          <a:prstGeom prst="roundRect">
            <a:avLst>
              <a:gd name="adj" fmla="val 6667"/>
            </a:avLst>
          </a:prstGeom>
          <a:solidFill>
            <a:srgbClr val="F8FAFD"/>
          </a:solidFill>
          <a:ln w="12700">
            <a:solidFill>
              <a:srgbClr val="E3E9F2"/>
            </a:solidFill>
            <a:prstDash val="solid"/>
          </a:ln>
        </p:spPr>
      </p:sp>
      <p:sp>
        <p:nvSpPr>
          <p:cNvPr id="33" name="Shape 31"/>
          <p:cNvSpPr/>
          <p:nvPr/>
        </p:nvSpPr>
        <p:spPr>
          <a:xfrm>
            <a:off x="420624" y="4219956"/>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1995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059936"/>
            <a:ext cx="4773168" cy="630936"/>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 [^x², ^p]]</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Integrated quantum-mechanical reasoning</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Every CSIR quantum question maps onto one of the four standard solved systems.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369</a:t>
            </a:fld>
            <a:endParaRPr lang="en-US"/>
          </a:p>
        </p:txBody>
      </p:sp>
    </p:spTree>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name="Slide 37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-[^p, [^x², ^p]]</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General quantum-chemistry principles: postulates, operator algebra, boundary conditions and symmetry that connect the model systems (box, oscillator, rotor, H-atom).</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algebra of quantum mechanical operators.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-[^p, [^x², ^p]]</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Identify the model system first, then apply its energy formula and selection rule.</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Mixing formulas across models (e.g. oscillator virial vs Coulombic virial).</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Match the physical setup to the standard model (box / oscillator / rotor / H-atom).</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Every CSIR quantum question maps onto one of the four standard solved systems.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370</a:t>
            </a:fld>
            <a:endParaRPr lang="en-US"/>
          </a:p>
        </p:txBody>
      </p:sp>
    </p:spTree>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name="Slide 37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[^p^x, [^x, ^p]]</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governing quantum mechanical principle;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[^x^p, [^x, ^p]]</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governing quantum mechanical principle;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 [^x², ^p]]</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governing quantum mechanical principle;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371</a:t>
            </a:fld>
            <a:endParaRPr lang="en-US"/>
          </a:p>
        </p:txBody>
      </p:sp>
    </p:spTree>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name="Slide 3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Q53</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If the ionization energy of H atom is x, the ionization energy of Li+2 is</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2x</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3x</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9x</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27x</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Integrated quantum-mechanical reasoning</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Every CSIR quantum question maps onto one of the four standard solved systems.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372</a:t>
            </a:fld>
            <a:endParaRPr lang="en-US"/>
          </a:p>
        </p:txBody>
      </p:sp>
    </p:spTree>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name="Slide 37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9x</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General quantum-chemistry principles: postulates, operator algebra, boundary conditions and symmetry that connect the model systems (box, oscillator, rotor, H-atom).</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governing quantum mechanical principle.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9x</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Identify the model system first, then apply its energy formula and selection rule.</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Mixing formulas across models (e.g. oscillator virial vs Coulombic virial).</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Match the physical setup to the standard model (box / oscillator / rotor / H-atom).</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Every CSIR quantum question maps onto one of the four standard solved systems.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373</a:t>
            </a:fld>
            <a:endParaRPr lang="en-US"/>
          </a:p>
        </p:txBody>
      </p:sp>
    </p:spTree>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name="Slide 3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2x</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governing quantum mechanical principle;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3x</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governing quantum mechanical principle;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27x</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governing quantum mechanical principle;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374</a:t>
            </a:fld>
            <a:endParaRPr lang="en-US"/>
          </a:p>
        </p:txBody>
      </p:sp>
    </p:spTree>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name="Slide 37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127</a:t>
            </a:r>
            <a:endParaRPr lang="en-US" sz="950" dirty="0"/>
          </a:p>
        </p:txBody>
      </p:sp>
      <p:sp>
        <p:nvSpPr>
          <p:cNvPr id="16" name="Shape 14"/>
          <p:cNvSpPr/>
          <p:nvPr/>
        </p:nvSpPr>
        <p:spPr>
          <a:xfrm>
            <a:off x="292608" y="1005840"/>
            <a:ext cx="5486400" cy="932688"/>
          </a:xfrm>
          <a:prstGeom prst="roundRect">
            <a:avLst>
              <a:gd name="adj" fmla="val 4902"/>
            </a:avLst>
          </a:prstGeom>
          <a:solidFill>
            <a:srgbClr val="F5F8FC"/>
          </a:solidFill>
          <a:ln w="12700">
            <a:solidFill>
              <a:srgbClr val="E3E9F2"/>
            </a:solidFill>
            <a:prstDash val="solid"/>
          </a:ln>
        </p:spPr>
      </p:sp>
      <p:sp>
        <p:nvSpPr>
          <p:cNvPr id="17" name="Shape 15"/>
          <p:cNvSpPr/>
          <p:nvPr/>
        </p:nvSpPr>
        <p:spPr>
          <a:xfrm>
            <a:off x="292608" y="1005840"/>
            <a:ext cx="73152" cy="932688"/>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Q71</a:t>
            </a:r>
            <a:endParaRPr lang="en-US" sz="1900" dirty="0"/>
          </a:p>
        </p:txBody>
      </p:sp>
      <p:sp>
        <p:nvSpPr>
          <p:cNvPr id="19" name="Text 17"/>
          <p:cNvSpPr/>
          <p:nvPr/>
        </p:nvSpPr>
        <p:spPr>
          <a:xfrm>
            <a:off x="1280160" y="1060704"/>
            <a:ext cx="4370832" cy="822960"/>
          </a:xfrm>
          <a:prstGeom prst="rect">
            <a:avLst/>
          </a:prstGeom>
          <a:noFill/>
          <a:ln/>
        </p:spPr>
        <p:txBody>
          <a:bodyPr wrap="square" lIns="0" tIns="0" rIns="0" bIns="0" rtlCol="0" anchor="ctr"/>
          <a:lstStyle/>
          <a:p>
            <a:pPr algn="l" indent="0" marL="0">
              <a:buNone/>
            </a:pPr>
            <a:r>
              <a:rPr lang="en-US" sz="1250" b="1" dirty="0">
                <a:solidFill>
                  <a:srgbClr val="1B2A41"/>
                </a:solidFill>
                <a:latin typeface="Georgia" pitchFamily="34" charset="0"/>
                <a:ea typeface="Georgia" pitchFamily="34" charset="-122"/>
                <a:cs typeface="Georgia" pitchFamily="34" charset="-120"/>
              </a:rPr>
              <a:t>Two different non-zero operators 𝑨 and 𝑩 (𝑨 ≠ 𝑩) satisfy the relation (𝑨 + 𝑩) (𝑨 − 𝑩) = 𝑨 2 − 𝑩2</a:t>
            </a:r>
            <a:endParaRPr lang="en-US" sz="1250" dirty="0"/>
          </a:p>
        </p:txBody>
      </p:sp>
      <p:sp>
        <p:nvSpPr>
          <p:cNvPr id="20" name="Shape 18"/>
          <p:cNvSpPr/>
          <p:nvPr/>
        </p:nvSpPr>
        <p:spPr>
          <a:xfrm>
            <a:off x="292608" y="2048256"/>
            <a:ext cx="5486400" cy="626364"/>
          </a:xfrm>
          <a:prstGeom prst="roundRect">
            <a:avLst>
              <a:gd name="adj" fmla="val 7299"/>
            </a:avLst>
          </a:prstGeom>
          <a:solidFill>
            <a:srgbClr val="F8FAFD"/>
          </a:solidFill>
          <a:ln w="12700">
            <a:solidFill>
              <a:srgbClr val="E3E9F2"/>
            </a:solidFill>
            <a:prstDash val="solid"/>
          </a:ln>
        </p:spPr>
      </p:sp>
      <p:sp>
        <p:nvSpPr>
          <p:cNvPr id="21" name="Shape 19"/>
          <p:cNvSpPr/>
          <p:nvPr/>
        </p:nvSpPr>
        <p:spPr>
          <a:xfrm>
            <a:off x="420624" y="2205990"/>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20599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075688"/>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𝑨𝑩 = 𝑨 2 and 𝑩𝑨 = 𝑩2</a:t>
            </a:r>
            <a:endParaRPr lang="en-US" sz="850" dirty="0"/>
          </a:p>
        </p:txBody>
      </p:sp>
      <p:sp>
        <p:nvSpPr>
          <p:cNvPr id="24" name="Shape 22"/>
          <p:cNvSpPr/>
          <p:nvPr/>
        </p:nvSpPr>
        <p:spPr>
          <a:xfrm>
            <a:off x="292608" y="2729484"/>
            <a:ext cx="5486400" cy="626364"/>
          </a:xfrm>
          <a:prstGeom prst="roundRect">
            <a:avLst>
              <a:gd name="adj" fmla="val 7299"/>
            </a:avLst>
          </a:prstGeom>
          <a:solidFill>
            <a:srgbClr val="F8FAFD"/>
          </a:solidFill>
          <a:ln w="12700">
            <a:solidFill>
              <a:srgbClr val="E3E9F2"/>
            </a:solidFill>
            <a:prstDash val="solid"/>
          </a:ln>
        </p:spPr>
      </p:sp>
      <p:sp>
        <p:nvSpPr>
          <p:cNvPr id="25" name="Shape 23"/>
          <p:cNvSpPr/>
          <p:nvPr/>
        </p:nvSpPr>
        <p:spPr>
          <a:xfrm>
            <a:off x="420624" y="288721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288721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756916"/>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𝑨𝑩 + 𝑩𝑨 = 0</a:t>
            </a:r>
            <a:endParaRPr lang="en-US" sz="850" dirty="0"/>
          </a:p>
        </p:txBody>
      </p:sp>
      <p:sp>
        <p:nvSpPr>
          <p:cNvPr id="28" name="Shape 26"/>
          <p:cNvSpPr/>
          <p:nvPr/>
        </p:nvSpPr>
        <p:spPr>
          <a:xfrm>
            <a:off x="292608" y="3410712"/>
            <a:ext cx="5486400" cy="626364"/>
          </a:xfrm>
          <a:prstGeom prst="roundRect">
            <a:avLst>
              <a:gd name="adj" fmla="val 7299"/>
            </a:avLst>
          </a:prstGeom>
          <a:solidFill>
            <a:srgbClr val="F8FAFD"/>
          </a:solidFill>
          <a:ln w="12700">
            <a:solidFill>
              <a:srgbClr val="E3E9F2"/>
            </a:solidFill>
            <a:prstDash val="solid"/>
          </a:ln>
        </p:spPr>
      </p:sp>
      <p:sp>
        <p:nvSpPr>
          <p:cNvPr id="29" name="Shape 27"/>
          <p:cNvSpPr/>
          <p:nvPr/>
        </p:nvSpPr>
        <p:spPr>
          <a:xfrm>
            <a:off x="420624" y="3568446"/>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56844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438144"/>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𝑨 and 𝑩 are arbitrary</a:t>
            </a:r>
            <a:endParaRPr lang="en-US" sz="850" dirty="0"/>
          </a:p>
        </p:txBody>
      </p:sp>
      <p:sp>
        <p:nvSpPr>
          <p:cNvPr id="32" name="Shape 30"/>
          <p:cNvSpPr/>
          <p:nvPr/>
        </p:nvSpPr>
        <p:spPr>
          <a:xfrm>
            <a:off x="292608" y="4091940"/>
            <a:ext cx="5486400" cy="626364"/>
          </a:xfrm>
          <a:prstGeom prst="roundRect">
            <a:avLst>
              <a:gd name="adj" fmla="val 7299"/>
            </a:avLst>
          </a:prstGeom>
          <a:solidFill>
            <a:srgbClr val="F8FAFD"/>
          </a:solidFill>
          <a:ln w="12700">
            <a:solidFill>
              <a:srgbClr val="E3E9F2"/>
            </a:solidFill>
            <a:prstDash val="solid"/>
          </a:ln>
        </p:spPr>
      </p:sp>
      <p:sp>
        <p:nvSpPr>
          <p:cNvPr id="33" name="Shape 31"/>
          <p:cNvSpPr/>
          <p:nvPr/>
        </p:nvSpPr>
        <p:spPr>
          <a:xfrm>
            <a:off x="420624" y="4249674"/>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49674"/>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19372"/>
            <a:ext cx="4773168" cy="571500"/>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𝑨𝑩 − 𝑩𝑨 =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Integrated quantum-mechanical reasoning</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Every CSIR quantum question maps onto one of the four standard solved systems.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375</a:t>
            </a:fld>
            <a:endParaRPr lang="en-US"/>
          </a:p>
        </p:txBody>
      </p:sp>
    </p:spTree>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name="Slide 37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𝑨𝑩 − 𝑩𝑨 =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General quantum-chemistry principles: postulates, operator algebra, boundary conditions and symmetry that connect the model systems (box, oscillator, rotor, H-atom).</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algebra of quantum mechanical operators.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𝑨𝑩 − 𝑩𝑨 =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Identify the model system first, then apply its energy formula and selection rule.</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Mixing formulas across models (e.g. oscillator virial vs Coulombic virial).</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Match the physical setup to the standard model (box / oscillator / rotor / H-atom).</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Every CSIR quantum question maps onto one of the four standard solved systems.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376</a:t>
            </a:fld>
            <a:endParaRPr lang="en-US"/>
          </a:p>
        </p:txBody>
      </p:sp>
    </p:spTree>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name="Slide 3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𝑨𝑩 = 𝑨 2 and 𝑩𝑨 = 𝑩2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governing quantum mechanical principle;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𝑨𝑩 + 𝑩𝑨 = 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governing quantum mechanical principle;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𝑨 and 𝑩 are arbitrary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governing quantum mechanical principle;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377</a:t>
            </a:fld>
            <a:endParaRPr lang="en-US"/>
          </a:p>
        </p:txBody>
      </p:sp>
    </p:spTree>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name="Slide 37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91 of 127</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200" b="1" dirty="0">
                <a:solidFill>
                  <a:srgbClr val="C9821B"/>
                </a:solidFill>
                <a:latin typeface="Georgia" pitchFamily="34" charset="0"/>
                <a:ea typeface="Georgia" pitchFamily="34" charset="-122"/>
                <a:cs typeface="Georgia" pitchFamily="34" charset="-120"/>
              </a:rPr>
              <a:t>CORRECT</a:t>
            </a:r>
            <a:pPr algn="l" indent="0" marL="0">
              <a:buNone/>
            </a:pPr>
            <a:r>
              <a:rPr lang="en-US" sz="1200" b="1" dirty="0">
                <a:solidFill>
                  <a:srgbClr val="1B2A41"/>
                </a:solidFill>
                <a:latin typeface="Georgia" pitchFamily="34" charset="0"/>
                <a:ea typeface="Georgia" pitchFamily="34" charset="-122"/>
                <a:cs typeface="Georgia" pitchFamily="34" charset="-120"/>
              </a:rPr>
              <a:t> OPTION (C ) ¦ 𝑒 Å¨ = 𝑒 Å¨ , therefore , eigen function ¦¨ 𝒅2 𝒆𝒊𝒙 = 𝒊2 𝒆𝒊𝒙 , therefore, eigen function. 𝒅𝒙2 Quantum Chemistry 92. Correct option</a:t>
            </a:r>
            <a:endParaRPr lang="en-US" sz="12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+ 1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𝑯11 − 𝑬𝑺11 𝑯12 − 𝑬𝑺12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Orbital degeneracy =n2=62=36</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𝑨, 𝑩𝑪 = 𝑨, 𝑩 𝑪 + 𝑩 𝑨, 𝑪 = 0 { 𝒔𝒊𝒏𝒄𝒆, 𝑨, 𝑩 = 0 𝒂𝒏𝒅 𝑨, 𝑪 =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Integrated quantum-mechanical reasoning</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Every CSIR quantum question maps onto one of the four standard solved systems.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378</a:t>
            </a:fld>
            <a:endParaRPr lang="en-US"/>
          </a:p>
        </p:txBody>
      </p:sp>
    </p:spTree>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name="Slide 37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91 of 127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Orbital degeneracy =n2=62=36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General quantum-chemistry principles: postulates, operator algebra, boundary conditions and symmetry that connect the model systems (box, oscillator, rotor, H-atom).</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the governing quantum mechanical principle.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Orbital degeneracy =n2=62=36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Identify the model system first, then apply its energy formula and selection rule.</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Mixing formulas across models (e.g. oscillator virial vs Coulombic virial).</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Match the physical setup to the standard model (box / oscillator / rotor / H-atom).</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Every CSIR quantum question maps onto one of the four standard solved systems.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379</a:t>
            </a:fld>
            <a:endParaRPr lang="en-US"/>
          </a:p>
        </p:txBody>
      </p:sp>
    </p:spTree>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name="Slide 38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Quantum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91 of 127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+ 1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governing quantum mechanical principle;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𝑯11 − 𝑬𝑺11 𝑯12 − 𝑬𝑺12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governing quantum mechanical principle;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𝑨, 𝑩𝑪 = 𝑨, 𝑩 𝑪 + 𝑩 𝑨, 𝑪 = 0 { 𝒔𝒊𝒏𝒄𝒆, 𝑨, 𝑩 = 0 𝒂𝒏𝒅 𝑨, 𝑪 = 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the governing quantum mechanical principle;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380</a:t>
            </a:fld>
            <a:endParaRPr lang="en-US"/>
          </a:p>
        </p:txBody>
      </p:sp>
    </p:spTree>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name="Slide 38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Quantum Chemistry – General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6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General quantum-chemistry principles: postulates, operator algebra, boundary conditions and symmetry that connect the model systems (box, oscillator, rotor, H-atom).</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Box: E ∝ 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Oscillator: E = (n+½)ħω</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Rotor: E = BJ(J+1)</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H-atom: E = –Z</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/2n</a:t>
            </a:r>
            <a:pPr algn="l" indent="0" marL="0">
              <a:lnSpc>
                <a:spcPct val="100000"/>
              </a:lnSpc>
              <a:buNone/>
            </a:pPr>
            <a:r>
              <a:rPr lang="en-US" sz="950" baseline="30000" dirty="0">
                <a:solidFill>
                  <a:srgbClr val="1B2A41"/>
                </a:solidFill>
                <a:latin typeface="Arial" pitchFamily="34" charset="0"/>
                <a:ea typeface="Arial" pitchFamily="34" charset="-122"/>
                <a:cs typeface="Arial" pitchFamily="34" charset="-120"/>
              </a:rPr>
              <a:t>2</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Model systems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Operator postulates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Selection rules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Symmetry</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Mixing formulas across models (e.g. oscillator virial vs Coulombic virial).</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Identify the model system first, then apply its energy formula and selection rule.</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a:t>
            </a:r>
            <a:pPr algn="l" indent="0" marL="0">
              <a:buNone/>
            </a:pPr>
            <a:r>
              <a:rPr lang="en-US" sz="900" dirty="0">
                <a:solidFill>
                  <a:srgbClr val="1B2A41"/>
                </a:solidFill>
                <a:latin typeface="Arial" pitchFamily="34" charset="0"/>
                <a:ea typeface="Arial" pitchFamily="34" charset="-122"/>
                <a:cs typeface="Arial" pitchFamily="34" charset="-120"/>
              </a:rPr>
              <a:t>Q17   Q26   Q37   Q53   Q71   Q91</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1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Integrated quantum-mechanical reasoning.</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pic>
        <p:nvPicPr>
          <p:cNvPr id="31" name="ABC Chemistry logo" descr="ABC Chemistry logo"/>
          <p:cNvPicPr>
            <a:picLocks noChangeAspect="1"/>
          </p:cNvPicPr>
          <p:nvPr/>
        </p:nvPicPr>
        <p:blipFill>
          <a:blip r:embed="rId4"/>
          <a:stretch>
            <a:fillRect/>
          </a:stretch>
        </p:blipFill>
        <p:spPr>
          <a:xfrm>
            <a:off x="8092440" y="4114800"/>
            <a:ext cx="640080" cy="640080"/>
          </a:xfrm>
          <a:prstGeom prst="rect">
            <a:avLst/>
          </a:prstGeom>
        </p:spPr>
      </p:pic>
    </p:spTree>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STUDENTS AND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Government Jobs and Examination News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Keep track of every notification in one place.</a:t>
            </a:r>
            <a:endParaRPr lang="en-US" sz="1125" dirty="0"/>
          </a:p>
        </p:txBody>
      </p:sp>
      <p:sp>
        <p:nvSpPr>
          <p:cNvPr id="9" name="Shape 3"/>
          <p:cNvSpPr/>
          <p:nvPr/>
        </p:nvSpPr>
        <p:spPr>
          <a:xfrm>
            <a:off x="342900" y="1014984"/>
            <a:ext cx="3497580" cy="3278124"/>
          </a:xfrm>
          <a:prstGeom prst="roundRect">
            <a:avLst>
              <a:gd name="adj" fmla="val 1464"/>
            </a:avLst>
          </a:prstGeom>
          <a:solidFill>
            <a:srgbClr val="F5F7FB"/>
          </a:solidFill>
          <a:ln w="9525">
            <a:solidFill>
              <a:srgbClr val="DDE3EE"/>
            </a:solidFill>
            <a:prstDash val="solid"/>
          </a:ln>
        </p:spPr>
      </p:sp>
      <p:pic>
        <p:nvPicPr>
          <p:cNvPr id="10" name="Image 0" descr="ic/landmark-14204F.png">    </p:cNvPr>
          <p:cNvPicPr>
            <a:picLocks noChangeAspect="1"/>
          </p:cNvPicPr>
          <p:nvPr/>
        </p:nvPicPr>
        <p:blipFill>
          <a:blip r:embed="rId23"/>
          <a:stretch>
            <a:fillRect/>
          </a:stretch>
        </p:blipFill>
        <p:spPr>
          <a:xfrm>
            <a:off x="480060" y="1104138"/>
            <a:ext cx="288036" cy="288036"/>
          </a:xfrm>
          <a:prstGeom prst="rect">
            <a:avLst/>
          </a:prstGeom>
        </p:spPr>
      </p:pic>
      <p:sp>
        <p:nvSpPr>
          <p:cNvPr id="11" name="Text 4"/>
          <p:cNvSpPr/>
          <p:nvPr/>
        </p:nvSpPr>
        <p:spPr>
          <a:xfrm>
            <a:off x="836676" y="1069848"/>
            <a:ext cx="2880360"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Government Jobs</a:t>
            </a:r>
            <a:endParaRPr lang="en-US" sz="1725" dirty="0"/>
          </a:p>
        </p:txBody>
      </p:sp>
      <p:sp>
        <p:nvSpPr>
          <p:cNvPr id="12" name="Text 5"/>
          <p:cNvSpPr/>
          <p:nvPr/>
        </p:nvSpPr>
        <p:spPr>
          <a:xfrm>
            <a:off x="48006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vacancies</a:t>
            </a:r>
            <a:endParaRPr lang="en-US" sz="1125" dirty="0"/>
          </a:p>
        </p:txBody>
      </p:sp>
      <p:pic>
        <p:nvPicPr>
          <p:cNvPr id="13" name="Image 1" descr="clear.png">
            <a:hlinkClick r:id="rId3" tooltip="https://4ab.in/government-jobs/"/>
          </p:cNvPr>
          <p:cNvPicPr>
            <a:picLocks noChangeAspect="1"/>
          </p:cNvPicPr>
          <p:nvPr/>
        </p:nvPicPr>
        <p:blipFill>
          <a:blip r:embed="rId24"/>
          <a:stretch>
            <a:fillRect/>
          </a:stretch>
        </p:blipFill>
        <p:spPr>
          <a:xfrm>
            <a:off x="480060" y="1467612"/>
            <a:ext cx="1577340" cy="404622"/>
          </a:xfrm>
          <a:prstGeom prst="rect">
            <a:avLst/>
          </a:prstGeom>
        </p:spPr>
      </p:pic>
      <p:sp>
        <p:nvSpPr>
          <p:cNvPr id="14" name="Text 6"/>
          <p:cNvSpPr/>
          <p:nvPr/>
        </p:nvSpPr>
        <p:spPr>
          <a:xfrm>
            <a:off x="212598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category</a:t>
            </a:r>
            <a:endParaRPr lang="en-US" sz="1125" dirty="0"/>
          </a:p>
        </p:txBody>
      </p:sp>
      <p:pic>
        <p:nvPicPr>
          <p:cNvPr id="15" name="Image 2" descr="clear.png">
            <a:hlinkClick r:id="rId4" tooltip="https://4ab.in/government-jobs/"/>
          </p:cNvPr>
          <p:cNvPicPr>
            <a:picLocks noChangeAspect="1"/>
          </p:cNvPicPr>
          <p:nvPr/>
        </p:nvPicPr>
        <p:blipFill>
          <a:blip r:embed="rId25"/>
          <a:stretch>
            <a:fillRect/>
          </a:stretch>
        </p:blipFill>
        <p:spPr>
          <a:xfrm>
            <a:off x="2125980" y="1467612"/>
            <a:ext cx="1577340" cy="404622"/>
          </a:xfrm>
          <a:prstGeom prst="rect">
            <a:avLst/>
          </a:prstGeom>
        </p:spPr>
      </p:pic>
      <p:sp>
        <p:nvSpPr>
          <p:cNvPr id="16" name="Text 7"/>
          <p:cNvSpPr/>
          <p:nvPr/>
        </p:nvSpPr>
        <p:spPr>
          <a:xfrm>
            <a:off x="48006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state</a:t>
            </a:r>
            <a:endParaRPr lang="en-US" sz="1125" dirty="0"/>
          </a:p>
        </p:txBody>
      </p:sp>
      <p:pic>
        <p:nvPicPr>
          <p:cNvPr id="17" name="Image 3" descr="clear.png">
            <a:hlinkClick r:id="rId5" tooltip="https://4ab.in/government-jobs/"/>
          </p:cNvPr>
          <p:cNvPicPr>
            <a:picLocks noChangeAspect="1"/>
          </p:cNvPicPr>
          <p:nvPr/>
        </p:nvPicPr>
        <p:blipFill>
          <a:blip r:embed="rId26"/>
          <a:stretch>
            <a:fillRect/>
          </a:stretch>
        </p:blipFill>
        <p:spPr>
          <a:xfrm>
            <a:off x="480060" y="1927098"/>
            <a:ext cx="1577340" cy="404622"/>
          </a:xfrm>
          <a:prstGeom prst="rect">
            <a:avLst/>
          </a:prstGeom>
        </p:spPr>
      </p:pic>
      <p:sp>
        <p:nvSpPr>
          <p:cNvPr id="18" name="Text 8"/>
          <p:cNvSpPr/>
          <p:nvPr/>
        </p:nvSpPr>
        <p:spPr>
          <a:xfrm>
            <a:off x="212598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Exams</a:t>
            </a:r>
            <a:endParaRPr lang="en-US" sz="1125" dirty="0"/>
          </a:p>
        </p:txBody>
      </p:sp>
      <p:pic>
        <p:nvPicPr>
          <p:cNvPr id="19" name="Image 4" descr="clear.png">
            <a:hlinkClick r:id="rId6" tooltip="https://4ab.in/government-jobs/exams/"/>
          </p:cNvPr>
          <p:cNvPicPr>
            <a:picLocks noChangeAspect="1"/>
          </p:cNvPicPr>
          <p:nvPr/>
        </p:nvPicPr>
        <p:blipFill>
          <a:blip r:embed="rId27"/>
          <a:stretch>
            <a:fillRect/>
          </a:stretch>
        </p:blipFill>
        <p:spPr>
          <a:xfrm>
            <a:off x="2125980" y="1927098"/>
            <a:ext cx="1577340" cy="404622"/>
          </a:xfrm>
          <a:prstGeom prst="rect">
            <a:avLst/>
          </a:prstGeom>
        </p:spPr>
      </p:pic>
      <p:sp>
        <p:nvSpPr>
          <p:cNvPr id="20" name="Text 9"/>
          <p:cNvSpPr/>
          <p:nvPr/>
        </p:nvSpPr>
        <p:spPr>
          <a:xfrm>
            <a:off x="48006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Chemistry jobs</a:t>
            </a:r>
            <a:endParaRPr lang="en-US" sz="1125" dirty="0"/>
          </a:p>
        </p:txBody>
      </p:sp>
      <p:pic>
        <p:nvPicPr>
          <p:cNvPr id="21" name="Image 5" descr="clear.png">
            <a:hlinkClick r:id="rId7" tooltip="https://4ab.in/government-jobs/chemistry/"/>
          </p:cNvPr>
          <p:cNvPicPr>
            <a:picLocks noChangeAspect="1"/>
          </p:cNvPicPr>
          <p:nvPr/>
        </p:nvPicPr>
        <p:blipFill>
          <a:blip r:embed="rId28"/>
          <a:stretch>
            <a:fillRect/>
          </a:stretch>
        </p:blipFill>
        <p:spPr>
          <a:xfrm>
            <a:off x="480060" y="2386584"/>
            <a:ext cx="1577340" cy="404622"/>
          </a:xfrm>
          <a:prstGeom prst="rect">
            <a:avLst/>
          </a:prstGeom>
        </p:spPr>
      </p:pic>
      <p:sp>
        <p:nvSpPr>
          <p:cNvPr id="22" name="Text 10"/>
          <p:cNvSpPr/>
          <p:nvPr/>
        </p:nvSpPr>
        <p:spPr>
          <a:xfrm>
            <a:off x="212598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Government Jobs Blog</a:t>
            </a:r>
            <a:endParaRPr lang="en-US" sz="1125" dirty="0"/>
          </a:p>
        </p:txBody>
      </p:sp>
      <p:pic>
        <p:nvPicPr>
          <p:cNvPr id="23" name="Image 6" descr="clear.png">
            <a:hlinkClick r:id="rId8" tooltip="https://4ab.in/government-jobs/blog/"/>
          </p:cNvPr>
          <p:cNvPicPr>
            <a:picLocks noChangeAspect="1"/>
          </p:cNvPicPr>
          <p:nvPr/>
        </p:nvPicPr>
        <p:blipFill>
          <a:blip r:embed="rId29"/>
          <a:stretch>
            <a:fillRect/>
          </a:stretch>
        </p:blipFill>
        <p:spPr>
          <a:xfrm>
            <a:off x="2125980" y="2386584"/>
            <a:ext cx="1577340" cy="404622"/>
          </a:xfrm>
          <a:prstGeom prst="rect">
            <a:avLst/>
          </a:prstGeom>
        </p:spPr>
      </p:pic>
      <p:sp>
        <p:nvSpPr>
          <p:cNvPr id="24" name="Shape 11"/>
          <p:cNvSpPr/>
          <p:nvPr/>
        </p:nvSpPr>
        <p:spPr>
          <a:xfrm>
            <a:off x="480060" y="2880360"/>
            <a:ext cx="3223260" cy="1316736"/>
          </a:xfrm>
          <a:prstGeom prst="roundRect">
            <a:avLst>
              <a:gd name="adj" fmla="val 3646"/>
            </a:avLst>
          </a:prstGeom>
          <a:solidFill>
            <a:srgbClr val="FFFFFF"/>
          </a:solidFill>
          <a:ln w="9525">
            <a:solidFill>
              <a:srgbClr val="DDE3EE"/>
            </a:solidFill>
            <a:prstDash val="solid"/>
          </a:ln>
        </p:spPr>
      </p:sp>
      <p:pic>
        <p:nvPicPr>
          <p:cNvPr id="25" name="Image 7" descr="QR code for https://4ab.in/government-jobs/">
            <a:hlinkClick r:id="rId9" tooltip="https://4ab.in/government-jobs/"/>
          </p:cNvPr>
          <p:cNvPicPr>
            <a:picLocks noChangeAspect="1"/>
          </p:cNvPicPr>
          <p:nvPr/>
        </p:nvPicPr>
        <p:blipFill>
          <a:blip r:embed="rId30"/>
          <a:stretch>
            <a:fillRect/>
          </a:stretch>
        </p:blipFill>
        <p:spPr>
          <a:xfrm>
            <a:off x="562356" y="2948940"/>
            <a:ext cx="1179576" cy="1179576"/>
          </a:xfrm>
          <a:prstGeom prst="rect">
            <a:avLst/>
          </a:prstGeom>
        </p:spPr>
      </p:pic>
      <p:sp>
        <p:nvSpPr>
          <p:cNvPr id="26" name="Text 12"/>
          <p:cNvSpPr/>
          <p:nvPr/>
        </p:nvSpPr>
        <p:spPr>
          <a:xfrm>
            <a:off x="1851660" y="3223260"/>
            <a:ext cx="1783080"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27" name="Text 13"/>
          <p:cNvSpPr/>
          <p:nvPr/>
        </p:nvSpPr>
        <p:spPr>
          <a:xfrm>
            <a:off x="1851660" y="3497580"/>
            <a:ext cx="1783080"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4ab.in/government-jobs</a:t>
            </a:r>
            <a:endParaRPr lang="en-US" sz="1125" dirty="0"/>
          </a:p>
        </p:txBody>
      </p:sp>
      <p:pic>
        <p:nvPicPr>
          <p:cNvPr id="28" name="Image 8" descr="clear.png">
            <a:hlinkClick r:id="rId10" tooltip="https://4ab.in/government-jobs/"/>
          </p:cNvPr>
          <p:cNvPicPr>
            <a:picLocks noChangeAspect="1"/>
          </p:cNvPicPr>
          <p:nvPr/>
        </p:nvPicPr>
        <p:blipFill>
          <a:blip r:embed="rId31"/>
          <a:stretch>
            <a:fillRect/>
          </a:stretch>
        </p:blipFill>
        <p:spPr>
          <a:xfrm>
            <a:off x="1851660" y="3497580"/>
            <a:ext cx="1783080" cy="246888"/>
          </a:xfrm>
          <a:prstGeom prst="rect">
            <a:avLst/>
          </a:prstGeom>
        </p:spPr>
      </p:pic>
      <p:sp>
        <p:nvSpPr>
          <p:cNvPr id="29" name="Shape 14"/>
          <p:cNvSpPr/>
          <p:nvPr/>
        </p:nvSpPr>
        <p:spPr>
          <a:xfrm>
            <a:off x="3943350" y="1014984"/>
            <a:ext cx="4855464" cy="3278124"/>
          </a:xfrm>
          <a:prstGeom prst="roundRect">
            <a:avLst>
              <a:gd name="adj" fmla="val 1464"/>
            </a:avLst>
          </a:prstGeom>
          <a:solidFill>
            <a:srgbClr val="F5F7FB"/>
          </a:solidFill>
          <a:ln w="9525">
            <a:solidFill>
              <a:srgbClr val="DDE3EE"/>
            </a:solidFill>
            <a:prstDash val="solid"/>
          </a:ln>
        </p:spPr>
      </p:sp>
      <p:pic>
        <p:nvPicPr>
          <p:cNvPr id="30" name="Image 9" descr="ic/newspaper-14204F.png">    </p:cNvPr>
          <p:cNvPicPr>
            <a:picLocks noChangeAspect="1"/>
          </p:cNvPicPr>
          <p:nvPr/>
        </p:nvPicPr>
        <p:blipFill>
          <a:blip r:embed="rId32"/>
          <a:stretch>
            <a:fillRect/>
          </a:stretch>
        </p:blipFill>
        <p:spPr>
          <a:xfrm>
            <a:off x="4080510" y="1104138"/>
            <a:ext cx="288036" cy="288036"/>
          </a:xfrm>
          <a:prstGeom prst="rect">
            <a:avLst/>
          </a:prstGeom>
        </p:spPr>
      </p:pic>
      <p:sp>
        <p:nvSpPr>
          <p:cNvPr id="31" name="Text 15"/>
          <p:cNvSpPr/>
          <p:nvPr/>
        </p:nvSpPr>
        <p:spPr>
          <a:xfrm>
            <a:off x="4437126" y="1069848"/>
            <a:ext cx="4238244"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Examination News</a:t>
            </a:r>
            <a:endParaRPr lang="en-US" sz="1725" dirty="0"/>
          </a:p>
        </p:txBody>
      </p:sp>
      <p:sp>
        <p:nvSpPr>
          <p:cNvPr id="32" name="Text 16"/>
          <p:cNvSpPr/>
          <p:nvPr/>
        </p:nvSpPr>
        <p:spPr>
          <a:xfrm>
            <a:off x="4080510"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updates</a:t>
            </a:r>
            <a:endParaRPr lang="en-US" sz="1125" dirty="0"/>
          </a:p>
        </p:txBody>
      </p:sp>
      <p:pic>
        <p:nvPicPr>
          <p:cNvPr id="33" name="Image 10" descr="clear.png">
            <a:hlinkClick r:id="rId11" tooltip="https://4ab.in/examination-news/latest/"/>
          </p:cNvPr>
          <p:cNvPicPr>
            <a:picLocks noChangeAspect="1"/>
          </p:cNvPicPr>
          <p:nvPr/>
        </p:nvPicPr>
        <p:blipFill>
          <a:blip r:embed="rId33"/>
          <a:stretch>
            <a:fillRect/>
          </a:stretch>
        </p:blipFill>
        <p:spPr>
          <a:xfrm>
            <a:off x="4080510" y="1467612"/>
            <a:ext cx="1481328" cy="404622"/>
          </a:xfrm>
          <a:prstGeom prst="rect">
            <a:avLst/>
          </a:prstGeom>
        </p:spPr>
      </p:pic>
      <p:sp>
        <p:nvSpPr>
          <p:cNvPr id="34" name="Text 17"/>
          <p:cNvSpPr/>
          <p:nvPr/>
        </p:nvSpPr>
        <p:spPr>
          <a:xfrm>
            <a:off x="5630418"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 calendar</a:t>
            </a:r>
            <a:endParaRPr lang="en-US" sz="1125" dirty="0"/>
          </a:p>
        </p:txBody>
      </p:sp>
      <p:pic>
        <p:nvPicPr>
          <p:cNvPr id="35" name="Image 11" descr="clear.png">
            <a:hlinkClick r:id="rId12" tooltip="https://4ab.in/examination-news/calendar/"/>
          </p:cNvPr>
          <p:cNvPicPr>
            <a:picLocks noChangeAspect="1"/>
          </p:cNvPicPr>
          <p:nvPr/>
        </p:nvPicPr>
        <p:blipFill>
          <a:blip r:embed="rId34"/>
          <a:stretch>
            <a:fillRect/>
          </a:stretch>
        </p:blipFill>
        <p:spPr>
          <a:xfrm>
            <a:off x="5630418" y="1467612"/>
            <a:ext cx="1481328" cy="404622"/>
          </a:xfrm>
          <a:prstGeom prst="rect">
            <a:avLst/>
          </a:prstGeom>
        </p:spPr>
      </p:pic>
      <p:sp>
        <p:nvSpPr>
          <p:cNvPr id="36" name="Text 18"/>
          <p:cNvSpPr/>
          <p:nvPr/>
        </p:nvSpPr>
        <p:spPr>
          <a:xfrm>
            <a:off x="7180326"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Admit cards</a:t>
            </a:r>
            <a:endParaRPr lang="en-US" sz="1125" dirty="0"/>
          </a:p>
        </p:txBody>
      </p:sp>
      <p:pic>
        <p:nvPicPr>
          <p:cNvPr id="37" name="Image 12" descr="clear.png">
            <a:hlinkClick r:id="rId13" tooltip="https://4ab.in/examination-news/latest/?e=admit-card"/>
          </p:cNvPr>
          <p:cNvPicPr>
            <a:picLocks noChangeAspect="1"/>
          </p:cNvPicPr>
          <p:nvPr/>
        </p:nvPicPr>
        <p:blipFill>
          <a:blip r:embed="rId35"/>
          <a:stretch>
            <a:fillRect/>
          </a:stretch>
        </p:blipFill>
        <p:spPr>
          <a:xfrm>
            <a:off x="7180326" y="1467612"/>
            <a:ext cx="1481328" cy="404622"/>
          </a:xfrm>
          <a:prstGeom prst="rect">
            <a:avLst/>
          </a:prstGeom>
        </p:spPr>
      </p:pic>
      <p:sp>
        <p:nvSpPr>
          <p:cNvPr id="38" name="Text 19"/>
          <p:cNvSpPr/>
          <p:nvPr/>
        </p:nvSpPr>
        <p:spPr>
          <a:xfrm>
            <a:off x="4080510"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Results</a:t>
            </a:r>
            <a:endParaRPr lang="en-US" sz="1125" dirty="0"/>
          </a:p>
        </p:txBody>
      </p:sp>
      <p:pic>
        <p:nvPicPr>
          <p:cNvPr id="39" name="Image 13" descr="clear.png">
            <a:hlinkClick r:id="rId14" tooltip="https://4ab.in/examination-news/latest/?e=result"/>
          </p:cNvPr>
          <p:cNvPicPr>
            <a:picLocks noChangeAspect="1"/>
          </p:cNvPicPr>
          <p:nvPr/>
        </p:nvPicPr>
        <p:blipFill>
          <a:blip r:embed="rId36"/>
          <a:stretch>
            <a:fillRect/>
          </a:stretch>
        </p:blipFill>
        <p:spPr>
          <a:xfrm>
            <a:off x="4080510" y="1927098"/>
            <a:ext cx="1481328" cy="404622"/>
          </a:xfrm>
          <a:prstGeom prst="rect">
            <a:avLst/>
          </a:prstGeom>
        </p:spPr>
      </p:pic>
      <p:sp>
        <p:nvSpPr>
          <p:cNvPr id="40" name="Text 20"/>
          <p:cNvSpPr/>
          <p:nvPr/>
        </p:nvSpPr>
        <p:spPr>
          <a:xfrm>
            <a:off x="5630418"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UG entrance exams</a:t>
            </a:r>
            <a:endParaRPr lang="en-US" sz="1125" dirty="0"/>
          </a:p>
        </p:txBody>
      </p:sp>
      <p:pic>
        <p:nvPicPr>
          <p:cNvPr id="41" name="Image 14" descr="clear.png">
            <a:hlinkClick r:id="rId15" tooltip="https://4ab.in/examination-news/tier/ug/"/>
          </p:cNvPr>
          <p:cNvPicPr>
            <a:picLocks noChangeAspect="1"/>
          </p:cNvPicPr>
          <p:nvPr/>
        </p:nvPicPr>
        <p:blipFill>
          <a:blip r:embed="rId37"/>
          <a:stretch>
            <a:fillRect/>
          </a:stretch>
        </p:blipFill>
        <p:spPr>
          <a:xfrm>
            <a:off x="5630418" y="1927098"/>
            <a:ext cx="1481328" cy="404622"/>
          </a:xfrm>
          <a:prstGeom prst="rect">
            <a:avLst/>
          </a:prstGeom>
        </p:spPr>
      </p:pic>
      <p:sp>
        <p:nvSpPr>
          <p:cNvPr id="42" name="Text 21"/>
          <p:cNvSpPr/>
          <p:nvPr/>
        </p:nvSpPr>
        <p:spPr>
          <a:xfrm>
            <a:off x="7180326"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PG entrance exams</a:t>
            </a:r>
            <a:endParaRPr lang="en-US" sz="1125" dirty="0"/>
          </a:p>
        </p:txBody>
      </p:sp>
      <p:pic>
        <p:nvPicPr>
          <p:cNvPr id="43" name="Image 15" descr="clear.png">
            <a:hlinkClick r:id="rId16" tooltip="https://4ab.in/examination-news/tier/pg/"/>
          </p:cNvPr>
          <p:cNvPicPr>
            <a:picLocks noChangeAspect="1"/>
          </p:cNvPicPr>
          <p:nvPr/>
        </p:nvPicPr>
        <p:blipFill>
          <a:blip r:embed="rId38"/>
          <a:stretch>
            <a:fillRect/>
          </a:stretch>
        </p:blipFill>
        <p:spPr>
          <a:xfrm>
            <a:off x="7180326" y="1927098"/>
            <a:ext cx="1481328" cy="404622"/>
          </a:xfrm>
          <a:prstGeom prst="rect">
            <a:avLst/>
          </a:prstGeom>
        </p:spPr>
      </p:pic>
      <p:sp>
        <p:nvSpPr>
          <p:cNvPr id="44" name="Text 22"/>
          <p:cNvSpPr/>
          <p:nvPr/>
        </p:nvSpPr>
        <p:spPr>
          <a:xfrm>
            <a:off x="4080510"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NET, SET &amp; PhD exams</a:t>
            </a:r>
            <a:endParaRPr lang="en-US" sz="1125" dirty="0"/>
          </a:p>
        </p:txBody>
      </p:sp>
      <p:pic>
        <p:nvPicPr>
          <p:cNvPr id="45" name="Image 16" descr="clear.png">
            <a:hlinkClick r:id="rId17" tooltip="https://4ab.in/examination-news/tier/research/"/>
          </p:cNvPr>
          <p:cNvPicPr>
            <a:picLocks noChangeAspect="1"/>
          </p:cNvPicPr>
          <p:nvPr/>
        </p:nvPicPr>
        <p:blipFill>
          <a:blip r:embed="rId39"/>
          <a:stretch>
            <a:fillRect/>
          </a:stretch>
        </p:blipFill>
        <p:spPr>
          <a:xfrm>
            <a:off x="4080510" y="2386584"/>
            <a:ext cx="1481328" cy="404622"/>
          </a:xfrm>
          <a:prstGeom prst="rect">
            <a:avLst/>
          </a:prstGeom>
        </p:spPr>
      </p:pic>
      <p:sp>
        <p:nvSpPr>
          <p:cNvPr id="46" name="Text 23"/>
          <p:cNvSpPr/>
          <p:nvPr/>
        </p:nvSpPr>
        <p:spPr>
          <a:xfrm>
            <a:off x="5630418"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School board exams</a:t>
            </a:r>
            <a:endParaRPr lang="en-US" sz="1125" dirty="0"/>
          </a:p>
        </p:txBody>
      </p:sp>
      <p:pic>
        <p:nvPicPr>
          <p:cNvPr id="47" name="Image 17" descr="clear.png">
            <a:hlinkClick r:id="rId18" tooltip="https://4ab.in/examination-news/tier/school/"/>
          </p:cNvPr>
          <p:cNvPicPr>
            <a:picLocks noChangeAspect="1"/>
          </p:cNvPicPr>
          <p:nvPr/>
        </p:nvPicPr>
        <p:blipFill>
          <a:blip r:embed="rId40"/>
          <a:stretch>
            <a:fillRect/>
          </a:stretch>
        </p:blipFill>
        <p:spPr>
          <a:xfrm>
            <a:off x="5630418" y="2386584"/>
            <a:ext cx="1481328" cy="404622"/>
          </a:xfrm>
          <a:prstGeom prst="rect">
            <a:avLst/>
          </a:prstGeom>
        </p:spPr>
      </p:pic>
      <p:sp>
        <p:nvSpPr>
          <p:cNvPr id="48" name="Text 24"/>
          <p:cNvSpPr/>
          <p:nvPr/>
        </p:nvSpPr>
        <p:spPr>
          <a:xfrm>
            <a:off x="7180326"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Examination News Blog</a:t>
            </a:r>
            <a:endParaRPr lang="en-US" sz="1125" dirty="0"/>
          </a:p>
        </p:txBody>
      </p:sp>
      <p:pic>
        <p:nvPicPr>
          <p:cNvPr id="49" name="Image 18" descr="clear.png">
            <a:hlinkClick r:id="rId19" tooltip="https://4ab.in/examination-news/blog/"/>
          </p:cNvPr>
          <p:cNvPicPr>
            <a:picLocks noChangeAspect="1"/>
          </p:cNvPicPr>
          <p:nvPr/>
        </p:nvPicPr>
        <p:blipFill>
          <a:blip r:embed="rId41"/>
          <a:stretch>
            <a:fillRect/>
          </a:stretch>
        </p:blipFill>
        <p:spPr>
          <a:xfrm>
            <a:off x="7180326" y="2386584"/>
            <a:ext cx="1481328" cy="404622"/>
          </a:xfrm>
          <a:prstGeom prst="rect">
            <a:avLst/>
          </a:prstGeom>
        </p:spPr>
      </p:pic>
      <p:sp>
        <p:nvSpPr>
          <p:cNvPr id="50" name="Shape 25"/>
          <p:cNvSpPr/>
          <p:nvPr/>
        </p:nvSpPr>
        <p:spPr>
          <a:xfrm>
            <a:off x="4080510" y="2880360"/>
            <a:ext cx="4581144" cy="1316736"/>
          </a:xfrm>
          <a:prstGeom prst="roundRect">
            <a:avLst>
              <a:gd name="adj" fmla="val 3646"/>
            </a:avLst>
          </a:prstGeom>
          <a:solidFill>
            <a:srgbClr val="FFFFFF"/>
          </a:solidFill>
          <a:ln w="9525">
            <a:solidFill>
              <a:srgbClr val="DDE3EE"/>
            </a:solidFill>
            <a:prstDash val="solid"/>
          </a:ln>
        </p:spPr>
      </p:sp>
      <p:pic>
        <p:nvPicPr>
          <p:cNvPr id="51" name="Image 19" descr="QR code for https://4ab.in/examination-news/">
            <a:hlinkClick r:id="rId20" tooltip="https://4ab.in/examination-news/"/>
          </p:cNvPr>
          <p:cNvPicPr>
            <a:picLocks noChangeAspect="1"/>
          </p:cNvPicPr>
          <p:nvPr/>
        </p:nvPicPr>
        <p:blipFill>
          <a:blip r:embed="rId42"/>
          <a:stretch>
            <a:fillRect/>
          </a:stretch>
        </p:blipFill>
        <p:spPr>
          <a:xfrm>
            <a:off x="4162806" y="2948940"/>
            <a:ext cx="1179576" cy="1179576"/>
          </a:xfrm>
          <a:prstGeom prst="rect">
            <a:avLst/>
          </a:prstGeom>
        </p:spPr>
      </p:pic>
      <p:sp>
        <p:nvSpPr>
          <p:cNvPr id="52" name="Text 26"/>
          <p:cNvSpPr/>
          <p:nvPr/>
        </p:nvSpPr>
        <p:spPr>
          <a:xfrm>
            <a:off x="5452110" y="3223260"/>
            <a:ext cx="3140964"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53" name="Text 27"/>
          <p:cNvSpPr/>
          <p:nvPr/>
        </p:nvSpPr>
        <p:spPr>
          <a:xfrm>
            <a:off x="5452110" y="3497580"/>
            <a:ext cx="3140964"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4ab.in/examination-news</a:t>
            </a:r>
            <a:endParaRPr lang="en-US" sz="1125" dirty="0"/>
          </a:p>
        </p:txBody>
      </p:sp>
      <p:pic>
        <p:nvPicPr>
          <p:cNvPr id="54" name="Image 20" descr="clear.png">
            <a:hlinkClick r:id="rId21" tooltip="https://4ab.in/examination-news/"/>
          </p:cNvPr>
          <p:cNvPicPr>
            <a:picLocks noChangeAspect="1"/>
          </p:cNvPicPr>
          <p:nvPr/>
        </p:nvPicPr>
        <p:blipFill>
          <a:blip r:embed="rId43"/>
          <a:stretch>
            <a:fillRect/>
          </a:stretch>
        </p:blipFill>
        <p:spPr>
          <a:xfrm>
            <a:off x="5452110" y="3497580"/>
            <a:ext cx="3140964" cy="246888"/>
          </a:xfrm>
          <a:prstGeom prst="rect">
            <a:avLst/>
          </a:prstGeom>
        </p:spPr>
      </p:pic>
      <p:sp>
        <p:nvSpPr>
          <p:cNvPr id="55" name="Shape 28"/>
          <p:cNvSpPr/>
          <p:nvPr/>
        </p:nvSpPr>
        <p:spPr>
          <a:xfrm>
            <a:off x="342900" y="4361688"/>
            <a:ext cx="8455914" cy="315468"/>
          </a:xfrm>
          <a:prstGeom prst="rect">
            <a:avLst/>
          </a:prstGeom>
          <a:solidFill>
            <a:srgbClr val="FBF3DA"/>
          </a:solidFill>
          <a:ln/>
        </p:spPr>
      </p:sp>
      <p:sp>
        <p:nvSpPr>
          <p:cNvPr id="56" name="Shape 29"/>
          <p:cNvSpPr/>
          <p:nvPr/>
        </p:nvSpPr>
        <p:spPr>
          <a:xfrm>
            <a:off x="342900" y="4361688"/>
            <a:ext cx="54864" cy="315468"/>
          </a:xfrm>
          <a:prstGeom prst="rect">
            <a:avLst/>
          </a:prstGeom>
          <a:solidFill>
            <a:srgbClr val="D4A017"/>
          </a:solidFill>
          <a:ln/>
        </p:spPr>
      </p:sp>
      <p:sp>
        <p:nvSpPr>
          <p:cNvPr id="57"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Vacancies, admit cards, results and exam dates: all in one place</a:t>
            </a:r>
            <a:endParaRPr lang="en-US" sz="1275" dirty="0"/>
          </a:p>
        </p:txBody>
      </p:sp>
      <p:sp>
        <p:nvSpPr>
          <p:cNvPr id="58"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9" name="Image 21" descr="clear.png">
            <a:hlinkClick r:id="rId22" tooltip="https://4ab.in/educators/"/>
          </p:cNvPr>
          <p:cNvPicPr>
            <a:picLocks noChangeAspect="1"/>
          </p:cNvPicPr>
          <p:nvPr/>
        </p:nvPicPr>
        <p:blipFill>
          <a:blip r:embed="rId44"/>
          <a:stretch>
            <a:fillRect/>
          </a:stretch>
        </p:blipFill>
        <p:spPr>
          <a:xfrm>
            <a:off x="3566160" y="4786884"/>
            <a:ext cx="1988820" cy="219456"/>
          </a:xfrm>
          <a:prstGeom prst="rect">
            <a:avLst/>
          </a:prstGeom>
        </p:spPr>
      </p:pic>
    </p:spTree>
  </p:cSld>
</p:sld>
</file>

<file path=ppt/slides/slide38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Teach from the Question Bank, one question at a time</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Find the right questions, teach them in class, then take them with you.</a:t>
            </a:r>
            <a:endParaRPr lang="en-US" sz="1125" dirty="0"/>
          </a:p>
        </p:txBody>
      </p:sp>
      <p:sp>
        <p:nvSpPr>
          <p:cNvPr id="9" name="Shape 3"/>
          <p:cNvSpPr/>
          <p:nvPr/>
        </p:nvSpPr>
        <p:spPr>
          <a:xfrm>
            <a:off x="342900" y="1062990"/>
            <a:ext cx="1988820" cy="1885950"/>
          </a:xfrm>
          <a:prstGeom prst="roundRect">
            <a:avLst>
              <a:gd name="adj" fmla="val 2545"/>
            </a:avLst>
          </a:prstGeom>
          <a:solidFill>
            <a:srgbClr val="F5F7FB"/>
          </a:solidFill>
          <a:ln w="9525">
            <a:solidFill>
              <a:srgbClr val="DDE3EE"/>
            </a:solidFill>
            <a:prstDash val="solid"/>
          </a:ln>
        </p:spPr>
      </p:sp>
      <p:pic>
        <p:nvPicPr>
          <p:cNvPr id="10" name="Image 0" descr="ic/search-14204F.png">    </p:cNvPr>
          <p:cNvPicPr>
            <a:picLocks noChangeAspect="1"/>
          </p:cNvPicPr>
          <p:nvPr/>
        </p:nvPicPr>
        <p:blipFill>
          <a:blip r:embed="rId12"/>
          <a:stretch>
            <a:fillRect/>
          </a:stretch>
        </p:blipFill>
        <p:spPr>
          <a:xfrm>
            <a:off x="445770" y="1165860"/>
            <a:ext cx="260604" cy="260604"/>
          </a:xfrm>
          <a:prstGeom prst="rect">
            <a:avLst/>
          </a:prstGeom>
        </p:spPr>
      </p:pic>
      <p:sp>
        <p:nvSpPr>
          <p:cNvPr id="11" name="Text 4"/>
          <p:cNvSpPr/>
          <p:nvPr/>
        </p:nvSpPr>
        <p:spPr>
          <a:xfrm>
            <a:off x="754380"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1  Find questions</a:t>
            </a:r>
            <a:endParaRPr lang="en-US" sz="1350" dirty="0"/>
          </a:p>
        </p:txBody>
      </p:sp>
      <p:sp>
        <p:nvSpPr>
          <p:cNvPr id="12" name="Text 5"/>
          <p:cNvSpPr/>
          <p:nvPr/>
        </p:nvSpPr>
        <p:spPr>
          <a:xfrm>
            <a:off x="445770"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Browse</a:t>
            </a:r>
            <a:endParaRPr lang="en-US" sz="1125" dirty="0"/>
          </a:p>
        </p:txBody>
      </p:sp>
      <p:pic>
        <p:nvPicPr>
          <p:cNvPr id="13" name="Image 1" descr="clear.png">
            <a:hlinkClick r:id="rId3" tooltip="https://4ab.in/educators/chemistry-question-bank/"/>
          </p:cNvPr>
          <p:cNvPicPr>
            <a:picLocks noChangeAspect="1"/>
          </p:cNvPicPr>
          <p:nvPr/>
        </p:nvPicPr>
        <p:blipFill>
          <a:blip r:embed="rId13"/>
          <a:stretch>
            <a:fillRect/>
          </a:stretch>
        </p:blipFill>
        <p:spPr>
          <a:xfrm>
            <a:off x="445770" y="1556766"/>
            <a:ext cx="1783080" cy="363474"/>
          </a:xfrm>
          <a:prstGeom prst="rect">
            <a:avLst/>
          </a:prstGeom>
        </p:spPr>
      </p:pic>
      <p:sp>
        <p:nvSpPr>
          <p:cNvPr id="14" name="Text 6"/>
          <p:cNvSpPr/>
          <p:nvPr/>
        </p:nvSpPr>
        <p:spPr>
          <a:xfrm>
            <a:off x="445770" y="1981962"/>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search</a:t>
            </a:r>
            <a:endParaRPr lang="en-US" sz="1125" dirty="0"/>
          </a:p>
        </p:txBody>
      </p:sp>
      <p:pic>
        <p:nvPicPr>
          <p:cNvPr id="15" name="Image 2" descr="clear.png">
            <a:hlinkClick r:id="rId4" tooltip="https://4ab.in/educators/search/"/>
          </p:cNvPr>
          <p:cNvPicPr>
            <a:picLocks noChangeAspect="1"/>
          </p:cNvPicPr>
          <p:nvPr/>
        </p:nvPicPr>
        <p:blipFill>
          <a:blip r:embed="rId14"/>
          <a:stretch>
            <a:fillRect/>
          </a:stretch>
        </p:blipFill>
        <p:spPr>
          <a:xfrm>
            <a:off x="445770" y="1981962"/>
            <a:ext cx="1783080" cy="363474"/>
          </a:xfrm>
          <a:prstGeom prst="rect">
            <a:avLst/>
          </a:prstGeom>
        </p:spPr>
      </p:pic>
      <p:sp>
        <p:nvSpPr>
          <p:cNvPr id="16" name="Text 7"/>
          <p:cNvSpPr/>
          <p:nvPr/>
        </p:nvSpPr>
        <p:spPr>
          <a:xfrm>
            <a:off x="445770" y="2407158"/>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Topic packs</a:t>
            </a:r>
            <a:endParaRPr lang="en-US" sz="1125" dirty="0"/>
          </a:p>
        </p:txBody>
      </p:sp>
      <p:pic>
        <p:nvPicPr>
          <p:cNvPr id="17" name="Image 3" descr="clear.png">
            <a:hlinkClick r:id="rId5" tooltip="https://4ab.in/educators/topic/"/>
          </p:cNvPr>
          <p:cNvPicPr>
            <a:picLocks noChangeAspect="1"/>
          </p:cNvPicPr>
          <p:nvPr/>
        </p:nvPicPr>
        <p:blipFill>
          <a:blip r:embed="rId15"/>
          <a:stretch>
            <a:fillRect/>
          </a:stretch>
        </p:blipFill>
        <p:spPr>
          <a:xfrm>
            <a:off x="445770" y="2407158"/>
            <a:ext cx="1783080" cy="363474"/>
          </a:xfrm>
          <a:prstGeom prst="rect">
            <a:avLst/>
          </a:prstGeom>
        </p:spPr>
      </p:pic>
      <p:sp>
        <p:nvSpPr>
          <p:cNvPr id="18" name="Shape 8"/>
          <p:cNvSpPr/>
          <p:nvPr/>
        </p:nvSpPr>
        <p:spPr>
          <a:xfrm>
            <a:off x="2414016" y="1062990"/>
            <a:ext cx="1988820" cy="1885950"/>
          </a:xfrm>
          <a:prstGeom prst="roundRect">
            <a:avLst>
              <a:gd name="adj" fmla="val 2545"/>
            </a:avLst>
          </a:prstGeom>
          <a:solidFill>
            <a:srgbClr val="F5F7FB"/>
          </a:solidFill>
          <a:ln w="9525">
            <a:solidFill>
              <a:srgbClr val="DDE3EE"/>
            </a:solidFill>
            <a:prstDash val="solid"/>
          </a:ln>
        </p:spPr>
      </p:sp>
      <p:pic>
        <p:nvPicPr>
          <p:cNvPr id="19" name="Image 4" descr="ic/presentation-14204F.png">    </p:cNvPr>
          <p:cNvPicPr>
            <a:picLocks noChangeAspect="1"/>
          </p:cNvPicPr>
          <p:nvPr/>
        </p:nvPicPr>
        <p:blipFill>
          <a:blip r:embed="rId16"/>
          <a:stretch>
            <a:fillRect/>
          </a:stretch>
        </p:blipFill>
        <p:spPr>
          <a:xfrm>
            <a:off x="2516886" y="1165860"/>
            <a:ext cx="260604" cy="260604"/>
          </a:xfrm>
          <a:prstGeom prst="rect">
            <a:avLst/>
          </a:prstGeom>
        </p:spPr>
      </p:pic>
      <p:sp>
        <p:nvSpPr>
          <p:cNvPr id="20" name="Text 9"/>
          <p:cNvSpPr/>
          <p:nvPr/>
        </p:nvSpPr>
        <p:spPr>
          <a:xfrm>
            <a:off x="2825496"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2  Teach one by one</a:t>
            </a:r>
            <a:endParaRPr lang="en-US" sz="1350" dirty="0"/>
          </a:p>
        </p:txBody>
      </p:sp>
      <p:sp>
        <p:nvSpPr>
          <p:cNvPr id="21" name="Text 10"/>
          <p:cNvSpPr/>
          <p:nvPr/>
        </p:nvSpPr>
        <p:spPr>
          <a:xfrm>
            <a:off x="2516886"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Bank</a:t>
            </a:r>
            <a:endParaRPr lang="en-US" sz="1125" dirty="0"/>
          </a:p>
        </p:txBody>
      </p:sp>
      <p:pic>
        <p:nvPicPr>
          <p:cNvPr id="22" name="Image 5" descr="clear.png">
            <a:hlinkClick r:id="rId6" tooltip="https://4ab.in/educators/?m=qb"/>
          </p:cNvPr>
          <p:cNvPicPr>
            <a:picLocks noChangeAspect="1"/>
          </p:cNvPicPr>
          <p:nvPr/>
        </p:nvPicPr>
        <p:blipFill>
          <a:blip r:embed="rId17"/>
          <a:stretch>
            <a:fillRect/>
          </a:stretch>
        </p:blipFill>
        <p:spPr>
          <a:xfrm>
            <a:off x="2516886" y="1556766"/>
            <a:ext cx="1783080" cy="363474"/>
          </a:xfrm>
          <a:prstGeom prst="rect">
            <a:avLst/>
          </a:prstGeom>
        </p:spPr>
      </p:pic>
      <p:sp>
        <p:nvSpPr>
          <p:cNvPr id="23" name="Text 11"/>
          <p:cNvSpPr/>
          <p:nvPr/>
        </p:nvSpPr>
        <p:spPr>
          <a:xfrm>
            <a:off x="2516886" y="1988820"/>
            <a:ext cx="1783080" cy="651510"/>
          </a:xfrm>
          <a:prstGeom prst="rect">
            <a:avLst/>
          </a:prstGeom>
          <a:noFill/>
          <a:ln/>
        </p:spPr>
        <p:txBody>
          <a:bodyPr wrap="square" lIns="0" tIns="0" rIns="0" bIns="0" rtlCol="0" anchor="t"/>
          <a:lstStyle/>
          <a:p>
            <a:pPr indent="0" marL="0">
              <a:buNone/>
            </a:pPr>
            <a:r>
              <a:rPr lang="en-US" sz="1125" dirty="0">
                <a:solidFill>
                  <a:srgbClr val="52617A"/>
                </a:solidFill>
                <a:latin typeface="Calibri" pitchFamily="34" charset="0"/>
                <a:ea typeface="Calibri" pitchFamily="34" charset="-122"/>
                <a:cs typeface="Calibri" pitchFamily="34" charset="-120"/>
              </a:rPr>
              <a:t>Show each question to students on the board, in your own order.</a:t>
            </a:r>
            <a:endParaRPr lang="en-US" sz="1125" dirty="0"/>
          </a:p>
        </p:txBody>
      </p:sp>
      <p:sp>
        <p:nvSpPr>
          <p:cNvPr id="24" name="Shape 12"/>
          <p:cNvSpPr/>
          <p:nvPr/>
        </p:nvSpPr>
        <p:spPr>
          <a:xfrm>
            <a:off x="4485132" y="1062990"/>
            <a:ext cx="1988820" cy="1885950"/>
          </a:xfrm>
          <a:prstGeom prst="roundRect">
            <a:avLst>
              <a:gd name="adj" fmla="val 2545"/>
            </a:avLst>
          </a:prstGeom>
          <a:solidFill>
            <a:srgbClr val="F5F7FB"/>
          </a:solidFill>
          <a:ln w="9525">
            <a:solidFill>
              <a:srgbClr val="DDE3EE"/>
            </a:solidFill>
            <a:prstDash val="solid"/>
          </a:ln>
        </p:spPr>
      </p:sp>
      <p:pic>
        <p:nvPicPr>
          <p:cNvPr id="25" name="Image 6" descr="ic/download-14204F.png">    </p:cNvPr>
          <p:cNvPicPr>
            <a:picLocks noChangeAspect="1"/>
          </p:cNvPicPr>
          <p:nvPr/>
        </p:nvPicPr>
        <p:blipFill>
          <a:blip r:embed="rId18"/>
          <a:stretch>
            <a:fillRect/>
          </a:stretch>
        </p:blipFill>
        <p:spPr>
          <a:xfrm>
            <a:off x="4588002" y="1165860"/>
            <a:ext cx="260604" cy="260604"/>
          </a:xfrm>
          <a:prstGeom prst="rect">
            <a:avLst/>
          </a:prstGeom>
        </p:spPr>
      </p:pic>
      <p:sp>
        <p:nvSpPr>
          <p:cNvPr id="26" name="Text 13"/>
          <p:cNvSpPr/>
          <p:nvPr/>
        </p:nvSpPr>
        <p:spPr>
          <a:xfrm>
            <a:off x="4896612"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3  Export</a:t>
            </a:r>
            <a:endParaRPr lang="en-US" sz="1350" dirty="0"/>
          </a:p>
        </p:txBody>
      </p:sp>
      <p:sp>
        <p:nvSpPr>
          <p:cNvPr id="27" name="Text 14"/>
          <p:cNvSpPr/>
          <p:nvPr/>
        </p:nvSpPr>
        <p:spPr>
          <a:xfrm>
            <a:off x="4588002" y="1556766"/>
            <a:ext cx="1783080" cy="1097280"/>
          </a:xfrm>
          <a:prstGeom prst="rect">
            <a:avLst/>
          </a:prstGeom>
          <a:noFill/>
          <a:ln/>
        </p:spPr>
        <p:txBody>
          <a:bodyPr wrap="square" lIns="0" tIns="0" rIns="0" bIns="0" rtlCol="0" anchor="t"/>
          <a:lstStyle/>
          <a:p>
            <a:pPr indent="0" marL="0">
              <a:spcAft>
                <a:spcPts val="600"/>
              </a:spcAft>
              <a:buNone/>
            </a:pPr>
            <a:r>
              <a:rPr lang="en-US" sz="1125" b="1" dirty="0">
                <a:solidFill>
                  <a:srgbClr val="1B2A41"/>
                </a:solidFill>
                <a:latin typeface="Calibri" pitchFamily="34" charset="0"/>
                <a:ea typeface="Calibri" pitchFamily="34" charset="-122"/>
                <a:cs typeface="Calibri" pitchFamily="34" charset="-120"/>
              </a:rPr>
              <a:t>PPTX, DOCX, PNG (zip), HTML, Markdown</a:t>
            </a:r>
            <a:endParaRPr lang="en-US" sz="1125" dirty="0"/>
          </a:p>
          <a:p>
            <a:pPr indent="0" marL="0">
              <a:spcAft>
                <a:spcPts val="600"/>
              </a:spcAft>
              <a:buNone/>
            </a:pPr>
            <a:r>
              <a:rPr lang="en-US" sz="1125" dirty="0">
                <a:solidFill>
                  <a:srgbClr val="A0522D"/>
                </a:solidFill>
                <a:latin typeface="Calibri" pitchFamily="34" charset="0"/>
                <a:ea typeface="Calibri" pitchFamily="34" charset="-122"/>
                <a:cs typeface="Calibri" pitchFamily="34" charset="-120"/>
              </a:rPr>
              <a:t>Take the paper home after class.</a:t>
            </a:r>
            <a:endParaRPr lang="en-US" sz="1125" dirty="0"/>
          </a:p>
        </p:txBody>
      </p:sp>
      <p:sp>
        <p:nvSpPr>
          <p:cNvPr id="28" name="Shape 15"/>
          <p:cNvSpPr/>
          <p:nvPr/>
        </p:nvSpPr>
        <p:spPr>
          <a:xfrm>
            <a:off x="342900" y="3031236"/>
            <a:ext cx="3038094" cy="569214"/>
          </a:xfrm>
          <a:prstGeom prst="roundRect">
            <a:avLst>
              <a:gd name="adj" fmla="val 8434"/>
            </a:avLst>
          </a:prstGeom>
          <a:solidFill>
            <a:srgbClr val="FFFFFF"/>
          </a:solidFill>
          <a:ln w="9525">
            <a:solidFill>
              <a:srgbClr val="DDE3EE"/>
            </a:solidFill>
            <a:prstDash val="solid"/>
          </a:ln>
        </p:spPr>
      </p:sp>
      <p:pic>
        <p:nvPicPr>
          <p:cNvPr id="29" name="Image 7" descr="ic/file-text-14204F.png">    </p:cNvPr>
          <p:cNvPicPr>
            <a:picLocks noChangeAspect="1"/>
          </p:cNvPicPr>
          <p:nvPr/>
        </p:nvPicPr>
        <p:blipFill>
          <a:blip r:embed="rId19"/>
          <a:stretch>
            <a:fillRect/>
          </a:stretch>
        </p:blipFill>
        <p:spPr>
          <a:xfrm>
            <a:off x="445770" y="3188970"/>
            <a:ext cx="246888" cy="246888"/>
          </a:xfrm>
          <a:prstGeom prst="rect">
            <a:avLst/>
          </a:prstGeom>
        </p:spPr>
      </p:pic>
      <p:sp>
        <p:nvSpPr>
          <p:cNvPr id="30" name="Text 16"/>
          <p:cNvSpPr/>
          <p:nvPr/>
        </p:nvSpPr>
        <p:spPr>
          <a:xfrm>
            <a:off x="768096"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My papers</a:t>
            </a:r>
            <a:endParaRPr lang="en-US" sz="1200" dirty="0"/>
          </a:p>
        </p:txBody>
      </p:sp>
      <p:pic>
        <p:nvPicPr>
          <p:cNvPr id="31" name="Image 8" descr="clear.png">
            <a:hlinkClick r:id="rId7" tooltip="https://4ab.in/educators/chemistry-question-bank/#docs"/>
          </p:cNvPr>
          <p:cNvPicPr>
            <a:picLocks noChangeAspect="1"/>
          </p:cNvPicPr>
          <p:nvPr/>
        </p:nvPicPr>
        <p:blipFill>
          <a:blip r:embed="rId20"/>
          <a:stretch>
            <a:fillRect/>
          </a:stretch>
        </p:blipFill>
        <p:spPr>
          <a:xfrm>
            <a:off x="342900" y="3031236"/>
            <a:ext cx="3038094" cy="569214"/>
          </a:xfrm>
          <a:prstGeom prst="rect">
            <a:avLst/>
          </a:prstGeom>
        </p:spPr>
      </p:pic>
      <p:sp>
        <p:nvSpPr>
          <p:cNvPr id="32" name="Shape 17"/>
          <p:cNvSpPr/>
          <p:nvPr/>
        </p:nvSpPr>
        <p:spPr>
          <a:xfrm>
            <a:off x="3449574" y="3031236"/>
            <a:ext cx="3038094" cy="569214"/>
          </a:xfrm>
          <a:prstGeom prst="roundRect">
            <a:avLst>
              <a:gd name="adj" fmla="val 8434"/>
            </a:avLst>
          </a:prstGeom>
          <a:solidFill>
            <a:srgbClr val="FFFFFF"/>
          </a:solidFill>
          <a:ln w="9525">
            <a:solidFill>
              <a:srgbClr val="DDE3EE"/>
            </a:solidFill>
            <a:prstDash val="solid"/>
          </a:ln>
        </p:spPr>
      </p:sp>
      <p:pic>
        <p:nvPicPr>
          <p:cNvPr id="33" name="Image 9" descr="ic/users-14204F.png">    </p:cNvPr>
          <p:cNvPicPr>
            <a:picLocks noChangeAspect="1"/>
          </p:cNvPicPr>
          <p:nvPr/>
        </p:nvPicPr>
        <p:blipFill>
          <a:blip r:embed="rId21"/>
          <a:stretch>
            <a:fillRect/>
          </a:stretch>
        </p:blipFill>
        <p:spPr>
          <a:xfrm>
            <a:off x="3552444" y="3188970"/>
            <a:ext cx="246888" cy="246888"/>
          </a:xfrm>
          <a:prstGeom prst="rect">
            <a:avLst/>
          </a:prstGeom>
        </p:spPr>
      </p:pic>
      <p:sp>
        <p:nvSpPr>
          <p:cNvPr id="34" name="Text 18"/>
          <p:cNvSpPr/>
          <p:nvPr/>
        </p:nvSpPr>
        <p:spPr>
          <a:xfrm>
            <a:off x="3874770"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Social groups</a:t>
            </a:r>
            <a:endParaRPr lang="en-US" sz="1200" dirty="0"/>
          </a:p>
        </p:txBody>
      </p:sp>
      <p:pic>
        <p:nvPicPr>
          <p:cNvPr id="35" name="Image 10" descr="clear.png">
            <a:hlinkClick r:id="rId8" tooltip="https://4ab.in/educators/chemistry-community/"/>
          </p:cNvPr>
          <p:cNvPicPr>
            <a:picLocks noChangeAspect="1"/>
          </p:cNvPicPr>
          <p:nvPr/>
        </p:nvPicPr>
        <p:blipFill>
          <a:blip r:embed="rId22"/>
          <a:stretch>
            <a:fillRect/>
          </a:stretch>
        </p:blipFill>
        <p:spPr>
          <a:xfrm>
            <a:off x="3449574" y="3031236"/>
            <a:ext cx="3038094" cy="569214"/>
          </a:xfrm>
          <a:prstGeom prst="rect">
            <a:avLst/>
          </a:prstGeom>
        </p:spPr>
      </p:pic>
      <p:sp>
        <p:nvSpPr>
          <p:cNvPr id="36" name="Shape 19"/>
          <p:cNvSpPr/>
          <p:nvPr/>
        </p:nvSpPr>
        <p:spPr>
          <a:xfrm>
            <a:off x="342900" y="3669030"/>
            <a:ext cx="3038094" cy="569214"/>
          </a:xfrm>
          <a:prstGeom prst="roundRect">
            <a:avLst>
              <a:gd name="adj" fmla="val 8434"/>
            </a:avLst>
          </a:prstGeom>
          <a:solidFill>
            <a:srgbClr val="FFFFFF"/>
          </a:solidFill>
          <a:ln w="9525">
            <a:solidFill>
              <a:srgbClr val="DDE3EE"/>
            </a:solidFill>
            <a:prstDash val="solid"/>
          </a:ln>
        </p:spPr>
      </p:sp>
      <p:pic>
        <p:nvPicPr>
          <p:cNvPr id="37" name="Image 11" descr="ic/chart-column-14204F.png">    </p:cNvPr>
          <p:cNvPicPr>
            <a:picLocks noChangeAspect="1"/>
          </p:cNvPicPr>
          <p:nvPr/>
        </p:nvPicPr>
        <p:blipFill>
          <a:blip r:embed="rId23"/>
          <a:stretch>
            <a:fillRect/>
          </a:stretch>
        </p:blipFill>
        <p:spPr>
          <a:xfrm>
            <a:off x="445770" y="3826764"/>
            <a:ext cx="246888" cy="246888"/>
          </a:xfrm>
          <a:prstGeom prst="rect">
            <a:avLst/>
          </a:prstGeom>
        </p:spPr>
      </p:pic>
      <p:sp>
        <p:nvSpPr>
          <p:cNvPr id="38" name="Text 20"/>
          <p:cNvSpPr/>
          <p:nvPr/>
        </p:nvSpPr>
        <p:spPr>
          <a:xfrm>
            <a:off x="768096" y="3669030"/>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Question Paper Analyser</a:t>
            </a:r>
            <a:endParaRPr lang="en-US" sz="1200" dirty="0"/>
          </a:p>
        </p:txBody>
      </p:sp>
      <p:pic>
        <p:nvPicPr>
          <p:cNvPr id="39" name="Image 12" descr="clear.png">
            <a:hlinkClick r:id="rId9" tooltip="https://4ab.in/educators/analyse/"/>
          </p:cNvPr>
          <p:cNvPicPr>
            <a:picLocks noChangeAspect="1"/>
          </p:cNvPicPr>
          <p:nvPr/>
        </p:nvPicPr>
        <p:blipFill>
          <a:blip r:embed="rId24"/>
          <a:stretch>
            <a:fillRect/>
          </a:stretch>
        </p:blipFill>
        <p:spPr>
          <a:xfrm>
            <a:off x="342900" y="3669030"/>
            <a:ext cx="3038094" cy="569214"/>
          </a:xfrm>
          <a:prstGeom prst="rect">
            <a:avLst/>
          </a:prstGeom>
        </p:spPr>
      </p:pic>
      <p:sp>
        <p:nvSpPr>
          <p:cNvPr id="40" name="Shape 21"/>
          <p:cNvSpPr/>
          <p:nvPr/>
        </p:nvSpPr>
        <p:spPr>
          <a:xfrm>
            <a:off x="3449574" y="3669030"/>
            <a:ext cx="3038094" cy="569214"/>
          </a:xfrm>
          <a:prstGeom prst="roundRect">
            <a:avLst>
              <a:gd name="adj" fmla="val 8434"/>
            </a:avLst>
          </a:prstGeom>
          <a:solidFill>
            <a:srgbClr val="FFFFFF"/>
          </a:solidFill>
          <a:ln w="9525">
            <a:solidFill>
              <a:srgbClr val="DDE3EE"/>
            </a:solidFill>
            <a:prstDash val="solid"/>
          </a:ln>
        </p:spPr>
      </p:sp>
      <p:pic>
        <p:nvPicPr>
          <p:cNvPr id="41" name="Image 13" descr="ic/sparkles-14204F.png">    </p:cNvPr>
          <p:cNvPicPr>
            <a:picLocks noChangeAspect="1"/>
          </p:cNvPicPr>
          <p:nvPr/>
        </p:nvPicPr>
        <p:blipFill>
          <a:blip r:embed="rId25"/>
          <a:stretch>
            <a:fillRect/>
          </a:stretch>
        </p:blipFill>
        <p:spPr>
          <a:xfrm>
            <a:off x="3552444" y="3826764"/>
            <a:ext cx="246888" cy="246888"/>
          </a:xfrm>
          <a:prstGeom prst="rect">
            <a:avLst/>
          </a:prstGeom>
        </p:spPr>
      </p:pic>
      <p:sp>
        <p:nvSpPr>
          <p:cNvPr id="42" name="Text 22"/>
          <p:cNvSpPr/>
          <p:nvPr/>
        </p:nvSpPr>
        <p:spPr>
          <a:xfrm>
            <a:off x="3874770" y="3669030"/>
            <a:ext cx="198882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AI question paper generator</a:t>
            </a:r>
            <a:endParaRPr lang="en-US" sz="1200" dirty="0"/>
          </a:p>
        </p:txBody>
      </p:sp>
      <p:sp>
        <p:nvSpPr>
          <p:cNvPr id="43" name="Text 23"/>
          <p:cNvSpPr/>
          <p:nvPr/>
        </p:nvSpPr>
        <p:spPr>
          <a:xfrm>
            <a:off x="5918454" y="3840480"/>
            <a:ext cx="452628" cy="226314"/>
          </a:xfrm>
          <a:prstGeom prst="roundRect">
            <a:avLst>
              <a:gd name="adj" fmla="val 15152"/>
            </a:avLst>
          </a:prstGeom>
          <a:solidFill>
            <a:srgbClr val="FBF3DA"/>
          </a:solidFill>
          <a:ln/>
        </p:spPr>
        <p:txBody>
          <a:bodyPr wrap="square" lIns="0" tIns="0" rIns="0" bIns="0" rtlCol="0" anchor="ctr"/>
          <a:lstStyle/>
          <a:p>
            <a:pPr algn="ctr" indent="0" marL="0">
              <a:buNone/>
            </a:pPr>
            <a:r>
              <a:rPr lang="en-US" sz="975" b="1" dirty="0">
                <a:solidFill>
                  <a:srgbClr val="14204F"/>
                </a:solidFill>
                <a:latin typeface="Calibri" pitchFamily="34" charset="0"/>
                <a:ea typeface="Calibri" pitchFamily="34" charset="-122"/>
                <a:cs typeface="Calibri" pitchFamily="34" charset="-120"/>
              </a:rPr>
              <a:t>Paid</a:t>
            </a:r>
            <a:endParaRPr lang="en-US" sz="975" dirty="0"/>
          </a:p>
        </p:txBody>
      </p:sp>
      <p:sp>
        <p:nvSpPr>
          <p:cNvPr id="44" name="Shape 24"/>
          <p:cNvSpPr/>
          <p:nvPr/>
        </p:nvSpPr>
        <p:spPr>
          <a:xfrm>
            <a:off x="6617970" y="1062990"/>
            <a:ext cx="2180844" cy="3202686"/>
          </a:xfrm>
          <a:prstGeom prst="roundRect">
            <a:avLst>
              <a:gd name="adj" fmla="val 2201"/>
            </a:avLst>
          </a:prstGeom>
          <a:solidFill>
            <a:srgbClr val="FFFFFF"/>
          </a:solidFill>
          <a:ln w="9525">
            <a:solidFill>
              <a:srgbClr val="DDE3EE"/>
            </a:solidFill>
            <a:prstDash val="solid"/>
          </a:ln>
        </p:spPr>
      </p:sp>
      <p:sp>
        <p:nvSpPr>
          <p:cNvPr id="45" name="Text 25"/>
          <p:cNvSpPr/>
          <p:nvPr/>
        </p:nvSpPr>
        <p:spPr>
          <a:xfrm>
            <a:off x="6720840" y="1152144"/>
            <a:ext cx="1975104" cy="514350"/>
          </a:xfrm>
          <a:prstGeom prst="rect">
            <a:avLst/>
          </a:prstGeom>
          <a:noFill/>
          <a:ln/>
        </p:spPr>
        <p:txBody>
          <a:bodyPr wrap="square" lIns="0" tIns="0" rIns="0" bIns="0" rtlCol="0" anchor="ctr"/>
          <a:lstStyle/>
          <a:p>
            <a:pPr algn="ctr" indent="0" marL="0">
              <a:buNone/>
            </a:pPr>
            <a:r>
              <a:rPr lang="en-US" sz="1350" b="1" dirty="0">
                <a:solidFill>
                  <a:srgbClr val="14204F"/>
                </a:solidFill>
                <a:latin typeface="Calibri" pitchFamily="34" charset="0"/>
                <a:ea typeface="Calibri" pitchFamily="34" charset="-122"/>
                <a:cs typeface="Calibri" pitchFamily="34" charset="-120"/>
              </a:rPr>
              <a:t>Scan to open Question Bank</a:t>
            </a:r>
            <a:endParaRPr lang="en-US" sz="1350" dirty="0"/>
          </a:p>
        </p:txBody>
      </p:sp>
      <p:pic>
        <p:nvPicPr>
          <p:cNvPr id="46" name="Image 14" descr="QR code for https://4ab.in/educators/?m=qb">
            <a:hlinkClick r:id="rId10" tooltip="https://4ab.in/educators/?m=qb"/>
          </p:cNvPr>
          <p:cNvPicPr>
            <a:picLocks noChangeAspect="1"/>
          </p:cNvPicPr>
          <p:nvPr/>
        </p:nvPicPr>
        <p:blipFill>
          <a:blip r:embed="rId26"/>
          <a:stretch>
            <a:fillRect/>
          </a:stretch>
        </p:blipFill>
        <p:spPr>
          <a:xfrm>
            <a:off x="6885432" y="1748790"/>
            <a:ext cx="1645920" cy="1645920"/>
          </a:xfrm>
          <a:prstGeom prst="rect">
            <a:avLst/>
          </a:prstGeom>
        </p:spPr>
      </p:pic>
      <p:sp>
        <p:nvSpPr>
          <p:cNvPr id="47" name="Text 26"/>
          <p:cNvSpPr/>
          <p:nvPr/>
        </p:nvSpPr>
        <p:spPr>
          <a:xfrm>
            <a:off x="6686550" y="3463290"/>
            <a:ext cx="2043684" cy="246888"/>
          </a:xfrm>
          <a:prstGeom prst="rect">
            <a:avLst/>
          </a:prstGeom>
          <a:noFill/>
          <a:ln/>
        </p:spPr>
        <p:txBody>
          <a:bodyPr wrap="square" lIns="0" tIns="0" rIns="0" bIns="0" rtlCol="0" anchor="ctr"/>
          <a:lstStyle/>
          <a:p>
            <a:pPr algn="ctr" indent="0" marL="0">
              <a:buNone/>
            </a:pPr>
            <a:r>
              <a:rPr lang="en-US" sz="1125" dirty="0">
                <a:solidFill>
                  <a:srgbClr val="52617A"/>
                </a:solidFill>
                <a:latin typeface="Calibri" pitchFamily="34" charset="0"/>
                <a:ea typeface="Calibri" pitchFamily="34" charset="-122"/>
                <a:cs typeface="Calibri" pitchFamily="34" charset="-120"/>
              </a:rPr>
              <a:t>4ab.in/educators/?m=qb</a:t>
            </a:r>
            <a:endParaRPr lang="en-US" sz="1125" dirty="0"/>
          </a:p>
        </p:txBody>
      </p:sp>
      <p:sp>
        <p:nvSpPr>
          <p:cNvPr id="48" name="Text 27"/>
          <p:cNvSpPr/>
          <p:nvPr/>
        </p:nvSpPr>
        <p:spPr>
          <a:xfrm>
            <a:off x="6686550" y="3771900"/>
            <a:ext cx="2043684" cy="274320"/>
          </a:xfrm>
          <a:prstGeom prst="rect">
            <a:avLst/>
          </a:prstGeom>
          <a:noFill/>
          <a:ln/>
        </p:spPr>
        <p:txBody>
          <a:bodyPr wrap="square" lIns="0" tIns="0" rIns="0" bIns="0" rtlCol="0" anchor="ctr"/>
          <a:lstStyle/>
          <a:p>
            <a:pPr algn="ctr" indent="0" marL="0">
              <a:buNone/>
            </a:pPr>
            <a:r>
              <a:rPr lang="en-US" sz="1125" b="1" dirty="0">
                <a:solidFill>
                  <a:srgbClr val="14204F"/>
                </a:solidFill>
                <a:latin typeface="Calibri" pitchFamily="34" charset="0"/>
                <a:ea typeface="Calibri" pitchFamily="34" charset="-122"/>
                <a:cs typeface="Calibri" pitchFamily="34" charset="-120"/>
              </a:rPr>
              <a:t>Many more coming soon</a:t>
            </a:r>
            <a:endParaRPr lang="en-US" sz="1125" dirty="0"/>
          </a:p>
        </p:txBody>
      </p:sp>
      <p:sp>
        <p:nvSpPr>
          <p:cNvPr id="49" name="Shape 28"/>
          <p:cNvSpPr/>
          <p:nvPr/>
        </p:nvSpPr>
        <p:spPr>
          <a:xfrm>
            <a:off x="342900" y="4361688"/>
            <a:ext cx="8455914" cy="315468"/>
          </a:xfrm>
          <a:prstGeom prst="rect">
            <a:avLst/>
          </a:prstGeom>
          <a:solidFill>
            <a:srgbClr val="FBF3DA"/>
          </a:solidFill>
          <a:ln/>
        </p:spPr>
      </p:sp>
      <p:sp>
        <p:nvSpPr>
          <p:cNvPr id="50" name="Shape 29"/>
          <p:cNvSpPr/>
          <p:nvPr/>
        </p:nvSpPr>
        <p:spPr>
          <a:xfrm>
            <a:off x="342900" y="4361688"/>
            <a:ext cx="54864" cy="315468"/>
          </a:xfrm>
          <a:prstGeom prst="rect">
            <a:avLst/>
          </a:prstGeom>
          <a:solidFill>
            <a:srgbClr val="D4A017"/>
          </a:solidFill>
          <a:ln/>
        </p:spPr>
      </p:sp>
      <p:sp>
        <p:nvSpPr>
          <p:cNvPr id="51"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Lifetime free for educators, except AI tools</a:t>
            </a:r>
            <a:endParaRPr lang="en-US" sz="1275" dirty="0"/>
          </a:p>
        </p:txBody>
      </p:sp>
      <p:sp>
        <p:nvSpPr>
          <p:cNvPr id="52"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3" name="Image 15" descr="clear.png">
            <a:hlinkClick r:id="rId11" tooltip="https://4ab.in/educators/"/>
          </p:cNvPr>
          <p:cNvPicPr>
            <a:picLocks noChangeAspect="1"/>
          </p:cNvPicPr>
          <p:nvPr/>
        </p:nvPicPr>
        <p:blipFill>
          <a:blip r:embed="rId27"/>
          <a:stretch>
            <a:fillRect/>
          </a:stretch>
        </p:blipFill>
        <p:spPr>
          <a:xfrm>
            <a:off x="3566160" y="4786884"/>
            <a:ext cx="1988820" cy="219456"/>
          </a:xfrm>
          <a:prstGeom prst="rect">
            <a:avLst/>
          </a:prstGeom>
        </p:spPr>
      </p:pic>
    </p:spTree>
  </p:cSld>
</p:sld>
</file>

<file path=ppt/slides/slide38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TUTOR-BRANDED TEACHING TOOLS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Free whiteboard for educators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Teach on a long whiteboard, your own PDF or photo, or from the question bank.</a:t>
            </a:r>
            <a:endParaRPr lang="en-US" sz="1125" dirty="0"/>
          </a:p>
        </p:txBody>
      </p:sp>
      <p:pic>
        <p:nvPicPr>
          <p:cNvPr id="9" name="Image 0" descr="4AB Educators page with a PDF open beside a whiteboard with a drawn graph">    </p:cNvPr>
          <p:cNvPicPr>
            <a:picLocks noChangeAspect="1"/>
          </p:cNvPicPr>
          <p:nvPr/>
        </p:nvPicPr>
        <p:blipFill>
          <a:blip r:embed="rId5"/>
          <a:stretch>
            <a:fillRect/>
          </a:stretch>
        </p:blipFill>
        <p:spPr>
          <a:xfrm>
            <a:off x="342900" y="1028700"/>
            <a:ext cx="5589270" cy="2916141"/>
          </a:xfrm>
          <a:prstGeom prst="rect">
            <a:avLst/>
          </a:prstGeom>
        </p:spPr>
      </p:pic>
      <p:sp>
        <p:nvSpPr>
          <p:cNvPr id="10" name="Shape 3"/>
          <p:cNvSpPr/>
          <p:nvPr/>
        </p:nvSpPr>
        <p:spPr>
          <a:xfrm>
            <a:off x="342900" y="1028700"/>
            <a:ext cx="5589270" cy="2916141"/>
          </a:xfrm>
          <a:prstGeom prst="rect">
            <a:avLst/>
          </a:prstGeom>
          <a:ln w="9525">
            <a:solidFill>
              <a:srgbClr val="DDE3EE"/>
            </a:solidFill>
            <a:prstDash val="solid"/>
          </a:ln>
        </p:spPr>
      </p:sp>
      <p:sp>
        <p:nvSpPr>
          <p:cNvPr id="11" name="Shape 4"/>
          <p:cNvSpPr/>
          <p:nvPr/>
        </p:nvSpPr>
        <p:spPr>
          <a:xfrm>
            <a:off x="342900" y="4018788"/>
            <a:ext cx="1351026" cy="617220"/>
          </a:xfrm>
          <a:prstGeom prst="roundRect">
            <a:avLst>
              <a:gd name="adj" fmla="val 7778"/>
            </a:avLst>
          </a:prstGeom>
          <a:solidFill>
            <a:srgbClr val="F5F7FB"/>
          </a:solidFill>
          <a:ln w="9525">
            <a:solidFill>
              <a:srgbClr val="DDE3EE"/>
            </a:solidFill>
            <a:prstDash val="solid"/>
          </a:ln>
        </p:spPr>
      </p:sp>
      <p:pic>
        <p:nvPicPr>
          <p:cNvPr id="12" name="Image 1" descr="ic/pen-line-14204F.png">    </p:cNvPr>
          <p:cNvPicPr>
            <a:picLocks noChangeAspect="1"/>
          </p:cNvPicPr>
          <p:nvPr/>
        </p:nvPicPr>
        <p:blipFill>
          <a:blip r:embed="rId6"/>
          <a:stretch>
            <a:fillRect/>
          </a:stretch>
        </p:blipFill>
        <p:spPr>
          <a:xfrm>
            <a:off x="411480" y="4210812"/>
            <a:ext cx="233172" cy="233172"/>
          </a:xfrm>
          <a:prstGeom prst="rect">
            <a:avLst/>
          </a:prstGeom>
        </p:spPr>
      </p:pic>
      <p:sp>
        <p:nvSpPr>
          <p:cNvPr id="13" name="Text 5"/>
          <p:cNvSpPr/>
          <p:nvPr/>
        </p:nvSpPr>
        <p:spPr>
          <a:xfrm>
            <a:off x="685800"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Whiteboard</a:t>
            </a:r>
            <a:endParaRPr lang="en-US" sz="1125" dirty="0"/>
          </a:p>
        </p:txBody>
      </p:sp>
      <p:sp>
        <p:nvSpPr>
          <p:cNvPr id="14" name="Shape 6"/>
          <p:cNvSpPr/>
          <p:nvPr/>
        </p:nvSpPr>
        <p:spPr>
          <a:xfrm>
            <a:off x="1755648" y="4018788"/>
            <a:ext cx="1351026" cy="617220"/>
          </a:xfrm>
          <a:prstGeom prst="roundRect">
            <a:avLst>
              <a:gd name="adj" fmla="val 7778"/>
            </a:avLst>
          </a:prstGeom>
          <a:solidFill>
            <a:srgbClr val="F5F7FB"/>
          </a:solidFill>
          <a:ln w="9525">
            <a:solidFill>
              <a:srgbClr val="DDE3EE"/>
            </a:solidFill>
            <a:prstDash val="solid"/>
          </a:ln>
        </p:spPr>
      </p:sp>
      <p:pic>
        <p:nvPicPr>
          <p:cNvPr id="15" name="Image 2" descr="ic/file-text-14204F.png">    </p:cNvPr>
          <p:cNvPicPr>
            <a:picLocks noChangeAspect="1"/>
          </p:cNvPicPr>
          <p:nvPr/>
        </p:nvPicPr>
        <p:blipFill>
          <a:blip r:embed="rId7"/>
          <a:stretch>
            <a:fillRect/>
          </a:stretch>
        </p:blipFill>
        <p:spPr>
          <a:xfrm>
            <a:off x="1824228" y="4210812"/>
            <a:ext cx="233172" cy="233172"/>
          </a:xfrm>
          <a:prstGeom prst="rect">
            <a:avLst/>
          </a:prstGeom>
        </p:spPr>
      </p:pic>
      <p:sp>
        <p:nvSpPr>
          <p:cNvPr id="16" name="Text 7"/>
          <p:cNvSpPr/>
          <p:nvPr/>
        </p:nvSpPr>
        <p:spPr>
          <a:xfrm>
            <a:off x="2098548"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PDF</a:t>
            </a:r>
            <a:endParaRPr lang="en-US" sz="1125" dirty="0"/>
          </a:p>
        </p:txBody>
      </p:sp>
      <p:sp>
        <p:nvSpPr>
          <p:cNvPr id="17" name="Shape 8"/>
          <p:cNvSpPr/>
          <p:nvPr/>
        </p:nvSpPr>
        <p:spPr>
          <a:xfrm>
            <a:off x="3168396" y="4018788"/>
            <a:ext cx="1351026" cy="617220"/>
          </a:xfrm>
          <a:prstGeom prst="roundRect">
            <a:avLst>
              <a:gd name="adj" fmla="val 7778"/>
            </a:avLst>
          </a:prstGeom>
          <a:solidFill>
            <a:srgbClr val="F5F7FB"/>
          </a:solidFill>
          <a:ln w="9525">
            <a:solidFill>
              <a:srgbClr val="DDE3EE"/>
            </a:solidFill>
            <a:prstDash val="solid"/>
          </a:ln>
        </p:spPr>
      </p:sp>
      <p:pic>
        <p:nvPicPr>
          <p:cNvPr id="18" name="Image 3" descr="ic/image-14204F.png">    </p:cNvPr>
          <p:cNvPicPr>
            <a:picLocks noChangeAspect="1"/>
          </p:cNvPicPr>
          <p:nvPr/>
        </p:nvPicPr>
        <p:blipFill>
          <a:blip r:embed="rId8"/>
          <a:stretch>
            <a:fillRect/>
          </a:stretch>
        </p:blipFill>
        <p:spPr>
          <a:xfrm>
            <a:off x="3236976" y="4210812"/>
            <a:ext cx="233172" cy="233172"/>
          </a:xfrm>
          <a:prstGeom prst="rect">
            <a:avLst/>
          </a:prstGeom>
        </p:spPr>
      </p:pic>
      <p:sp>
        <p:nvSpPr>
          <p:cNvPr id="19" name="Text 9"/>
          <p:cNvSpPr/>
          <p:nvPr/>
        </p:nvSpPr>
        <p:spPr>
          <a:xfrm>
            <a:off x="3511296"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Photo</a:t>
            </a:r>
            <a:endParaRPr lang="en-US" sz="1125" dirty="0"/>
          </a:p>
        </p:txBody>
      </p:sp>
      <p:sp>
        <p:nvSpPr>
          <p:cNvPr id="20" name="Shape 10"/>
          <p:cNvSpPr/>
          <p:nvPr/>
        </p:nvSpPr>
        <p:spPr>
          <a:xfrm>
            <a:off x="4581144" y="4018788"/>
            <a:ext cx="1351026" cy="617220"/>
          </a:xfrm>
          <a:prstGeom prst="roundRect">
            <a:avLst>
              <a:gd name="adj" fmla="val 7778"/>
            </a:avLst>
          </a:prstGeom>
          <a:solidFill>
            <a:srgbClr val="F5F7FB"/>
          </a:solidFill>
          <a:ln w="9525">
            <a:solidFill>
              <a:srgbClr val="DDE3EE"/>
            </a:solidFill>
            <a:prstDash val="solid"/>
          </a:ln>
        </p:spPr>
      </p:sp>
      <p:pic>
        <p:nvPicPr>
          <p:cNvPr id="21" name="Image 4" descr="ic/book-open-14204F.png">    </p:cNvPr>
          <p:cNvPicPr>
            <a:picLocks noChangeAspect="1"/>
          </p:cNvPicPr>
          <p:nvPr/>
        </p:nvPicPr>
        <p:blipFill>
          <a:blip r:embed="rId9"/>
          <a:stretch>
            <a:fillRect/>
          </a:stretch>
        </p:blipFill>
        <p:spPr>
          <a:xfrm>
            <a:off x="4649724" y="4210812"/>
            <a:ext cx="233172" cy="233172"/>
          </a:xfrm>
          <a:prstGeom prst="rect">
            <a:avLst/>
          </a:prstGeom>
        </p:spPr>
      </p:pic>
      <p:sp>
        <p:nvSpPr>
          <p:cNvPr id="22" name="Text 11"/>
          <p:cNvSpPr/>
          <p:nvPr/>
        </p:nvSpPr>
        <p:spPr>
          <a:xfrm>
            <a:off x="4924044"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Question Bank</a:t>
            </a:r>
            <a:endParaRPr lang="en-US" sz="1125" dirty="0"/>
          </a:p>
        </p:txBody>
      </p:sp>
      <p:sp>
        <p:nvSpPr>
          <p:cNvPr id="23" name="Shape 12"/>
          <p:cNvSpPr/>
          <p:nvPr/>
        </p:nvSpPr>
        <p:spPr>
          <a:xfrm>
            <a:off x="6069330" y="1028700"/>
            <a:ext cx="2729484" cy="3607308"/>
          </a:xfrm>
          <a:prstGeom prst="roundRect">
            <a:avLst>
              <a:gd name="adj" fmla="val 1759"/>
            </a:avLst>
          </a:prstGeom>
          <a:solidFill>
            <a:srgbClr val="FFFFFF"/>
          </a:solidFill>
          <a:ln w="9525">
            <a:solidFill>
              <a:srgbClr val="DDE3EE"/>
            </a:solidFill>
            <a:prstDash val="solid"/>
          </a:ln>
        </p:spPr>
      </p:sp>
      <p:sp>
        <p:nvSpPr>
          <p:cNvPr id="24" name="Text 13"/>
          <p:cNvSpPr/>
          <p:nvPr/>
        </p:nvSpPr>
        <p:spPr>
          <a:xfrm>
            <a:off x="6172200" y="1097280"/>
            <a:ext cx="2523744" cy="342900"/>
          </a:xfrm>
          <a:prstGeom prst="rect">
            <a:avLst/>
          </a:prstGeom>
          <a:noFill/>
          <a:ln/>
        </p:spPr>
        <p:txBody>
          <a:bodyPr wrap="square" lIns="0" tIns="0" rIns="0" bIns="0" rtlCol="0" anchor="ctr"/>
          <a:lstStyle/>
          <a:p>
            <a:pPr algn="ctr" indent="0" marL="0">
              <a:buNone/>
            </a:pPr>
            <a:r>
              <a:rPr lang="en-US" sz="1800" b="1" dirty="0">
                <a:solidFill>
                  <a:srgbClr val="14204F"/>
                </a:solidFill>
                <a:latin typeface="Calibri" pitchFamily="34" charset="0"/>
                <a:ea typeface="Calibri" pitchFamily="34" charset="-122"/>
                <a:cs typeface="Calibri" pitchFamily="34" charset="-120"/>
              </a:rPr>
              <a:t>Start teaching</a:t>
            </a:r>
            <a:endParaRPr lang="en-US" sz="1800" dirty="0"/>
          </a:p>
        </p:txBody>
      </p:sp>
      <p:pic>
        <p:nvPicPr>
          <p:cNvPr id="25" name="Image 5" descr="QR code for https://4ab.in/educators/">
            <a:hlinkClick r:id="rId3" tooltip="https://4ab.in/educators/"/>
          </p:cNvPr>
          <p:cNvPicPr>
            <a:picLocks noChangeAspect="1"/>
          </p:cNvPicPr>
          <p:nvPr/>
        </p:nvPicPr>
        <p:blipFill>
          <a:blip r:embed="rId10"/>
          <a:stretch>
            <a:fillRect/>
          </a:stretch>
        </p:blipFill>
        <p:spPr>
          <a:xfrm>
            <a:off x="6645402" y="1474470"/>
            <a:ext cx="1577340" cy="1577340"/>
          </a:xfrm>
          <a:prstGeom prst="rect">
            <a:avLst/>
          </a:prstGeom>
        </p:spPr>
      </p:pic>
      <p:sp>
        <p:nvSpPr>
          <p:cNvPr id="26" name="Text 14"/>
          <p:cNvSpPr/>
          <p:nvPr/>
        </p:nvSpPr>
        <p:spPr>
          <a:xfrm>
            <a:off x="6172200" y="3072384"/>
            <a:ext cx="2523744" cy="246888"/>
          </a:xfrm>
          <a:prstGeom prst="rect">
            <a:avLst/>
          </a:prstGeom>
          <a:noFill/>
          <a:ln/>
        </p:spPr>
        <p:txBody>
          <a:bodyPr wrap="square" lIns="0" tIns="0" rIns="0" bIns="0" rtlCol="0" anchor="ctr"/>
          <a:lstStyle/>
          <a:p>
            <a:pPr algn="ctr" indent="0" marL="0">
              <a:buNone/>
            </a:pPr>
            <a:r>
              <a:rPr lang="en-US" sz="1200" dirty="0">
                <a:solidFill>
                  <a:srgbClr val="52617A"/>
                </a:solidFill>
                <a:latin typeface="Calibri" pitchFamily="34" charset="0"/>
                <a:ea typeface="Calibri" pitchFamily="34" charset="-122"/>
                <a:cs typeface="Calibri" pitchFamily="34" charset="-120"/>
              </a:rPr>
              <a:t>4ab.in/educators</a:t>
            </a:r>
            <a:endParaRPr lang="en-US" sz="1200" dirty="0"/>
          </a:p>
        </p:txBody>
      </p:sp>
      <p:sp>
        <p:nvSpPr>
          <p:cNvPr id="27" name="Text 15"/>
          <p:cNvSpPr/>
          <p:nvPr/>
        </p:nvSpPr>
        <p:spPr>
          <a:xfrm>
            <a:off x="6240780" y="3374136"/>
            <a:ext cx="2386584" cy="493776"/>
          </a:xfrm>
          <a:prstGeom prst="rect">
            <a:avLst/>
          </a:prstGeom>
          <a:noFill/>
          <a:ln/>
        </p:spPr>
        <p:txBody>
          <a:bodyPr wrap="square" lIns="0" tIns="0" rIns="0" bIns="0" rtlCol="0" anchor="t"/>
          <a:lstStyle/>
          <a:p>
            <a:pPr algn="ctr" indent="0" marL="0">
              <a:buNone/>
            </a:pPr>
            <a:r>
              <a:rPr lang="en-US" sz="1125" dirty="0">
                <a:solidFill>
                  <a:srgbClr val="1B2A41"/>
                </a:solidFill>
                <a:latin typeface="Calibri" pitchFamily="34" charset="0"/>
                <a:ea typeface="Calibri" pitchFamily="34" charset="-122"/>
                <a:cs typeface="Calibri" pitchFamily="34" charset="-120"/>
              </a:rPr>
              <a:t>Need more room? Add more space to the board as you teach.</a:t>
            </a:r>
            <a:endParaRPr lang="en-US" sz="1125" dirty="0"/>
          </a:p>
        </p:txBody>
      </p:sp>
      <p:sp>
        <p:nvSpPr>
          <p:cNvPr id="28" name="Text 16"/>
          <p:cNvSpPr/>
          <p:nvPr/>
        </p:nvSpPr>
        <p:spPr>
          <a:xfrm>
            <a:off x="6240780" y="3922776"/>
            <a:ext cx="2386584" cy="493776"/>
          </a:xfrm>
          <a:prstGeom prst="rect">
            <a:avLst/>
          </a:prstGeom>
          <a:noFill/>
          <a:ln/>
        </p:spPr>
        <p:txBody>
          <a:bodyPr wrap="square" lIns="0" tIns="0" rIns="0" bIns="0" rtlCol="0" anchor="t"/>
          <a:lstStyle/>
          <a:p>
            <a:pPr algn="ctr" indent="0" marL="0">
              <a:buNone/>
            </a:pPr>
            <a:r>
              <a:rPr lang="en-US" sz="1050" dirty="0">
                <a:solidFill>
                  <a:srgbClr val="52617A"/>
                </a:solidFill>
                <a:latin typeface="Calibri" pitchFamily="34" charset="0"/>
                <a:ea typeface="Calibri" pitchFamily="34" charset="-122"/>
                <a:cs typeface="Calibri" pitchFamily="34" charset="-120"/>
              </a:rPr>
              <a:t>Tutor pages show a small "Powered by 4AB" line. Premium removes it.</a:t>
            </a:r>
            <a:endParaRPr lang="en-US" sz="1050" dirty="0"/>
          </a:p>
        </p:txBody>
      </p:sp>
      <p:sp>
        <p:nvSpPr>
          <p:cNvPr id="29" name="Text 17"/>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0" name="Image 6" descr="clear.png">
            <a:hlinkClick r:id="rId4" tooltip="https://4ab.in/educators/"/>
          </p:cNvPr>
          <p:cNvPicPr>
            <a:picLocks noChangeAspect="1"/>
          </p:cNvPicPr>
          <p:nvPr/>
        </p:nvPicPr>
        <p:blipFill>
          <a:blip r:embed="rId11"/>
          <a:stretch>
            <a:fillRect/>
          </a:stretch>
        </p:blipFill>
        <p:spPr>
          <a:xfrm>
            <a:off x="3566160" y="4786884"/>
            <a:ext cx="1988820" cy="219456"/>
          </a:xfrm>
          <a:prstGeom prst="rect">
            <a:avLst/>
          </a:prstGeom>
        </p:spPr>
      </p:pic>
    </p:spTree>
  </p:cSld>
</p:sld>
</file>

<file path=ppt/slides/slide385.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symmetry and crystals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atom-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Symmetry</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molecular symmetry</a:t>
            </a:r>
            <a:endParaRPr lang="en-US" sz="1125" dirty="0"/>
          </a:p>
        </p:txBody>
      </p:sp>
      <p:pic>
        <p:nvPicPr>
          <p:cNvPr id="13" name="Image 1" descr="QR code for https://4ab.in/molecular-symmetry/">
            <a:hlinkClick r:id="rId3" tooltip="https://4ab.in/molecular-symmetry/"/>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4ab.in/molecular-symmetry/</a:t>
            </a:r>
            <a:endParaRPr lang="en-US" sz="975" dirty="0"/>
          </a:p>
        </p:txBody>
      </p:sp>
      <p:pic>
        <p:nvPicPr>
          <p:cNvPr id="15" name="Image 2" descr="clear.png">
            <a:hlinkClick r:id="rId4" tooltip="https://4ab.in/molecular-symmetry/"/>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shapes-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Point Groups</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Learn molecular point groups</a:t>
            </a:r>
            <a:endParaRPr lang="en-US" sz="1125" dirty="0"/>
          </a:p>
        </p:txBody>
      </p:sp>
      <p:pic>
        <p:nvPicPr>
          <p:cNvPr id="20" name="Image 4" descr="QR code for https://4ab.in/molecular-point-groups/">
            <a:hlinkClick r:id="rId5" tooltip="https://4ab.in/molecular-point-groups/"/>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4ab.in/molecular-point-groups/</a:t>
            </a:r>
            <a:endParaRPr lang="en-US" sz="975" dirty="0"/>
          </a:p>
        </p:txBody>
      </p:sp>
      <p:pic>
        <p:nvPicPr>
          <p:cNvPr id="22" name="Image 5" descr="clear.png">
            <a:hlinkClick r:id="rId6" tooltip="https://4ab.in/molecular-point-groups/"/>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box-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Structure</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crystal structures</a:t>
            </a:r>
            <a:endParaRPr lang="en-US" sz="1125" dirty="0"/>
          </a:p>
        </p:txBody>
      </p:sp>
      <p:pic>
        <p:nvPicPr>
          <p:cNvPr id="27" name="Image 7" descr="QR code for https://4ab.in/crystal-structure/">
            <a:hlinkClick r:id="rId7" tooltip="https://4ab.in/crystal-structure/"/>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4ab.in/crystal-structure/</a:t>
            </a:r>
            <a:endParaRPr lang="en-US" sz="975" dirty="0"/>
          </a:p>
        </p:txBody>
      </p:sp>
      <p:pic>
        <p:nvPicPr>
          <p:cNvPr id="29" name="Image 8" descr="clear.png">
            <a:hlinkClick r:id="rId8" tooltip="https://4ab.in/crystal-structure/"/>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grid-3x3-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Space Groups</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Browse crystal space groups</a:t>
            </a:r>
            <a:endParaRPr lang="en-US" sz="1125" dirty="0"/>
          </a:p>
        </p:txBody>
      </p:sp>
      <p:pic>
        <p:nvPicPr>
          <p:cNvPr id="34" name="Image 10" descr="QR code for https://4ab.in/crystal-space-groups/">
            <a:hlinkClick r:id="rId9" tooltip="https://4ab.in/crystal-space-groups/"/>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4ab.in/crystal-space-groups/</a:t>
            </a:r>
            <a:endParaRPr lang="en-US" sz="975" dirty="0"/>
          </a:p>
        </p:txBody>
      </p:sp>
      <p:pic>
        <p:nvPicPr>
          <p:cNvPr id="36" name="Image 11" descr="clear.png">
            <a:hlinkClick r:id="rId10" tooltip="https://4ab.in/crystal-space-groups/"/>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386.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elements, calculation and drawing</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table-2-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Periodic Table</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the elements</a:t>
            </a:r>
            <a:endParaRPr lang="en-US" sz="1125" dirty="0"/>
          </a:p>
        </p:txBody>
      </p:sp>
      <p:pic>
        <p:nvPicPr>
          <p:cNvPr id="13" name="Image 1" descr="QR code for https://4ab.in/periodic-table/">
            <a:hlinkClick r:id="rId3" tooltip="https://4ab.in/periodic-table/"/>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4ab.in/periodic-table/</a:t>
            </a:r>
            <a:endParaRPr lang="en-US" sz="975" dirty="0"/>
          </a:p>
        </p:txBody>
      </p:sp>
      <p:pic>
        <p:nvPicPr>
          <p:cNvPr id="15" name="Image 2" descr="clear.png">
            <a:hlinkClick r:id="rId4" tooltip="https://4ab.in/periodic-table/"/>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calculator-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Calculator</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Solve chemistry calculations</a:t>
            </a:r>
            <a:endParaRPr lang="en-US" sz="1125" dirty="0"/>
          </a:p>
        </p:txBody>
      </p:sp>
      <p:pic>
        <p:nvPicPr>
          <p:cNvPr id="20" name="Image 4" descr="QR code for https://4ab.in/chemistry-calculator/">
            <a:hlinkClick r:id="rId5" tooltip="https://4ab.in/chemistry-calculator/"/>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4ab.in/chemistry-calculator/</a:t>
            </a:r>
            <a:endParaRPr lang="en-US" sz="975" dirty="0"/>
          </a:p>
        </p:txBody>
      </p:sp>
      <p:pic>
        <p:nvPicPr>
          <p:cNvPr id="22" name="Image 5" descr="clear.png">
            <a:hlinkClick r:id="rId6" tooltip="https://4ab.in/chemistry-calculator/"/>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keyboard-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Typing</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Type chemistry text</a:t>
            </a:r>
            <a:endParaRPr lang="en-US" sz="1125" dirty="0"/>
          </a:p>
        </p:txBody>
      </p:sp>
      <p:pic>
        <p:nvPicPr>
          <p:cNvPr id="27" name="Image 7" descr="QR code for https://4ab.in/chemistry-typing/">
            <a:hlinkClick r:id="rId7" tooltip="https://4ab.in/chemistry-typing/"/>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4ab.in/chemistry-typing/</a:t>
            </a:r>
            <a:endParaRPr lang="en-US" sz="975" dirty="0"/>
          </a:p>
        </p:txBody>
      </p:sp>
      <p:pic>
        <p:nvPicPr>
          <p:cNvPr id="29" name="Image 8" descr="clear.png">
            <a:hlinkClick r:id="rId8" tooltip="https://4ab.in/chemistry-typing/"/>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pen-tool-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Structure Editor</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Draw structures</a:t>
            </a:r>
            <a:endParaRPr lang="en-US" sz="1125" dirty="0"/>
          </a:p>
        </p:txBody>
      </p:sp>
      <p:pic>
        <p:nvPicPr>
          <p:cNvPr id="34" name="Image 10" descr="QR code for https://4ab.in/educators/draw/">
            <a:hlinkClick r:id="rId9" tooltip="https://4ab.in/educators/draw/"/>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4ab.in/educators/draw/</a:t>
            </a:r>
            <a:endParaRPr lang="en-US" sz="975" dirty="0"/>
          </a:p>
        </p:txBody>
      </p:sp>
      <p:pic>
        <p:nvPicPr>
          <p:cNvPr id="36" name="Image 11" descr="clear.png">
            <a:hlinkClick r:id="rId10" tooltip="https://4ab.in/educators/draw/"/>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387.xml><?xml version="1.0" encoding="utf-8"?>
<p:sld xmlns:a="http://schemas.openxmlformats.org/drawingml/2006/main" xmlns:r="http://schemas.openxmlformats.org/officeDocument/2006/relationships" xmlns:p="http://schemas.openxmlformats.org/presentationml/2006/main">
  <p:cSld name="Slide 8">
    <p:bg>
      <p:bgPr>
        <a:solidFill>
          <a:srgbClr val="14204F"/>
        </a:solidFill>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D4A017"/>
          </a:solidFill>
          <a:ln/>
        </p:spPr>
      </p:sp>
      <p:sp>
        <p:nvSpPr>
          <p:cNvPr id="3" name="Text 1"/>
          <p:cNvSpPr/>
          <p:nvPr/>
        </p:nvSpPr>
        <p:spPr>
          <a:xfrm>
            <a:off x="617220" y="1028700"/>
            <a:ext cx="5212080" cy="1028700"/>
          </a:xfrm>
          <a:prstGeom prst="rect">
            <a:avLst/>
          </a:prstGeom>
          <a:noFill/>
          <a:ln/>
        </p:spPr>
        <p:txBody>
          <a:bodyPr wrap="square" lIns="0" tIns="0" rIns="0" bIns="0" rtlCol="0" anchor="t"/>
          <a:lstStyle/>
          <a:p>
            <a:pPr algn="l" indent="0" marL="0">
              <a:buNone/>
            </a:pPr>
            <a:r>
              <a:rPr lang="en-US" sz="3300" b="1" dirty="0">
                <a:solidFill>
                  <a:srgbClr val="FFFFFF"/>
                </a:solidFill>
                <a:latin typeface="Calibri" pitchFamily="34" charset="0"/>
                <a:ea typeface="Calibri" pitchFamily="34" charset="-122"/>
                <a:cs typeface="Calibri" pitchFamily="34" charset="-120"/>
              </a:rPr>
              <a:t>Explore free educator tools</a:t>
            </a:r>
            <a:endParaRPr lang="en-US" sz="3300" dirty="0"/>
          </a:p>
        </p:txBody>
      </p:sp>
      <p:pic>
        <p:nvPicPr>
          <p:cNvPr id="4" name="Image 0" descr="abc-logo.png">    </p:cNvPr>
          <p:cNvPicPr>
            <a:picLocks noChangeAspect="1"/>
          </p:cNvPicPr>
          <p:nvPr/>
        </p:nvPicPr>
        <p:blipFill>
          <a:blip r:embed="rId5"/>
          <a:stretch>
            <a:fillRect/>
          </a:stretch>
        </p:blipFill>
        <p:spPr>
          <a:xfrm>
            <a:off x="617220" y="274320"/>
            <a:ext cx="651510" cy="651510"/>
          </a:xfrm>
          <a:prstGeom prst="rect">
            <a:avLst/>
          </a:prstGeom>
        </p:spPr>
      </p:pic>
      <p:sp>
        <p:nvSpPr>
          <p:cNvPr id="5" name="Text 1"/>
          <p:cNvSpPr/>
          <p:nvPr/>
        </p:nvSpPr>
        <p:spPr>
          <a:xfrm>
            <a:off x="617220" y="2125980"/>
            <a:ext cx="5212080" cy="342900"/>
          </a:xfrm>
          <a:prstGeom prst="rect">
            <a:avLst/>
          </a:prstGeom>
          <a:noFill/>
          <a:ln/>
        </p:spPr>
        <p:txBody>
          <a:bodyPr wrap="square" lIns="0" tIns="0" rIns="0" bIns="0" rtlCol="0" anchor="ctr"/>
          <a:lstStyle/>
          <a:p>
            <a:pPr indent="0" marL="0">
              <a:buNone/>
            </a:pPr>
            <a:r>
              <a:rPr lang="en-US" sz="1950" b="1" dirty="0">
                <a:solidFill>
                  <a:srgbClr val="FFFFFF"/>
                </a:solidFill>
                <a:latin typeface="Calibri" pitchFamily="34" charset="0"/>
                <a:ea typeface="Calibri" pitchFamily="34" charset="-122"/>
                <a:cs typeface="Calibri" pitchFamily="34" charset="-120"/>
              </a:rPr>
              <a:t>Mr. Aniket Bhardwaj</a:t>
            </a:r>
            <a:endParaRPr lang="en-US" sz="1950" dirty="0"/>
          </a:p>
        </p:txBody>
      </p:sp>
      <p:sp>
        <p:nvSpPr>
          <p:cNvPr id="6" name="Text 2"/>
          <p:cNvSpPr/>
          <p:nvPr/>
        </p:nvSpPr>
        <p:spPr>
          <a:xfrm>
            <a:off x="617220" y="2468880"/>
            <a:ext cx="5212080" cy="274320"/>
          </a:xfrm>
          <a:prstGeom prst="rect">
            <a:avLst/>
          </a:prstGeom>
          <a:noFill/>
          <a:ln/>
        </p:spPr>
        <p:txBody>
          <a:bodyPr wrap="square" lIns="0" tIns="0" rIns="0" bIns="0" rtlCol="0" anchor="ctr"/>
          <a:lstStyle/>
          <a:p>
            <a:pPr indent="0" marL="0">
              <a:buNone/>
            </a:pPr>
            <a:r>
              <a:rPr lang="en-US" sz="1350" dirty="0">
                <a:solidFill>
                  <a:srgbClr val="DDE4F5"/>
                </a:solidFill>
                <a:latin typeface="Calibri" pitchFamily="34" charset="0"/>
                <a:ea typeface="Calibri" pitchFamily="34" charset="-122"/>
                <a:cs typeface="Calibri" pitchFamily="34" charset="-120"/>
              </a:rPr>
              <a:t>ABC Chemistry</a:t>
            </a:r>
            <a:endParaRPr lang="en-US" sz="1350" dirty="0"/>
          </a:p>
        </p:txBody>
      </p:sp>
      <p:sp>
        <p:nvSpPr>
          <p:cNvPr id="7" name="Shape 3"/>
          <p:cNvSpPr/>
          <p:nvPr/>
        </p:nvSpPr>
        <p:spPr>
          <a:xfrm>
            <a:off x="617220" y="2880360"/>
            <a:ext cx="891540" cy="27432"/>
          </a:xfrm>
          <a:prstGeom prst="rect">
            <a:avLst/>
          </a:prstGeom>
          <a:solidFill>
            <a:srgbClr val="D4A017"/>
          </a:solidFill>
          <a:ln/>
        </p:spPr>
      </p:sp>
      <p:sp>
        <p:nvSpPr>
          <p:cNvPr id="8" name="Text 4"/>
          <p:cNvSpPr/>
          <p:nvPr/>
        </p:nvSpPr>
        <p:spPr>
          <a:xfrm>
            <a:off x="617220" y="3017520"/>
            <a:ext cx="5212080" cy="4114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9212142427</a:t>
            </a:r>
            <a:endParaRPr lang="en-US" sz="2400" dirty="0"/>
          </a:p>
        </p:txBody>
      </p:sp>
      <p:pic>
        <p:nvPicPr>
          <p:cNvPr id="9" name="Image 1" descr="clear.png">
            <a:hlinkClick r:id="rId2" tooltip="tel:+919212142427"/>
          </p:cNvPr>
          <p:cNvPicPr>
            <a:picLocks noChangeAspect="1"/>
          </p:cNvPicPr>
          <p:nvPr/>
        </p:nvPicPr>
        <p:blipFill>
          <a:blip r:embed="rId6"/>
          <a:stretch>
            <a:fillRect/>
          </a:stretch>
        </p:blipFill>
        <p:spPr>
          <a:xfrm>
            <a:off x="617220" y="3017520"/>
            <a:ext cx="2057400" cy="411480"/>
          </a:xfrm>
          <a:prstGeom prst="rect">
            <a:avLst/>
          </a:prstGeom>
        </p:spPr>
      </p:pic>
      <p:sp>
        <p:nvSpPr>
          <p:cNvPr id="10" name="Text 5"/>
          <p:cNvSpPr/>
          <p:nvPr/>
        </p:nvSpPr>
        <p:spPr>
          <a:xfrm>
            <a:off x="617220" y="3429000"/>
            <a:ext cx="5212080" cy="342900"/>
          </a:xfrm>
          <a:prstGeom prst="rect">
            <a:avLst/>
          </a:prstGeom>
          <a:noFill/>
          <a:ln/>
        </p:spPr>
        <p:txBody>
          <a:bodyPr wrap="square" lIns="0" tIns="0" rIns="0" bIns="0" rtlCol="0" anchor="ctr"/>
          <a:lstStyle/>
          <a:p>
            <a:pPr indent="0" marL="0">
              <a:buNone/>
            </a:pPr>
            <a:r>
              <a:rPr lang="en-US" sz="1800" b="1" dirty="0">
                <a:solidFill>
                  <a:srgbClr val="D4A017"/>
                </a:solidFill>
                <a:latin typeface="Calibri" pitchFamily="34" charset="0"/>
                <a:ea typeface="Calibri" pitchFamily="34" charset="-122"/>
                <a:cs typeface="Calibri" pitchFamily="34" charset="-120"/>
              </a:rPr>
              <a:t>4ab.in/educators</a:t>
            </a:r>
            <a:endParaRPr lang="en-US" sz="1800" dirty="0"/>
          </a:p>
        </p:txBody>
      </p:sp>
      <p:pic>
        <p:nvPicPr>
          <p:cNvPr id="11" name="Image 2" descr="clear.png">
            <a:hlinkClick r:id="rId3" tooltip="https://4ab.in/educators/"/>
          </p:cNvPr>
          <p:cNvPicPr>
            <a:picLocks noChangeAspect="1"/>
          </p:cNvPicPr>
          <p:nvPr/>
        </p:nvPicPr>
        <p:blipFill>
          <a:blip r:embed="rId7"/>
          <a:stretch>
            <a:fillRect/>
          </a:stretch>
        </p:blipFill>
        <p:spPr>
          <a:xfrm>
            <a:off x="617220" y="3429000"/>
            <a:ext cx="2057400" cy="342900"/>
          </a:xfrm>
          <a:prstGeom prst="rect">
            <a:avLst/>
          </a:prstGeom>
        </p:spPr>
      </p:pic>
      <p:sp>
        <p:nvSpPr>
          <p:cNvPr id="12" name="Shape 6"/>
          <p:cNvSpPr/>
          <p:nvPr/>
        </p:nvSpPr>
        <p:spPr>
          <a:xfrm>
            <a:off x="6240780" y="1200150"/>
            <a:ext cx="2400300" cy="2743200"/>
          </a:xfrm>
          <a:prstGeom prst="roundRect">
            <a:avLst>
              <a:gd name="adj" fmla="val 2000"/>
            </a:avLst>
          </a:prstGeom>
          <a:solidFill>
            <a:srgbClr val="FFFFFF"/>
          </a:solidFill>
          <a:ln/>
        </p:spPr>
      </p:sp>
      <p:pic>
        <p:nvPicPr>
          <p:cNvPr id="13" name="Image 3" descr="QR code for https://4ab.in/educators/">
            <a:hlinkClick r:id="rId4" tooltip="https://4ab.in/educators/"/>
          </p:cNvPr>
          <p:cNvPicPr>
            <a:picLocks noChangeAspect="1"/>
          </p:cNvPicPr>
          <p:nvPr/>
        </p:nvPicPr>
        <p:blipFill>
          <a:blip r:embed="rId8"/>
          <a:stretch>
            <a:fillRect/>
          </a:stretch>
        </p:blipFill>
        <p:spPr>
          <a:xfrm>
            <a:off x="6446520" y="1337310"/>
            <a:ext cx="1988820" cy="1988820"/>
          </a:xfrm>
          <a:prstGeom prst="rect">
            <a:avLst/>
          </a:prstGeom>
        </p:spPr>
      </p:pic>
      <p:sp>
        <p:nvSpPr>
          <p:cNvPr id="14" name="Text 7"/>
          <p:cNvSpPr/>
          <p:nvPr/>
        </p:nvSpPr>
        <p:spPr>
          <a:xfrm>
            <a:off x="6240780" y="3394710"/>
            <a:ext cx="2400300" cy="342900"/>
          </a:xfrm>
          <a:prstGeom prst="rect">
            <a:avLst/>
          </a:prstGeom>
          <a:noFill/>
          <a:ln/>
        </p:spPr>
        <p:txBody>
          <a:bodyPr wrap="square" lIns="0" tIns="0" rIns="0" bIns="0" rtlCol="0" anchor="ctr"/>
          <a:lstStyle/>
          <a:p>
            <a:pPr algn="ctr" indent="0" marL="0">
              <a:buNone/>
            </a:pPr>
            <a:r>
              <a:rPr lang="en-US" sz="1500" b="1" dirty="0">
                <a:solidFill>
                  <a:srgbClr val="14204F"/>
                </a:solidFill>
                <a:latin typeface="Calibri" pitchFamily="34" charset="0"/>
                <a:ea typeface="Calibri" pitchFamily="34" charset="-122"/>
                <a:cs typeface="Calibri" pitchFamily="34" charset="-120"/>
              </a:rPr>
              <a:t>Scan to explore</a:t>
            </a:r>
            <a:endParaRPr lang="en-US" sz="1500" dirty="0"/>
          </a:p>
        </p:txBody>
      </p:sp>
      <p:pic>
        <p:nvPicPr>
          <p:cNvPr id="15" name="Mr. Aniket Bhardwaj" descr="Mr. Aniket Bhardwaj"/>
          <p:cNvPicPr>
            <a:picLocks noChangeAspect="1"/>
          </p:cNvPicPr>
          <p:nvPr/>
        </p:nvPicPr>
        <p:blipFill>
          <a:blip r:embed="rId9"/>
          <a:stretch>
            <a:fillRect/>
          </a:stretch>
        </p:blipFill>
        <p:spPr>
          <a:xfrm>
            <a:off x="1474470" y="274320"/>
            <a:ext cx="651510" cy="651510"/>
          </a:xfrm>
          <a:prstGeom prst="rect">
            <a:avLst/>
          </a:prstGeom>
        </p:spPr>
      </p:pic>
      <p:sp>
        <p:nvSpPr>
          <p:cNvPr id="16" name="Brand handle"/>
          <p:cNvSpPr txBox="1"/>
          <p:nvPr/>
        </p:nvSpPr>
        <p:spPr>
          <a:xfrm>
            <a:off x="617220" y="3806190"/>
            <a:ext cx="5212080" cy="274320"/>
          </a:xfrm>
          <a:prstGeom prst="rect">
            <a:avLst/>
          </a:prstGeom>
          <a:noFill/>
        </p:spPr>
        <p:txBody>
          <a:bodyPr wrap="square" lIns="0" rIns="0" tIns="0" bIns="0" anchor="ctr">
            <a:normAutofit/>
          </a:bodyPr>
          <a:lstStyle/>
          <a:p>
            <a:pPr algn="l"/>
            <a:r>
              <a:rPr lang="en-US" sz="1200" b="1" dirty="0">
                <a:solidFill>
                  <a:srgbClr val="D4A017"/>
                </a:solidFill>
                <a:latin typeface="Arial"/>
              </a:rPr>
              <a:t>@abcchemistry24   ·   Instagram  ·  YouTube  ·  Facebook</a:t>
            </a:r>
          </a:p>
        </p:txBody>
      </p:sp>
      <p:sp>
        <p:nvSpPr>
          <p:cNvPr id="17" name="Brand handle"/>
          <p:cNvSpPr txBox="1"/>
          <p:nvPr/>
        </p:nvSpPr>
        <p:spPr>
          <a:xfrm>
            <a:off x="617220" y="4766310"/>
            <a:ext cx="7886700" cy="219456"/>
          </a:xfrm>
          <a:prstGeom prst="rect">
            <a:avLst/>
          </a:prstGeom>
          <a:noFill/>
        </p:spPr>
        <p:txBody>
          <a:bodyPr wrap="square" lIns="0" rIns="0" tIns="0" bIns="0" anchor="ctr">
            <a:normAutofit/>
          </a:bodyPr>
          <a:lstStyle/>
          <a:p>
            <a:pPr algn="l"/>
            <a:r>
              <a:rPr lang="en-US" sz="975" b="0" dirty="0">
                <a:solidFill>
                  <a:srgbClr val="DDE4F5"/>
                </a:solidFill>
                <a:latin typeface="Arial"/>
              </a:rPr>
              <a:t>( Mr. Aniket Bhardwaj By ABC Chemistry )   |   www.abcchemistry.com   |   4ab.in/educators   |   9212142427</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384</Slides>
  <Notes>384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384</vt:i4>
      </vt:variant>
    </vt:vector>
  </HeadingPairs>
  <TitlesOfParts>
    <vt:vector size="38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lpstr>Slide 315</vt:lpstr>
      <vt:lpstr>Slide 316</vt:lpstr>
      <vt:lpstr>Slide 317</vt:lpstr>
      <vt:lpstr>Slide 318</vt:lpstr>
      <vt:lpstr>Slide 319</vt:lpstr>
      <vt:lpstr>Slide 320</vt:lpstr>
      <vt:lpstr>Slide 321</vt:lpstr>
      <vt:lpstr>Slide 322</vt:lpstr>
      <vt:lpstr>Slide 323</vt:lpstr>
      <vt:lpstr>Slide 324</vt:lpstr>
      <vt:lpstr>Slide 325</vt:lpstr>
      <vt:lpstr>Slide 326</vt:lpstr>
      <vt:lpstr>Slide 327</vt:lpstr>
      <vt:lpstr>Slide 328</vt:lpstr>
      <vt:lpstr>Slide 329</vt:lpstr>
      <vt:lpstr>Slide 330</vt:lpstr>
      <vt:lpstr>Slide 331</vt:lpstr>
      <vt:lpstr>Slide 332</vt:lpstr>
      <vt:lpstr>Slide 333</vt:lpstr>
      <vt:lpstr>Slide 334</vt:lpstr>
      <vt:lpstr>Slide 335</vt:lpstr>
      <vt:lpstr>Slide 336</vt:lpstr>
      <vt:lpstr>Slide 337</vt:lpstr>
      <vt:lpstr>Slide 338</vt:lpstr>
      <vt:lpstr>Slide 339</vt:lpstr>
      <vt:lpstr>Slide 340</vt:lpstr>
      <vt:lpstr>Slide 341</vt:lpstr>
      <vt:lpstr>Slide 342</vt:lpstr>
      <vt:lpstr>Slide 343</vt:lpstr>
      <vt:lpstr>Slide 344</vt:lpstr>
      <vt:lpstr>Slide 345</vt:lpstr>
      <vt:lpstr>Slide 346</vt:lpstr>
      <vt:lpstr>Slide 347</vt:lpstr>
      <vt:lpstr>Slide 348</vt:lpstr>
      <vt:lpstr>Slide 349</vt:lpstr>
      <vt:lpstr>Slide 350</vt:lpstr>
      <vt:lpstr>Slide 351</vt:lpstr>
      <vt:lpstr>Slide 352</vt:lpstr>
      <vt:lpstr>Slide 353</vt:lpstr>
      <vt:lpstr>Slide 354</vt:lpstr>
      <vt:lpstr>Slide 355</vt:lpstr>
      <vt:lpstr>Slide 356</vt:lpstr>
      <vt:lpstr>Slide 357</vt:lpstr>
      <vt:lpstr>Slide 358</vt:lpstr>
      <vt:lpstr>Slide 359</vt:lpstr>
      <vt:lpstr>Slide 360</vt:lpstr>
      <vt:lpstr>Slide 361</vt:lpstr>
      <vt:lpstr>Slide 362</vt:lpstr>
      <vt:lpstr>Slide 363</vt:lpstr>
      <vt:lpstr>Slide 364</vt:lpstr>
      <vt:lpstr>Slide 365</vt:lpstr>
      <vt:lpstr>Slide 366</vt:lpstr>
      <vt:lpstr>Slide 367</vt:lpstr>
      <vt:lpstr>Slide 368</vt:lpstr>
      <vt:lpstr>Slide 369</vt:lpstr>
      <vt:lpstr>Slide 370</vt:lpstr>
      <vt:lpstr>Slide 371</vt:lpstr>
      <vt:lpstr>Slide 372</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Chemistry — Quantum Chemistry PYQ Book</dc:title>
  <dc:subject>PptxGenJS Presentation</dc:subject>
  <dc:creator>Mr. Aniket Bhardwaj | ABC Chemistry</dc:creator>
  <cp:lastModifiedBy>Mr. Aniket Bhardwaj | ABC Chemistry</cp:lastModifiedBy>
  <cp:revision>1</cp:revision>
  <dcterms:created xsi:type="dcterms:W3CDTF">2026-07-06T00:51:40Z</dcterms:created>
  <dcterms:modified xsi:type="dcterms:W3CDTF">2026-07-06T00:51:40Z</dcterms:modified>
</cp:coreProperties>
</file>