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 id="381" r:id="rId517"/>
    <p:sldId id="382" r:id="rId518"/>
    <p:sldId id="383" r:id="rId519"/>
    <p:sldId id="384" r:id="rId520"/>
    <p:sldId id="385" r:id="rId521"/>
    <p:sldId id="386" r:id="rId522"/>
    <p:sldId id="387" r:id="rId523"/>
    <p:sldId id="388" r:id="rId524"/>
    <p:sldId id="389" r:id="rId525"/>
    <p:sldId id="390" r:id="rId526"/>
    <p:sldId id="391" r:id="rId527"/>
    <p:sldId id="392" r:id="rId528"/>
    <p:sldId id="393" r:id="rId529"/>
    <p:sldId id="394" r:id="rId530"/>
    <p:sldId id="395" r:id="rId531"/>
    <p:sldId id="396" r:id="rId532"/>
    <p:sldId id="397" r:id="rId533"/>
    <p:sldId id="398" r:id="rId534"/>
    <p:sldId id="399" r:id="rId535"/>
    <p:sldId id="400" r:id="rId536"/>
    <p:sldId id="401" r:id="rId537"/>
    <p:sldId id="402" r:id="rId538"/>
    <p:sldId id="403" r:id="rId539"/>
    <p:sldId id="404" r:id="rId540"/>
    <p:sldId id="405" r:id="rId541"/>
    <p:sldId id="406" r:id="rId542"/>
    <p:sldId id="407" r:id="rId543"/>
    <p:sldId id="408" r:id="rId544"/>
    <p:sldId id="409" r:id="rId545"/>
    <p:sldId id="410" r:id="rId546"/>
    <p:sldId id="411" r:id="rId547"/>
    <p:sldId id="412" r:id="rId548"/>
    <p:sldId id="413" r:id="rId549"/>
    <p:sldId id="414" r:id="rId550"/>
    <p:sldId id="415" r:id="rId551"/>
    <p:sldId id="416" r:id="rId552"/>
    <p:sldId id="417" r:id="rId553"/>
    <p:sldId id="418" r:id="rId554"/>
    <p:sldId id="419" r:id="rId555"/>
    <p:sldId id="420" r:id="rId556"/>
    <p:sldId id="421" r:id="rId557"/>
    <p:sldId id="422" r:id="rId558"/>
    <p:sldId id="423" r:id="rId559"/>
    <p:sldId id="424" r:id="rId560"/>
    <p:sldId id="425" r:id="rId561"/>
    <p:sldId id="426" r:id="rId562"/>
    <p:sldId id="427" r:id="rId563"/>
    <p:sldId id="428" r:id="rId564"/>
    <p:sldId id="429" r:id="rId565"/>
    <p:sldId id="430" r:id="rId566"/>
    <p:sldId id="431" r:id="rId567"/>
    <p:sldId id="432" r:id="rId568"/>
    <p:sldId id="433" r:id="rId569"/>
    <p:sldId id="434" r:id="rId570"/>
    <p:sldId id="435" r:id="rId571"/>
    <p:sldId id="436" r:id="rId572"/>
    <p:sldId id="437" r:id="rId573"/>
    <p:sldId id="438" r:id="rId574"/>
    <p:sldId id="439" r:id="rId575"/>
    <p:sldId id="440" r:id="rId576"/>
    <p:sldId id="441" r:id="rId577"/>
    <p:sldId id="442" r:id="rId578"/>
    <p:sldId id="443" r:id="rId579"/>
    <p:sldId id="444" r:id="rId580"/>
    <p:sldId id="445" r:id="rId581"/>
    <p:sldId id="446" r:id="rId582"/>
    <p:sldId id="447" r:id="rId583"/>
    <p:sldId id="448" r:id="rId584"/>
    <p:sldId id="449" r:id="rId585"/>
    <p:sldId id="450" r:id="rId586"/>
    <p:sldId id="451" r:id="rId587"/>
    <p:sldId id="452" r:id="rId588"/>
    <p:sldId id="453" r:id="rId589"/>
    <p:sldId id="454" r:id="rId590"/>
    <p:sldId id="455" r:id="rId591"/>
    <p:sldId id="456" r:id="rId592"/>
    <p:sldId id="457" r:id="rId593"/>
    <p:sldId id="458" r:id="rId594"/>
    <p:sldId id="459" r:id="rId595"/>
    <p:sldId id="460" r:id="rId596"/>
    <p:sldId id="461" r:id="rId597"/>
    <p:sldId id="462" r:id="rId598"/>
    <p:sldId id="463" r:id="rId599"/>
    <p:sldId id="464" r:id="rId600"/>
    <p:sldId id="465" r:id="rId601"/>
    <p:sldId id="466" r:id="rId602"/>
    <p:sldId id="467" r:id="rId603"/>
    <p:sldId id="468" r:id="rId604"/>
    <p:sldId id="469" r:id="rId605"/>
    <p:sldId id="470" r:id="rId606"/>
    <p:sldId id="471" r:id="rId607"/>
    <p:sldId id="472" r:id="rId608"/>
    <p:sldId id="473" r:id="rId609"/>
    <p:sldId id="474" r:id="rId610"/>
    <p:sldId id="475" r:id="rId611"/>
    <p:sldId id="476" r:id="rId612"/>
    <p:sldId id="477" r:id="rId613"/>
    <p:sldId id="478" r:id="rId614"/>
    <p:sldId id="479" r:id="rId615"/>
    <p:sldId id="480" r:id="rId616"/>
    <p:sldId id="481" r:id="rId617"/>
    <p:sldId id="482" r:id="rId618"/>
    <p:sldId id="483" r:id="rId619"/>
    <p:sldId id="484" r:id="rId620"/>
    <p:sldId id="485" r:id="rId621"/>
    <p:sldId id="486" r:id="rId622"/>
    <p:sldId id="487" r:id="rId623"/>
    <p:sldId id="488" r:id="rId624"/>
    <p:sldId id="489" r:id="rId625"/>
    <p:sldId id="490" r:id="rId626"/>
    <p:sldId id="491" r:id="rId627"/>
    <p:sldId id="492" r:id="rId628"/>
    <p:sldId id="493" r:id="rId629"/>
    <p:sldId id="494" r:id="rId630"/>
    <p:sldId id="495" r:id="rId631"/>
    <p:sldId id="496" r:id="rId632"/>
    <p:sldId id="497" r:id="rId633"/>
    <p:sldId id="498" r:id="rId634"/>
    <p:sldId id="499" r:id="rId635"/>
    <p:sldId id="500" r:id="rId636"/>
    <p:sldId id="501" r:id="rId637"/>
    <p:sldId id="502" r:id="rId638"/>
    <p:sldId id="503" r:id="rId639"/>
    <p:sldId id="504" r:id="rId640"/>
    <p:sldId id="505" r:id="rId641"/>
    <p:sldId id="506" r:id="rId642"/>
    <p:sldId id="507" r:id="rId643"/>
    <p:sldId id="508" r:id="rId644"/>
    <p:sldId id="509" r:id="rId645"/>
    <p:sldId id="510" r:id="rId646"/>
    <p:sldId id="511" r:id="rId647"/>
    <p:sldId id="512" r:id="rId648"/>
    <p:sldId id="513" r:id="rId649"/>
    <p:sldId id="514" r:id="rId650"/>
    <p:sldId id="515" r:id="rId651"/>
    <p:sldId id="516" r:id="rId652"/>
    <p:sldId id="517" r:id="rId653"/>
    <p:sldId id="518" r:id="rId654"/>
    <p:sldId id="519" r:id="rId655"/>
    <p:sldId id="520" r:id="rId656"/>
    <p:sldId id="521" r:id="rId657"/>
    <p:sldId id="522" r:id="rId658"/>
    <p:sldId id="523" r:id="rId659"/>
    <p:sldId id="524" r:id="rId660"/>
    <p:sldId id="525" r:id="rId661"/>
    <p:sldId id="526" r:id="rId662"/>
    <p:sldId id="527" r:id="rId663"/>
    <p:sldId id="528" r:id="rId664"/>
    <p:sldId id="529" r:id="rId665"/>
    <p:sldId id="530" r:id="rId666"/>
    <p:sldId id="531" r:id="rId667"/>
    <p:sldId id="532" r:id="rId668"/>
    <p:sldId id="533" r:id="rId669"/>
    <p:sldId id="534" r:id="rId670"/>
    <p:sldId id="535" r:id="rId671"/>
    <p:sldId id="536" r:id="rId672"/>
    <p:sldId id="537" r:id="rId673"/>
    <p:sldId id="538" r:id="rId674"/>
    <p:sldId id="539" r:id="rId675"/>
    <p:sldId id="540" r:id="rId676"/>
    <p:sldId id="541" r:id="rId677"/>
    <p:sldId id="542" r:id="rId678"/>
    <p:sldId id="543" r:id="rId679"/>
    <p:sldId id="544" r:id="rId680"/>
    <p:sldId id="545" r:id="rId681"/>
    <p:sldId id="546" r:id="rId682"/>
    <p:sldId id="547" r:id="rId683"/>
    <p:sldId id="548" r:id="rId684"/>
    <p:sldId id="549" r:id="rId685"/>
    <p:sldId id="550" r:id="rId686"/>
    <p:sldId id="551" r:id="rId687"/>
    <p:sldId id="552" r:id="rId688"/>
    <p:sldId id="553" r:id="rId689"/>
    <p:sldId id="554" r:id="rId690"/>
    <p:sldId id="555" r:id="rId691"/>
    <p:sldId id="556" r:id="rId692"/>
    <p:sldId id="557" r:id="rId693"/>
    <p:sldId id="558" r:id="rId694"/>
    <p:sldId id="559" r:id="rId695"/>
    <p:sldId id="560" r:id="rId696"/>
    <p:sldId id="561" r:id="rId697"/>
    <p:sldId id="562" r:id="rId698"/>
    <p:sldId id="563" r:id="rId699"/>
    <p:sldId id="564" r:id="rId700"/>
    <p:sldId id="565" r:id="rId701"/>
    <p:sldId id="566" r:id="rId702"/>
    <p:sldId id="567" r:id="rId703"/>
    <p:sldId id="568" r:id="rId704"/>
    <p:sldId id="569" r:id="rId705"/>
    <p:sldId id="570" r:id="rId706"/>
    <p:sldId id="571" r:id="rId707"/>
    <p:sldId id="572" r:id="rId708"/>
    <p:sldId id="573" r:id="rId709"/>
    <p:sldId id="574" r:id="rId710"/>
    <p:sldId id="575" r:id="rId711"/>
    <p:sldId id="576" r:id="rId712"/>
    <p:sldId id="577" r:id="rId713"/>
    <p:sldId id="578" r:id="rId714"/>
    <p:sldId id="579" r:id="rId715"/>
    <p:sldId id="580" r:id="rId716"/>
    <p:sldId id="581" r:id="rId717"/>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 Id="rId517" Type="http://schemas.openxmlformats.org/officeDocument/2006/relationships/slide" Target="slides/slide126.xml"/><Relationship Id="rId518" Type="http://schemas.openxmlformats.org/officeDocument/2006/relationships/slide" Target="slides/slide127.xml"/><Relationship Id="rId519" Type="http://schemas.openxmlformats.org/officeDocument/2006/relationships/slide" Target="slides/slide128.xml"/><Relationship Id="rId520" Type="http://schemas.openxmlformats.org/officeDocument/2006/relationships/slide" Target="slides/slide129.xml"/><Relationship Id="rId521" Type="http://schemas.openxmlformats.org/officeDocument/2006/relationships/slide" Target="slides/slide130.xml"/><Relationship Id="rId522" Type="http://schemas.openxmlformats.org/officeDocument/2006/relationships/slide" Target="slides/slide131.xml"/><Relationship Id="rId523" Type="http://schemas.openxmlformats.org/officeDocument/2006/relationships/slide" Target="slides/slide132.xml"/><Relationship Id="rId524" Type="http://schemas.openxmlformats.org/officeDocument/2006/relationships/slide" Target="slides/slide133.xml"/><Relationship Id="rId525" Type="http://schemas.openxmlformats.org/officeDocument/2006/relationships/slide" Target="slides/slide134.xml"/><Relationship Id="rId526" Type="http://schemas.openxmlformats.org/officeDocument/2006/relationships/slide" Target="slides/slide135.xml"/><Relationship Id="rId527" Type="http://schemas.openxmlformats.org/officeDocument/2006/relationships/slide" Target="slides/slide136.xml"/><Relationship Id="rId528" Type="http://schemas.openxmlformats.org/officeDocument/2006/relationships/slide" Target="slides/slide137.xml"/><Relationship Id="rId529" Type="http://schemas.openxmlformats.org/officeDocument/2006/relationships/slide" Target="slides/slide138.xml"/><Relationship Id="rId530" Type="http://schemas.openxmlformats.org/officeDocument/2006/relationships/slide" Target="slides/slide139.xml"/><Relationship Id="rId531" Type="http://schemas.openxmlformats.org/officeDocument/2006/relationships/slide" Target="slides/slide140.xml"/><Relationship Id="rId532" Type="http://schemas.openxmlformats.org/officeDocument/2006/relationships/slide" Target="slides/slide141.xml"/><Relationship Id="rId533" Type="http://schemas.openxmlformats.org/officeDocument/2006/relationships/slide" Target="slides/slide142.xml"/><Relationship Id="rId534" Type="http://schemas.openxmlformats.org/officeDocument/2006/relationships/slide" Target="slides/slide143.xml"/><Relationship Id="rId535" Type="http://schemas.openxmlformats.org/officeDocument/2006/relationships/slide" Target="slides/slide144.xml"/><Relationship Id="rId536" Type="http://schemas.openxmlformats.org/officeDocument/2006/relationships/slide" Target="slides/slide145.xml"/><Relationship Id="rId537" Type="http://schemas.openxmlformats.org/officeDocument/2006/relationships/slide" Target="slides/slide146.xml"/><Relationship Id="rId538" Type="http://schemas.openxmlformats.org/officeDocument/2006/relationships/slide" Target="slides/slide147.xml"/><Relationship Id="rId539" Type="http://schemas.openxmlformats.org/officeDocument/2006/relationships/slide" Target="slides/slide148.xml"/><Relationship Id="rId540" Type="http://schemas.openxmlformats.org/officeDocument/2006/relationships/slide" Target="slides/slide149.xml"/><Relationship Id="rId541" Type="http://schemas.openxmlformats.org/officeDocument/2006/relationships/slide" Target="slides/slide150.xml"/><Relationship Id="rId542" Type="http://schemas.openxmlformats.org/officeDocument/2006/relationships/slide" Target="slides/slide151.xml"/><Relationship Id="rId543" Type="http://schemas.openxmlformats.org/officeDocument/2006/relationships/slide" Target="slides/slide152.xml"/><Relationship Id="rId544" Type="http://schemas.openxmlformats.org/officeDocument/2006/relationships/slide" Target="slides/slide153.xml"/><Relationship Id="rId545" Type="http://schemas.openxmlformats.org/officeDocument/2006/relationships/slide" Target="slides/slide154.xml"/><Relationship Id="rId546" Type="http://schemas.openxmlformats.org/officeDocument/2006/relationships/slide" Target="slides/slide155.xml"/><Relationship Id="rId547" Type="http://schemas.openxmlformats.org/officeDocument/2006/relationships/slide" Target="slides/slide156.xml"/><Relationship Id="rId548" Type="http://schemas.openxmlformats.org/officeDocument/2006/relationships/slide" Target="slides/slide157.xml"/><Relationship Id="rId549" Type="http://schemas.openxmlformats.org/officeDocument/2006/relationships/slide" Target="slides/slide158.xml"/><Relationship Id="rId550" Type="http://schemas.openxmlformats.org/officeDocument/2006/relationships/slide" Target="slides/slide159.xml"/><Relationship Id="rId551" Type="http://schemas.openxmlformats.org/officeDocument/2006/relationships/slide" Target="slides/slide160.xml"/><Relationship Id="rId552" Type="http://schemas.openxmlformats.org/officeDocument/2006/relationships/slide" Target="slides/slide161.xml"/><Relationship Id="rId553" Type="http://schemas.openxmlformats.org/officeDocument/2006/relationships/slide" Target="slides/slide162.xml"/><Relationship Id="rId554" Type="http://schemas.openxmlformats.org/officeDocument/2006/relationships/slide" Target="slides/slide163.xml"/><Relationship Id="rId555" Type="http://schemas.openxmlformats.org/officeDocument/2006/relationships/slide" Target="slides/slide164.xml"/><Relationship Id="rId556" Type="http://schemas.openxmlformats.org/officeDocument/2006/relationships/slide" Target="slides/slide165.xml"/><Relationship Id="rId557" Type="http://schemas.openxmlformats.org/officeDocument/2006/relationships/slide" Target="slides/slide166.xml"/><Relationship Id="rId558" Type="http://schemas.openxmlformats.org/officeDocument/2006/relationships/slide" Target="slides/slide167.xml"/><Relationship Id="rId559" Type="http://schemas.openxmlformats.org/officeDocument/2006/relationships/slide" Target="slides/slide168.xml"/><Relationship Id="rId560" Type="http://schemas.openxmlformats.org/officeDocument/2006/relationships/slide" Target="slides/slide169.xml"/><Relationship Id="rId561" Type="http://schemas.openxmlformats.org/officeDocument/2006/relationships/slide" Target="slides/slide170.xml"/><Relationship Id="rId562" Type="http://schemas.openxmlformats.org/officeDocument/2006/relationships/slide" Target="slides/slide171.xml"/><Relationship Id="rId563" Type="http://schemas.openxmlformats.org/officeDocument/2006/relationships/slide" Target="slides/slide172.xml"/><Relationship Id="rId564" Type="http://schemas.openxmlformats.org/officeDocument/2006/relationships/slide" Target="slides/slide173.xml"/><Relationship Id="rId565" Type="http://schemas.openxmlformats.org/officeDocument/2006/relationships/slide" Target="slides/slide174.xml"/><Relationship Id="rId566" Type="http://schemas.openxmlformats.org/officeDocument/2006/relationships/slide" Target="slides/slide175.xml"/><Relationship Id="rId567" Type="http://schemas.openxmlformats.org/officeDocument/2006/relationships/slide" Target="slides/slide176.xml"/><Relationship Id="rId568" Type="http://schemas.openxmlformats.org/officeDocument/2006/relationships/slide" Target="slides/slide177.xml"/><Relationship Id="rId569" Type="http://schemas.openxmlformats.org/officeDocument/2006/relationships/slide" Target="slides/slide178.xml"/><Relationship Id="rId570" Type="http://schemas.openxmlformats.org/officeDocument/2006/relationships/slide" Target="slides/slide179.xml"/><Relationship Id="rId571" Type="http://schemas.openxmlformats.org/officeDocument/2006/relationships/slide" Target="slides/slide180.xml"/><Relationship Id="rId572" Type="http://schemas.openxmlformats.org/officeDocument/2006/relationships/slide" Target="slides/slide181.xml"/><Relationship Id="rId573" Type="http://schemas.openxmlformats.org/officeDocument/2006/relationships/slide" Target="slides/slide182.xml"/><Relationship Id="rId574" Type="http://schemas.openxmlformats.org/officeDocument/2006/relationships/slide" Target="slides/slide183.xml"/><Relationship Id="rId575" Type="http://schemas.openxmlformats.org/officeDocument/2006/relationships/slide" Target="slides/slide184.xml"/><Relationship Id="rId576" Type="http://schemas.openxmlformats.org/officeDocument/2006/relationships/slide" Target="slides/slide185.xml"/><Relationship Id="rId577" Type="http://schemas.openxmlformats.org/officeDocument/2006/relationships/slide" Target="slides/slide186.xml"/><Relationship Id="rId578" Type="http://schemas.openxmlformats.org/officeDocument/2006/relationships/slide" Target="slides/slide187.xml"/><Relationship Id="rId579" Type="http://schemas.openxmlformats.org/officeDocument/2006/relationships/slide" Target="slides/slide188.xml"/><Relationship Id="rId580" Type="http://schemas.openxmlformats.org/officeDocument/2006/relationships/slide" Target="slides/slide189.xml"/><Relationship Id="rId581" Type="http://schemas.openxmlformats.org/officeDocument/2006/relationships/slide" Target="slides/slide190.xml"/><Relationship Id="rId582" Type="http://schemas.openxmlformats.org/officeDocument/2006/relationships/slide" Target="slides/slide191.xml"/><Relationship Id="rId583" Type="http://schemas.openxmlformats.org/officeDocument/2006/relationships/slide" Target="slides/slide192.xml"/><Relationship Id="rId584" Type="http://schemas.openxmlformats.org/officeDocument/2006/relationships/slide" Target="slides/slide193.xml"/><Relationship Id="rId585" Type="http://schemas.openxmlformats.org/officeDocument/2006/relationships/slide" Target="slides/slide194.xml"/><Relationship Id="rId586" Type="http://schemas.openxmlformats.org/officeDocument/2006/relationships/slide" Target="slides/slide195.xml"/><Relationship Id="rId587" Type="http://schemas.openxmlformats.org/officeDocument/2006/relationships/slide" Target="slides/slide196.xml"/><Relationship Id="rId588" Type="http://schemas.openxmlformats.org/officeDocument/2006/relationships/slide" Target="slides/slide197.xml"/><Relationship Id="rId589" Type="http://schemas.openxmlformats.org/officeDocument/2006/relationships/slide" Target="slides/slide198.xml"/><Relationship Id="rId590" Type="http://schemas.openxmlformats.org/officeDocument/2006/relationships/slide" Target="slides/slide199.xml"/><Relationship Id="rId591" Type="http://schemas.openxmlformats.org/officeDocument/2006/relationships/slide" Target="slides/slide200.xml"/><Relationship Id="rId592" Type="http://schemas.openxmlformats.org/officeDocument/2006/relationships/slide" Target="slides/slide201.xml"/><Relationship Id="rId593" Type="http://schemas.openxmlformats.org/officeDocument/2006/relationships/slide" Target="slides/slide202.xml"/><Relationship Id="rId594" Type="http://schemas.openxmlformats.org/officeDocument/2006/relationships/slide" Target="slides/slide203.xml"/><Relationship Id="rId595" Type="http://schemas.openxmlformats.org/officeDocument/2006/relationships/slide" Target="slides/slide204.xml"/><Relationship Id="rId596" Type="http://schemas.openxmlformats.org/officeDocument/2006/relationships/slide" Target="slides/slide205.xml"/><Relationship Id="rId597" Type="http://schemas.openxmlformats.org/officeDocument/2006/relationships/slide" Target="slides/slide206.xml"/><Relationship Id="rId598" Type="http://schemas.openxmlformats.org/officeDocument/2006/relationships/slide" Target="slides/slide207.xml"/><Relationship Id="rId599" Type="http://schemas.openxmlformats.org/officeDocument/2006/relationships/slide" Target="slides/slide208.xml"/><Relationship Id="rId600" Type="http://schemas.openxmlformats.org/officeDocument/2006/relationships/slide" Target="slides/slide209.xml"/><Relationship Id="rId601" Type="http://schemas.openxmlformats.org/officeDocument/2006/relationships/slide" Target="slides/slide210.xml"/><Relationship Id="rId602" Type="http://schemas.openxmlformats.org/officeDocument/2006/relationships/slide" Target="slides/slide211.xml"/><Relationship Id="rId603" Type="http://schemas.openxmlformats.org/officeDocument/2006/relationships/slide" Target="slides/slide212.xml"/><Relationship Id="rId604" Type="http://schemas.openxmlformats.org/officeDocument/2006/relationships/slide" Target="slides/slide213.xml"/><Relationship Id="rId605" Type="http://schemas.openxmlformats.org/officeDocument/2006/relationships/slide" Target="slides/slide214.xml"/><Relationship Id="rId606" Type="http://schemas.openxmlformats.org/officeDocument/2006/relationships/slide" Target="slides/slide215.xml"/><Relationship Id="rId607" Type="http://schemas.openxmlformats.org/officeDocument/2006/relationships/slide" Target="slides/slide216.xml"/><Relationship Id="rId608" Type="http://schemas.openxmlformats.org/officeDocument/2006/relationships/slide" Target="slides/slide217.xml"/><Relationship Id="rId609" Type="http://schemas.openxmlformats.org/officeDocument/2006/relationships/slide" Target="slides/slide218.xml"/><Relationship Id="rId610" Type="http://schemas.openxmlformats.org/officeDocument/2006/relationships/slide" Target="slides/slide219.xml"/><Relationship Id="rId611" Type="http://schemas.openxmlformats.org/officeDocument/2006/relationships/slide" Target="slides/slide220.xml"/><Relationship Id="rId612" Type="http://schemas.openxmlformats.org/officeDocument/2006/relationships/slide" Target="slides/slide221.xml"/><Relationship Id="rId613" Type="http://schemas.openxmlformats.org/officeDocument/2006/relationships/slide" Target="slides/slide222.xml"/><Relationship Id="rId614" Type="http://schemas.openxmlformats.org/officeDocument/2006/relationships/slide" Target="slides/slide223.xml"/><Relationship Id="rId615" Type="http://schemas.openxmlformats.org/officeDocument/2006/relationships/slide" Target="slides/slide224.xml"/><Relationship Id="rId616" Type="http://schemas.openxmlformats.org/officeDocument/2006/relationships/slide" Target="slides/slide225.xml"/><Relationship Id="rId617" Type="http://schemas.openxmlformats.org/officeDocument/2006/relationships/slide" Target="slides/slide226.xml"/><Relationship Id="rId618" Type="http://schemas.openxmlformats.org/officeDocument/2006/relationships/slide" Target="slides/slide227.xml"/><Relationship Id="rId619" Type="http://schemas.openxmlformats.org/officeDocument/2006/relationships/slide" Target="slides/slide228.xml"/><Relationship Id="rId620" Type="http://schemas.openxmlformats.org/officeDocument/2006/relationships/slide" Target="slides/slide229.xml"/><Relationship Id="rId621" Type="http://schemas.openxmlformats.org/officeDocument/2006/relationships/slide" Target="slides/slide230.xml"/><Relationship Id="rId622" Type="http://schemas.openxmlformats.org/officeDocument/2006/relationships/slide" Target="slides/slide231.xml"/><Relationship Id="rId623" Type="http://schemas.openxmlformats.org/officeDocument/2006/relationships/slide" Target="slides/slide232.xml"/><Relationship Id="rId624" Type="http://schemas.openxmlformats.org/officeDocument/2006/relationships/slide" Target="slides/slide233.xml"/><Relationship Id="rId625" Type="http://schemas.openxmlformats.org/officeDocument/2006/relationships/slide" Target="slides/slide234.xml"/><Relationship Id="rId626" Type="http://schemas.openxmlformats.org/officeDocument/2006/relationships/slide" Target="slides/slide235.xml"/><Relationship Id="rId627" Type="http://schemas.openxmlformats.org/officeDocument/2006/relationships/slide" Target="slides/slide236.xml"/><Relationship Id="rId628" Type="http://schemas.openxmlformats.org/officeDocument/2006/relationships/slide" Target="slides/slide237.xml"/><Relationship Id="rId629" Type="http://schemas.openxmlformats.org/officeDocument/2006/relationships/slide" Target="slides/slide238.xml"/><Relationship Id="rId630" Type="http://schemas.openxmlformats.org/officeDocument/2006/relationships/slide" Target="slides/slide239.xml"/><Relationship Id="rId631" Type="http://schemas.openxmlformats.org/officeDocument/2006/relationships/slide" Target="slides/slide240.xml"/><Relationship Id="rId632" Type="http://schemas.openxmlformats.org/officeDocument/2006/relationships/slide" Target="slides/slide241.xml"/><Relationship Id="rId633" Type="http://schemas.openxmlformats.org/officeDocument/2006/relationships/slide" Target="slides/slide242.xml"/><Relationship Id="rId634" Type="http://schemas.openxmlformats.org/officeDocument/2006/relationships/slide" Target="slides/slide243.xml"/><Relationship Id="rId635" Type="http://schemas.openxmlformats.org/officeDocument/2006/relationships/slide" Target="slides/slide244.xml"/><Relationship Id="rId636" Type="http://schemas.openxmlformats.org/officeDocument/2006/relationships/slide" Target="slides/slide245.xml"/><Relationship Id="rId637" Type="http://schemas.openxmlformats.org/officeDocument/2006/relationships/slide" Target="slides/slide246.xml"/><Relationship Id="rId638" Type="http://schemas.openxmlformats.org/officeDocument/2006/relationships/slide" Target="slides/slide247.xml"/><Relationship Id="rId639" Type="http://schemas.openxmlformats.org/officeDocument/2006/relationships/slide" Target="slides/slide248.xml"/><Relationship Id="rId640" Type="http://schemas.openxmlformats.org/officeDocument/2006/relationships/slide" Target="slides/slide249.xml"/><Relationship Id="rId641" Type="http://schemas.openxmlformats.org/officeDocument/2006/relationships/slide" Target="slides/slide250.xml"/><Relationship Id="rId642" Type="http://schemas.openxmlformats.org/officeDocument/2006/relationships/slide" Target="slides/slide251.xml"/><Relationship Id="rId643" Type="http://schemas.openxmlformats.org/officeDocument/2006/relationships/slide" Target="slides/slide252.xml"/><Relationship Id="rId644" Type="http://schemas.openxmlformats.org/officeDocument/2006/relationships/slide" Target="slides/slide253.xml"/><Relationship Id="rId645" Type="http://schemas.openxmlformats.org/officeDocument/2006/relationships/slide" Target="slides/slide254.xml"/><Relationship Id="rId646" Type="http://schemas.openxmlformats.org/officeDocument/2006/relationships/slide" Target="slides/slide255.xml"/><Relationship Id="rId647" Type="http://schemas.openxmlformats.org/officeDocument/2006/relationships/slide" Target="slides/slide256.xml"/><Relationship Id="rId648" Type="http://schemas.openxmlformats.org/officeDocument/2006/relationships/slide" Target="slides/slide257.xml"/><Relationship Id="rId649" Type="http://schemas.openxmlformats.org/officeDocument/2006/relationships/slide" Target="slides/slide258.xml"/><Relationship Id="rId650" Type="http://schemas.openxmlformats.org/officeDocument/2006/relationships/slide" Target="slides/slide259.xml"/><Relationship Id="rId651" Type="http://schemas.openxmlformats.org/officeDocument/2006/relationships/slide" Target="slides/slide260.xml"/><Relationship Id="rId652" Type="http://schemas.openxmlformats.org/officeDocument/2006/relationships/slide" Target="slides/slide261.xml"/><Relationship Id="rId653" Type="http://schemas.openxmlformats.org/officeDocument/2006/relationships/slide" Target="slides/slide262.xml"/><Relationship Id="rId654" Type="http://schemas.openxmlformats.org/officeDocument/2006/relationships/slide" Target="slides/slide263.xml"/><Relationship Id="rId655" Type="http://schemas.openxmlformats.org/officeDocument/2006/relationships/slide" Target="slides/slide264.xml"/><Relationship Id="rId656" Type="http://schemas.openxmlformats.org/officeDocument/2006/relationships/slide" Target="slides/slide265.xml"/><Relationship Id="rId657" Type="http://schemas.openxmlformats.org/officeDocument/2006/relationships/slide" Target="slides/slide266.xml"/><Relationship Id="rId658" Type="http://schemas.openxmlformats.org/officeDocument/2006/relationships/slide" Target="slides/slide267.xml"/><Relationship Id="rId659" Type="http://schemas.openxmlformats.org/officeDocument/2006/relationships/slide" Target="slides/slide268.xml"/><Relationship Id="rId660" Type="http://schemas.openxmlformats.org/officeDocument/2006/relationships/slide" Target="slides/slide269.xml"/><Relationship Id="rId661" Type="http://schemas.openxmlformats.org/officeDocument/2006/relationships/slide" Target="slides/slide270.xml"/><Relationship Id="rId662" Type="http://schemas.openxmlformats.org/officeDocument/2006/relationships/slide" Target="slides/slide271.xml"/><Relationship Id="rId663" Type="http://schemas.openxmlformats.org/officeDocument/2006/relationships/slide" Target="slides/slide272.xml"/><Relationship Id="rId664" Type="http://schemas.openxmlformats.org/officeDocument/2006/relationships/slide" Target="slides/slide273.xml"/><Relationship Id="rId665" Type="http://schemas.openxmlformats.org/officeDocument/2006/relationships/slide" Target="slides/slide274.xml"/><Relationship Id="rId666" Type="http://schemas.openxmlformats.org/officeDocument/2006/relationships/slide" Target="slides/slide275.xml"/><Relationship Id="rId667" Type="http://schemas.openxmlformats.org/officeDocument/2006/relationships/slide" Target="slides/slide276.xml"/><Relationship Id="rId668" Type="http://schemas.openxmlformats.org/officeDocument/2006/relationships/slide" Target="slides/slide277.xml"/><Relationship Id="rId669" Type="http://schemas.openxmlformats.org/officeDocument/2006/relationships/slide" Target="slides/slide278.xml"/><Relationship Id="rId670" Type="http://schemas.openxmlformats.org/officeDocument/2006/relationships/slide" Target="slides/slide279.xml"/><Relationship Id="rId671" Type="http://schemas.openxmlformats.org/officeDocument/2006/relationships/slide" Target="slides/slide280.xml"/><Relationship Id="rId672" Type="http://schemas.openxmlformats.org/officeDocument/2006/relationships/slide" Target="slides/slide281.xml"/><Relationship Id="rId673" Type="http://schemas.openxmlformats.org/officeDocument/2006/relationships/slide" Target="slides/slide282.xml"/><Relationship Id="rId674" Type="http://schemas.openxmlformats.org/officeDocument/2006/relationships/slide" Target="slides/slide283.xml"/><Relationship Id="rId675" Type="http://schemas.openxmlformats.org/officeDocument/2006/relationships/slide" Target="slides/slide284.xml"/><Relationship Id="rId676" Type="http://schemas.openxmlformats.org/officeDocument/2006/relationships/slide" Target="slides/slide285.xml"/><Relationship Id="rId677" Type="http://schemas.openxmlformats.org/officeDocument/2006/relationships/slide" Target="slides/slide286.xml"/><Relationship Id="rId678" Type="http://schemas.openxmlformats.org/officeDocument/2006/relationships/slide" Target="slides/slide287.xml"/><Relationship Id="rId679" Type="http://schemas.openxmlformats.org/officeDocument/2006/relationships/slide" Target="slides/slide288.xml"/><Relationship Id="rId680" Type="http://schemas.openxmlformats.org/officeDocument/2006/relationships/slide" Target="slides/slide289.xml"/><Relationship Id="rId681" Type="http://schemas.openxmlformats.org/officeDocument/2006/relationships/slide" Target="slides/slide290.xml"/><Relationship Id="rId682" Type="http://schemas.openxmlformats.org/officeDocument/2006/relationships/slide" Target="slides/slide291.xml"/><Relationship Id="rId683" Type="http://schemas.openxmlformats.org/officeDocument/2006/relationships/slide" Target="slides/slide292.xml"/><Relationship Id="rId684" Type="http://schemas.openxmlformats.org/officeDocument/2006/relationships/slide" Target="slides/slide293.xml"/><Relationship Id="rId685" Type="http://schemas.openxmlformats.org/officeDocument/2006/relationships/slide" Target="slides/slide294.xml"/><Relationship Id="rId686" Type="http://schemas.openxmlformats.org/officeDocument/2006/relationships/slide" Target="slides/slide295.xml"/><Relationship Id="rId687" Type="http://schemas.openxmlformats.org/officeDocument/2006/relationships/slide" Target="slides/slide296.xml"/><Relationship Id="rId688" Type="http://schemas.openxmlformats.org/officeDocument/2006/relationships/slide" Target="slides/slide297.xml"/><Relationship Id="rId689" Type="http://schemas.openxmlformats.org/officeDocument/2006/relationships/slide" Target="slides/slide298.xml"/><Relationship Id="rId690" Type="http://schemas.openxmlformats.org/officeDocument/2006/relationships/slide" Target="slides/slide299.xml"/><Relationship Id="rId691" Type="http://schemas.openxmlformats.org/officeDocument/2006/relationships/slide" Target="slides/slide300.xml"/><Relationship Id="rId692" Type="http://schemas.openxmlformats.org/officeDocument/2006/relationships/slide" Target="slides/slide301.xml"/><Relationship Id="rId693" Type="http://schemas.openxmlformats.org/officeDocument/2006/relationships/slide" Target="slides/slide302.xml"/><Relationship Id="rId694" Type="http://schemas.openxmlformats.org/officeDocument/2006/relationships/slide" Target="slides/slide303.xml"/><Relationship Id="rId695" Type="http://schemas.openxmlformats.org/officeDocument/2006/relationships/slide" Target="slides/slide304.xml"/><Relationship Id="rId696" Type="http://schemas.openxmlformats.org/officeDocument/2006/relationships/slide" Target="slides/slide305.xml"/><Relationship Id="rId697" Type="http://schemas.openxmlformats.org/officeDocument/2006/relationships/slide" Target="slides/slide306.xml"/><Relationship Id="rId698" Type="http://schemas.openxmlformats.org/officeDocument/2006/relationships/slide" Target="slides/slide307.xml"/><Relationship Id="rId699" Type="http://schemas.openxmlformats.org/officeDocument/2006/relationships/slide" Target="slides/slide308.xml"/><Relationship Id="rId700" Type="http://schemas.openxmlformats.org/officeDocument/2006/relationships/slide" Target="slides/slide309.xml"/><Relationship Id="rId701" Type="http://schemas.openxmlformats.org/officeDocument/2006/relationships/slide" Target="slides/slide310.xml"/><Relationship Id="rId702" Type="http://schemas.openxmlformats.org/officeDocument/2006/relationships/slide" Target="slides/slide311.xml"/><Relationship Id="rId703" Type="http://schemas.openxmlformats.org/officeDocument/2006/relationships/slide" Target="slides/slide312.xml"/><Relationship Id="rId704" Type="http://schemas.openxmlformats.org/officeDocument/2006/relationships/slide" Target="slides/slide313.xml"/><Relationship Id="rId705" Type="http://schemas.openxmlformats.org/officeDocument/2006/relationships/slide" Target="slides/slide314.xml"/><Relationship Id="rId706" Type="http://schemas.openxmlformats.org/officeDocument/2006/relationships/slide" Target="slides/slide315.xml"/><Relationship Id="rId707" Type="http://schemas.openxmlformats.org/officeDocument/2006/relationships/slide" Target="slides/slide316.xml"/><Relationship Id="rId708" Type="http://schemas.openxmlformats.org/officeDocument/2006/relationships/slide" Target="slides/slide317.xml"/><Relationship Id="rId709" Type="http://schemas.openxmlformats.org/officeDocument/2006/relationships/slide" Target="slides/slide318.xml"/><Relationship Id="rId710" Type="http://schemas.openxmlformats.org/officeDocument/2006/relationships/slide" Target="slides/slide319.xml"/><Relationship Id="rId711" Type="http://schemas.openxmlformats.org/officeDocument/2006/relationships/slide" Target="slides/slide320.xml"/><Relationship Id="rId712" Type="http://schemas.openxmlformats.org/officeDocument/2006/relationships/slide" Target="slides/slide321.xml"/><Relationship Id="rId713" Type="http://schemas.openxmlformats.org/officeDocument/2006/relationships/slide" Target="slides/slide322.xml"/><Relationship Id="rId714" Type="http://schemas.openxmlformats.org/officeDocument/2006/relationships/slide" Target="slides/slide323.xml"/><Relationship Id="rId715" Type="http://schemas.openxmlformats.org/officeDocument/2006/relationships/slide" Target="slides/slide324.xml"/><Relationship Id="rId716" Type="http://schemas.openxmlformats.org/officeDocument/2006/relationships/slide" Target="slides/slide325.xml"/><Relationship Id="rId717" Type="http://schemas.openxmlformats.org/officeDocument/2006/relationships/slide" Target="slides/slide326.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Thermodynamics</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118 Previous-Year Questions · 96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4 Topics · 118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4 Topics · 118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Laws State Functions</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30 Qs   E 9 · M 18 · H 3</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25%</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141732"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Free Energy Equilibria</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7 Qs   E 1 · M 6 · H 0</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54864"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Partial Molar Quantities</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   E 1 · M 4 · H 1</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54864"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Thermodynamics – General</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75 Qs   E 28 · M 47 · H 0</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64%</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362833"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Laws State Functions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30 questions   ·   Easy 9  |  Medium 18  |  Hard 3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1 mol of CO₂, 1 mol of N₂ and 2 mol of O₂ were mixed at 300 K. The entropy of mixing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6Rln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8Rln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8Rln 2/300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16R/ln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6Rln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ΔS_mix = −R Σnᵢ ln xᵢ = −R[1·ln¼ + 1·ln¼ + 2·ln½] = R[2 ln 4 + 2 ln 2] = 6R ln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6Rln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8Rln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ΔS_mix = −R Σnᵢ ln xᵢ = −R[1·ln¼ + 1·ln¼ + 2·ln½] = R[2 ln 4 + 2 ln 2] = 6R ln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8Rln 2/300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16R/ln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the liquid ⇌ vapour equilibrium of a substance (dP)/(dT) at 1 bar and 400 K is 8 × 10⁻³ bar K⁻¹. If the molar volume in the vapour form is 200 L mol⁻¹ and the molar volume in the liquid form is negligible, the molar enthalpy of vapourisation is (1.0 bar L = 100 J)</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640 kJ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 kJ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80 kJ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64 kJ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64 kJ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Clapeyron: dP/dT = ΔH/(TΔV) → ΔH = T ΔV (dP/dT) = 400 × 200 L × 8×10⁻³ bar K⁻¹ = 640 bar L = 64 000 J = 64 kJ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64 kJ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640 kJ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Clapeyron: dP/dT = ΔH/(TΔV) → ΔH = T ΔV (dP/dT) = 400 × 200 L × 8×10⁻³ bar K⁻¹ = 640 bar L = 64 000 J = 64 kJ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100 kJ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80 kJ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water, Δ Hᵥₐₚ ≈ 41 kJ mol⁻¹. The molar entropy of vaporization at 1 atm pressure is approximately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410 J K⁻¹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110 J K⁻¹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41 J K⁻¹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 J K⁻¹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110 J K⁻¹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ΔS_vap = ΔH_vap/T_b = 41000/373 ≈ 110 J K⁻¹ mol⁻¹ (Trouton's rule region, ~85–110).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110 J K⁻¹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410 J K⁻¹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ΔS_vap = ΔH_vap/T_b = 41000/373 ≈ 110 J K⁻¹ mol⁻¹ (Trouton's rule region, ~85–110).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41 J K⁻¹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 J K⁻¹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boiling point of a solution of non-volatile solid is higher than that of the pure solvent. It always indicates that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enthalpy of the solution is higher than that of the pure solvent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entropy of the solution is higher than that of the pure solvent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Gibbs free energy of the solution is higher than that of the pure solvent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internal energy of the solution is higher than that of the pure solvent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the entropy of the solution is higher than that of the pure solvent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elevation arises because dissolving the solute raises the entropy of the liquid phase, lowering its chemical potential and requiring a higher temperature to match the vapour.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the entropy of the solution is higher than that of the pure solvent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enthalpy of the solution is higher than that of the pure solvent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elevation arises because dissolving the solute raises the entropy of the liquid phase, lowering its chemical potential and requiring a higher temperature to match the vapour.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Gibbs free energy of the solution is higher than that of the pure solvent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internal energy of the solution is higher than that of the pure solvent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exact differential df of a state function f(x, y),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dy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dx - (x)/(y) dy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y dx - x dy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(1)/(y) dx - (x)/(y²) dy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(1)/(y) dx - (x)/(y²) dy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M dx + N dy to be exact, ∂M/∂y = ∂N/∂x. (d): ∂(1/y)/∂y = −1/y² and ∂(−x/y²)/∂x = −1/y² ✓ — it is d(x/y). (a), (b), (c) fail the test.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(1)/(y) dx - (x)/(y²) dy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 dy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For M dx + N dy to be exact, ∂M/∂y = ∂N/∂x. (d): ∂(1/y)/∂y = −1/y² and ∂(−x/y²)/∂x = −1/y² ✓ — it is d(x/y). (a), (b), (c) fail the test.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dx - (x)/(y) dy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y dx - x dy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Enthalpy is equal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TS + PV + Σ μᵢ nᵢ</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TS + Σ μᵢ nᵢ</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 μᵢ nᵢ</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PV + Σ μᵢ nᵢ</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TS + Σ μᵢ nᵢ</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 = U + PV and the Euler relation U = TS − PV + Σμᵢnᵢ give H = TS + Σμᵢnᵢ.</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TS + Σ μᵢ nᵢ</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TS + PV + Σ μᵢ nᵢ</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H = U + PV and the Euler relation U = TS − PV + Σμᵢnᵢ give H = TS + Σμᵢnᵢ.</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 μᵢ nᵢ</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PV + Σ μᵢ nᵢ</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Entropy of a perfect gas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independent of 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ln 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V²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proportional to ln 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 = nC_V ln T + nR ln V + const (Sackur–Tetrode form) — entropy varies as ln V, not linearly.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proportional to ln 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independent of 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S = nC_V ln T + nR ln V + const (Sackur–Tetrode form) — entropy varies as ln V, not linearly.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proportional to 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proportional to V²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Consider a phase transition between two incompressible phases. The correct statement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transition is independent of pressure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transition is independent of temperature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entropy of such transition is always zero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enthalpy of such transition is always non-zero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The transition is independent of pressure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If both phases are incompressible (and ΔV ≈ 0), Clapeyron dT/dP = ΔV/ΔS ≈ 0, so the transition temperature does not depend on pressure.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The transition is independent of pressure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transition is independent of temperature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If both phases are incompressible (and ΔV ≈ 0), Clapeyron dT/dP = ΔV/ΔS ≈ 0, so the transition temperature does not depend on pressure.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entropy of such transition is always zero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enthalpy of such transition is always non-zero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entropy changes in a system undergoing transformation, as depicted in the diagram, below The correct statement among the following is (1) Δ S₁ = Δ S₂ and Δ S ≠ Δ S₁ + Δ S₂ (2) Δ S₁ &gt; Δ S₂ and Δ S ≠ Δ S₁ + Δ S₂ (3) Δ S₁ = Δ S₂ and Δ S = Δ S₁ + Δ S₂ (4) Δ S₁ &gt; Δ S₂ and Δ S = Δ S₁ + Δ S₂ Options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Entropy is a state function: the total ΔS for the overall transformation equals the sum of the steps, ΔS = ΔS₁ + ΔS₂; from the diagram the first step carries the larger entropy change (ΔS₁ &gt; ΔS₂). (Diagram not reproduced — verify.)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Entropy is a state function: the total ΔS for the overall transformation equals the sum of the steps, ΔS = ΔS₁ + ΔS₂; from the diagram the first step carries the larger entropy change (ΔS₁ &gt; ΔS₂). (Diagram not reproduced — verify.)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excess molar entropy of mixing of liquid A with liquid B is -Rln 2. The experimentally observed change in entropy upon mixing 1.0 mol of liquid A with 1.0 mol of liquid B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-2Rln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+4Rln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+Rln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Ideal ΔS_mix for 1 mol + 1 mol = −R(1·ln½ + 1·ln½) = 2R ln 2. Excess molar entropy −R ln 2 for 2 mol of mixture = −2R ln 2. Observed ΔS = 2R ln 2 − 2R ln 2 =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-2Rln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Ideal ΔS_mix for 1 mol + 1 mol = −R(1·ln½ + 1·ln½) = 2R ln 2. Excess molar entropy −R ln 2 for 2 mol of mixture = −2R ln 2. Observed ΔS = 2R ln 2 − 2R ln 2 = 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+4Rln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+Rln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a bomb calorimeter, the combustion of 0.5 g of compound A (molar mass = 50 g mol⁻¹) increased the temperature by 4 K. If the heat capacity of the calorimeter along with that of the material is 2.5 kJ K⁻¹, the molar internal energy of combustion, in kJ,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-1000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q_V = C_cal ΔT = 2.5 kJ K⁻¹ × 4 K = 10 kJ released by 0.5/50 = 0.01 mol → ΔU_c = −10/0.01 = −1000 kJ mol⁻¹ (exothermic, negative).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-1000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q_V = C_cal ΔT = 2.5 kJ K⁻¹ × 4 K = 10 kJ released by 0.5/50 = 0.01 mol → ΔU_c = −10/0.01 = −1000 kJ mol⁻¹ (exothermic, negative).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change in entropy for a reversible adiabatic process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Maximum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Minimum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Positive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Zero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Reversible adiabatic: dq_rev = 0 → dS = dq_rev/T = 0 (isentropic).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Zero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Maximum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Reversible adiabatic: dq_rev = 0 → dS = dq_rev/T = 0 (isentropic).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Minimum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Positive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phase diagram of water, the solid-liquid boundary has a negative slope. The reason for this unusual behavior can be traced to decrease in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Density of the system on melting</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volume of the system on melting</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entropy of the system on melting</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enthalpy of the system on melting</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volume of the system on melting</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Clapeyron: dP/dT = ΔS_fus/ΔV_fus. ΔS_fus &gt; 0 always; for water ice is less dense than liquid, so ΔV_fus &lt; 0 (volume decreases on melting) → negative slope.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volume of the system on melting</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Density of the system on melting</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Clapeyron: dP/dT = ΔS_fus/ΔV_fus. ΔS_fus &gt; 0 always; for water ice is less dense than liquid, so ΔV_fus &lt; 0 (volume decreases on melting) → negative slope.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entropy of the system on melting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enthalpy of the system on melting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One mole of a mono-atomic ideal gas is transformed from 300K and 2 atm to 600K and 4 atm. The entropy change for this process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(3)/(2)Rln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(1)/(2)Rln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(7)/(2)Rln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(5)/(2)Rln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(3)/(2)Rln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 = C_P ln(T₂/T₁) − R ln(P₂/P₁) = (5/2)R ln 2 − R ln 2 = (3/2)R ln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(3)/(2)Rln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(1)/(2)Rln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ΔS = C_P ln(T₂/T₁) − R ln(P₂/P₁) = (5/2)R ln 2 − R ln 2 = (3/2)R ln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(7)/(2)Rln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(5)/(2)Rln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sample of 2.0 moles of O₂(g) (assumed ideal) at 500 K is expanded from 5 L to 50 L under adiabatic and reversible conditions. The change in its internal energy (in kJ) is close to R = 8.3 K⁻¹ mol⁻¹; C_V,m = (5)/(2)R</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-22.5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-12.5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Reversible adiabatic: T₂ = T₁(V₁/V₂)^{R/C_V} = 500 × (0.1)^{0.4} = 199 K. ΔU = nC_V ΔT = 2 × (5/2)(8.3) × (199 − 500) = −12.5 kJ.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-12.5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-22.5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Reversible adiabatic: T₂ = T₁(V₁/V₂)^{R/C_V} = 500 × (0.1)^{0.4} = 199 K. ΔU = nC_V ΔT = 2 × (5/2)(8.3) × (199 − 500) = −12.5 kJ.</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-19.1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When yellow phosphorous is converted to red phosphorous, the entropy and volume of the system do not change. The order of this phase transition is most likely to be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Ehrenfest classification: ΔS = 0 and ΔV = 0 (continuous first derivatives of G) but discontinuous second derivatives (C_P, κ) → second-order transition.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Ehrenfest classification: ΔS = 0 and ΔV = 0 (continuous first derivatives of G) but discontinuous second derivatives (C_P, κ) → second-order transition.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Standard entropy of crystalline carbon monoxide (in J/mol) at 0 K is around</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5.76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5.76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 is nearly symmetric and freezes with random C≡O / O≡C orientations (W = 2): residual S = R ln 2 = 8.314 × 0.693 = 5.76 J K⁻¹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5.76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CO is nearly symmetric and freezes with random C≡O / O≡C orientations (W = 2): residual S = R ln 2 = 8.314 × 0.693 = 5.76 J K⁻¹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temperature of 54 g of water is raised from 15^circC to 75^circC at constant pressure. The change in the enthalpy of the system (given that Cₚ,m of water =75 J K⁻¹ mol⁻¹)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4.5 kJ</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13.5 kJ</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9.0 kJ</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18.0 kJ</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13.5 kJ</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 = 54/18 = 3 mol. ΔH = nC_{P,m}ΔT = 3 × 75 × 60 = 13 500 J = 13.5 kJ.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13.5 kJ</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4.5 kJ</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n = 54/18 = 3 mol. ΔH = nC_{P,m}ΔT = 3 × 75 × 60 = 13 500 J = 13.5 kJ.</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9.0 kJ</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18.0 kJ</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residual entropy of the asymmetric molecule N₂O in its crystalline state is 5.8 J K⁻¹ mol⁻¹ at absolute zero. The number of orientations that can be adopted by N₂O in its crystalline state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Residual entropy S = R ln W → ln W = 5.8/8.314 = 0.70 → W = 2 (NNO or ONN orientation).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Residual entropy S = R ln W → ln W = 5.8/8.314 = 0.70 → W = 2 (NNO or ONN orientation).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the reaction that is accompanied by a decrease in the entropy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N₂(g) + 3H₂(g) → 2NH₃(g)</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C₆H₁₂O₆(s) + 6O₂(g) → 6CO₂(g) + 6H₂O(l)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PCl₅(s) → PCl₃(l) + Cl₂(g)</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2H₂O(l) → 2H₂(g) + O₂(g)</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N₂(g) + 3H₂(g) → 2NH₃(g)</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Count gas moles: (a) 4 → 2 gas moles: ΔS &lt; 0. (b) 6 → 6 (no net change, slight); (c) and (d) produce gas from condensed phases → ΔS &gt;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N₂(g) + 3H₂(g) → 2NH₃(g)</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C₆H₁₂O₆(s) + 6O₂(g) → 6CO₂(g) + 6H₂O(l)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Count gas moles: (a) 4 → 2 gas moles: ΔS &lt; 0. (b) 6 → 6 (no net change, slight); (c) and (d) produce gas from condensed phases → ΔS &gt; 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PCl₅(s) → PCl₃(l) + Cl₂(g)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2H₂O(l) → 2H₂(g) + O₂(g)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molar entropy of crystalline CO at absolute zero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-Rln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Rln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2Rln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Rln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 has a residual (frozen-in orientational) entropy at 0 K: S₀ = R ln 2 ≈ 5.76 J K⁻¹ mol⁻¹ — the third-law value of zero is not reached. (Bank key (a) zero; option (c) is the intended textbook answer, consistent with Q PH0571 — verify.)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Rln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Zero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CO has a residual (frozen-in orientational) entropy at 0 K: S₀ = R ln 2 ≈ 5.76 J K⁻¹ mol⁻¹ — the third-law value of zero is not reached. (Bank key (a) zero; option (c) is the intended textbook answer, consistent with Q PH0571 — verify.)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-Rln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2Rln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W (work), Q (heat), U (internal energy) and S (entropy)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and U are path functions but Q and S are state functions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and S are path functions but Q and U are state functions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 and U are path functions but Q and W are state functions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and Q are path functions but U and S are state functions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W and Q are path functions but U and S are state functions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 and S are state functions (depend only on the state). Heat Q and work W depend on the path taken between states.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W and Q are path functions but U and S are state functions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and U are path functions but Q and S are state functions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U and S are state functions (depend only on the state). Heat Q and work W depend on the path taken between states.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and S are path functions but Q and U are state functions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 and U are path functions but Q and W are state functions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change in entropy when two moles of Argon gas are heated at constant volume from 300 K to 500 K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-12.74 J K⁻¹ mole⁻¹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-6.37 J K⁻¹ mole⁻¹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6.37 J K⁻¹ mole⁻¹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12.74 J K⁻¹ mole⁻¹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6.37 J K⁻¹ mole⁻¹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Constant volume: ΔS = nC_V ln(T₂/T₁). Per mole: (3/2)(8.314) ln(500/300) = 12.47 × 0.511 = 6.37 J K⁻¹ mol⁻¹; for the 2 mol sample the total is 12.74 J K⁻¹. The options are quoted per mole → 6.37.</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6.37 J K⁻¹ mole⁻¹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-12.74 J K⁻¹ mole⁻¹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Constant volume: ΔS = nC_V ln(T₂/T₁). Per mole: (3/2)(8.314) ln(500/300) = 12.47 × 0.511 = 6.37 J K⁻¹ mol⁻¹; for the 2 mol sample the total is 12.74 J K⁻¹. The options are quoted per mole → 6.37.</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-6.37 J K⁻¹ mole⁻¹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12.74 J K⁻¹ mole⁻¹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the process 1 Ar(300 K, 1 bar) longrightarrow 1 Ar(200 K, 10 bar) assuming ideal gas behavior, the change in molar entropy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-27.57 J K⁻¹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+27.57 J K⁻¹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-24.20 J K⁻¹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+24.20 J K⁻¹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-27.57 J K⁻¹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 = C_P ln(T₂/T₁) − R ln(P₂/P₁) = (5/2)(8.314) ln(200/300) − 8.314 ln 10 = −8.43 − 19.14 = −27.57 J K⁻¹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-27.57 J K⁻¹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+27.57 J K⁻¹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ΔS = C_P ln(T₂/T₁) − R ln(P₂/P₁) = (5/2)(8.314) ln(200/300) − 8.314 ln 10 = −8.43 − 19.14 = −27.57 J K⁻¹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-24.20 J K⁻¹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+24.20 J K⁻¹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system subjected to only P-V work, entropy is given by (I) -((∂ G)/(∂ T))_P (II) ((∂ G)/(∂ P))_T (III) -((∂ A)/(∂ V))_T (IV) -((∂ A)/(∂ T))_V</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and 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and IV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II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I and IV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dG = VdP − SdT → S = −(∂G/∂T)_P (I); dA = −PdV − SdT → S = −(∂A/∂T)_V (IV). (II) = V and (III) = P. Answer I and IV. (Bank key (a)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I and IV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dG = VdP − SdT → S = −(∂G/∂T)_P (I); dA = −PdV − SdT → S = −(∂A/∂T)_V (IV). (II) = V and (III) = P. Answer I and IV. (Bank key (a)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Consider an ideal gas of volume V at temperature T and pressure P. If the entropy of the gas is S, the partial derivative (∂ P/∂ S)_V is equal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T/∂ P)_S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T/∂ V)_P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T/∂ V)_S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T/∂ S)_P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'State = Snapshot, Path = Process'.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 T/∂ V)_S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Maxwell relation from dU = TdS − PdV: (∂T/∂V)_S = −(∂P/∂S)_V, i.e. (∂P/∂S)_V = −(∂T/∂V)_S.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 T/∂ V)_S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quantity is a state function if its differential is exact: (∂M/∂y) = (∂N/∂x).</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'State = Snapshot, Path = Process'.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T/∂ P)_S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Maxwell relation from dU = TdS − PdV: (∂T/∂V)_S = −(∂P/∂S)_V, i.e. (∂P/∂S)_V = −(∂T/∂V)_S.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T/∂ V)_P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q_rev/T = ΔS for an irreversible path (ΔS must be computed along a reversible path between the same states).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T/∂ S)_P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Residual entropy: R ln 2 for CO (two orientations), R ln(3/2) for ice.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Two moles of an ideal gas X and two moles of an ideal gas Y, initially at the same temperature and pressure, are mixed under isothermal-isobaric condition. The entropy change on mixing is ______________ JK⁻¹. (Upto one decimal place, Use R = 8.31 JK⁻¹ mol⁻¹)</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ΔS_mix = −R Σnᵢ ln xᵢ = −8.31[2 ln ½ + 2 ln ½] = 4 × 8.31 × 0.693 = 23.0 J K⁻¹.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23.0 J K⁻¹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entropy change for the melting of 'x' moles of ice (heat of fusion is 80 cal g⁻¹ ) at 273 K and 1 atm pressure is 28.80 cal K⁻¹. The value of ' x ' is ____ (Round off to two decimal places) ( Molecucular weight of water =18 g / mol)</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ΔS_fus per mole = (80 × 18)/273 = 5.275 cal K⁻¹ mol⁻¹. x = 28.80/5.275 = 5.46 mol.</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5.46</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When three moles of helium is mixed with one mole of neon at constant temperature and pressure (25°C, 1 atm), the entropy of mixing (in JK⁻¹, rounded off to two decimal places) is ____ (Given: R = 8.314 JK⁻¹ mol⁻¹)</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ΔS_mix = −R[3 ln 0.75 + 1 ln 0.25] = −8.314[−0.863 − 1.386] = 8.314 × 2.249 = 18.70 J K⁻¹.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18.70 J K⁻¹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Laws State 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change in enthalpy (Δ H) for the reaction 2P(s) + 3Br₂(l) → 2PBr₃(l) is –243 kJ. In this reaction, if the amount of phosphorus consumed is 3.1 g, the change in enthalpy (rounded off to two decimal places) is ____ kJ. [Atomic Wt. of P = 31]</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Laws State 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3.1 g P = 0.1 mol; the equation uses 2 mol P for −243 kJ → ΔH = (0.1/2) × (−243) = −12.15 kJ.</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−12.15 kJ</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Laws State Functions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30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State functions (U, H, S, G, A, p, V, T) depend only on the state; path functions (q, w) on the path. Zeroth law defines T; first law conserves energy; second law introduces entropy and the Carnot limit; third law sets S = 0 for a perfect crystal at 0 K.</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η_Carnot = 1 − T_c/T_h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ΔS_cycle = 0; ∮dq_rev/T =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 = k ln W</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ΔS_surr = −ΔH_sys/T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Identify state vs path functions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Carnot efficiency and refrigerator COP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Third-law entropy and residual entropy (CO, N₂O, ice)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Exact differentials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Treating q_rev/T = ΔS for an irreversible path (ΔS must be computed along a reversible path between the same states).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Residual entropy: R ln 2 for CO (two orientations), R ln(3/2) for ice.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   Q10   Q11   Q12   Q13   Q14   Q15   Q16   Q17   Q18   Q19   Q20   Q21   Q22   Q23   Q24   Q25   Q26   Q27   Q28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Laws State Functions.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Free Energy Equilibria</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7 questions   ·   Easy 1  |  Medium 6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parameter which always decreases during a spontaneous process at constant S and V,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Cₚ</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q</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Free Energy Equilibria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'−RT ln K: more negative ΔG°, bigger K'.</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U</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ΔG = ΔG° + RT ln Q; at equilibrium ΔG° = −RT ln K; Gibbs–Helmholtz [∂(G/T)/∂T]_p = −H/T²; van't Hoff; ΔG° = −nFE°; coupling of reactions; temperature at which a reaction becomes spontaneous T = ΔH/ΔS.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dU = TdS − PdV + (irreversible term) → at constant S and V, dU ≤ 0; U decreases in a spontaneous process (just as G decreases at constant T, 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U</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&lt; 0, ΔS &gt; 0: always spontaneous; ΔH &gt; 0, ΔS &lt; 0: never; mixed signs: temperature decides at T = ΔH/ΔS.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K in bar for Kc data; forgetting ΔG = 0 (not ΔG° = 0) at equilibrium.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ten-fold change in K corresponds to ΔG° change of 2.303RT ≈ 5.7 kJ mol⁻¹ at 298 K.</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'−RT ln K: more negative ΔG°, bigger 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dU = TdS − PdV + (irreversible term) → at constant S and V, dU ≤ 0; U decreases in a spontaneous process (just as G decreases at constant T, 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Cₚ</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K in bar for Kc data; forgetting ΔG = 0 (not ΔG° = 0) at equilibrium.</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ten-fold change in K corresponds to ΔG° change of 2.303RT ≈ 5.7 kJ mol⁻¹ at 298 K.</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process is carried out at constant volume and at constant entropy. It will be spontaneous if: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 &lt;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H &lt;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U &lt;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A &lt;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Free Energy Equilibria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'−RT ln K: more negative ΔG°, bigger K'.</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Δ U &lt;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ΔG = ΔG° + RT ln Q; at equilibrium ΔG° = −RT ln K; Gibbs–Helmholtz [∂(G/T)/∂T]_p = −H/T²; van't Hoff; ΔG° = −nFE°; coupling of reactions; temperature at which a reaction becomes spontaneous T = ΔH/ΔS.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constant V and S the natural criterion is (dU)_{S,V} ≤ 0: spontaneous if ΔU &lt; 0. (ΔA &lt; 0 is for constant T,V; ΔG &lt; 0 for constant T,P.)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Δ U &lt;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&lt; 0, ΔS &gt; 0: always spontaneous; ΔH &gt; 0, ΔS &lt; 0: never; mixed signs: temperature decides at T = ΔH/ΔS.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K in bar for Kc data; forgetting ΔG = 0 (not ΔG° = 0) at equilibrium.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ten-fold change in K corresponds to ΔG° change of 2.303RT ≈ 5.7 kJ mol⁻¹ at 298 K.</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'−RT ln K: more negative ΔG°, bigger 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G &lt;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At constant V and S the natural criterion is (dU)_{S,V} ≤ 0: spontaneous if ΔU &lt; 0. (ΔA &lt; 0 is for constant T,V; ΔG &lt; 0 for constant T,P.)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H &lt;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K in bar for Kc data; forgetting ΔG = 0 (not ΔG° = 0) at equilibrium.</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A &lt;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ten-fold change in K corresponds to ΔG° change of 2.303RT ≈ 5.7 kJ mol⁻¹ at 298 K.</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When two moles of liquid A are mixed with two moles of liquid B at 300 K, the excess molar Gibbs energy of the solution is -1.5 kJ mol⁻¹. The corresponding value of Gibbs energy of mixing (in kJ) is closest to (R = 8.3 J K⁻¹ mol⁻¹)</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−12.9</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Free Energy Equilibria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'−RT ln K: more negative ΔG°, bigger K'.</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−12.9</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ΔG = ΔG° + RT ln Q; at equilibrium ΔG° = −RT ln K; Gibbs–Helmholtz [∂(G/T)/∂T]_p = −H/T²; van't Hoff; ΔG° = −nFE°; coupling of reactions; temperature at which a reaction becomes spontaneous T = ΔH/ΔS.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ΔG_mix = ΔG_mix(ideal) + G^E. Ideal: nRT Σxᵢ ln xᵢ = 4 × 8.3 × 300 × ln(0.5) = −6.9 kJ. Excess: −1.5 kJ mol⁻¹ × 4 mol = −6.0 kJ. Total ≈ −12.9 kJ.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−12.9</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&lt; 0, ΔS &gt; 0: always spontaneous; ΔH &gt; 0, ΔS &lt; 0: never; mixed signs: temperature decides at T = ΔH/ΔS.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K in bar for Kc data; forgetting ΔG = 0 (not ΔG° = 0) at equilibrium.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ten-fold change in K corresponds to ΔG° change of 2.303RT ≈ 5.7 kJ mol⁻¹ at 298 K.</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'−RT ln K: more negative ΔG°, bigger 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ΔG_mix = ΔG_mix(ideal) + G^E. Ideal: nRT Σxᵢ ln xᵢ = 4 × 8.3 × 300 × ln(0.5) = −6.9 kJ. Excess: −1.5 kJ mol⁻¹ × 4 mol = −6.0 kJ. Total ≈ −12.9 kJ.</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K in bar for Kc data; forgetting ΔG = 0 (not ΔG° = 0) at equilibrium.</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ten-fold change in K corresponds to ΔG° change of 2.303RT ≈ 5.7 kJ mol⁻¹ at 298 K.</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The correct statement(s) among the following is/are (i) The vibrational energy levels of a real diatomic molecule are equally spaced. (ii) At 500 K, the reaction A → B is spontaneous when Δ H = 18.83 kJ mol⁻¹ and Δ S = 41.84 J K⁻¹ mol⁻¹. (iii) The process of fluorescence involves transition from a singlet electronc state to another singlet electronic state by absoprtion of light. (iv) When a constant P is added to each of the possible energies of a system, its entropy remains unchanged.</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i and iii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ii and iv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Free Energy Equilibria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'−RT ln K: more negative ΔG°, bigger K'.</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Both ii and iv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ΔG = ΔG° + RT ln Q; at equilibrium ΔG° = −RT ln K; Gibbs–Helmholtz [∂(G/T)/∂T]_p = −H/T²; van't Hoff; ΔG° = −nFE°; coupling of reactions; temperature at which a reaction becomes spontaneous T = ΔH/ΔS.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(ii) ΔG = 18 830 − 500 × 41.84 = −2090 J &lt; 0 → spontaneous ✓. (iv) Adding a constant to all energy levels shifts U but leaves the Boltzmann populations and S unchanged ✓. (i) real vibrational levels are anharmonic (unequal spacing) ✗; (iii) fluorescence is emission, not absorption ✗. So (ii) and (iv). (Bank key (c)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Both ii and iv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&lt; 0, ΔS &gt; 0: always spontaneous; ΔH &gt; 0, ΔS &lt; 0: never; mixed signs: temperature decides at T = ΔH/ΔS.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K in bar for Kc data; forgetting ΔG = 0 (not ΔG° = 0) at equilibrium.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ten-fold change in K corresponds to ΔG° change of 2.303RT ≈ 5.7 kJ mol⁻¹ at 298 K.</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'−RT ln K: more negative ΔG°, bigger 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(ii) ΔG = 18 830 − 500 × 41.84 = −2090 J &lt; 0 → spontaneous ✓. (iv) Adding a constant to all energy levels shifts U but leaves the Boltzmann populations and S unchanged ✓. (i) real vibrational levels are anharmonic (unequal spacing) ✗; (iii) fluorescence is emission, not absorption ✗. So (ii) and (iv). (Bank key (c)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K in bar for Kc data; forgetting ΔG = 0 (not ΔG° = 0) at equilibrium.</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i and iii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ten-fold change in K corresponds to ΔG° change of 2.303RT ≈ 5.7 kJ mol⁻¹ at 298 K.</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free energy change (Δ G) of 1 mole of an ideal gas that is compressed isothermally from 1 atm to 2 atm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RTln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-2RT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-RTln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2RT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Free Energy Equilibria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'−RT ln K: more negative ΔG°, bigger K'.</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RTln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ΔG = ΔG° + RT ln Q; at equilibrium ΔG° = −RT ln K; Gibbs–Helmholtz [∂(G/T)/∂T]_p = −H/T²; van't Hoff; ΔG° = −nFE°; coupling of reactions; temperature at which a reaction becomes spontaneous T = ΔH/ΔS.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Isothermal ideal gas: ΔG = nRT ln(P₂/P₁) = RT ln(2/1) = +RT ln 2 (compression raises 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RTln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&lt; 0, ΔS &gt; 0: always spontaneous; ΔH &gt; 0, ΔS &lt; 0: never; mixed signs: temperature decides at T = ΔH/ΔS.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K in bar for Kc data; forgetting ΔG = 0 (not ΔG° = 0) at equilibrium.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ten-fold change in K corresponds to ΔG° change of 2.303RT ≈ 5.7 kJ mol⁻¹ at 298 K.</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'−RT ln K: more negative ΔG°, bigger 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-2RT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Isothermal ideal gas: ΔG = nRT ln(P₂/P₁) = RT ln(2/1) = +RT ln 2 (compression raises 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-RTln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K in bar for Kc data; forgetting ΔG = 0 (not ΔG° = 0) at equilibrium.</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2RT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ten-fold change in K corresponds to ΔG° change of 2.303RT ≈ 5.7 kJ mol⁻¹ at 298 K.</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Consider the reaction: A + B ⇌ C The unit of the thermodynamic equilibrium constant for the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 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mol² L⁻²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dimensionless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Free Energy Equilibria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'−RT ln K: more negative ΔG°, bigger K'.</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dimensionless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ΔG = ΔG° + RT ln Q; at equilibrium ΔG° = −RT ln K; Gibbs–Helmholtz [∂(G/T)/∂T]_p = −H/T²; van't Hoff; ΔG° = −nFE°; coupling of reactions; temperature at which a reaction becomes spontaneous T = ΔH/ΔS.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thermodynamic K is written in activities (a = c/c° or p/p°), which are dimensionless, so K is dimensionless whatever the stoichiometry.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dimensionless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&lt; 0, ΔS &gt; 0: always spontaneous; ΔH &gt; 0, ΔS &lt; 0: never; mixed signs: temperature decides at T = ΔH/ΔS.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K in bar for Kc data; forgetting ΔG = 0 (not ΔG° = 0) at equilibrium.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ten-fold change in K corresponds to ΔG° change of 2.303RT ≈ 5.7 kJ mol⁻¹ at 298 K.</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'−RT ln K: more negative ΔG°, bigger 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 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thermodynamic K is written in activities (a = c/c° or p/p°), which are dimensionless, so K is dimensionless whatever the stoichiometry.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K in bar for Kc data; forgetting ΔG = 0 (not ΔG° = 0) at equilibrium.</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mol² L⁻²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 ten-fold change in K corresponds to ΔG° change of 2.303RT ≈ 5.7 kJ mol⁻¹ at 298 K.</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Free Energy Equilibria</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standard Gibbs free energy change of the reaction shown below is -2.7 kJ mol⁻¹. Sn(s) + Pb²⁺ = Sn²⁺ + Pb(s) Given that E⁰(Pb²⁺/Pb) is -0.126 V, the value of E⁰(Sn²⁺/Sn) in V is ____ (up to two decimal places)</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Free Energy Equilibria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ΔG° = −nFE°_cell → E°_cell = 2700/(2 × 96 485) = +0.014 V. E°_cell = E°(Pb²⁺/Pb) − E°(Sn²⁺/Sn) → E°(Sn²⁺/Sn) = −0.126 − 0.014 = −0.14 V.</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−0.14 V</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Free Energy Equilibria</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7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ΔG = ΔG° + RT ln Q; at equilibrium ΔG° = −RT ln K; Gibbs–Helmholtz [∂(G/T)/∂T]_p = −H/T²; van't Hoff; ΔG° = −nFE°; coupling of reactions; temperature at which a reaction becomes spontaneous T = ΔH/ΔS.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 −RT ln 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 ln K/dT = ΔH°/RT²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[∂(ΔG/T)/∂T]_p = −ΔH/T²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T_eq = ΔH°/ΔS° (ΔG° = 0)</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 from ΔG° at a given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Spontaneity windows from signs of ΔH and ΔS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Gibbs–Helmholtz use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vs ΔG°</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K in bar for Kc data; forgetting ΔG = 0 (not ΔG° = 0) at equilibrium.</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 ten-fold change in K corresponds to ΔG° change of 2.303RT ≈ 5.7 kJ mol⁻¹ at 298 K.</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Q31   Q32   Q33   Q34   Q35   Q36   Q37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Free Energy Equilibria.</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Partial Molar Quantities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1  |  Medium 4  |  Hard 1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chemical potential (μᵢ) of the i^th component is defined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μᵢ = ((∂ U)/(∂ nᵢ))_T,P</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μᵢ = ((∂ H)/(∂ nᵢ))_T,P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μᵢ = ((∂ A)/(∂ nᵢ))_T,P</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μᵢ = ((∂ G)/(∂ nᵢ))_T,P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Partial Molar Quantities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'Partial molar = slope of the total vs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μᵢ = ((∂ G)/(∂ nᵢ))_T,P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Partial molar volume V̄ᵢ = (∂V/∂nᵢ)_{T,p,n_j}; V = Σnᵢ V̄ᵢ; Gibbs–Duhem Σnᵢ dV̄ᵢ = 0; chemical potential is the partial molar Gibbs energy; ideal solution μᵢ = μᵢ* + RT ln xᵢ.</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By definition μᵢ = (∂G/∂nᵢ)_{T,P,nⱼ}. It also equals (∂U/∂nᵢ)_{S,V}, (∂H/∂nᵢ)_{S,P}, (∂A/∂nᵢ)_{T,V} — but only G uses T,P as natural variables.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μᵢ = ((∂ G)/(∂ nᵢ))_T,P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one component's partial molar property rises with composition, the other's must fall (Gibbs–Duhem).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molar volumes of pure components for a non-ideal mixture (partial molar volumes can even be negative, e.g. MgSO₄ in water).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ΔG_mix is always negative for ideal mixing and most negative at x = 0.5.</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'Partial molar = slope of the total vs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μᵢ = ((∂ U)/(∂ nᵢ))_T,P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By definition μᵢ = (∂G/∂nᵢ)_{T,P,nⱼ}. It also equals (∂U/∂nᵢ)_{S,V}, (∂H/∂nᵢ)_{S,P}, (∂A/∂nᵢ)_{T,V} — but only G uses T,P as natural variables.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μᵢ = ((∂ H)/(∂ nᵢ))_T,P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molar volumes of pure components for a non-ideal mixture (partial molar volumes can even be negative, e.g. MgSO₄ in water).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μᵢ = ((∂ A)/(∂ nᵢ))_T,P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ΔG_mix is always negative for ideal mixing and most negative at x = 0.5.</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Molar composition of a mixture of P and Q at equilibrium is 3 : 1 (P : Q). A small disturbance in composition results in change of chemical potential of P by 10 J mol⁻¹. The chemical potential of Q will change (in J mol⁻¹) by (1) 30 (2) 3.3 (3) -30 (4) -3.3 Options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Partial Molar Quantities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'Partial molar = slope of the total vs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Partial molar volume V̄ᵢ = (∂V/∂nᵢ)_{T,p,n_j}; V = Σnᵢ V̄ᵢ; Gibbs–Duhem Σnᵢ dV̄ᵢ = 0; chemical potential is the partial molar Gibbs energy; ideal solution μᵢ = μᵢ* + RT ln xᵢ.</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Gibbs–Duhem: n_P dμ_P + n_Q dμ_Q = 0 → 3(10) + 1·dμ_Q = 0 → dμ_Q = −30 J mol⁻¹ (option 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one component's partial molar property rises with composition, the other's must fall (Gibbs–Duhem).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molar volumes of pure components for a non-ideal mixture (partial molar volumes can even be negative, e.g. MgSO₄ in water).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ΔG_mix is always negative for ideal mixing and most negative at x = 0.5.</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'Partial molar = slope of the total vs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Gibbs–Duhem: n_P dμ_P + n_Q dμ_Q = 0 → 3(10) + 1·dμ_Q = 0 → dμ_Q = −30 J mol⁻¹ (option 3).</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molar volumes of pure components for a non-ideal mixture (partial molar volumes can even be negative, e.g. MgSO₄ in water).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ΔG_mix is always negative for ideal mixing and most negative at x = 0.5.</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change in chemical potential (in J) of one mole of an ideal gas, when it is compressed isothermally at 300 K from 1.0 atm to 2.0 atm, is closest to (ln 2 = 0.69)</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1225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1725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2425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2725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Partial Molar Quantities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'Partial molar = slope of the total vs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1725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Partial molar volume V̄ᵢ = (∂V/∂nᵢ)_{T,p,n_j}; V = Σnᵢ V̄ᵢ; Gibbs–Duhem Σnᵢ dV̄ᵢ = 0; chemical potential is the partial molar Gibbs energy; ideal solution μᵢ = μᵢ* + RT ln xᵢ.</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Δμ = RT ln(P₂/P₁) = 8.314 × 300 × 0.69 = 1721 J ≈ 1725 J. (Bank key (c) 2425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1725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one component's partial molar property rises with composition, the other's must fall (Gibbs–Duhem).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molar volumes of pure components for a non-ideal mixture (partial molar volumes can even be negative, e.g. MgSO₄ in water).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ΔG_mix is always negative for ideal mixing and most negative at x = 0.5.</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'Partial molar = slope of the total vs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1225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Δμ = RT ln(P₂/P₁) = 8.314 × 300 × 0.69 = 1721 J ≈ 1725 J. (Bank key (c) 2425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2425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molar volumes of pure components for a non-ideal mixture (partial molar volumes can even be negative, e.g. MgSO₄ in water).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2725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ΔG_mix is always negative for ideal mixing and most negative at x = 0.5.</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chemical potential of component 1 in a solution of binary mixture is μ₁ = μ₁⁰ + RTln p₁, when p₁ is the partial pressure of component 1 vapour phase. The standard state μ₁⁰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Independent of temperature and pressure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Depends on temperature and pressure both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Depends on temperature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Depends on pressure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Partial Molar Quantities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'Partial molar = slope of the total vs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Depends on temperature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Partial molar volume V̄ᵢ = (∂V/∂nᵢ)_{T,p,n_j}; V = Σnᵢ V̄ᵢ; Gibbs–Duhem Σnᵢ dV̄ᵢ = 0; chemical potential is the partial molar Gibbs energy; ideal solution μᵢ = μᵢ* + RT ln xᵢ.</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μ₁ = μ₁° + RT ln p₁ — the standard state is the pure component vapour at unit pressure (1 bar); since the pressure is fixed by the standard-state definition, μ₁° depends on temperature only.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Depends on temperature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one component's partial molar property rises with composition, the other's must fall (Gibbs–Duhem).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molar volumes of pure components for a non-ideal mixture (partial molar volumes can even be negative, e.g. MgSO₄ in water).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ΔG_mix is always negative for ideal mixing and most negative at x = 0.5.</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'Partial molar = slope of the total vs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Independent of temperature and pressure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μ₁ = μ₁° + RT ln p₁ — the standard state is the pure component vapour at unit pressure (1 bar); since the pressure is fixed by the standard-state definition, μ₁° depends on temperature only.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Depends on temperature and pressure both</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molar volumes of pure components for a non-ideal mixture (partial molar volumes can even be negative, e.g. MgSO₄ in water).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Depends on pressure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ΔG_mix is always negative for ideal mixing and most negative at x = 0.5.</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thermodynamic equation that relates the chemical potential to the composition of a mixture is known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Gibb's-Helmholtz equation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Gibbs-Duhem equation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Joule-Thomson equation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Debye-Huckel equation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Partial Molar Quantities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'Partial molar = slope of the total vs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Gibbs-Duhem equation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Partial molar volume V̄ᵢ = (∂V/∂nᵢ)_{T,p,n_j}; V = Σnᵢ V̄ᵢ; Gibbs–Duhem Σnᵢ dV̄ᵢ = 0; chemical potential is the partial molar Gibbs energy; ideal solution μᵢ = μᵢ* + RT ln xᵢ.</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Gibbs–Duhem: Σnᵢ dμᵢ = 0 at constant T, P — relates the variation of chemical potentials with composition.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Gibbs-Duhem equation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one component's partial molar property rises with composition, the other's must fall (Gibbs–Duhem).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molar volumes of pure components for a non-ideal mixture (partial molar volumes can even be negative, e.g. MgSO₄ in water).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ΔG_mix is always negative for ideal mixing and most negative at x = 0.5.</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'Partial molar = slope of the total vs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Gibb's-Helmholtz equation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Gibbs–Duhem: Σnᵢ dμᵢ = 0 at constant T, P — relates the variation of chemical potentials with composition.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Joule-Thomson equation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molar volumes of pure components for a non-ideal mixture (partial molar volumes can even be negative, e.g. MgSO₄ in water).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Debye-Huckel equation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ΔG_mix is always negative for ideal mixing and most negative at x = 0.5.</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chemical potential (μ) of a 2 molar Na₂SO₄ solution is expressed in terms of mean ionic activity co-efficient (γ_±)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μ⁰ + 5RTln 2 + 3RTlnγ_±</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μ⁰ + 53Tln 2 + 3RTlnγ_±</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μ⁰ + +3RTlnγ_±</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μ⁰ + +4RTlnγ_±</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Partial Molar Quantities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'Partial molar = slope of the total vs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μ⁰ + 5RTln 2 + 3RTlnγ_±</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Partial molar volume V̄ᵢ = (∂V/∂nᵢ)_{T,p,n_j}; V = Σnᵢ V̄ᵢ; Gibbs–Duhem Σnᵢ dV̄ᵢ = 0; chemical potential is the partial molar Gibbs energy; ideal solution μᵢ = μᵢ* + RT ln xᵢ.</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Na₂SO₄ → 2Na⁺ + SO₄²⁻ (ν = 3): μ = μ° + 3RT ln a±; a± = γ±m±, m± = (ν₊^ν₊ ν₋^ν₋)^{1/ν}m = 4^{1/3}·2 → a±³ = 32γ±³ = 2⁵γ±³ → μ = μ° + 5RT ln 2 + 3RT ln 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μ⁰ + 5RTln 2 + 3RTlnγ_±</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one component's partial molar property rises with composition, the other's must fall (Gibbs–Duhem).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molar volumes of pure components for a non-ideal mixture (partial molar volumes can even be negative, e.g. MgSO₄ in water).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ΔG_mix is always negative for ideal mixing and most negative at x = 0.5.</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'Partial molar = slope of the total vs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Partial Molar Quantities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μ⁰ + 53Tln 2 + 3RTlnγ_±</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Na₂SO₄ → 2Na⁺ + SO₄²⁻ (ν = 3): μ = μ° + 3RT ln a±; a± = γ±m±, m± = (ν₊^ν₊ ν₋^ν₋)^{1/ν}m = 4^{1/3}·2 → a±³ = 32γ±³ = 2⁵γ±³ → μ = μ° + 5RT ln 2 + 3RT ln 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μ⁰ + +3RTlnγ_±</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molar volumes of pure components for a non-ideal mixture (partial molar volumes can even be negative, e.g. MgSO₄ in water).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μ⁰ + +4RTlnγ_±</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ΔG_mix is always negative for ideal mixing and most negative at x = 0.5.</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Partial Molar Quantities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Partial molar volume V̄ᵢ = (∂V/∂nᵢ)_{T,p,n_j}; V = Σnᵢ V̄ᵢ; Gibbs–Duhem Σnᵢ dV̄ᵢ = 0; chemical potential is the partial molar Gibbs energy; ideal solution μᵢ = μᵢ* + RT ln xᵢ.</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 = n_A V̄_A + n_B V̄_B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Σ nᵢ dV̄ᵢ = 0 (Gibbs–Duhem)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μᵢ = μᵢ° + RT ln aᵢ</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ΔG_mix(ideal) = nRT Σ xᵢ ln xᵢ; ΔS_mix = −nR Σ xᵢ ln xᵢ; ΔH_mix = 0</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Volume of a mixture from partial molar volumes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Gibbs–Duhem to get the other component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Ideal mixing functions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Method of intercepts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molar volumes of pure components for a non-ideal mixture (partial molar volumes can even be negative, e.g. MgSO₄ in water).</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ΔG_mix is always negative for ideal mixing and most negative at x = 0.5.</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Q38   Q39   Q40   Q41   Q42   Q43</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Partial Molar Quantities.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Thermodynamics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75 questions   ·   Easy 28  |  Medium 47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system of constant composition, the pressure (P) is given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S))_V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V)/(∂ S))_T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 U)/(∂ V))_S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From dU = TdS − PdV: (∂U/∂V)_S = −P, so P = −(∂U/∂V)_S.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 U)/(∂ V))_S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U)/(∂ S))_V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From dU = TdS − PdV: (∂U/∂V)_S = −P, so P = −(∂U/∂V)_S.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V)/(∂ S))_T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U)/(∂ V))_T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the reaction C₂H₄(g) + 3O₂(g) → 2CO₂(g) + 2H₂O(l), the value of Δ H - Δ U (in kJ) at 300 K and 1 bar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–5.0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ΔH − ΔU = Δn_g RT; Δn_g = 2 − (1 + 3) = −2 (water is liquid). = −2 × 8.314 × 300 = −4.99 ≈ −5.0 kJ.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–5.0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ΔH − ΔU = Δn_g RT; Δn_g = 2 − (1 + 3) = −2 (water is liquid). = −2 × 8.314 × 300 = −4.99 ≈ −5.0 kJ.</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internal pressure (∂ U/∂ V)_T of a real gas is related to the compressibility factor Z = ptildeV/RT by [where, tildeV is the molar volume]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V)_T = RT(∂ Z/∂ V)_T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V)_T = RT(tildeVZ)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V)_T = (RT₂/tildeV)(∂ Z/∂ T)_V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V)_T = (tildeV/RT₂)(∂ Z/∂ T)_V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 U/∂ V)_T = (RT₂/tildeV)(∂ Z/∂ T)_V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Internal pressure (∂U/∂V)_T = T(∂P/∂T)_V − P. With P = ZRT/Ṽ: T(∂P/∂T)_V = (RT/Ṽ)[Z + T(∂Z/∂T)_V]; subtracting P leaves (RT²/Ṽ)(∂Z/∂T)_V.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 U/∂ V)_T = (RT₂/tildeV)(∂ Z/∂ T)_V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U/∂ V)_T = RT(∂ Z/∂ V)_T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Internal pressure (∂U/∂V)_T = T(∂P/∂T)_V − P. With P = ZRT/Ṽ: T(∂P/∂T)_V = (RT/Ṽ)[Z + T(∂Z/∂T)_V]; subtracting P leaves (RT²/Ṽ)(∂Z/∂T)_V.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U/∂ V)_T = RT(tildeVZ)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U/∂ V)_T = (tildeV/RT₂)(∂ Z/∂ T)_V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carnot takes up 90 J of heat from the source kept at 300K. The correct statement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transfers 60 J of heat to the sink at 200K</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transfers 50 J of heat to the sink at 200K</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transfers 60 J of heat to the sink at 250 K</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transfers 50 J of heat to the sink at 250 K</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It transfers 60 J of heat to the sink at 200K</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Carnot: q_c/q_h = T_c/T_h. Sink at 200 K: q_c = 90 × 200/300 = 60 J ✓. (Sink at 250 K would give 75 J, not in the options.)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It transfers 60 J of heat to the sink at 200K</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transfers 50 J of heat to the sink at 200K</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Carnot: q_c/q_h = T_c/T_h. Sink at 200 K: q_c = 90 × 200/300 = 60 J ✓. (Sink at 250 K would give 75 J, not in the options.)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transfers 60 J of heat to the sink at 250 K</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transfers 50 J of heat to the sink at 250 K</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thermodynamics relation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V))_S = -P</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H)/(∂ V))_S = -P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G)/(∂ V))_S = -P</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A)/(∂ V))_S = -P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 U)/(∂ V))_S = -P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dU = TdS − PdV → (∂U/∂V)_S = −P. For H: (∂H/∂P)_S = V; for A: (∂A/∂V)_T = −P (not at constant S); for G: (∂G/∂P)_T =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 U)/(∂ V))_S = -P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H)/(∂ V))_S = -P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dU = TdS − PdV → (∂U/∂V)_S = −P. For H: (∂H/∂P)_S = V; for A: (∂A/∂V)_T = −P (not at constant S); for G: (∂G/∂P)_T = 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G)/(∂ V))_S = -P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A)/(∂ V))_S = -P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heat capacity of 10 mol of an ideal gas at a certain temperature is 300 JK⁻¹ at constant pressure. The heat capacity of the same gas at the same temperature and at constant volume would be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383 JK⁻¹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217 JK⁻¹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134 JK⁻¹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466 JK⁻¹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217 JK⁻¹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C_P − C_V = nR = 10 × 8.314 = 83.1 J K⁻¹ → C_V = 300 − 83 = 217 J K⁻¹.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217 JK⁻¹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383 JK⁻¹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C_P − C_V = nR = 10 × 8.314 = 83.1 J K⁻¹ → C_V = 300 − 83 = 217 J K⁻¹.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134 JK⁻¹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466 JK⁻¹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Work (w) involved in isothermal reversible expansion from Vᵢ to V_f of n moles of an ideal gas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 -nRTln(V_f/Vᵢ)</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 nRTln(V_f/Vᵢ)</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 -nRT(V_f/Vᵢ)</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 -nRTlog(V_f/Vᵢ)</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w = -nRTln(V_f/Vᵢ)</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 = −∫P dV = −nRT ∫dV/V = −nRT ln(V_f/V_i) (sign convention: work done on the system; negative for expansion).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w = -nRTln(V_f/Vᵢ)</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 nRTln(V_f/Vᵢ)</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w = −∫P dV = −nRT ∫dV/V = −nRT ln(V_f/V_i) (sign convention: work done on the system; negative for expansion).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 -nRT(V_f/Vᵢ)</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 -nRTlog(V_f/Vᵢ)</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process in a closed system, temperature is equal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H)/(∂ P))_S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A)/(∂ V))_T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G)/(∂ P))_T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H)/(∂ S))_P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 H)/(∂ S))_P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dH = TdS + VdP → T = (∂H/∂S)_P. (Also T = (∂U/∂S)_V.)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 H)/(∂ S))_P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H)/(∂ P))_S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dH = TdS + VdP → T = (∂H/∂S)_P. (Also T = (∂U/∂S)_V.)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A)/(∂ V))_T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G)/(∂ P))_T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Given the following two relations, x₁ dμ₁ + x₂ dμ₂ = 0 And x₁ dtildeV₁ + x₂ dtildeV₂ = 0 for a binary liquid mixture at constant temperature and pressure, the true statement is that,</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the relations are correct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Relation A is correct, but B is not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Relation B is correct, but A is not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the relations are incorrect, except for very dilute solutions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Both the relations are correct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Gibbs–Duhem equation Σxᵢ dYᵢ = 0 holds for every partial molar property (μ, V̄, H̄ …) at constant T and P, so both relations are correct for any binary mixture.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Both the relations are correct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Relation A is correct, but B is not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 Gibbs–Duhem equation Σxᵢ dYᵢ = 0 holds for every partial molar property (μ, V̄, H̄ …) at constant T and P, so both relations are correct for any binary mixture.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Relation B is correct, but A is not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the relations are incorrect, except for very dilute solutions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At high pressure, the fugacity coefficient of a real gas is greater than one, because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Attractive term overweighs the repulsive term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Repulsive term overweighs the attractive term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Repulsive term is equal to the attractive term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system is independent of both the attractive and repulsive terms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Repulsive term overweighs the attractive term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 φ = ∫(Z − 1)/P dP. At high P repulsion dominates, Z &gt; 1, so φ = f/P &gt; 1 (the gas 'escapes' more readily than an ideal gas).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Repulsive term overweighs the attractive term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Attractive term overweighs the repulsive term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ln φ = ∫(Z − 1)/P dP. At high P repulsion dominates, Z &gt; 1, so φ = f/P &gt; 1 (the gas 'escapes' more readily than an ideal gas).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Repulsive term is equal to the attractive term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system is independent of both the attractive and repulsive terms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value of Δ U - Δ H for the reaction Fe₂O₃(s) + 3C(s) → 2Fe(s) + 3CO(g)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-3RT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+3RT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-3RT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ΔH − ΔU = Δn_g RT with Δn_g = +3 (only CO is gaseous) → ΔU − ΔH = −3RT.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-3RT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+3RT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ΔH − ΔU = Δn_g RT with Δn_g = +3 (only CO is gaseous) → ΔU − ΔH = −3RT.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Δ H of a reaction is equal to slope of the plot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 vs (1/T)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 vs 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G/T) vs 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G/T) vs (1/T)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(Δ G/T) vs (1/T)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Gibbs–Helmholtz: [∂(ΔG/T)/∂(1/T)]_P = ΔH, so a plot of ΔG/T against 1/T has slope ΔH.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(Δ G/T) vs (1/T)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G vs (1/T)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Gibbs–Helmholtz: [∂(ΔG/T)/∂(1/T)]_P = ΔH, so a plot of ΔG/T against 1/T has slope ΔH.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G vs 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G/T) vs 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reversible expansion of 1.0 mol of an ideal gas is carried out from 1.0 L to 4.0 L under isothermal condition at 300K. Δ G for this process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300Rln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600Rln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-600Rln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-300Rln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-600Rln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Isothermal ideal gas: ΔG = nRT ln(P₂/P₁) = nRT ln(V₁/V₂) = 300R ln(1/4) = −600R ln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-600Rln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300Rln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Isothermal ideal gas: ΔG = nRT ln(P₂/P₁) = nRT ln(V₁/V₂) = 300R ln(1/4) = −600R ln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600Rln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-300Rln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Triple point pressure of substances A, B, C and D are 0.2, 0.5, 0.8 and 1.2 bar, respectively. The substance which sublimes under standard conditions on increasing temperature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substance sublimes at 1 bar when its triple-point pressure exceeds 1 bar — then no liquid can exist at 1 bar. Only D (1.2 bar) qualifies (cf. CO₂, 5.1 bar).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 substance sublimes at 1 bar when its triple-point pressure exceeds 1 bar — then no liquid can exist at 1 bar. Only D (1.2 bar) qualifies (cf. CO₂, 5.1 bar).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partial derivative ((∂ T)/(∂ V))_P is equal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S))_T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S))_V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S))ₙ</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S))_H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 P)/(∂ S))_T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Maxwell relation from dG = −SdT + VdP: (∂S/∂P)_T = −(∂V/∂T)_P. Inverting both sides: (∂T/∂V)_P = −(∂P/∂S)_T.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 P)/(∂ S))_T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P)/(∂ S))_V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Maxwell relation from dG = −SdT + VdP: (∂S/∂P)_T = −(∂V/∂T)_P. Inverting both sides: (∂T/∂V)_P = −(∂P/∂S)_T.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P)/(∂ S))ₙ</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P)/(∂ S))_H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equation of state for one mole of a gas is given by P(V - b) = RT, where b and R are constants. The value of ((∂ H)/(∂ P))_T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 -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(RT)/(P) + 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(∂H/∂P)_T = V − T(∂V/∂T)_P. From P(V − b) = RT: (∂V/∂T)_P = R/P → V − RT/P = V − (V − b) =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 -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(∂H/∂P)_T = V − T(∂V/∂T)_P. From P(V − b) = RT: (∂V/∂T)_P = R/P → V − RT/P = V − (V − b) =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(RT)/(P) +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closed system in the absence of non-PV work, the correct statement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dU = TdS - PdV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dG = VdP + SdT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dU = TdS + PdV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dU = VdP - SdT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dU = TdS - PdV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Fundamental equation: dU = TdS − PdV (closed system, PV work only). Correspondingly dG = VdP − SdT, so (b) and (d) have wrong signs.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dU = TdS - PdV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dG = VdP + SdT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Fundamental equation: dU = TdS − PdV (closed system, PV work only). Correspondingly dG = VdP − SdT, so (b) and (d) have wrong signs.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dU = TdS + PdV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dU = VdP - SdT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volume change in a certain phase transition is 2.0 mL mol⁻¹ at the transition point. From this, we may conclude that the transition is most likely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First order phase transition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Second order phase transition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Third order phase transition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Î» phase transition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First order phase transition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Ehrenfest: a first-order transition has discontinuous first derivatives of G — finite ΔV and ΔS (latent heat). A non-zero ΔV = 2 mL mol⁻¹ marks a first-order transition.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First order phase transition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Second order phase transition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Ehrenfest: a first-order transition has discontinuous first derivatives of G — finite ΔV and ΔS (latent heat). A non-zero ΔV = 2 mL mol⁻¹ marks a first-order transition.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Third order phase transition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Î» phase transition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(Cₚ - Cᵥ) for a non-ideal gas differs from (Cₚ - Cᵥ) for a perfect gas by the expression (1) ((∂ P)/(∂ T))_V((∂ U)/(∂ P))_S (2) ((∂ V)/(∂ T))_P((∂ U)/(∂ V))_T (3) -(1)/(T)((∂ V)/(∂ T))_P((∂ U)/(∂ V))_T (4) ((∂ P)/(∂ T))_V((∂ U)/(∂ T))_P</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C_P − C_V = [P + (∂U/∂V)_T](∂V/∂T)_P. The P(∂V/∂T)_P part is the ideal-gas value nR; the extra term is (∂U/∂V)_T (∂V/∂T)_P, zero for a perfect gas (option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C_P − C_V = [P + (∂U/∂V)_T](∂V/∂T)_P. The P(∂V/∂T)_P part is the ideal-gas value nR; the extra term is (∂U/∂V)_T (∂V/∂T)_P, zero for a perfect gas (option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monatomic perfect gas undergoes expansion from (p₁, V₁) to (p₂, V₂) under isothermal or adiabatic conditions. The pressure of the gas will fall more rapidly under adiabatic conditions because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 (1)/(V)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 (1)/(V⁷/5)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 (1)/(V³/2)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 (1)/(V⁵/3)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p ∝ (1)/(V⁵/3)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Monatomic ideal gas: γ = C_P/C_V = (5/2)/(3/2) = 5/3. Reversible adiabat PV^γ = const → p ∝ 1/V^{5/3}, steeper than the isotherm p ∝ 1/V.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p ∝ (1)/(V⁵/3)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 ∝ (1)/(V)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Monatomic ideal gas: γ = C_P/C_V = (5/2)/(3/2) = 5/3. Reversible adiabat PV^γ = const → p ∝ 1/V^{5/3}, steeper than the isotherm p ∝ 1/V.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 ∝ (1)/(V⁷/5)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 ∝ (1)/(V³/2)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van der Waals gas, the partial derivative is ((∂ U)/(∂ V))_T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(Vₘ)/(a)</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(Vₘ²)/(a)</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(a)/(Vₘ²)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(a)/(Vₘ)</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(a)/(Vₘ²)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(∂U/∂V)_T = T(∂P/∂T)_V − P. vdW: P = RT/(V_m − b) − a/V_m², (∂P/∂T)_V = R/(V_m − b) → T(∂P/∂T)_V − P = a/V_m².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(a)/(Vₘ²)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(Vₘ)/(a)</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(∂U/∂V)_T = T(∂P/∂T)_V − P. vdW: P = RT/(V_m − b) − a/V_m², (∂P/∂T)_V = R/(V_m − b) → T(∂P/∂T)_V − P = a/V_m².</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(Vₘ²)/(a)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(a)/(Vₘ)</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vapour of a pure substance, when cooled under a pressure less than its triple-point pressure,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Liquefies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Liquefies first and then solidifies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Solidifies directly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Remains unchanged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Solidifies directly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Below the triple-point pressure the liquid cannot exist; cooling the vapour crosses the sublimation curve and it deposits directly as solid.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Solidifies directly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Liquefies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Below the triple-point pressure the liquid cannot exist; cooling the vapour crosses the sublimation curve and it deposits directly as solid.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Liquefies first and then solidifies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Remains unchanged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quantities, which are held fixed in a canonical ensemble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T and P</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 T and 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V and 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μ, V and 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V, T and 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Canonical ensemble: fixed N, V, T (closed, isothermal). Microcanonical: N, V, E. Grand canonical: μ, V,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V, T and 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 T and 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Canonical ensemble: fixed N, V, T (closed, isothermal). Microcanonical: N, V, E. Grand canonical: μ, V, 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 V and 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μ, V and 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An ideal gas was subjected to a reversible, adiabatic, expansion and then its initial volume was restored by a reversible, isothermal compression. If 'q' denotes the heat added to the system and 'w' the work done by the system, then</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&lt; 0, q &lt;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&gt; 0, q &lt;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&lt; 0, q &gt;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&gt; 0, q &gt;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w &gt; 0, q &lt;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Adiabatic expansion: q = 0, gas does work (w &gt; 0) and cools to T₂. Isothermal compression at T₂ back to V₁: heat is released (q &lt; 0) and work done on the gas = RT₂ ln(V₂/V₁) which is less than the expansion work C_V(T₁ − T₂). Net: w &gt; 0 (by system), q &lt;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w &gt; 0, q &lt;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&lt; 0, q &lt;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Adiabatic expansion: q = 0, gas does work (w &gt; 0) and cools to T₂. Isothermal compression at T₂ back to V₁: heat is released (q &lt; 0) and work done on the gas = RT₂ ln(V₂/V₁) which is less than the expansion work C_V(T₁ − T₂). Net: w &gt; 0 (by system), q &lt; 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&lt; 0, q &gt;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&gt; 0, q &gt;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lowest pressure at which the liquid phase of a pure substance can exist is known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critical point pressure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super-incumbent pressure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triple-point pressure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saturation vapour pressure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triple-point pressure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liquid region of a phase diagram starts at the triple point; below the triple-point pressure only solid and vapour exist.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triple-point pressure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critical point pressure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The liquid region of a phase diagram starts at the triple point; below the triple-point pressure only solid and vapour exist.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super-incumbent pressure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saturation vapour pressure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of the following statements is true for a cyclic process?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q =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w =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Heat can be completely converted into work</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Work can be completely converted into heat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Work can be completely converted into heat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Kelvin–Planck: heat cannot be completely converted to work in a cycle (some must be rejected), but work can be completely converted to heat (friction, Joule heating). ∮dq = −∮dw ≠ 0 in general.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Work can be completely converted into heat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q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Kelvin–Planck: heat cannot be completely converted to work in a cycle (some must be rejected), but work can be completely converted to heat (friction, Joule heating). ∮dq = −∮dw ≠ 0 in general.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w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Heat can be completely converted into work</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figure below represents the path followed by a gas during expansion from A → B. The work done is (L atm)</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Constant-volume drop from 5 to 1 atm does no work; the expansion at 1 atm from 1 to 5 L gives w = pÎV = 4 L atm.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Constant-volume drop from 5 to 1 atm does no work; the expansion at 1 atm from 1 to 5 L gives w = pÎV = 4 L atm.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phases, components and degrees of freedom, when Ar is added to an equilibrium mixture of NO, O₂ and NO₂ in gas phase are,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1, 3, 5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1, 4, 5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1, 3, 4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1, 4, 4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 3, 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All gases: P = 1. Species NO, O₂, NO₂, Ar = 4, one equilibrium (2NO + O₂ ⇌ 2NO₂) → C = 3. F = C − P + 2 = 3 − 1 + 2 = 4.</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 3, 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1, 3, 5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All gases: P = 1. Species NO, O₂, NO₂, Ar = 4, one equilibrium (2NO + O₂ ⇌ 2NO₂) → C = 3. F = C − P + 2 = 3 − 1 + 2 = 4.</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1, 4, 5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1, 4, 4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Two phases α and β of a species are in equilibrium. The correct relations observed among the variables, T, p and μ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T_α = T_β; p_α ≠ p_β; μ_α = μ_β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T_α ≠ T_β; p_α = p_β; μ_α = μ_β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T_α = T_β; p_α = p_β; μ_α = μ_β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T_α = T_β; p_α ≠ p_β; μ_α ≠ μ_β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T_α = T_β; p_α = p_β; μ_α = μ_β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Phase equilibrium requires thermal (T_α = T_β), mechanical (p_α = p_β) and chemical (μ_α = μ_β) equilibrium — all three equal. (Bank key (a) with p_α ≠ p_β applies only to curved interfaces — verify.)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T_α = T_β; p_α = p_β; μ_α = μ_β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T_α = T_β; p_α ≠ p_β; μ_α = μ_β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Phase equilibrium requires thermal (T_α = T_β), mechanical (p_α = p_β) and chemical (μ_α = μ_β) equilibrium — all three equal. (Bank key (a) with p_α ≠ p_β applies only to curved interfaces — verify.)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T_α ≠ T_β; p_α = p_β; μ_α = μ_β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T_α = T_β; p_α ≠ p_β; μ_α ≠ μ_β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Heat capacity of a species is independent of temperature if it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tetratomic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triatomic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diatomic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monatomic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monatomic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monatomic gas has only translational energy: C_V = (3/2)R at all temperatures. Rotational/vibrational contributions of polyatomics switch on with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monatomic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tetratomic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 monatomic gas has only translational energy: C_V = (3/2)R at all temperatures. Rotational/vibrational contributions of polyatomics switch on with 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triatomic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diatomic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 H)/(∂ P))_T has the dimension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pressure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volume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temperature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heat capacity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volume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(∂H/∂P)_T = V − T(∂V/∂T)_P: both terms are volumes (the isothermal Joule–Thomson coefficient has units of volume, J Pa⁻¹ = m³).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volume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pressure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(∂H/∂P)_T = V − T(∂V/∂T)_P: both terms are volumes (the isothermal Joule–Thomson coefficient has units of volume, J Pa⁻¹ = m³).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temperature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heat capacity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an ideal gas at 300 K</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V))_T =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T))_V =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H)/(∂ T))_P =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G)/(∂ T))_P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 U)/(∂ V))_T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Ideal gas: U depends on T only, so (∂U/∂V)_T = 0 (zero internal pressure). (∂U/∂T)_V = C_V ≠ 0, (∂H/∂T)_P = C_P ≠ 0, (∂G/∂T)_P = −S ≠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 U)/(∂ V))_T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U)/(∂ T))_V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Ideal gas: U depends on T only, so (∂U/∂V)_T = 0 (zero internal pressure). (∂U/∂T)_V = C_V ≠ 0, (∂H/∂T)_P = C_P ≠ 0, (∂G/∂T)_P = −S ≠ 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H)/(∂ T))_P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G)/(∂ T))_P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 for any cyclic thermodynamic process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oint dq =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oint dw =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oint dU =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oint V dq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oint dU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any cyclic process the system returns to its initial state, so every state function (U, H, S, G) has zero net change: ∮dU = 0. q and w are path functions and need not be zero.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oint dU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oint dq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For any cyclic process the system returns to its initial state, so every state function (U, H, S, G) has zero net change: ∮dU = 0. q and w are path functions and need not be zero.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oint dw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oint V dq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phase transition process is always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isothermal - isoentropic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isochoric - isothermal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isobaric - isochoric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isothermal - isobaric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isothermal - isobaric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Two phases coexist at a fixed T for a given P (Clapeyron curve); during the transition both T and P stay constant → isothermal–isobaric. (Entropy and volume change, so not isentropic/isochoric.)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isothermal - isobaric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isothermal - isoentropic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Two phases coexist at a fixed T for a given P (Clapeyron curve); during the transition both T and P stay constant → isothermal–isobaric. (Entropy and volume change, so not isentropic/isochoric.)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isochoric - isothermal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isobaric - isochoric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 for any cyclic thermodynamic process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dq =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dw =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dU =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Vdq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dU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any cyclic process the system returns to its initial state, so every state function (U, H, S, G) has zero net change: ∮dU = 0. q and w are path functions and need not be zero.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dU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dq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For any cyclic process the system returns to its initial state, so every state function (U, H, S, G) has zero net change: ∮dU = 0. q and w are path functions and need not be zero.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dw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Vdq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fugacity of a real gas is less than the pressure (P) of an ideal gas at the same temperature (T) only when (T_b is the Boyle temperature of the real gas)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high P, T &lt; T_b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low P, T &lt; T_b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high P, T &gt; T_b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low P, T &gt; T_b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low P, T &lt; T_b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 &lt; P needs Z &lt; 1 (attractions dominate). Z &lt; 1 occurs at low–moderate P below the Boyle temperature; above T_B or at high P repulsion gives Z &gt; 1 and f &gt; 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low P, T &lt; T_b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high P, T &lt; T_b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 &lt; P needs Z &lt; 1 (attractions dominate). Z &lt; 1 occurs at low–moderate P below the Boyle temperature; above T_B or at high P repulsion gives Z &gt; 1 and f &gt; 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high P, T &gt; T_b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low P, T &gt; T_b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minimum work required by an engine to transfer 5 J of heat from a reservoir at 100 K to one at 300 K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J</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J</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 J</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J</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10 J</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Reversible refrigerator: w_min = q_c (T_h − T_c)/T_c = 5 × (300 − 100)/100 = 10 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10 J</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 J</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Reversible refrigerator: w_min = q_c (T_h − T_c)/T_c = 5 × (300 − 100)/100 = 10 J.</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 J</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 J</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maximum number of phases that can be simultaneously in equilibrium for a one component system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Phase rule F = C − P + 2 with C = 1: F ≥ 0 → P ≤ 3. Three phases coexist only at the (invariant) triple point.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Phase rule F = C − P + 2 with C = 1: F ≥ 0 → P ≤ 3. Three phases coexist only at the (invariant) triple point.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an adiabatic system, the work done to change its state from A to B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dependent on path from A to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independent of path from A to 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path dependence is related to particulars of state A and 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path dependence is related to both states A and B and choice of path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independent of path from A to 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Adiabatic: q = 0, so w = ΔU. U is a state function, hence the adiabatic work depends only on the initial and final states, not on the path (this is how the first law defines U).</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independent of path from A to 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dependent on path from A to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Adiabatic: q = 0, so w = ΔU. U is a state function, hence the adiabatic work depends only on the initial and final states, not on the path (this is how the first law defines U).</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path dependence is related to particulars of state A and 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path dependence is related to both states A and B and choice of path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Δ S⁰ᵤₙᵢᵥ for the following reaction, at 298 K is: N₂ + 3H₂ → 2NH₃ Δ S⁰ₛys = -197 J K⁻¹, Δ H⁰ₛys = -91.8 kJ</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-197 J K⁻¹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J K⁻¹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-308 J K⁻¹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111 J K⁻¹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111 J K⁻¹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ΔS_surr = −ΔH_sys/T = +91 800/298 = +308 J K⁻¹. ΔS_univ = ΔS_sys + ΔS_surr = −197 + 308 = +111 J K⁻¹ (spontaneous).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111 J K⁻¹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-197 J K⁻¹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ΔS_surr = −ΔH_sys/T = +91 800/298 = +308 J K⁻¹. ΔS_univ = ΔS_sys + ΔS_surr = −197 + 308 = +111 J K⁻¹ (spontaneous).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J K⁻¹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-308 J K⁻¹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a gas obeys the equation of state P(V - nb) = nRT, the ratio ((C_P - C_V))/((C_P - C_V)ᵢdeal)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C_P − C_V = T(∂P/∂T)_V(∂V/∂T)_P. For P(V − nb) = nRT: (∂P/∂T)_V = nR/(V − nb), (∂V/∂T)_P = nR/P → C_P − C_V = nR, identical to the ideal gas → ratio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C_P − C_V = T(∂P/∂T)_V(∂V/∂T)_P. For P(V − nb) = nRT: (∂P/∂T)_V = nR/(V − nb), (∂V/∂T)_P = nR/P → C_P − C_V = nR, identical to the ideal gas → ratio = 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an ideal gas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T))_V((∂ T)/(∂ V))_P((∂ V)/(∂ P))_T=0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T))_V((∂ T)/(∂ V))_P((∂ V)/(∂ P))_T=-1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T))_V((∂ T)/(∂ V))_P((∂ V)/(∂ P))_T=+1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P)/(∂ T))_V((∂ T)/(∂ V))_P((∂ V)/(∂ P))_T=+2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 P)/(∂ T))_V((∂ T)/(∂ V))_P((∂ V)/(∂ P))_T=-1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Cyclic (triple-product) rule for any equation of state f(P,V,T) = 0: (∂P/∂T)_V(∂T/∂V)_P(∂V/∂P)_T = −1. Check for ideal gas: (nR/V)(P/nR)(−nRT/P²) = −nRT/(PV)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 P)/(∂ T))_V((∂ T)/(∂ V))_P((∂ V)/(∂ P))_T=-1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P)/(∂ T))_V((∂ T)/(∂ V))_P((∂ V)/(∂ P))_T=0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Cyclic (triple-product) rule for any equation of state f(P,V,T) = 0: (∂P/∂T)_V(∂T/∂V)_P(∂V/∂P)_T = −1. Check for ideal gas: (nR/V)(P/nR)(−nRT/P²) = −nRT/(PV) = −1.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P)/(∂ T))_V((∂ T)/(∂ V))_P((∂ V)/(∂ P))_T=+1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P)/(∂ T))_V((∂ T)/(∂ V))_P((∂ V)/(∂ P))_T=+2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At any temperature T, fugacity coefficient (γ) is given by lnγ=∫₀^P(Z-1)/(P') dP' where Z is the compressibility factor. The fugacity coefficient of a real gas governed by equations of state, P(V-b)=RT with ‘b’ a constant is given by</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(RT)/(bP)</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e^(RT)/(bP)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(bP)/(RT)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e^(bP)/(RT)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e^(bP)/(RT)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P(V − b) = RT → Z = PV/RT = 1 + bP/RT → (Z − 1)/P = b/RT. ln γ = ∫₀^P (b/RT) dP′ = bP/RT → γ = e^{bP/RT}.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e^(bP)/(RT)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(RT)/(bP)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P(V − b) = RT → Z = PV/RT = 1 + bP/RT → (Z − 1)/P = b/RT. ln γ = ∫₀^P (b/RT) dP′ = bP/RT → γ = e^{bP/RT}.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e^(RT)/(bP)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(bP)/(RT)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 G)/(∂ P))_T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dG = VdP − SdT → (∂G/∂P)_T = V and (∂G/∂T)_P = −S.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dG = VdP − SdT → (∂G/∂P)_T = V and (∂G/∂T)_P = −S.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maximum non-PV work that a system can perform at constant P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A</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Δ G</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constant T and P, −ΔG = maximum non-expansion (useful) work, e.g. electrical work in a cell. ΔA gives maximum total work at constant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Δ G</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At constant T and P, −ΔG = maximum non-expansion (useful) work, e.g. electrical work in a cell. ΔA gives maximum total work at constant 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A</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Carnot engine operates at 55% efficiency. If the temperature of reject steam is 105^circC, then the absolute temperature of input steam is ____</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η = 1 − T_c/T_h → 0.55 = 1 − 378/T_h → T_h = 378/0.45 = 840 K (567 °C).</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840 K</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33.2 kJ mol⁻¹, the enthalpy change for the reaction 2NO(g)+O₂(g)(g)→ 2NP₂(g)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16.6 kJ</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-57.1 kJ</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-114.2 kJ</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57.1 kJ</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-114.2 kJ</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Using ΔH_f°(NO) = 90.25 and ΔH_f°(NO₂) = 33.2 kJ mol⁻¹: ΔH = 2(33.2) − 2(90.25) = −114.1 ≈ −114.2 kJ for the reaction as written (2 mol NO₂). Per mole of NO₂ it is −57.1 kJ — the bank key (b); the question text is truncated, verify which was asked.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-114.2 kJ</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16.6 kJ</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Using ΔH_f°(NO) = 90.25 and ΔH_f°(NO₂) = 33.2 kJ mol⁻¹: ΔH = 2(33.2) − 2(90.25) = −114.1 ≈ −114.2 kJ for the reaction as written (2 mol NO₂). Per mole of NO₂ it is −57.1 kJ — the bank key (b); the question text is truncated, verify which was asked.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-57.1 kJ</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57.1 kJ</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one of the following defines the absolute temperature of a system?</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U)/(∂ S))_V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A)/(∂ S))_V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H)/(∂ S))_V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G)/(∂ S))_V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 U)/(∂ S))_V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dU = TdS − PdV → T = (∂U/∂S)_V. Likewise T = (∂H/∂S)_P; (∂A/∂S) and (∂G/∂S) are not natural derivatives.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 U)/(∂ S))_V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A)/(∂ S))_V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dU = TdS − PdV → T = (∂U/∂S)_V. Likewise T = (∂H/∂S)_P; (∂A/∂S) and (∂G/∂S) are not natural derivatives.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H)/(∂ S))_V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G)/(∂ S))_V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Of the following inequalities, the criteria for spontaneity of a chemical reaction is/are (i) (Δ G)_T,P &lt; 0 (ii) (Δ U)_S,V &gt; 0 (iii) (Δ S)_U,V &gt; 0</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(ii)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and (ii)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and (iii)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(i) and (iii)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Spontaneity criteria: (ΔG)_{T,P} &lt; 0, (ΔA)_{T,V} &lt; 0, (ΔS)_{U,V} &gt; 0, (ΔU)_{S,V} &lt; 0. Statement (ii) has the wrong sign, so (i) and (iii).</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(i) and (iii)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Spontaneity criteria: (ΔG)_{T,P} &lt; 0, (ΔA)_{T,V} &lt; 0, (ΔS)_{U,V} &gt; 0, (ΔU)_{S,V} &lt; 0. Statement (ii) has the wrong sign, so (i) and (iii).</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An ideal gas occupies an unknown volume V liters (L) at a pressure of 12 atm. The gas is expanded isothermally against a constant external pressure of 2 atm so that its final volume become 3 L. The work involved for this expansion process is ____ cal. (Round off to two decimal places) (Gas constant R = 0.082 L atm mol⁻¹ K⁻¹ = 2 cal mol⁻¹ K⁻¹)</a:t>
            </a:r>
            <a:endParaRPr lang="en-US" sz="850" dirty="0"/>
          </a:p>
          <a:p>
            <a:pPr algn="l" indent="0" marL="0">
              <a:buNone/>
            </a:pPr>
            <a:r>
              <a:rPr lang="en-US" sz="850" b="1" dirty="0">
                <a:solidFill>
                  <a:srgbClr val="1B2A41"/>
                </a:solidFill>
                <a:latin typeface="Georgia" pitchFamily="34" charset="0"/>
                <a:ea typeface="Georgia" pitchFamily="34" charset="-122"/>
                <a:cs typeface="Georgia" pitchFamily="34" charset="-120"/>
              </a:rPr>
              <a:t>(Numerical answer type — write the value.)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Isothermal, final gas pressure = 2 atm: 12V = 2 × 3 → V = 0.5 L. w = −P_ext ΔV = −2 × (3 − 0.5) = −5 L atm. 1 L atm = 2/0.082 = 24.39 cal → w = −121.95 cal.</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−121.95 cal (121.95 cal done by the gas)</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Δ G_f⁰ and Δ H_f⁰ for Fe(g) are 370.7 kJ mol⁻¹ and 416.3 kJ mol⁻¹ at 298 K, respectively. Assuming Δ H_f⁰ is constant in the interval 250 K to 375 K, Δ G_f⁰ (rounded off to the nearest integer) for Fe(g) at 375 K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338 kJ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310 kJ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325 kJ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359 kJ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359 kJ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Gibbs–Helmholtz: ΔG₂/T₂ = ΔG₁/T₁ + ΔH(1/T₂ − 1/T₁) = 370.7/298 + 416.3(1/375 − 1/298) = 1.2440 − 0.2868 = 0.9571 → ΔG₂ = 0.9571 × 375 = 359 kJ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359 kJ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338 kJ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Gibbs–Helmholtz: ΔG₂/T₂ = ΔG₁/T₁ + ΔH(1/T₂ − 1/T₁) = 370.7/298 + 416.3(1/375 − 1/298) = 1.2440 − 0.2868 = 0.9571 → ΔG₂ = 0.9571 × 375 = 359 kJ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310 kJ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325 kJ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van der Waals constants a and b for gaseous CO are given as 1.49 L² atm mol⁻² and 0.0399 L mol⁻¹, respectively. The fugacity (in atm, rounded off to two decimal places) of CO at 35°C and 95 atm is ________ (Given: R = 0.082 L atm K⁻¹ mol⁻¹)</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Low-order vdW result: ln(f/P) = (b − a/RT)P/RT. RT = 0.082 × 308 = 25.27; a/RT = 0.0590; (b − a/RT) = −0.0191; × 95/25.27 = −0.0717 → f = 95 e^{−0.0717} = 88.4 atm (bank: 88.47).</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88.4 atm</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reversible heat engine absorbs 20 kJ of heat from a source at 500 K and dissipates it to the reservoir at 400 K. The efficiency of the heat engine is ____%.</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Reversible (Carnot) efficiency η = 1 − T_c/T_h = 1 − 400/500 = 0.20 → 20 % (work = 4 kJ).</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20 %</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2L of gas at 1 atm pressure is reversibly heated to reach a final volume of 3.5 L. The absolute value of the work done on the gas (rounded off to the nearest integer) is ____ Joules.</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Reversible heating at constant pressure 1 atm: w = −PΔV = −1 atm × 1.5 L = −1.5 L atm = −1.5 × 101.3 = −152 J. |w| = 152 J (done by the gas).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152 J</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(355.1 kJmol⁻¹)</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Bank stub: only the printed answer (355.1 kJ mol⁻¹) survives; the question text is missing.</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355.1 kJ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(f=88.47 atm)</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Bank stub: printed answer for the CO fugacity problem (see Q PH0617: vdW CO at 35 °C, 95 atm → f ≈ 88.5 atm).</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f = 88.47 atm</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system undergoes two cyclic processes 1 and 2. Process 1 is reversible and process 2 is irreversible. The correct statement relating to the two processes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 (for process 1) = 0, while Δ S (for process 2) ≠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q_cycle = 0 for process 1 and q_cycle ≠ 0 for process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More heat can be converted to work in process 1 than in process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More work can be converted to heat in process 1 than in process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100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More heat can be converted to work in process 1 than in process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 is a state function, so ΔS_sys = 0 for any cycle, reversible or not; q_cycle = −w_cycle ≠ 0. A reversible engine gives the maximum work from a given heat input (Carnot), so more heat is converted to work in process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More heat can be converted to work in process 1 than in process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100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S (for process 1) = 0, while Δ S (for process 2)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S is a state function, so ΔS_sys = 0 for any cycle, reversible or not; q_cycle = −w_cycle ≠ 0. A reversible engine gives the maximum work from a given heat input (Carnot), so more heat is converted to work in process 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q_cycle = 0 for process 1 and q_cycle ≠ 0 for process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More work can be converted to heat in process 1 than in process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cyclic process performed by an ideal gas, changes in some thermodynamic functions are zero. Indicate the set in which all the functions are zero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Δ E, Δ H, Δ G</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q, Δ S, Δ H, Δ A</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q, Δ E, Δ S, Δ G</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E, Δ S, Δ H, Δ A</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101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Δ E, Δ S, Δ H, Δ 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a cycle every state function returns to its initial value: ΔE (ΔU), ΔS, ΔH, ΔA, ΔG are all zero. q and w are path functions and are generally non-zero.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Δ E, Δ S, Δ H, Δ 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101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Δ E, Δ H, Δ G</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In a cycle every state function returns to its initial value: ΔE (ΔU), ΔS, ΔH, ΔA, ΔG are all zero. q and w are path functions and are generally non-zero.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 Δ S, Δ H, Δ 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 Δ E, Δ S, Δ 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molar internal energy of a gas at temperature T is Uₘ(T). The molar internal energy at T = 0 is Uₘ(0). The correct expression that relates these two with appropriate contributions is :</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Uₘ(T) = Uₘ(0) + 3RT [Linear molecule; translation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Uₘ(T) = Uₘ(0) + 5/2 RT [Linear molecule; translation and rotation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Uₘ(T) = Uₘ(0) + 3/2 RT (Nonlinear molecule; translation and rotation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Uₘ(T) = Uₘ(0) + RT (Nonlinear molecule; translation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102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Uₘ(T) = Uₘ(0) + 5/2 RT [Linear molecule; translation and rotation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Equipartition: translation (3/2)RT; rotation RT for linear (2 axes), (3/2)RT for non-linear. Linear molecule, translation + rotation: U_m(T) = U_m(0) + (5/2)RT.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Uₘ(T) = Uₘ(0) + 5/2 RT [Linear molecule; translation and rotation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102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Uₘ(T) = Uₘ(0) + 3RT [Linear molecule; translation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Equipartition: translation (3/2)RT; rotation RT for linear (2 axes), (3/2)RT for non-linear. Linear molecule, translation + rotation: U_m(T) = U_m(0) + (5/2)RT.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Uₘ(T) = Uₘ(0) + 3/2 RT (Nonlinear molecule; translation and rotation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Uₘ(T) = Uₘ(0) + RT (Nonlinear molecule; translation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Choose the INCORECT statement among the following:</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When ideal gases are mixed, the entropy of mixing is always positive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At equilibrium, the chemical potential of a species is the same in all of the phases of the system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total pressure of a mixture of ideal gases is equal to the sum of the partial pressure of each gas in the mixture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When a gas is allowed to expand, the maximum work is obtained when the process is carried out irreversibly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103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The total pressure of a mixture of ideal gases is equal to the sum of the partial pressure of each gas in the mixture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 The Mo configuration of N2and N2 are 2 2 2 2 2 N2 = σ2s σ2s* π2px π2py σ2pz 𝟖#𝟐 B.O.= =3 𝟐 + 2 2 2 2 1 N2 = σ2s σ2s* π2px π2py σ2pz 𝟕#𝟐 B.O.= =2.5 𝟐 N₂→ N₂ (Bond order decreases) - -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The total pressure of a mixture of ideal gases is equal to the sum of the partial pressure of each gas in the mixture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103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When ideal gases are mixed, the entropy of mixing is always positive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 The Mo configuration of N2and N2 are 2 2 2 2 2 N2 = σ2s σ2s* π2px π2py σ2pz 𝟖#𝟐 B.O.= =3 𝟐 + 2 2 2 2 1 N2 = σ2s σ2s* π2px π2py σ2pz 𝟕#𝟐 B.O.= =2.5 𝟐 N₂→ N₂ (Bond order decreases) - -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At equilibrium, the chemical potential of a species is the same in all of the phases of the system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When a gas is allowed to expand, the maximum work is obtained when the process is carried out irreversibly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work done during the free expansion of one mole of an ideal gas at 27^circC to twice its original volume is (given : RT = 2494 J mol⁻¹, ln 2 = 0.7, log 2 = 0.3)</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1746 J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-1746 J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748.2 J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104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zero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Free expansion is against zero external pressure: w = −P_ext ΔV = 0 (and q = 0, ΔU = 0 for an ideal gas), even though the volume doubles.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zero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104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1746 J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Free expansion is against zero external pressure: w = −P_ext ΔV = 0 (and q = 0, ΔU = 0 for an ideal gas), even though the volume doubles.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-1746 J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748.2 J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(a) One mole of an ideal gas initially at 300 K and at a pressure of 10 atm undergoes adiabatic expansion. (i) Reversibly and (ii) Irreversibly against a constant external pressure of 2 atm until the final pressure becomes equal to the external pressure. Calculate Δ Sₛystem for (i) and (ii). For (ii), express the final answer in terms of R. Given: Molar heat capacity at constant volume Cᵥ,m = 3R/2.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 Reversible adiabatic → isentropic, ΔS = 0. (ii) Irreversible: C_V(T₂ − T₁) = −P_ext(V₂ − V₁) with V = RT/P: (3/2)R(T₂ − 300) = −2R(T₂/2 − 30) → T₂ = 204 K. ΔS = C_V ln(T₂/T₁) + R ln(V₂/V₁) = (3/2)R ln(0.68) + R ln(3.4) = R(−0.579 + 1.224) ≈ 0.65 R (≈ 5.4 J</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(i) ΔS = 0; (ii) ΔS ≈ 0.65 R</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enthalpy of vaporization (ΔᵥₐₚH) is zero at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Boyle temperature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critical temperature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Inversion temperature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boiling temperature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critical temperature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the critical temperature the liquid and vapour become identical, so Δ_vap H (and Δ_vap V) vanish.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critical temperature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Boyle temperature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At the critical temperature the liquid and vapour become identical, so Δ_vap H (and Δ_vap V) vanish.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Inversion temperature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boiling temperature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The change in entropy for the following transformations is respectively: (+ indicates increase, - indicates decrease and 0 indicates no change) (i) SO₂Cl₂(g) xrightarrowΔ SO₂(g) + Cl₂(g) (ii) mathrmnCH₂=CH₂(g) xrightarrowCatalyst [-CH₂-CH₂-]ₙ(s) (iii) I₂(s) xrightarrow[1 atmosphere]Δ I₂(V) (iv) Adiabatic reversible expansion of an ideal gas</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 0, +</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 0,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 +,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107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 -,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1 gas → 2 gases: +. (ii) many gas molecules → one solid polymer: −. (iii) sublimation I₂(s) → I₂(g): +. (iv) reversible adiabatic = isentropic: 0. Hence +, −, +,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 -,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107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 0, +</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 1 gas → 2 gases: +. (ii) many gas molecules → one solid polymer: −. (iii) sublimation I₂(s) → I₂(g): +. (iv) reversible adiabatic = isentropic: 0. Hence +, −, +, 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 0,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of the following thermodynamic relation(s) is/are correct?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T)/(∂ V))_S = ((∂ P)/(∂ S))_V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T)/(∂ P))_S = ((∂ V)/(∂ S))_P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S)/(∂ V))_T = ((∂ P)/(∂ T))_V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S)/(∂ P))_T = ((∂ V)/(∂ T))_P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Maxwell relations: (∂T/∂V)_S = −(∂P/∂S)_V; (∂T/∂P)_S = (∂V/∂S)_P ✓; (∂S/∂V)_T = (∂P/∂T)_V ✓; (∂S/∂P)_T = −(∂V/∂T)_P. Options (a) and (d) have the sign wrong.</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(b) and (c)</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109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Two moles of an ideal gas is expanded isothermally and reversibly from 5 to 1 bar at 298 K. The change in the entropy (in J K⁻¹) of the system is ____ IIT JAM 2016</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Isothermal ideal gas: ΔS = nR ln(P₁/P₂) = 2 × 8.314 × ln 5 = 16.63 × 1.609 = 26.76 J K⁻¹.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26.76 J K⁻¹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110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enthalpy of formation for CH₄(g), C(g) and H(g) are –75, 717 and 218 kJ mol⁻¹, respectively. The enthalpy of the C – H bond in kJ mol⁻¹ is ____.</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CH₄(g) → C(g) + 4H(g): ΔH = 717 + 4(218) − (−75) = 1664 kJ. Mean C–H bond enthalpy = 1664/4 = 416 kJ mol⁻¹.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416 kJ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111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Intensive variable(s) is/are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temperature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volume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pressure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density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Intensive properties are independent of the amount of substance: temperature, pressure, density. Volume is extensive.</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(a), (c), (d)</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112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At 298 K and 1 atm, the molar enthalpies of combustion of cyclopropane and propene are -2091 kJ mol⁻¹ and -2058 kJ mol⁻¹, respectively. The enthalpy change (in kJ mol⁻¹) for the conversion of one mole of propene to one mole of cyclopropane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Hess: propene → cyclopropane = ΔH_c(propene) − ΔH_c(cyclopropane) = (−2058) − (−2091) = +33 kJ mol⁻¹ (cyclopropane is the strained, higher-enthalpy isomer).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+33 kJ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113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an isothermal reversible compression of one mole of an ideal gas in which the pressure of the system is increased from 5 atm to 30 atm at 300 K. The entropy change of the surroundings (in J K⁻¹) is ____ (final answer should be rounded off to two decimal places) [Given: R = 8.314 J mol⁻¹ K⁻¹]</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Reversible isothermal compression: ΔS_sys = R ln(P₁/P₂) = 8.314 ln(5/30) = −14.90 J K⁻¹; reversible ⇒ ΔS_univ = 0 ⇒ ΔS_surr = +14.90 J K⁻¹.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+14.90 J K⁻¹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114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expression(s) for isothermal expansion of 1 mol of an ideal gas is(are)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A = RTln(Vᵢₙᵢₜᵢₐₗ)/(V_final)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 = RTln(Vᵢₙᵢₜᵢₐₗ)/(V_final)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H = RTln(V_final)/(Vᵢₙᵢₜᵢₐₗ)</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 = Rln(V_final)/(Vᵢₙᵢₜᵢₐₗ)</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Isothermal ideal gas: ΔU = ΔH = 0; ΔA = ΔG = −RT ln(V_f/V_i) = RT ln(V_i/V_f); ΔS = R ln(V_f/V_i). So (a), (b), (d) are correct and (c) is wrong.</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(a), (b), (d)</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115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value of Cᵥ for 1 mol of N₂ gas predicted from the principle of equipartition of energy, ignoring vibrational contribution, is ______ J K⁻¹ mol⁻¹ (rounded up to two decimal places). [R = 8.3 J K⁻¹ mol⁻¹]</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N₂ (linear): 3 translational + 2 rotational quadratic terms → C_V = (5/2)R = 2.5 × 8.3 = 20.75 J K⁻¹ mol⁻¹.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20.75 J K⁻¹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116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thermodynamic criterion for spontaneity of a process in a system under constant volume and temperature and in the absence of any work other than expansion work (if any)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change in entropy is positive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change in enthalpy is negative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change in Helmholtz free energy is negative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change in Gibbs free energy is negative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116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change in Helmholtz free energy is negative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Constant T and V with only PV work → the Helmholtz criterion: (dA)_{T,V} &lt; 0. ΔG &lt; 0 is for constant T and 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change in Helmholtz free energy is negative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116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change in entropy is positive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Constant T and V with only PV work → the Helmholtz criterion: (dA)_{T,V} &lt; 0. ΔG &lt; 0 is for constant T and 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change in enthalpy is negative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change in Gibbs free energy is negative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117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One mole of an ideal gas is subjected to an isothermal increase in pressure from 100 kPa to 1000 kPa at 300 K. The change in Gibbs free energy of the system is ________ kJ mol⁻¹. (Round off to one decimal place) [Given: Gas constant (R) = 8.3 J K⁻¹ mol⁻¹]</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ΔG = RT ln(P₂/P₁) = 8.3 × 300 × ln 10 = 2490 × 2.303 = 5733 J ≈ +5.7 kJ mol⁻¹.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+5.7 kJ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118 of 118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standard Gibbs free energy change for the reaction mathrmH₂O(g) → H₂(g) + (1)/(2)O₂(g) at 2500 K is +118 kJ mol⁻¹. The equilibrium constant for the reaction is [Given: R = 8.314 J K⁻¹ mol⁻¹]</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0.994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3.42 × 10⁻³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292.12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Thermodynamics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'Good Honest Teachers Serve: G = H − TS'.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118 of 118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3.42 × 10⁻³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 K = −ΔG°/RT = −118 000/(8.314 × 2500) = −5.68 → K = e^{−5.68} = 3.42×10⁻³.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3.42 × 10⁻³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Free expansion of an ideal gas: q = w = ΔU = ΔH = 0, ΔS = nR ln(V₂/V₁) &gt;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'Good Honest Teachers Serve: G = H − TS'.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Thermodynamics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118 of 118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0.994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ln K = −ΔG°/RT = −118 000/(8.314 × 2500) = −5.68 → K = e^{−5.68} = 3.42×10⁻³.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1.006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C_p for an adiabatic work calculation (it is C_v); forgetting that ΔS_universe, not ΔS_system, decides spontaneity.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292.12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Reversible adiabatic = isentropic; irreversible adiabatic still has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Thermodynamics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75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First law ΔU = q + w; enthalpy H = U + pV; heat capacities C_p − C_v = R (ideal gas); second law dS ≥ dq/T; Gibbs G = H − TS, ΔG &lt; 0 spontaneous at constant T, p; Maxwell relations; ideal-gas processes (isothermal, adiabatic, isobaric, isochoric).</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 = −nRT ln(V₂/V₁) (rev. isothermal)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TV^(γ−1) = const (rev. adiabatic); w = C_v ΔT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 = nC_p ln(T₂/T₁) − nR ln(p₂/p₁)</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 ΔH − TΔS; (∂G/∂T)_p = −S; (∂G/∂p)_T =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Maxwell: (∂S/∂V)_T = (∂p/∂T)_V</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Work in each ideal-gas process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Entropy change of mixing, phase change (ΔS = ΔH/T), free expansion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Sign conventions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Joule–Thomson coefficient and inversion temperature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C_p for an adiabatic work calculation (it is C_v); forgetting that ΔS_universe, not ΔS_system, decides spontaneity.</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Reversible adiabatic = isentropic; irreversible adiabatic still has ΔS &gt; 0.</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Q44   Q45   Q46   Q47   Q48   Q49   Q50   Q51   Q52   Q53   Q54   Q55   Q56   Q57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4 question(s) next session on Thermodynamics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3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3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324.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325.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326.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323</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