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Anton" charset="1" panose="00000500000000000000"/>
      <p:regular r:id="rId37"/>
    </p:embeddedFont>
    <p:embeddedFont>
      <p:font typeface="Arimo Bold" charset="1" panose="020B0704020202020204"/>
      <p:regular r:id="rId38"/>
    </p:embeddedFont>
    <p:embeddedFont>
      <p:font typeface="Montserrat Semi-Bold Bold" charset="1" panose="00000800000000000000"/>
      <p:regular r:id="rId39"/>
    </p:embeddedFont>
    <p:embeddedFont>
      <p:font typeface="Norwester" charset="1" panose="00000506000000000000"/>
      <p:regular r:id="rId40"/>
    </p:embeddedFont>
    <p:embeddedFont>
      <p:font typeface="Vollkorn" charset="1" panose="00000500000000000000"/>
      <p:regular r:id="rId41"/>
    </p:embeddedFont>
    <p:embeddedFont>
      <p:font typeface="Vollkorn Bold" charset="1" panose="0000080000000000000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11.jpeg" Type="http://schemas.openxmlformats.org/officeDocument/2006/relationships/image"/><Relationship Id="rId15" Target="../media/image12.gif" Type="http://schemas.openxmlformats.org/officeDocument/2006/relationships/image"/><Relationship Id="rId16" Target="../media/image13.png" Type="http://schemas.openxmlformats.org/officeDocument/2006/relationships/image"/><Relationship Id="rId17" Target="../media/image14.svg" Type="http://schemas.openxmlformats.org/officeDocument/2006/relationships/image"/><Relationship Id="rId18" Target="../media/image15.png" Type="http://schemas.openxmlformats.org/officeDocument/2006/relationships/image"/><Relationship Id="rId19" Target="../media/image16.svg" Type="http://schemas.openxmlformats.org/officeDocument/2006/relationships/image"/><Relationship Id="rId2" Target="../media/image1.jpeg" Type="http://schemas.openxmlformats.org/officeDocument/2006/relationships/image"/><Relationship Id="rId20" Target="../media/image17.png" Type="http://schemas.openxmlformats.org/officeDocument/2006/relationships/image"/><Relationship Id="rId21" Target="../media/image18.svg" Type="http://schemas.openxmlformats.org/officeDocument/2006/relationships/image"/><Relationship Id="rId3" Target="../media/VAE6p2zIeOk.mp4" Type="http://schemas.openxmlformats.org/officeDocument/2006/relationships/video"/><Relationship Id="rId4" Target="../media/VAE6p2zIeOk.mp4" Type="http://schemas.microsoft.com/office/2007/relationships/media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7.jpeg" Type="http://schemas.openxmlformats.org/officeDocument/2006/relationships/image"/><Relationship Id="rId8" Target="../media/image2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3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32.jpeg" Type="http://schemas.openxmlformats.org/officeDocument/2006/relationships/image"/><Relationship Id="rId8" Target="../media/image33.jpeg" Type="http://schemas.openxmlformats.org/officeDocument/2006/relationships/image"/><Relationship Id="rId9" Target="../media/image3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35.jpeg" Type="http://schemas.openxmlformats.org/officeDocument/2006/relationships/image"/><Relationship Id="rId8" Target="../media/image36.jpeg" Type="http://schemas.openxmlformats.org/officeDocument/2006/relationships/image"/><Relationship Id="rId9" Target="../media/image3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38.jpeg" Type="http://schemas.openxmlformats.org/officeDocument/2006/relationships/image"/><Relationship Id="rId8" Target="../media/image39.jpeg" Type="http://schemas.openxmlformats.org/officeDocument/2006/relationships/image"/><Relationship Id="rId9" Target="../media/image40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jpeg" Type="http://schemas.openxmlformats.org/officeDocument/2006/relationships/image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1.jpeg" Type="http://schemas.openxmlformats.org/officeDocument/2006/relationships/image"/><Relationship Id="rId8" Target="../media/image42.jpeg" Type="http://schemas.openxmlformats.org/officeDocument/2006/relationships/image"/><Relationship Id="rId9" Target="../media/image4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6.jpeg" Type="http://schemas.openxmlformats.org/officeDocument/2006/relationships/image"/><Relationship Id="rId8" Target="../media/image47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8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9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8525.0040" end="3500.0013"/>
                </p14:media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65000"/>
                  </a:srgbClr>
                </a:gs>
                <a:gs pos="100000">
                  <a:srgbClr val="044244">
                    <a:alpha val="65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4423859">
            <a:off x="15826981" y="8668785"/>
            <a:ext cx="2864638" cy="1895523"/>
          </a:xfrm>
          <a:custGeom>
            <a:avLst/>
            <a:gdLst/>
            <a:ahLst/>
            <a:cxnLst/>
            <a:rect r="r" b="b" t="t" l="l"/>
            <a:pathLst>
              <a:path h="1895523" w="2864638">
                <a:moveTo>
                  <a:pt x="0" y="0"/>
                </a:moveTo>
                <a:lnTo>
                  <a:pt x="2864638" y="0"/>
                </a:lnTo>
                <a:lnTo>
                  <a:pt x="2864638" y="1895523"/>
                </a:lnTo>
                <a:lnTo>
                  <a:pt x="0" y="18955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99"/>
            </a:blip>
            <a:stretch>
              <a:fillRect l="0" t="-7138" r="-7876" b="-1536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697622" y="6989418"/>
            <a:ext cx="3297582" cy="3297582"/>
          </a:xfrm>
          <a:custGeom>
            <a:avLst/>
            <a:gdLst/>
            <a:ahLst/>
            <a:cxnLst/>
            <a:rect r="r" b="b" t="t" l="l"/>
            <a:pathLst>
              <a:path h="3297582" w="3297582">
                <a:moveTo>
                  <a:pt x="0" y="0"/>
                </a:moveTo>
                <a:lnTo>
                  <a:pt x="3297582" y="0"/>
                </a:lnTo>
                <a:lnTo>
                  <a:pt x="3297582" y="3297582"/>
                </a:lnTo>
                <a:lnTo>
                  <a:pt x="0" y="3297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333647" y="3849762"/>
            <a:ext cx="7315394" cy="1204455"/>
            <a:chOff x="0" y="0"/>
            <a:chExt cx="1846784" cy="3040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46784" cy="304067"/>
            </a:xfrm>
            <a:custGeom>
              <a:avLst/>
              <a:gdLst/>
              <a:ahLst/>
              <a:cxnLst/>
              <a:rect r="r" b="b" t="t" l="l"/>
              <a:pathLst>
                <a:path h="304067" w="1846784">
                  <a:moveTo>
                    <a:pt x="0" y="0"/>
                  </a:moveTo>
                  <a:lnTo>
                    <a:pt x="1846784" y="0"/>
                  </a:lnTo>
                  <a:lnTo>
                    <a:pt x="1846784" y="304067"/>
                  </a:lnTo>
                  <a:lnTo>
                    <a:pt x="0" y="3040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5F5F5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46784" cy="342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0" y="3849762"/>
            <a:ext cx="4158955" cy="1204455"/>
            <a:chOff x="0" y="0"/>
            <a:chExt cx="1049935" cy="3040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9935" cy="304067"/>
            </a:xfrm>
            <a:custGeom>
              <a:avLst/>
              <a:gdLst/>
              <a:ahLst/>
              <a:cxnLst/>
              <a:rect r="r" b="b" t="t" l="l"/>
              <a:pathLst>
                <a:path h="304067" w="1049935">
                  <a:moveTo>
                    <a:pt x="0" y="0"/>
                  </a:moveTo>
                  <a:lnTo>
                    <a:pt x="1049935" y="0"/>
                  </a:lnTo>
                  <a:lnTo>
                    <a:pt x="1049935" y="304067"/>
                  </a:lnTo>
                  <a:lnTo>
                    <a:pt x="0" y="3040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49935" cy="342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true" rot="0">
            <a:off x="0" y="8946093"/>
            <a:ext cx="1340907" cy="1340907"/>
          </a:xfrm>
          <a:custGeom>
            <a:avLst/>
            <a:gdLst/>
            <a:ahLst/>
            <a:cxnLst/>
            <a:rect r="r" b="b" t="t" l="l"/>
            <a:pathLst>
              <a:path h="1340907" w="1340907">
                <a:moveTo>
                  <a:pt x="0" y="1340907"/>
                </a:moveTo>
                <a:lnTo>
                  <a:pt x="1340907" y="1340907"/>
                </a:lnTo>
                <a:lnTo>
                  <a:pt x="1340907" y="0"/>
                </a:lnTo>
                <a:lnTo>
                  <a:pt x="0" y="0"/>
                </a:lnTo>
                <a:lnTo>
                  <a:pt x="0" y="1340907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6677614" y="-76200"/>
            <a:ext cx="1648486" cy="1648486"/>
          </a:xfrm>
          <a:custGeom>
            <a:avLst/>
            <a:gdLst/>
            <a:ahLst/>
            <a:cxnLst/>
            <a:rect r="r" b="b" t="t" l="l"/>
            <a:pathLst>
              <a:path h="1648486" w="1648486">
                <a:moveTo>
                  <a:pt x="1648486" y="0"/>
                </a:moveTo>
                <a:lnTo>
                  <a:pt x="0" y="0"/>
                </a:lnTo>
                <a:lnTo>
                  <a:pt x="0" y="1648486"/>
                </a:lnTo>
                <a:lnTo>
                  <a:pt x="1648486" y="1648486"/>
                </a:lnTo>
                <a:lnTo>
                  <a:pt x="164848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973642" y="9548781"/>
            <a:ext cx="543370" cy="544732"/>
          </a:xfrm>
          <a:custGeom>
            <a:avLst/>
            <a:gdLst/>
            <a:ahLst/>
            <a:cxnLst/>
            <a:rect r="r" b="b" t="t" l="l"/>
            <a:pathLst>
              <a:path h="544732" w="543370">
                <a:moveTo>
                  <a:pt x="0" y="0"/>
                </a:moveTo>
                <a:lnTo>
                  <a:pt x="543370" y="0"/>
                </a:lnTo>
                <a:lnTo>
                  <a:pt x="543370" y="544731"/>
                </a:lnTo>
                <a:lnTo>
                  <a:pt x="0" y="54473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4423859">
            <a:off x="-1964008" y="-260240"/>
            <a:ext cx="3928016" cy="2599158"/>
          </a:xfrm>
          <a:custGeom>
            <a:avLst/>
            <a:gdLst/>
            <a:ahLst/>
            <a:cxnLst/>
            <a:rect r="r" b="b" t="t" l="l"/>
            <a:pathLst>
              <a:path h="2599158" w="3928016">
                <a:moveTo>
                  <a:pt x="0" y="0"/>
                </a:moveTo>
                <a:lnTo>
                  <a:pt x="3928016" y="0"/>
                </a:lnTo>
                <a:lnTo>
                  <a:pt x="3928016" y="2599158"/>
                </a:lnTo>
                <a:lnTo>
                  <a:pt x="0" y="2599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2700412" y="3288776"/>
            <a:ext cx="5221444" cy="5202592"/>
            <a:chOff x="0" y="0"/>
            <a:chExt cx="6961925" cy="6936789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56049"/>
              <a:ext cx="6880740" cy="6880740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>
              <a:grpSpLocks noChangeAspect="true"/>
            </p:cNvGrpSpPr>
            <p:nvPr/>
          </p:nvGrpSpPr>
          <p:grpSpPr>
            <a:xfrm rot="0">
              <a:off x="377054" y="415049"/>
              <a:ext cx="6140157" cy="6140133"/>
              <a:chOff x="0" y="0"/>
              <a:chExt cx="6350000" cy="6349975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14"/>
                <a:stretch>
                  <a:fillRect l="0" t="-483" r="0" b="-14516"/>
                </a:stretch>
              </a:blipFill>
            </p:spPr>
          </p:sp>
        </p:grpSp>
        <p:grpSp>
          <p:nvGrpSpPr>
            <p:cNvPr name="Group 25" id="25"/>
            <p:cNvGrpSpPr/>
            <p:nvPr/>
          </p:nvGrpSpPr>
          <p:grpSpPr>
            <a:xfrm rot="0">
              <a:off x="554" y="4506717"/>
              <a:ext cx="478623" cy="478623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6483302" y="2153954"/>
              <a:ext cx="478623" cy="478623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5051545" y="6055005"/>
              <a:ext cx="674404" cy="674404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614293" y="0"/>
              <a:ext cx="674404" cy="674404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44244">
                      <a:alpha val="100000"/>
                    </a:srgbClr>
                  </a:gs>
                </a:gsLst>
                <a:lin ang="0"/>
              </a:gradFill>
              <a:ln w="3810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3689" lIns="53689" bIns="53689" rIns="53689"/>
              <a:lstStyle/>
              <a:p>
                <a:pPr algn="ctr">
                  <a:lnSpc>
                    <a:spcPts val="1820"/>
                  </a:lnSpc>
                </a:pPr>
              </a:p>
            </p:txBody>
          </p:sp>
        </p:grpSp>
      </p:grpSp>
      <p:pic>
        <p:nvPicPr>
          <p:cNvPr name="Picture 37" id="37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10002217" y="8747813"/>
            <a:ext cx="399358" cy="638972"/>
          </a:xfrm>
          <a:prstGeom prst="rect">
            <a:avLst/>
          </a:prstGeom>
        </p:spPr>
      </p:pic>
      <p:sp>
        <p:nvSpPr>
          <p:cNvPr name="Freeform 38" id="38"/>
          <p:cNvSpPr/>
          <p:nvPr/>
        </p:nvSpPr>
        <p:spPr>
          <a:xfrm flipH="false" flipV="false" rot="0">
            <a:off x="7396076" y="8350255"/>
            <a:ext cx="1021318" cy="908045"/>
          </a:xfrm>
          <a:custGeom>
            <a:avLst/>
            <a:gdLst/>
            <a:ahLst/>
            <a:cxnLst/>
            <a:rect r="r" b="b" t="t" l="l"/>
            <a:pathLst>
              <a:path h="908045" w="1021318">
                <a:moveTo>
                  <a:pt x="0" y="0"/>
                </a:moveTo>
                <a:lnTo>
                  <a:pt x="1021319" y="0"/>
                </a:lnTo>
                <a:lnTo>
                  <a:pt x="1021319" y="908045"/>
                </a:lnTo>
                <a:lnTo>
                  <a:pt x="0" y="9080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412698" y="3939545"/>
            <a:ext cx="3333558" cy="92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>
                <a:solidFill>
                  <a:srgbClr val="FF0037"/>
                </a:solidFill>
                <a:latin typeface="Anton"/>
                <a:ea typeface="Anton"/>
                <a:cs typeface="Anton"/>
                <a:sym typeface="Anton"/>
              </a:rPr>
              <a:t>WRITTEN BY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740845" y="3898269"/>
            <a:ext cx="6500997" cy="1002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9"/>
              </a:lnSpc>
            </a:pPr>
            <a:r>
              <a:rPr lang="en-US" sz="58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MR. ANIKET BHARDWAJ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967326" y="9334988"/>
            <a:ext cx="3769820" cy="681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b="true" sz="2100" spc="77">
                <a:solidFill>
                  <a:srgbClr val="FF0037"/>
                </a:solidFill>
                <a:latin typeface="Arimo Bold"/>
                <a:ea typeface="Arimo Bold"/>
                <a:cs typeface="Arimo Bold"/>
                <a:sym typeface="Arimo Bold"/>
              </a:rPr>
              <a:t>Www</a:t>
            </a:r>
            <a:r>
              <a:rPr lang="en-US" b="true" sz="2100" spc="7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en-US" b="true" sz="2100" spc="77">
                <a:solidFill>
                  <a:srgbClr val="9DFF00"/>
                </a:solidFill>
                <a:latin typeface="Arimo Bold"/>
                <a:ea typeface="Arimo Bold"/>
                <a:cs typeface="Arimo Bold"/>
                <a:sym typeface="Arimo Bold"/>
              </a:rPr>
              <a:t>AniketBhardwaj</a:t>
            </a:r>
            <a:r>
              <a:rPr lang="en-US" b="true" sz="2100" spc="7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en-US" b="true" sz="2100" spc="77">
                <a:solidFill>
                  <a:srgbClr val="02AEAE"/>
                </a:solidFill>
                <a:latin typeface="Arimo Bold"/>
                <a:ea typeface="Arimo Bold"/>
                <a:cs typeface="Arimo Bold"/>
                <a:sym typeface="Arimo Bold"/>
              </a:rPr>
              <a:t>Com</a:t>
            </a:r>
          </a:p>
          <a:p>
            <a:pPr algn="ctr">
              <a:lnSpc>
                <a:spcPts val="2730"/>
              </a:lnSpc>
            </a:pPr>
            <a:r>
              <a:rPr lang="en-US" b="true" sz="2100" spc="77">
                <a:solidFill>
                  <a:srgbClr val="02AEA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b="true" sz="2100" spc="77">
                <a:solidFill>
                  <a:srgbClr val="FDEC00"/>
                </a:solidFill>
                <a:latin typeface="Arimo Bold"/>
                <a:ea typeface="Arimo Bold"/>
                <a:cs typeface="Arimo Bold"/>
                <a:sym typeface="Arimo Bold"/>
              </a:rPr>
              <a:t>Visit Inventor Profile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695869" y="9581620"/>
            <a:ext cx="2431936" cy="46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132" b="true">
                <a:solidFill>
                  <a:srgbClr val="FFFFFF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9212149491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86143" y="1503276"/>
            <a:ext cx="16715714" cy="161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03"/>
              </a:lnSpc>
            </a:pPr>
            <a:r>
              <a:rPr lang="en-US" sz="8760" spc="324">
                <a:solidFill>
                  <a:srgbClr val="FABB17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677800" y="8754094"/>
            <a:ext cx="2243099" cy="685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2"/>
              </a:lnSpc>
            </a:pPr>
            <a:r>
              <a:rPr lang="en-US" b="true" sz="230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DWARKA, NEW DELHI, INDIA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004154" y="119393"/>
            <a:ext cx="6279693" cy="1538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36"/>
              </a:lnSpc>
            </a:pPr>
            <a:r>
              <a:rPr lang="en-US" sz="8390" spc="310">
                <a:solidFill>
                  <a:srgbClr val="FEFEFE"/>
                </a:solidFill>
                <a:latin typeface="Anton"/>
                <a:ea typeface="Anton"/>
                <a:cs typeface="Anton"/>
                <a:sym typeface="Anton"/>
              </a:rPr>
              <a:t>COURSE WORK</a:t>
            </a:r>
          </a:p>
        </p:txBody>
      </p:sp>
      <p:sp>
        <p:nvSpPr>
          <p:cNvPr name="Freeform 46" id="46"/>
          <p:cNvSpPr/>
          <p:nvPr/>
        </p:nvSpPr>
        <p:spPr>
          <a:xfrm flipH="false" flipV="false" rot="0">
            <a:off x="3356208" y="9386785"/>
            <a:ext cx="2326558" cy="689243"/>
          </a:xfrm>
          <a:custGeom>
            <a:avLst/>
            <a:gdLst/>
            <a:ahLst/>
            <a:cxnLst/>
            <a:rect r="r" b="b" t="t" l="l"/>
            <a:pathLst>
              <a:path h="689243" w="2326558">
                <a:moveTo>
                  <a:pt x="0" y="0"/>
                </a:moveTo>
                <a:lnTo>
                  <a:pt x="2326558" y="0"/>
                </a:lnTo>
                <a:lnTo>
                  <a:pt x="2326558" y="689243"/>
                </a:lnTo>
                <a:lnTo>
                  <a:pt x="0" y="6892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782357" y="5470528"/>
            <a:ext cx="9734655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    Version : 1.00</a:t>
            </a:r>
          </a:p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    Last UpdateD : 31-01-2025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356208" y="8009672"/>
            <a:ext cx="2803759" cy="1199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Scan this for </a:t>
            </a:r>
          </a:p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PDF | PPT</a:t>
            </a:r>
          </a:p>
          <a:p>
            <a:pPr algn="l">
              <a:lnSpc>
                <a:spcPts val="3162"/>
              </a:lnSpc>
            </a:pPr>
            <a:r>
              <a:rPr lang="en-US" sz="2258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of this Presentation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670454" y="7760088"/>
            <a:ext cx="2372009" cy="2372009"/>
            <a:chOff x="0" y="0"/>
            <a:chExt cx="3162679" cy="3162679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162679" cy="3162679"/>
            </a:xfrm>
            <a:custGeom>
              <a:avLst/>
              <a:gdLst/>
              <a:ahLst/>
              <a:cxnLst/>
              <a:rect r="r" b="b" t="t" l="l"/>
              <a:pathLst>
                <a:path h="3162679" w="3162679">
                  <a:moveTo>
                    <a:pt x="0" y="0"/>
                  </a:moveTo>
                  <a:lnTo>
                    <a:pt x="3162679" y="0"/>
                  </a:lnTo>
                  <a:lnTo>
                    <a:pt x="3162679" y="3162679"/>
                  </a:lnTo>
                  <a:lnTo>
                    <a:pt x="0" y="3162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3BD4A8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985" y="325987"/>
            <a:ext cx="17450951" cy="9620579"/>
            <a:chOff x="0" y="0"/>
            <a:chExt cx="4575349" cy="25223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5349" cy="2522356"/>
            </a:xfrm>
            <a:custGeom>
              <a:avLst/>
              <a:gdLst/>
              <a:ahLst/>
              <a:cxnLst/>
              <a:rect r="r" b="b" t="t" l="l"/>
              <a:pathLst>
                <a:path h="2522356" w="4575349">
                  <a:moveTo>
                    <a:pt x="0" y="0"/>
                  </a:moveTo>
                  <a:lnTo>
                    <a:pt x="4575349" y="0"/>
                  </a:lnTo>
                  <a:lnTo>
                    <a:pt x="4575349" y="2522356"/>
                  </a:lnTo>
                  <a:lnTo>
                    <a:pt x="0" y="25223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575349" cy="2550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8353" y="728182"/>
            <a:ext cx="16630215" cy="8816189"/>
            <a:chOff x="0" y="0"/>
            <a:chExt cx="4360166" cy="23114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60166" cy="2311458"/>
            </a:xfrm>
            <a:custGeom>
              <a:avLst/>
              <a:gdLst/>
              <a:ahLst/>
              <a:cxnLst/>
              <a:rect r="r" b="b" t="t" l="l"/>
              <a:pathLst>
                <a:path h="2311458" w="4360166">
                  <a:moveTo>
                    <a:pt x="0" y="0"/>
                  </a:moveTo>
                  <a:lnTo>
                    <a:pt x="4360166" y="0"/>
                  </a:lnTo>
                  <a:lnTo>
                    <a:pt x="4360166" y="2311458"/>
                  </a:lnTo>
                  <a:lnTo>
                    <a:pt x="0" y="23114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360166" cy="2340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384251" y="1549679"/>
            <a:ext cx="3598419" cy="3593821"/>
          </a:xfrm>
          <a:custGeom>
            <a:avLst/>
            <a:gdLst/>
            <a:ahLst/>
            <a:cxnLst/>
            <a:rect r="r" b="b" t="t" l="l"/>
            <a:pathLst>
              <a:path h="3593821" w="3598419">
                <a:moveTo>
                  <a:pt x="0" y="0"/>
                </a:moveTo>
                <a:lnTo>
                  <a:pt x="3598419" y="0"/>
                </a:lnTo>
                <a:lnTo>
                  <a:pt x="3598419" y="3593821"/>
                </a:lnTo>
                <a:lnTo>
                  <a:pt x="0" y="3593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41396" y="5571053"/>
            <a:ext cx="15505335" cy="3284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61"/>
              </a:lnSpc>
            </a:pPr>
            <a:r>
              <a:rPr lang="en-US" sz="904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UNIT - 2-A4  |  </a:t>
            </a:r>
            <a:r>
              <a:rPr lang="en-US" sz="904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PAPER - 1</a:t>
            </a:r>
          </a:p>
          <a:p>
            <a:pPr algn="ctr">
              <a:lnSpc>
                <a:spcPts val="13780"/>
              </a:lnSpc>
            </a:pPr>
            <a:r>
              <a:rPr lang="en-US" sz="984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88217" y="4261785"/>
            <a:ext cx="4363043" cy="5848334"/>
          </a:xfrm>
          <a:custGeom>
            <a:avLst/>
            <a:gdLst/>
            <a:ahLst/>
            <a:cxnLst/>
            <a:rect r="r" b="b" t="t" l="l"/>
            <a:pathLst>
              <a:path h="5848334" w="4363043">
                <a:moveTo>
                  <a:pt x="0" y="0"/>
                </a:moveTo>
                <a:lnTo>
                  <a:pt x="4363043" y="0"/>
                </a:lnTo>
                <a:lnTo>
                  <a:pt x="4363043" y="5848334"/>
                </a:lnTo>
                <a:lnTo>
                  <a:pt x="0" y="5848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36373" y="58319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3125" y="2598912"/>
            <a:ext cx="16814962" cy="264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Chromatography is the term used to describe a separation technique in which a mobile phase carrying a mixture is caused to move in contact with a selectively absorbent stationary phase.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 are a number of different kinds of chromatography, which differ in the mobile and the stationary phase used. </a:t>
            </a:r>
          </a:p>
          <a:p>
            <a:pPr algn="just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8319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125" y="2598912"/>
            <a:ext cx="16814962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Column Chromatography was developed by the American chemist D.T Day in 1900, M.S. Tswett,the Polish botanist, in 1906 used adsorption columns in his investigations of plant pigments.</a:t>
            </a:r>
          </a:p>
        </p:txBody>
      </p:sp>
      <p:sp>
        <p:nvSpPr>
          <p:cNvPr name="Freeform 11" id="11" descr="http://chemwiki.ucdavis.edu/@api/deki/files/559/=Slide1.jpg"/>
          <p:cNvSpPr/>
          <p:nvPr/>
        </p:nvSpPr>
        <p:spPr>
          <a:xfrm flipH="false" flipV="false" rot="0">
            <a:off x="2890664" y="3951276"/>
            <a:ext cx="6977817" cy="5307024"/>
          </a:xfrm>
          <a:custGeom>
            <a:avLst/>
            <a:gdLst/>
            <a:ahLst/>
            <a:cxnLst/>
            <a:rect r="r" b="b" t="t" l="l"/>
            <a:pathLst>
              <a:path h="5307024" w="6977817">
                <a:moveTo>
                  <a:pt x="0" y="0"/>
                </a:moveTo>
                <a:lnTo>
                  <a:pt x="6977816" y="0"/>
                </a:lnTo>
                <a:lnTo>
                  <a:pt x="6977816" y="5307024"/>
                </a:lnTo>
                <a:lnTo>
                  <a:pt x="0" y="5307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691" r="-2810" b="-691"/>
            </a:stretch>
          </a:blipFill>
        </p:spPr>
      </p:sp>
      <p:sp>
        <p:nvSpPr>
          <p:cNvPr name="Freeform 12" id="12" descr="http://www.wikidoc.org/images/3/3d/Tsvet_ms.jpg"/>
          <p:cNvSpPr/>
          <p:nvPr/>
        </p:nvSpPr>
        <p:spPr>
          <a:xfrm flipH="false" flipV="false" rot="0">
            <a:off x="11743383" y="4642111"/>
            <a:ext cx="2855170" cy="3925353"/>
          </a:xfrm>
          <a:custGeom>
            <a:avLst/>
            <a:gdLst/>
            <a:ahLst/>
            <a:cxnLst/>
            <a:rect r="r" b="b" t="t" l="l"/>
            <a:pathLst>
              <a:path h="3925353" w="2855170">
                <a:moveTo>
                  <a:pt x="0" y="0"/>
                </a:moveTo>
                <a:lnTo>
                  <a:pt x="2855170" y="0"/>
                </a:lnTo>
                <a:lnTo>
                  <a:pt x="2855170" y="3925353"/>
                </a:lnTo>
                <a:lnTo>
                  <a:pt x="0" y="39253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" r="0" b="-6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8319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125" y="2741474"/>
            <a:ext cx="16814962" cy="531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Column chromatography is one of the most useful methods for the separation and purification of both solids and liquids.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This is a solid - liquid technique in which the stationary phase is a solid &amp; mobile phase is a liquid. </a:t>
            </a:r>
          </a:p>
          <a:p>
            <a:pPr algn="just">
              <a:lnSpc>
                <a:spcPts val="4200"/>
              </a:lnSpc>
            </a:pPr>
          </a:p>
          <a:p>
            <a:pPr algn="just">
              <a:lnSpc>
                <a:spcPts val="4200"/>
              </a:lnSpc>
            </a:pPr>
            <a:r>
              <a:rPr lang="en-US" b="true" sz="3000" spc="-6">
                <a:solidFill>
                  <a:srgbClr val="000066"/>
                </a:solidFill>
                <a:latin typeface="Vollkorn Bold"/>
                <a:ea typeface="Vollkorn Bold"/>
                <a:cs typeface="Vollkorn Bold"/>
                <a:sym typeface="Vollkorn Bold"/>
              </a:rPr>
              <a:t>PRINCIPLE</a:t>
            </a:r>
          </a:p>
          <a:p>
            <a:pPr algn="just">
              <a:lnSpc>
                <a:spcPts val="4200"/>
              </a:lnSpc>
            </a:pP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Adsorption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Mixture of components dissolved in the M.P is introduced in to the column. Components moves depending upon their relative affinities.</a:t>
            </a:r>
          </a:p>
          <a:p>
            <a:pPr algn="just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8319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125" y="2741474"/>
            <a:ext cx="16814962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Adsorption column chromatography, the adsorbent, packed in a glass column, and a solvent, the mobile phase, that moves slowly through the packed column. A solvent used as a mobile phase is called an eluent.</a:t>
            </a:r>
          </a:p>
        </p:txBody>
      </p:sp>
      <p:sp>
        <p:nvSpPr>
          <p:cNvPr name="Freeform 11" id="11" descr="http://amrita.vlab.co.in/userfiles/1/image/jisha/column.JPG"/>
          <p:cNvSpPr/>
          <p:nvPr/>
        </p:nvSpPr>
        <p:spPr>
          <a:xfrm flipH="false" flipV="false" rot="0">
            <a:off x="9574505" y="4258333"/>
            <a:ext cx="3876307" cy="5433185"/>
          </a:xfrm>
          <a:custGeom>
            <a:avLst/>
            <a:gdLst/>
            <a:ahLst/>
            <a:cxnLst/>
            <a:rect r="r" b="b" t="t" l="l"/>
            <a:pathLst>
              <a:path h="5433185" w="3876307">
                <a:moveTo>
                  <a:pt x="0" y="0"/>
                </a:moveTo>
                <a:lnTo>
                  <a:pt x="3876307" y="0"/>
                </a:lnTo>
                <a:lnTo>
                  <a:pt x="3876307" y="5433185"/>
                </a:lnTo>
                <a:lnTo>
                  <a:pt x="0" y="5433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2" r="0" b="-1054"/>
            </a:stretch>
          </a:blipFill>
        </p:spPr>
      </p:sp>
      <p:sp>
        <p:nvSpPr>
          <p:cNvPr name="Freeform 12" id="12" descr="http://www.chem.ucla.edu/~bacher/General/30BL/tips/column.jpg"/>
          <p:cNvSpPr/>
          <p:nvPr/>
        </p:nvSpPr>
        <p:spPr>
          <a:xfrm flipH="false" flipV="false" rot="0">
            <a:off x="4066104" y="4258333"/>
            <a:ext cx="4737604" cy="5433185"/>
          </a:xfrm>
          <a:custGeom>
            <a:avLst/>
            <a:gdLst/>
            <a:ahLst/>
            <a:cxnLst/>
            <a:rect r="r" b="b" t="t" l="l"/>
            <a:pathLst>
              <a:path h="5433185" w="4737604">
                <a:moveTo>
                  <a:pt x="0" y="0"/>
                </a:moveTo>
                <a:lnTo>
                  <a:pt x="4737604" y="0"/>
                </a:lnTo>
                <a:lnTo>
                  <a:pt x="4737604" y="5433185"/>
                </a:lnTo>
                <a:lnTo>
                  <a:pt x="0" y="54331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70" t="-434" r="0" b="-179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8319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COLUMN CHROMATOGRAPHY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3125" y="2741474"/>
            <a:ext cx="16814962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 compound attracted more strongly by the mobile phase will move rapidly through the column, and elute from, or come off, the column dissolved in the eluent.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In contrast, a compound more strongly attracted to the stationary phase will move slowly through the column.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112429" y="4562917"/>
            <a:ext cx="1266296" cy="5344083"/>
          </a:xfrm>
          <a:custGeom>
            <a:avLst/>
            <a:gdLst/>
            <a:ahLst/>
            <a:cxnLst/>
            <a:rect r="r" b="b" t="t" l="l"/>
            <a:pathLst>
              <a:path h="5344083" w="1266296">
                <a:moveTo>
                  <a:pt x="0" y="0"/>
                </a:moveTo>
                <a:lnTo>
                  <a:pt x="1266296" y="0"/>
                </a:lnTo>
                <a:lnTo>
                  <a:pt x="1266296" y="5344084"/>
                </a:lnTo>
                <a:lnTo>
                  <a:pt x="0" y="5344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53" t="0" r="-1353" b="-114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93003"/>
            <a:ext cx="14090834" cy="2205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EXPERIMENTAL ASPECTS OF COLUMN CHROMATOGRAPHY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4338" y="3028950"/>
            <a:ext cx="16814962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Adsorbents: The usual adsorbents employed in column chromatography are silica, alumina, calcium carbonate, calcium phosphate, magnesia, starch, etc.,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Alumina is generally suitable for chromatography of less polar compounds. Silica gel gives good results with compounds containing polar functional groups.</a:t>
            </a:r>
          </a:p>
        </p:txBody>
      </p:sp>
      <p:sp>
        <p:nvSpPr>
          <p:cNvPr name="Freeform 11" id="11" descr="http://orgchem.colorado.edu/Technique/Procedures/Columnchrom/Images/Adsorbents.jpg"/>
          <p:cNvSpPr/>
          <p:nvPr/>
        </p:nvSpPr>
        <p:spPr>
          <a:xfrm flipH="false" flipV="false" rot="0">
            <a:off x="11415676" y="5143500"/>
            <a:ext cx="4365215" cy="4941922"/>
          </a:xfrm>
          <a:custGeom>
            <a:avLst/>
            <a:gdLst/>
            <a:ahLst/>
            <a:cxnLst/>
            <a:rect r="r" b="b" t="t" l="l"/>
            <a:pathLst>
              <a:path h="4941922" w="4365215">
                <a:moveTo>
                  <a:pt x="0" y="0"/>
                </a:moveTo>
                <a:lnTo>
                  <a:pt x="4365214" y="0"/>
                </a:lnTo>
                <a:lnTo>
                  <a:pt x="4365214" y="4941922"/>
                </a:lnTo>
                <a:lnTo>
                  <a:pt x="0" y="49419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766" r="-389" b="-1307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593003"/>
            <a:ext cx="14090834" cy="2205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ADSORBENT IN C.C SHOULD MEET FOLLOWING CRITERIA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4338" y="3353917"/>
            <a:ext cx="16814962" cy="521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Particles should be spherical in shape &amp; uniform in size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Mechanical stability must be high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</a:t>
            </a: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They shouldn’t react chemically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It should be useful for separating for wide variety of compounds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</a:t>
            </a: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 should be freely available &amp; inexpensive </a:t>
            </a:r>
          </a:p>
          <a:p>
            <a:pPr algn="just">
              <a:lnSpc>
                <a:spcPts val="5247"/>
              </a:lnSpc>
            </a:pPr>
          </a:p>
          <a:p>
            <a:pPr algn="just">
              <a:lnSpc>
                <a:spcPts val="5247"/>
              </a:lnSpc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</a:t>
            </a: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(The particle size of the commercially available grade is in the range 50 – 200 µm.)</a:t>
            </a:r>
          </a:p>
          <a:p>
            <a:pPr algn="just">
              <a:lnSpc>
                <a:spcPts val="5247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SELECTION OF STATIONARY PHASE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58528"/>
            <a:ext cx="16814962" cy="521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47"/>
              </a:lnSpc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Success of chromatography depends upon proper selection of S.P, it depends on the following:</a:t>
            </a:r>
          </a:p>
          <a:p>
            <a:pPr algn="just">
              <a:lnSpc>
                <a:spcPts val="5247"/>
              </a:lnSpc>
            </a:pP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Removal of impurities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No. of components to be separated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Length of the column used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Affinity differences b/w components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Quantity of adsorbent used</a:t>
            </a:r>
          </a:p>
          <a:p>
            <a:pPr algn="just">
              <a:lnSpc>
                <a:spcPts val="5247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MOBILE PHASE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58528"/>
            <a:ext cx="16814962" cy="3897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247"/>
              </a:lnSpc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They act as solvent, developer &amp; eluent. The function of</a:t>
            </a: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a mobile phase are:</a:t>
            </a:r>
          </a:p>
          <a:p>
            <a:pPr algn="just">
              <a:lnSpc>
                <a:spcPts val="5247"/>
              </a:lnSpc>
            </a:pP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As developing agent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To introduce the mixture into the column – as solvent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To developing agent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To remove pure components out of the column – as eluent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2468053"/>
            <a:ext cx="16814962" cy="6970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69289" indent="-334645" lvl="1">
              <a:lnSpc>
                <a:spcPts val="5083"/>
              </a:lnSpc>
              <a:buFont typeface="Arial"/>
              <a:buChar char="•"/>
            </a:pP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 choice of the solvent is depend on the solubility characteristics of</a:t>
            </a: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the mixture. The solvents should also have </a:t>
            </a: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sufficiently low boiling points to permit ready recovery of eluted material.</a:t>
            </a:r>
          </a:p>
          <a:p>
            <a:pPr algn="just" marL="669289" indent="-334645" lvl="1">
              <a:lnSpc>
                <a:spcPts val="5083"/>
              </a:lnSpc>
              <a:buFont typeface="Arial"/>
              <a:buChar char="•"/>
            </a:pP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H</a:t>
            </a: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owever, polarity as seen the most important factor in adsorption chromatography.</a:t>
            </a:r>
          </a:p>
          <a:p>
            <a:pPr algn="just">
              <a:lnSpc>
                <a:spcPts val="5083"/>
              </a:lnSpc>
            </a:pPr>
          </a:p>
          <a:p>
            <a:pPr algn="just">
              <a:lnSpc>
                <a:spcPts val="5083"/>
              </a:lnSpc>
            </a:pPr>
            <a:r>
              <a:rPr lang="en-US" b="true" sz="3099" spc="-6">
                <a:solidFill>
                  <a:srgbClr val="000000"/>
                </a:solidFill>
                <a:latin typeface="Vollkorn Bold"/>
                <a:ea typeface="Vollkorn Bold"/>
                <a:cs typeface="Vollkorn Bold"/>
                <a:sym typeface="Vollkorn Bold"/>
              </a:rPr>
              <a:t>Different mobile phases used: ( in increasing order of polarity)</a:t>
            </a:r>
          </a:p>
          <a:p>
            <a:pPr algn="just">
              <a:lnSpc>
                <a:spcPts val="5083"/>
              </a:lnSpc>
            </a:pPr>
          </a:p>
          <a:p>
            <a:pPr algn="just" marL="669289" indent="-334645" lvl="1">
              <a:lnSpc>
                <a:spcPts val="5083"/>
              </a:lnSpc>
              <a:buFont typeface="Arial"/>
              <a:buChar char="•"/>
            </a:pP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Petroleum ether, carbon tetrachloride, cyclohexane, ether, acetone, benzene, toluene, esters, water, etc</a:t>
            </a:r>
          </a:p>
          <a:p>
            <a:pPr algn="just" marL="669289" indent="-334645" lvl="1">
              <a:lnSpc>
                <a:spcPts val="5083"/>
              </a:lnSpc>
              <a:buFont typeface="Arial"/>
              <a:buChar char="•"/>
            </a:pPr>
            <a:r>
              <a:rPr lang="en-US" sz="30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 can b e used in either pure form or as mixture of solvents</a:t>
            </a:r>
          </a:p>
          <a:p>
            <a:pPr algn="just">
              <a:lnSpc>
                <a:spcPts val="5083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THE LENGTH OF THE COLUMN DEPENDS UPON: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4759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Number of compounds to be separated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Type of adsorbent used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Quantity of the sample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Affinity of compounds towards the adsorbent used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Better separation will be obtained with a long narrow column than short thick column because number of plates will be more.</a:t>
            </a:r>
          </a:p>
          <a:p>
            <a:pPr algn="just">
              <a:lnSpc>
                <a:spcPts val="5411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PREPARATION OF THE COLUMN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4073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 consists of a glass tube with bottom portion of the column – packed with glass wool/cotton wool or may contain asbestos pad,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» Above which adsorbent is packed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» After packing a paper disc kept on the top, so that the adsorbent layer is not disturbed  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during the introduction of sample or mobile phase.</a:t>
            </a:r>
          </a:p>
          <a:p>
            <a:pPr algn="just">
              <a:lnSpc>
                <a:spcPts val="5411"/>
              </a:lnSpc>
            </a:pPr>
          </a:p>
        </p:txBody>
      </p:sp>
      <p:sp>
        <p:nvSpPr>
          <p:cNvPr name="Freeform 11" id="11" descr="http://www.chemguide.co.uk/analysis/chromatography/column1.gif"/>
          <p:cNvSpPr/>
          <p:nvPr/>
        </p:nvSpPr>
        <p:spPr>
          <a:xfrm flipH="false" flipV="false" rot="0">
            <a:off x="10995923" y="5379844"/>
            <a:ext cx="5230440" cy="4350086"/>
          </a:xfrm>
          <a:custGeom>
            <a:avLst/>
            <a:gdLst/>
            <a:ahLst/>
            <a:cxnLst/>
            <a:rect r="r" b="b" t="t" l="l"/>
            <a:pathLst>
              <a:path h="4350086" w="5230440">
                <a:moveTo>
                  <a:pt x="0" y="0"/>
                </a:moveTo>
                <a:lnTo>
                  <a:pt x="5230440" y="0"/>
                </a:lnTo>
                <a:lnTo>
                  <a:pt x="5230440" y="4350086"/>
                </a:lnTo>
                <a:lnTo>
                  <a:pt x="0" y="435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335" r="0" b="-195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Packing techniques in C.C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6130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There are two types of preparing the column, they are: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i. Dry packing / dry filling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i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i. Wet packing / wet filling</a:t>
            </a:r>
          </a:p>
          <a:p>
            <a:pPr algn="just">
              <a:lnSpc>
                <a:spcPts val="5411"/>
              </a:lnSpc>
            </a:pP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 column should be free from impurity, before using column, it should be washed properly and dry it.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Before filling column with stationary phase, cotton/glass wool is kept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 should be uniformly filled</a:t>
            </a:r>
          </a:p>
          <a:p>
            <a:pPr algn="just">
              <a:lnSpc>
                <a:spcPts val="5411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DRY PACKING TECHNIQUE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4073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Adsorbent is packed in the column in dry form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Fill the solvent, till equilibrium is reached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DEMERIT: Air bubbles are entrapped b/w M.P &amp; S.P→ cracks appear in the adsorbent layer. 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After filling tapping can be done to remove void spaces. </a:t>
            </a:r>
          </a:p>
          <a:p>
            <a:pPr algn="just">
              <a:lnSpc>
                <a:spcPts val="5411"/>
              </a:lnSpc>
            </a:pPr>
          </a:p>
        </p:txBody>
      </p:sp>
      <p:sp>
        <p:nvSpPr>
          <p:cNvPr name="Freeform 11" id="11" descr="fc1"/>
          <p:cNvSpPr/>
          <p:nvPr/>
        </p:nvSpPr>
        <p:spPr>
          <a:xfrm flipH="false" flipV="false" rot="0">
            <a:off x="3309505" y="6391874"/>
            <a:ext cx="3626640" cy="3329100"/>
          </a:xfrm>
          <a:custGeom>
            <a:avLst/>
            <a:gdLst/>
            <a:ahLst/>
            <a:cxnLst/>
            <a:rect r="r" b="b" t="t" l="l"/>
            <a:pathLst>
              <a:path h="3329100" w="3626640">
                <a:moveTo>
                  <a:pt x="0" y="0"/>
                </a:moveTo>
                <a:lnTo>
                  <a:pt x="3626640" y="0"/>
                </a:lnTo>
                <a:lnTo>
                  <a:pt x="3626640" y="3329100"/>
                </a:lnTo>
                <a:lnTo>
                  <a:pt x="0" y="3329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468" r="0" b="-4468"/>
            </a:stretch>
          </a:blipFill>
        </p:spPr>
      </p:sp>
      <p:sp>
        <p:nvSpPr>
          <p:cNvPr name="Freeform 12" id="12" descr="fc2"/>
          <p:cNvSpPr/>
          <p:nvPr/>
        </p:nvSpPr>
        <p:spPr>
          <a:xfrm flipH="false" flipV="false" rot="0">
            <a:off x="7809865" y="6398894"/>
            <a:ext cx="3528900" cy="3322080"/>
          </a:xfrm>
          <a:custGeom>
            <a:avLst/>
            <a:gdLst/>
            <a:ahLst/>
            <a:cxnLst/>
            <a:rect r="r" b="b" t="t" l="l"/>
            <a:pathLst>
              <a:path h="3322080" w="3528900">
                <a:moveTo>
                  <a:pt x="0" y="0"/>
                </a:moveTo>
                <a:lnTo>
                  <a:pt x="3528900" y="0"/>
                </a:lnTo>
                <a:lnTo>
                  <a:pt x="3528900" y="3322080"/>
                </a:lnTo>
                <a:lnTo>
                  <a:pt x="0" y="33220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3112" r="0" b="-3112"/>
            </a:stretch>
          </a:blipFill>
        </p:spPr>
      </p:sp>
      <p:sp>
        <p:nvSpPr>
          <p:cNvPr name="Freeform 13" id="13" descr="fc3"/>
          <p:cNvSpPr/>
          <p:nvPr/>
        </p:nvSpPr>
        <p:spPr>
          <a:xfrm flipH="false" flipV="false" rot="0">
            <a:off x="12096385" y="6398894"/>
            <a:ext cx="3535920" cy="3322080"/>
          </a:xfrm>
          <a:custGeom>
            <a:avLst/>
            <a:gdLst/>
            <a:ahLst/>
            <a:cxnLst/>
            <a:rect r="r" b="b" t="t" l="l"/>
            <a:pathLst>
              <a:path h="3322080" w="3535920">
                <a:moveTo>
                  <a:pt x="0" y="0"/>
                </a:moveTo>
                <a:lnTo>
                  <a:pt x="3535920" y="0"/>
                </a:lnTo>
                <a:lnTo>
                  <a:pt x="3535920" y="3322080"/>
                </a:lnTo>
                <a:lnTo>
                  <a:pt x="0" y="33220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218" r="0" b="-3218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 descr="fc4"/>
          <p:cNvSpPr/>
          <p:nvPr/>
        </p:nvSpPr>
        <p:spPr>
          <a:xfrm flipH="false" flipV="false" rot="0">
            <a:off x="2157505" y="3532697"/>
            <a:ext cx="4539048" cy="4282442"/>
          </a:xfrm>
          <a:custGeom>
            <a:avLst/>
            <a:gdLst/>
            <a:ahLst/>
            <a:cxnLst/>
            <a:rect r="r" b="b" t="t" l="l"/>
            <a:pathLst>
              <a:path h="4282442" w="4539048">
                <a:moveTo>
                  <a:pt x="0" y="0"/>
                </a:moveTo>
                <a:lnTo>
                  <a:pt x="4539048" y="0"/>
                </a:lnTo>
                <a:lnTo>
                  <a:pt x="4539048" y="4282442"/>
                </a:lnTo>
                <a:lnTo>
                  <a:pt x="0" y="42824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466" r="0" b="-525"/>
            </a:stretch>
          </a:blipFill>
        </p:spPr>
      </p:sp>
      <p:sp>
        <p:nvSpPr>
          <p:cNvPr name="Freeform 10" id="10" descr="fc5"/>
          <p:cNvSpPr/>
          <p:nvPr/>
        </p:nvSpPr>
        <p:spPr>
          <a:xfrm flipH="false" flipV="false" rot="0">
            <a:off x="12197287" y="3532697"/>
            <a:ext cx="4549909" cy="4282442"/>
          </a:xfrm>
          <a:custGeom>
            <a:avLst/>
            <a:gdLst/>
            <a:ahLst/>
            <a:cxnLst/>
            <a:rect r="r" b="b" t="t" l="l"/>
            <a:pathLst>
              <a:path h="4282442" w="4549909">
                <a:moveTo>
                  <a:pt x="0" y="0"/>
                </a:moveTo>
                <a:lnTo>
                  <a:pt x="4549909" y="0"/>
                </a:lnTo>
                <a:lnTo>
                  <a:pt x="4549909" y="4282442"/>
                </a:lnTo>
                <a:lnTo>
                  <a:pt x="0" y="42824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593" r="0" b="-652"/>
            </a:stretch>
          </a:blipFill>
        </p:spPr>
      </p:sp>
      <p:sp>
        <p:nvSpPr>
          <p:cNvPr name="Freeform 11" id="11" descr="fc6"/>
          <p:cNvSpPr/>
          <p:nvPr/>
        </p:nvSpPr>
        <p:spPr>
          <a:xfrm flipH="false" flipV="false" rot="0">
            <a:off x="7405549" y="3532697"/>
            <a:ext cx="4078688" cy="4282442"/>
          </a:xfrm>
          <a:custGeom>
            <a:avLst/>
            <a:gdLst/>
            <a:ahLst/>
            <a:cxnLst/>
            <a:rect r="r" b="b" t="t" l="l"/>
            <a:pathLst>
              <a:path h="4282442" w="4078688">
                <a:moveTo>
                  <a:pt x="0" y="0"/>
                </a:moveTo>
                <a:lnTo>
                  <a:pt x="4078688" y="0"/>
                </a:lnTo>
                <a:lnTo>
                  <a:pt x="4078688" y="4282442"/>
                </a:lnTo>
                <a:lnTo>
                  <a:pt x="0" y="42824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840" t="0" r="-2840" b="-652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WET PACKING TECHNIQUE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4073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◊ Ideal &amp; common technique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»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 material is slurred with solvent and generally added to the column in portions.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◊ S.P settles uniformly &amp; no crack in the column of adsorbent.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» solid settle down while the solvent remain upward.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» this solvent is removed then again cotton plug is placed.</a:t>
            </a:r>
          </a:p>
          <a:p>
            <a:pPr algn="just">
              <a:lnSpc>
                <a:spcPts val="5411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Introduction of the Sample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3387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The sample which is usually a mixture of componen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ts is dissolved in minimum quantity of the mobile phase.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Th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 entire sample is introduced into the column at once and get adsorbed on the top portion of the column.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From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this zone, individual sample can be separated by a process of elution.</a:t>
            </a:r>
          </a:p>
        </p:txBody>
      </p:sp>
      <p:sp>
        <p:nvSpPr>
          <p:cNvPr name="Freeform 11" id="11" descr="fc7"/>
          <p:cNvSpPr/>
          <p:nvPr/>
        </p:nvSpPr>
        <p:spPr>
          <a:xfrm flipH="false" flipV="false" rot="0">
            <a:off x="2912735" y="6512749"/>
            <a:ext cx="3477851" cy="3080740"/>
          </a:xfrm>
          <a:custGeom>
            <a:avLst/>
            <a:gdLst/>
            <a:ahLst/>
            <a:cxnLst/>
            <a:rect r="r" b="b" t="t" l="l"/>
            <a:pathLst>
              <a:path h="3080740" w="3477851">
                <a:moveTo>
                  <a:pt x="0" y="0"/>
                </a:moveTo>
                <a:lnTo>
                  <a:pt x="3477851" y="0"/>
                </a:lnTo>
                <a:lnTo>
                  <a:pt x="3477851" y="3080740"/>
                </a:lnTo>
                <a:lnTo>
                  <a:pt x="0" y="30807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6445" r="0" b="-6445"/>
            </a:stretch>
          </a:blipFill>
        </p:spPr>
      </p:sp>
      <p:sp>
        <p:nvSpPr>
          <p:cNvPr name="Freeform 12" id="12" descr="fc8"/>
          <p:cNvSpPr/>
          <p:nvPr/>
        </p:nvSpPr>
        <p:spPr>
          <a:xfrm flipH="false" flipV="false" rot="0">
            <a:off x="7483768" y="6512749"/>
            <a:ext cx="3670147" cy="3080740"/>
          </a:xfrm>
          <a:custGeom>
            <a:avLst/>
            <a:gdLst/>
            <a:ahLst/>
            <a:cxnLst/>
            <a:rect r="r" b="b" t="t" l="l"/>
            <a:pathLst>
              <a:path h="3080740" w="3670147">
                <a:moveTo>
                  <a:pt x="0" y="0"/>
                </a:moveTo>
                <a:lnTo>
                  <a:pt x="3670147" y="0"/>
                </a:lnTo>
                <a:lnTo>
                  <a:pt x="3670147" y="3080740"/>
                </a:lnTo>
                <a:lnTo>
                  <a:pt x="0" y="3080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9565" r="0" b="-9565"/>
            </a:stretch>
          </a:blipFill>
        </p:spPr>
      </p:sp>
      <p:sp>
        <p:nvSpPr>
          <p:cNvPr name="Freeform 13" id="13" descr="fc11-2"/>
          <p:cNvSpPr/>
          <p:nvPr/>
        </p:nvSpPr>
        <p:spPr>
          <a:xfrm flipH="false" flipV="false" rot="0">
            <a:off x="12092359" y="6512749"/>
            <a:ext cx="3539946" cy="3080740"/>
          </a:xfrm>
          <a:custGeom>
            <a:avLst/>
            <a:gdLst/>
            <a:ahLst/>
            <a:cxnLst/>
            <a:rect r="r" b="b" t="t" l="l"/>
            <a:pathLst>
              <a:path h="3080740" w="3539946">
                <a:moveTo>
                  <a:pt x="0" y="0"/>
                </a:moveTo>
                <a:lnTo>
                  <a:pt x="3539946" y="0"/>
                </a:lnTo>
                <a:lnTo>
                  <a:pt x="3539946" y="3080740"/>
                </a:lnTo>
                <a:lnTo>
                  <a:pt x="0" y="30807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452" r="0" b="-7452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 descr="fc14"/>
          <p:cNvSpPr/>
          <p:nvPr/>
        </p:nvSpPr>
        <p:spPr>
          <a:xfrm flipH="false" flipV="false" rot="0">
            <a:off x="2765162" y="1328940"/>
            <a:ext cx="2142720" cy="7929360"/>
          </a:xfrm>
          <a:custGeom>
            <a:avLst/>
            <a:gdLst/>
            <a:ahLst/>
            <a:cxnLst/>
            <a:rect r="r" b="b" t="t" l="l"/>
            <a:pathLst>
              <a:path h="7929360" w="2142720">
                <a:moveTo>
                  <a:pt x="0" y="0"/>
                </a:moveTo>
                <a:lnTo>
                  <a:pt x="2142720" y="0"/>
                </a:lnTo>
                <a:lnTo>
                  <a:pt x="2142720" y="7929360"/>
                </a:lnTo>
                <a:lnTo>
                  <a:pt x="0" y="7929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045" r="0" b="-4045"/>
            </a:stretch>
          </a:blipFill>
        </p:spPr>
      </p:sp>
      <p:sp>
        <p:nvSpPr>
          <p:cNvPr name="Freeform 10" id="10" descr="fc15"/>
          <p:cNvSpPr/>
          <p:nvPr/>
        </p:nvSpPr>
        <p:spPr>
          <a:xfrm flipH="false" flipV="false" rot="0">
            <a:off x="5979782" y="1328940"/>
            <a:ext cx="2255040" cy="7929360"/>
          </a:xfrm>
          <a:custGeom>
            <a:avLst/>
            <a:gdLst/>
            <a:ahLst/>
            <a:cxnLst/>
            <a:rect r="r" b="b" t="t" l="l"/>
            <a:pathLst>
              <a:path h="7929360" w="2255040">
                <a:moveTo>
                  <a:pt x="0" y="0"/>
                </a:moveTo>
                <a:lnTo>
                  <a:pt x="2255040" y="0"/>
                </a:lnTo>
                <a:lnTo>
                  <a:pt x="2255040" y="7929360"/>
                </a:lnTo>
                <a:lnTo>
                  <a:pt x="0" y="79293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6878" r="0" b="-6878"/>
            </a:stretch>
          </a:blipFill>
        </p:spPr>
      </p:sp>
      <p:sp>
        <p:nvSpPr>
          <p:cNvPr name="Freeform 11" id="11" descr="fc16"/>
          <p:cNvSpPr/>
          <p:nvPr/>
        </p:nvSpPr>
        <p:spPr>
          <a:xfrm flipH="false" flipV="false" rot="0">
            <a:off x="9194402" y="1328940"/>
            <a:ext cx="2250180" cy="7929360"/>
          </a:xfrm>
          <a:custGeom>
            <a:avLst/>
            <a:gdLst/>
            <a:ahLst/>
            <a:cxnLst/>
            <a:rect r="r" b="b" t="t" l="l"/>
            <a:pathLst>
              <a:path h="7929360" w="2250180">
                <a:moveTo>
                  <a:pt x="0" y="0"/>
                </a:moveTo>
                <a:lnTo>
                  <a:pt x="2250180" y="0"/>
                </a:lnTo>
                <a:lnTo>
                  <a:pt x="2250180" y="7929360"/>
                </a:lnTo>
                <a:lnTo>
                  <a:pt x="0" y="79293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8096" t="0" r="-38096" b="0"/>
            </a:stretch>
          </a:blipFill>
        </p:spPr>
      </p:sp>
      <p:sp>
        <p:nvSpPr>
          <p:cNvPr name="Freeform 12" id="12" descr="fc17"/>
          <p:cNvSpPr/>
          <p:nvPr/>
        </p:nvSpPr>
        <p:spPr>
          <a:xfrm flipH="false" flipV="false" rot="0">
            <a:off x="12515942" y="1328940"/>
            <a:ext cx="2222100" cy="7929360"/>
          </a:xfrm>
          <a:custGeom>
            <a:avLst/>
            <a:gdLst/>
            <a:ahLst/>
            <a:cxnLst/>
            <a:rect r="r" b="b" t="t" l="l"/>
            <a:pathLst>
              <a:path h="7929360" w="2222100">
                <a:moveTo>
                  <a:pt x="0" y="0"/>
                </a:moveTo>
                <a:lnTo>
                  <a:pt x="2222100" y="0"/>
                </a:lnTo>
                <a:lnTo>
                  <a:pt x="2222100" y="7929360"/>
                </a:lnTo>
                <a:lnTo>
                  <a:pt x="0" y="79293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9210" t="0" r="-3921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 descr="column3"/>
          <p:cNvSpPr/>
          <p:nvPr/>
        </p:nvSpPr>
        <p:spPr>
          <a:xfrm flipH="false" flipV="false" rot="0">
            <a:off x="5038192" y="1123166"/>
            <a:ext cx="8211616" cy="8135134"/>
          </a:xfrm>
          <a:custGeom>
            <a:avLst/>
            <a:gdLst/>
            <a:ahLst/>
            <a:cxnLst/>
            <a:rect r="r" b="b" t="t" l="l"/>
            <a:pathLst>
              <a:path h="8135134" w="8211616">
                <a:moveTo>
                  <a:pt x="0" y="0"/>
                </a:moveTo>
                <a:lnTo>
                  <a:pt x="8211616" y="0"/>
                </a:lnTo>
                <a:lnTo>
                  <a:pt x="8211616" y="8135134"/>
                </a:lnTo>
                <a:lnTo>
                  <a:pt x="0" y="81351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10" r="-198" b="-5783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DEVELOPMENT TECHNIQUE ( ELUTION)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3387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By elution technique, the individual components are separated out from the column. The two techniques are: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(i) Isocratic elution technique : in this elution technique , same solvent composition or   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solvent of same polarity is used throughout the process of separation.</a:t>
            </a:r>
          </a:p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       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Example: chloroform only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4090834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GRADIENT ELUTION TECHNIQUES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2701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( gradient – gradually)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Solvents of gradually ↑ polar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ity or ↑ elution strength are used during the process of separation.</a:t>
            </a: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E.g.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initially benzene, then chloroform, then ethyl acet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ate then chloroform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9185168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DETECTION OF COMPONENTS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6814962" cy="4073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If the compounds separated in a c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olumn chromatography pr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ocedure are colored, the progress of the separation can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simply be monitored visually. </a:t>
            </a:r>
          </a:p>
          <a:p>
            <a:pPr algn="just">
              <a:lnSpc>
                <a:spcPts val="5411"/>
              </a:lnSpc>
            </a:pP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If the compounds to be isolated from column chromatography are colorless. In this case, small fractions of the eluent are collected sequenti</a:t>
            </a: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ally in labelled tubes and the composition of each fraction is analyzed by TLC.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44338" y="885825"/>
            <a:ext cx="16814962" cy="5444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Eluting the sample: Components a, b, and c separate as column progresses.</a:t>
            </a:r>
          </a:p>
          <a:p>
            <a:pPr algn="just">
              <a:lnSpc>
                <a:spcPts val="5411"/>
              </a:lnSpc>
            </a:pPr>
          </a:p>
          <a:p>
            <a:pPr algn="just">
              <a:lnSpc>
                <a:spcPts val="5411"/>
              </a:lnSpc>
            </a:pPr>
          </a:p>
          <a:p>
            <a:pPr algn="just">
              <a:lnSpc>
                <a:spcPts val="5411"/>
              </a:lnSpc>
            </a:pPr>
          </a:p>
          <a:p>
            <a:pPr algn="just">
              <a:lnSpc>
                <a:spcPts val="5411"/>
              </a:lnSpc>
            </a:pPr>
          </a:p>
          <a:p>
            <a:pPr algn="just">
              <a:lnSpc>
                <a:spcPts val="5411"/>
              </a:lnSpc>
            </a:pPr>
          </a:p>
          <a:p>
            <a:pPr algn="just">
              <a:lnSpc>
                <a:spcPts val="5411"/>
              </a:lnSpc>
            </a:pPr>
          </a:p>
          <a:p>
            <a:pPr algn="just" marL="712468" indent="-356234" lvl="1">
              <a:lnSpc>
                <a:spcPts val="5411"/>
              </a:lnSpc>
              <a:buFont typeface="Arial"/>
              <a:buChar char="•"/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Fractions can be collected in test tubes, vials, beakers, or Erlenmeyer flasks.</a:t>
            </a:r>
          </a:p>
        </p:txBody>
      </p:sp>
      <p:sp>
        <p:nvSpPr>
          <p:cNvPr name="Freeform 10" id="10" descr="http://www.wfu.edu/chem/courses/organic/CC/images/elution2.jpg"/>
          <p:cNvSpPr/>
          <p:nvPr/>
        </p:nvSpPr>
        <p:spPr>
          <a:xfrm flipH="false" flipV="false" rot="0">
            <a:off x="7115018" y="6397371"/>
            <a:ext cx="2372742" cy="3576685"/>
          </a:xfrm>
          <a:custGeom>
            <a:avLst/>
            <a:gdLst/>
            <a:ahLst/>
            <a:cxnLst/>
            <a:rect r="r" b="b" t="t" l="l"/>
            <a:pathLst>
              <a:path h="3576685" w="2372742">
                <a:moveTo>
                  <a:pt x="0" y="0"/>
                </a:moveTo>
                <a:lnTo>
                  <a:pt x="2372741" y="0"/>
                </a:lnTo>
                <a:lnTo>
                  <a:pt x="2372741" y="3576685"/>
                </a:lnTo>
                <a:lnTo>
                  <a:pt x="0" y="35766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42" t="0" r="-2442" b="0"/>
            </a:stretch>
          </a:blipFill>
        </p:spPr>
      </p:sp>
      <p:sp>
        <p:nvSpPr>
          <p:cNvPr name="Freeform 11" id="11" descr="http://www.wfu.edu/chem/courses/organic/CC/images/elution3.jpg"/>
          <p:cNvSpPr/>
          <p:nvPr/>
        </p:nvSpPr>
        <p:spPr>
          <a:xfrm flipH="false" flipV="false" rot="0">
            <a:off x="6954152" y="1845792"/>
            <a:ext cx="2533607" cy="3667812"/>
          </a:xfrm>
          <a:custGeom>
            <a:avLst/>
            <a:gdLst/>
            <a:ahLst/>
            <a:cxnLst/>
            <a:rect r="r" b="b" t="t" l="l"/>
            <a:pathLst>
              <a:path h="3667812" w="2533607">
                <a:moveTo>
                  <a:pt x="0" y="0"/>
                </a:moveTo>
                <a:lnTo>
                  <a:pt x="2533607" y="0"/>
                </a:lnTo>
                <a:lnTo>
                  <a:pt x="2533607" y="3667812"/>
                </a:lnTo>
                <a:lnTo>
                  <a:pt x="0" y="36678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785" t="-1259" r="0" b="-1259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9185168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ANALYZING THE FRACTIONS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449003"/>
            <a:ext cx="10299039" cy="644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11"/>
              </a:lnSpc>
            </a:pPr>
            <a:r>
              <a:rPr lang="en-US" sz="32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Analyze the fractions by thin-layer chromatography</a:t>
            </a:r>
          </a:p>
        </p:txBody>
      </p:sp>
      <p:sp>
        <p:nvSpPr>
          <p:cNvPr name="Freeform 11" id="11" descr="http://www.wfu.edu/chem/courses/organic/CC/images/fTLC.jpg"/>
          <p:cNvSpPr/>
          <p:nvPr/>
        </p:nvSpPr>
        <p:spPr>
          <a:xfrm flipH="false" flipV="false" rot="0">
            <a:off x="6213500" y="3769549"/>
            <a:ext cx="5861001" cy="5229360"/>
          </a:xfrm>
          <a:custGeom>
            <a:avLst/>
            <a:gdLst/>
            <a:ahLst/>
            <a:cxnLst/>
            <a:rect r="r" b="b" t="t" l="l"/>
            <a:pathLst>
              <a:path h="5229360" w="5861001">
                <a:moveTo>
                  <a:pt x="0" y="0"/>
                </a:moveTo>
                <a:lnTo>
                  <a:pt x="5861000" y="0"/>
                </a:lnTo>
                <a:lnTo>
                  <a:pt x="5861000" y="5229360"/>
                </a:lnTo>
                <a:lnTo>
                  <a:pt x="0" y="5229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002" t="0" r="-10002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2578179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FACTORS AFFECTING COLUMN EFFICIENCY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667328"/>
            <a:ext cx="16102599" cy="521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Dimension of the column: column efficiency has been improved by increasing length/width ratio of the column.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Particle size of column packing: separation to be improved by decreasing the particle size of the adsorbent.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 Activity of the adsorbent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Temperature of the column: The speed of the elution increases at higher temperatures.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Packing of the column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Quality of solvents: solvents having low viscosities is giving better results.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2578179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APPLICATIONS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311715"/>
            <a:ext cx="16102599" cy="521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Separation of mixture of compounds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Purification process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Isolation of active constituents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Estimation of drugs in formulation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solation of active constituents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Determination of primary and secondary glycosides in digitalis leaf.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S</a:t>
            </a: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eparation of diastereomers</a:t>
            </a:r>
          </a:p>
          <a:p>
            <a:pPr algn="just">
              <a:lnSpc>
                <a:spcPts val="5247"/>
              </a:lnSpc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2578179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ADVANTAGES OF C.C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311715"/>
            <a:ext cx="16102599" cy="2583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Any type of mixture can be separated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Any quantity of mixture can be separated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Wider choice of Mobile Phase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Automation is possible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866"/>
            <a:ext cx="18288000" cy="10320733"/>
          </a:xfrm>
          <a:custGeom>
            <a:avLst/>
            <a:gdLst/>
            <a:ahLst/>
            <a:cxnLst/>
            <a:rect r="r" b="b" t="t" l="l"/>
            <a:pathLst>
              <a:path h="10320733" w="18288000">
                <a:moveTo>
                  <a:pt x="0" y="0"/>
                </a:moveTo>
                <a:lnTo>
                  <a:pt x="18288000" y="0"/>
                </a:lnTo>
                <a:lnTo>
                  <a:pt x="18288000" y="10320732"/>
                </a:lnTo>
                <a:lnTo>
                  <a:pt x="0" y="1032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l="0" t="-15224" r="0" b="-1974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11187" y="-1173409"/>
            <a:ext cx="822375" cy="3086100"/>
            <a:chOff x="0" y="0"/>
            <a:chExt cx="21659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92" cy="812800"/>
            </a:xfrm>
            <a:custGeom>
              <a:avLst/>
              <a:gdLst/>
              <a:ahLst/>
              <a:cxnLst/>
              <a:rect r="r" b="b" t="t" l="l"/>
              <a:pathLst>
                <a:path h="812800" w="216592">
                  <a:moveTo>
                    <a:pt x="0" y="0"/>
                  </a:moveTo>
                  <a:lnTo>
                    <a:pt x="216592" y="0"/>
                  </a:lnTo>
                  <a:lnTo>
                    <a:pt x="2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1044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659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367530" y="193683"/>
            <a:ext cx="2264282" cy="2261389"/>
          </a:xfrm>
          <a:custGeom>
            <a:avLst/>
            <a:gdLst/>
            <a:ahLst/>
            <a:cxnLst/>
            <a:rect r="r" b="b" t="t" l="l"/>
            <a:pathLst>
              <a:path h="2261389" w="2264282">
                <a:moveTo>
                  <a:pt x="0" y="0"/>
                </a:moveTo>
                <a:lnTo>
                  <a:pt x="2264282" y="0"/>
                </a:lnTo>
                <a:lnTo>
                  <a:pt x="2264282" y="2261389"/>
                </a:lnTo>
                <a:lnTo>
                  <a:pt x="0" y="2261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352432" y="8056424"/>
            <a:ext cx="5891115" cy="2829894"/>
          </a:xfrm>
          <a:custGeom>
            <a:avLst/>
            <a:gdLst/>
            <a:ahLst/>
            <a:cxnLst/>
            <a:rect r="r" b="b" t="t" l="l"/>
            <a:pathLst>
              <a:path h="2829894" w="5891115">
                <a:moveTo>
                  <a:pt x="0" y="0"/>
                </a:moveTo>
                <a:lnTo>
                  <a:pt x="5891115" y="0"/>
                </a:lnTo>
                <a:lnTo>
                  <a:pt x="5891115" y="2829895"/>
                </a:lnTo>
                <a:lnTo>
                  <a:pt x="0" y="2829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598245">
            <a:off x="15458232" y="8263333"/>
            <a:ext cx="5659536" cy="4114800"/>
          </a:xfrm>
          <a:custGeom>
            <a:avLst/>
            <a:gdLst/>
            <a:ahLst/>
            <a:cxnLst/>
            <a:rect r="r" b="b" t="t" l="l"/>
            <a:pathLst>
              <a:path h="4114800" w="5659536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6373" y="821654"/>
            <a:ext cx="12578179" cy="1091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6618">
                <a:solidFill>
                  <a:srgbClr val="010440"/>
                </a:solidFill>
                <a:latin typeface="Anton"/>
                <a:ea typeface="Anton"/>
                <a:cs typeface="Anton"/>
                <a:sym typeface="Anton"/>
              </a:rPr>
              <a:t>DISADVANTAGES OF C.C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6373" y="2311715"/>
            <a:ext cx="16102599" cy="192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Time consuming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more amount of Mobile Phase are required</a:t>
            </a:r>
          </a:p>
          <a:p>
            <a:pPr algn="just" marL="690879" indent="-345439" lvl="1">
              <a:lnSpc>
                <a:spcPts val="5247"/>
              </a:lnSpc>
              <a:buFont typeface="Arial"/>
              <a:buChar char="•"/>
            </a:pPr>
            <a:r>
              <a:rPr lang="en-US" sz="3199" spc="-6">
                <a:solidFill>
                  <a:srgbClr val="000000"/>
                </a:solidFill>
                <a:latin typeface="Vollkorn"/>
                <a:ea typeface="Vollkorn"/>
                <a:cs typeface="Vollkorn"/>
                <a:sym typeface="Vollkorn"/>
              </a:rPr>
              <a:t>Automation makes the techniques more complicated &amp; expensive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3BD4A8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985" y="325987"/>
            <a:ext cx="17450951" cy="9620579"/>
            <a:chOff x="0" y="0"/>
            <a:chExt cx="4575349" cy="25223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5349" cy="2522356"/>
            </a:xfrm>
            <a:custGeom>
              <a:avLst/>
              <a:gdLst/>
              <a:ahLst/>
              <a:cxnLst/>
              <a:rect r="r" b="b" t="t" l="l"/>
              <a:pathLst>
                <a:path h="2522356" w="4575349">
                  <a:moveTo>
                    <a:pt x="0" y="0"/>
                  </a:moveTo>
                  <a:lnTo>
                    <a:pt x="4575349" y="0"/>
                  </a:lnTo>
                  <a:lnTo>
                    <a:pt x="4575349" y="2522356"/>
                  </a:lnTo>
                  <a:lnTo>
                    <a:pt x="0" y="25223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575349" cy="2550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68353" y="728182"/>
            <a:ext cx="16630215" cy="8816189"/>
            <a:chOff x="0" y="0"/>
            <a:chExt cx="4360166" cy="23114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60166" cy="2311458"/>
            </a:xfrm>
            <a:custGeom>
              <a:avLst/>
              <a:gdLst/>
              <a:ahLst/>
              <a:cxnLst/>
              <a:rect r="r" b="b" t="t" l="l"/>
              <a:pathLst>
                <a:path h="2311458" w="4360166">
                  <a:moveTo>
                    <a:pt x="0" y="0"/>
                  </a:moveTo>
                  <a:lnTo>
                    <a:pt x="4360166" y="0"/>
                  </a:lnTo>
                  <a:lnTo>
                    <a:pt x="4360166" y="2311458"/>
                  </a:lnTo>
                  <a:lnTo>
                    <a:pt x="0" y="23114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360166" cy="2340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4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704283" y="1299253"/>
            <a:ext cx="3598419" cy="3593821"/>
          </a:xfrm>
          <a:custGeom>
            <a:avLst/>
            <a:gdLst/>
            <a:ahLst/>
            <a:cxnLst/>
            <a:rect r="r" b="b" t="t" l="l"/>
            <a:pathLst>
              <a:path h="3593821" w="3598419">
                <a:moveTo>
                  <a:pt x="0" y="0"/>
                </a:moveTo>
                <a:lnTo>
                  <a:pt x="3598419" y="0"/>
                </a:lnTo>
                <a:lnTo>
                  <a:pt x="3598419" y="3593822"/>
                </a:lnTo>
                <a:lnTo>
                  <a:pt x="0" y="3593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58071" y="5508599"/>
            <a:ext cx="3447103" cy="1948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4"/>
              </a:lnSpc>
            </a:pPr>
            <a:r>
              <a:rPr lang="en-US" b="true" sz="2774" spc="-5">
                <a:solidFill>
                  <a:srgbClr val="FDEC00"/>
                </a:solidFill>
                <a:latin typeface="Vollkorn Bold"/>
                <a:ea typeface="Vollkorn Bold"/>
                <a:cs typeface="Vollkorn Bold"/>
                <a:sym typeface="Vollkorn Bold"/>
              </a:rPr>
              <a:t>WRITER :-</a:t>
            </a:r>
          </a:p>
          <a:p>
            <a:pPr algn="l">
              <a:lnSpc>
                <a:spcPts val="5354"/>
              </a:lnSpc>
            </a:pPr>
            <a:r>
              <a:rPr lang="en-US" b="true" sz="2774" spc="-5">
                <a:solidFill>
                  <a:srgbClr val="FDEC00"/>
                </a:solidFill>
                <a:latin typeface="Vollkorn Bold"/>
                <a:ea typeface="Vollkorn Bold"/>
                <a:cs typeface="Vollkorn Bold"/>
                <a:sym typeface="Vollkorn Bold"/>
              </a:rPr>
              <a:t>WEBSITE :-</a:t>
            </a:r>
          </a:p>
          <a:p>
            <a:pPr algn="l">
              <a:lnSpc>
                <a:spcPts val="5354"/>
              </a:lnSpc>
            </a:pPr>
            <a:r>
              <a:rPr lang="en-US" b="true" sz="2774" spc="-6">
                <a:solidFill>
                  <a:srgbClr val="FDEC00"/>
                </a:solidFill>
                <a:latin typeface="Vollkorn Bold"/>
                <a:ea typeface="Vollkorn Bold"/>
                <a:cs typeface="Vollkorn Bold"/>
                <a:sym typeface="Vollkorn Bold"/>
              </a:rPr>
              <a:t>MOBILE NUMBER :-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20531" y="5508599"/>
            <a:ext cx="5167503" cy="1948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4"/>
              </a:lnSpc>
            </a:pPr>
            <a:r>
              <a:rPr lang="en-US" b="true" sz="2774" spc="-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MR. ANIKET BHARDWAJ </a:t>
            </a:r>
          </a:p>
          <a:p>
            <a:pPr algn="l">
              <a:lnSpc>
                <a:spcPts val="5354"/>
              </a:lnSpc>
            </a:pPr>
            <a:r>
              <a:rPr lang="en-US" b="true" sz="2774" spc="-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ABCCHEMISTRY.COM </a:t>
            </a:r>
          </a:p>
          <a:p>
            <a:pPr algn="l">
              <a:lnSpc>
                <a:spcPts val="5354"/>
              </a:lnSpc>
            </a:pPr>
            <a:r>
              <a:rPr lang="en-US" b="true" sz="2774" spc="-6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 9212142424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40553" y="7869142"/>
            <a:ext cx="3413825" cy="1266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2"/>
              </a:lnSpc>
            </a:pPr>
            <a:r>
              <a:rPr lang="en-US" b="true" sz="2747" spc="-5">
                <a:solidFill>
                  <a:srgbClr val="FDEC00"/>
                </a:solidFill>
                <a:latin typeface="Vollkorn Bold"/>
                <a:ea typeface="Vollkorn Bold"/>
                <a:cs typeface="Vollkorn Bold"/>
                <a:sym typeface="Vollkorn Bold"/>
              </a:rPr>
              <a:t>EDITOR :- </a:t>
            </a:r>
          </a:p>
          <a:p>
            <a:pPr algn="l">
              <a:lnSpc>
                <a:spcPts val="5302"/>
              </a:lnSpc>
            </a:pPr>
            <a:r>
              <a:rPr lang="en-US" b="true" sz="2747" spc="-6">
                <a:solidFill>
                  <a:srgbClr val="FDEC00"/>
                </a:solidFill>
                <a:latin typeface="Vollkorn Bold"/>
                <a:ea typeface="Vollkorn Bold"/>
                <a:cs typeface="Vollkorn Bold"/>
                <a:sym typeface="Vollkorn Bold"/>
              </a:rPr>
              <a:t>DESIGNER :-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08247" y="7869142"/>
            <a:ext cx="5117618" cy="1266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2"/>
              </a:lnSpc>
            </a:pPr>
            <a:r>
              <a:rPr lang="en-US" b="true" sz="2747" spc="-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MRS. ABHILASHA BHARDWAJ </a:t>
            </a:r>
          </a:p>
          <a:p>
            <a:pPr algn="l">
              <a:lnSpc>
                <a:spcPts val="5302"/>
              </a:lnSpc>
            </a:pPr>
            <a:r>
              <a:rPr lang="en-US" b="true" sz="2747" spc="-6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 MRS. SHWETA THAKUR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DAGdvr5t5v4</dc:identifier>
  <dcterms:modified xsi:type="dcterms:W3CDTF">2011-08-01T06:04:30Z</dcterms:modified>
  <cp:revision>1</cp:revision>
  <dc:title>Column Chromatography || U-2-A4-P1-V1 || PDF || PPT ||  </dc:title>
</cp:coreProperties>
</file>