
<file path=[Content_Types].xml><?xml version="1.0" encoding="utf-8"?>
<Types xmlns="http://schemas.openxmlformats.org/package/2006/content-types">
  <Default ContentType="application/x-fontdata" Extension="fntdata"/>
  <Default ContentType="image/gif" Extension="gif"/>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slide+xml" PartName="/ppt/slides/slide84.xml"/>
  <Override ContentType="application/vnd.openxmlformats-officedocument.presentationml.slide+xml" PartName="/ppt/slides/slide85.xml"/>
  <Override ContentType="application/vnd.openxmlformats-officedocument.presentationml.slide+xml" PartName="/ppt/slides/slide86.xml"/>
  <Override ContentType="application/vnd.openxmlformats-officedocument.presentationml.slide+xml" PartName="/ppt/slides/slide87.xml"/>
  <Override ContentType="application/vnd.openxmlformats-officedocument.presentationml.slide+xml" PartName="/ppt/slides/slide88.xml"/>
  <Override ContentType="application/vnd.openxmlformats-officedocument.presentationml.slide+xml" PartName="/ppt/slides/slide89.xml"/>
  <Override ContentType="application/vnd.openxmlformats-officedocument.presentationml.slide+xml" PartName="/ppt/slides/slide90.xml"/>
  <Override ContentType="application/vnd.openxmlformats-officedocument.presentationml.slide+xml" PartName="/ppt/slides/slide91.xml"/>
  <Override ContentType="application/vnd.openxmlformats-officedocument.presentationml.slide+xml" PartName="/ppt/slides/slide92.xml"/>
  <Override ContentType="application/vnd.openxmlformats-officedocument.presentationml.slide+xml" PartName="/ppt/slides/slide93.xml"/>
  <Override ContentType="application/vnd.openxmlformats-officedocument.presentationml.slide+xml" PartName="/ppt/slides/slide94.xml"/>
  <Override ContentType="application/vnd.openxmlformats-officedocument.presentationml.slide+xml" PartName="/ppt/slides/slide95.xml"/>
  <Override ContentType="application/vnd.openxmlformats-officedocument.presentationml.slide+xml" PartName="/ppt/slides/slide96.xml"/>
  <Override ContentType="application/vnd.openxmlformats-officedocument.presentationml.slide+xml" PartName="/ppt/slides/slide97.xml"/>
  <Override ContentType="application/vnd.openxmlformats-officedocument.presentationml.slide+xml" PartName="/ppt/slides/slide9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Lst>
  <p:sldSz cx="18288000" cy="10287000"/>
  <p:notesSz cx="6858000" cy="9144000"/>
  <p:embeddedFontLst>
    <p:embeddedFont>
      <p:font typeface="Anton" charset="1" panose="00000500000000000000"/>
      <p:regular r:id="rId104"/>
    </p:embeddedFont>
    <p:embeddedFont>
      <p:font typeface="Arimo Bold" charset="1" panose="020B0704020202020204"/>
      <p:regular r:id="rId105"/>
    </p:embeddedFont>
    <p:embeddedFont>
      <p:font typeface="Montserrat Semi-Bold Bold" charset="1" panose="00000800000000000000"/>
      <p:regular r:id="rId106"/>
    </p:embeddedFont>
    <p:embeddedFont>
      <p:font typeface="Norwester" charset="1" panose="00000506000000000000"/>
      <p:regular r:id="rId107"/>
    </p:embeddedFont>
    <p:embeddedFont>
      <p:font typeface="Vollkorn" charset="1" panose="00000500000000000000"/>
      <p:regular r:id="rId108"/>
    </p:embeddedFont>
    <p:embeddedFont>
      <p:font typeface="Vollkorn Bold" charset="1" panose="00000800000000000000"/>
      <p:regular r:id="rId109"/>
    </p:embeddedFont>
    <p:embeddedFont>
      <p:font typeface="Cambria" charset="1" panose="02040503050406030204"/>
      <p:regular r:id="rId1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00" Target="slides/slide95.xml" Type="http://schemas.openxmlformats.org/officeDocument/2006/relationships/slide"/><Relationship Id="rId101" Target="slides/slide96.xml" Type="http://schemas.openxmlformats.org/officeDocument/2006/relationships/slide"/><Relationship Id="rId102" Target="slides/slide97.xml" Type="http://schemas.openxmlformats.org/officeDocument/2006/relationships/slide"/><Relationship Id="rId103" Target="slides/slide98.xml" Type="http://schemas.openxmlformats.org/officeDocument/2006/relationships/slide"/><Relationship Id="rId104" Target="fonts/font104.fntdata" Type="http://schemas.openxmlformats.org/officeDocument/2006/relationships/font"/><Relationship Id="rId105" Target="fonts/font105.fntdata" Type="http://schemas.openxmlformats.org/officeDocument/2006/relationships/font"/><Relationship Id="rId106" Target="fonts/font106.fntdata" Type="http://schemas.openxmlformats.org/officeDocument/2006/relationships/font"/><Relationship Id="rId107" Target="fonts/font107.fntdata" Type="http://schemas.openxmlformats.org/officeDocument/2006/relationships/font"/><Relationship Id="rId108" Target="fonts/font108.fntdata" Type="http://schemas.openxmlformats.org/officeDocument/2006/relationships/font"/><Relationship Id="rId109" Target="fonts/font109.fntdata" Type="http://schemas.openxmlformats.org/officeDocument/2006/relationships/font"/><Relationship Id="rId11" Target="slides/slide6.xml" Type="http://schemas.openxmlformats.org/officeDocument/2006/relationships/slide"/><Relationship Id="rId110" Target="fonts/font110.fntdata" Type="http://schemas.openxmlformats.org/officeDocument/2006/relationships/font"/><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slides/slide65.xml" Type="http://schemas.openxmlformats.org/officeDocument/2006/relationships/slide"/><Relationship Id="rId71" Target="slides/slide66.xml" Type="http://schemas.openxmlformats.org/officeDocument/2006/relationships/slide"/><Relationship Id="rId72" Target="slides/slide67.xml" Type="http://schemas.openxmlformats.org/officeDocument/2006/relationships/slide"/><Relationship Id="rId73" Target="slides/slide68.xml" Type="http://schemas.openxmlformats.org/officeDocument/2006/relationships/slide"/><Relationship Id="rId74" Target="slides/slide69.xml" Type="http://schemas.openxmlformats.org/officeDocument/2006/relationships/slide"/><Relationship Id="rId75" Target="slides/slide70.xml" Type="http://schemas.openxmlformats.org/officeDocument/2006/relationships/slide"/><Relationship Id="rId76" Target="slides/slide71.xml" Type="http://schemas.openxmlformats.org/officeDocument/2006/relationships/slide"/><Relationship Id="rId77" Target="slides/slide72.xml" Type="http://schemas.openxmlformats.org/officeDocument/2006/relationships/slide"/><Relationship Id="rId78" Target="slides/slide73.xml" Type="http://schemas.openxmlformats.org/officeDocument/2006/relationships/slide"/><Relationship Id="rId79" Target="slides/slide74.xml" Type="http://schemas.openxmlformats.org/officeDocument/2006/relationships/slide"/><Relationship Id="rId8" Target="slides/slide3.xml" Type="http://schemas.openxmlformats.org/officeDocument/2006/relationships/slide"/><Relationship Id="rId80" Target="slides/slide75.xml" Type="http://schemas.openxmlformats.org/officeDocument/2006/relationships/slide"/><Relationship Id="rId81" Target="slides/slide76.xml" Type="http://schemas.openxmlformats.org/officeDocument/2006/relationships/slide"/><Relationship Id="rId82" Target="slides/slide77.xml" Type="http://schemas.openxmlformats.org/officeDocument/2006/relationships/slide"/><Relationship Id="rId83" Target="slides/slide78.xml" Type="http://schemas.openxmlformats.org/officeDocument/2006/relationships/slide"/><Relationship Id="rId84" Target="slides/slide79.xml" Type="http://schemas.openxmlformats.org/officeDocument/2006/relationships/slide"/><Relationship Id="rId85" Target="slides/slide80.xml" Type="http://schemas.openxmlformats.org/officeDocument/2006/relationships/slide"/><Relationship Id="rId86" Target="slides/slide81.xml" Type="http://schemas.openxmlformats.org/officeDocument/2006/relationships/slide"/><Relationship Id="rId87" Target="slides/slide82.xml" Type="http://schemas.openxmlformats.org/officeDocument/2006/relationships/slide"/><Relationship Id="rId88" Target="slides/slide83.xml" Type="http://schemas.openxmlformats.org/officeDocument/2006/relationships/slide"/><Relationship Id="rId89" Target="slides/slide84.xml" Type="http://schemas.openxmlformats.org/officeDocument/2006/relationships/slide"/><Relationship Id="rId9" Target="slides/slide4.xml" Type="http://schemas.openxmlformats.org/officeDocument/2006/relationships/slide"/><Relationship Id="rId90" Target="slides/slide85.xml" Type="http://schemas.openxmlformats.org/officeDocument/2006/relationships/slide"/><Relationship Id="rId91" Target="slides/slide86.xml" Type="http://schemas.openxmlformats.org/officeDocument/2006/relationships/slide"/><Relationship Id="rId92" Target="slides/slide87.xml" Type="http://schemas.openxmlformats.org/officeDocument/2006/relationships/slide"/><Relationship Id="rId93" Target="slides/slide88.xml" Type="http://schemas.openxmlformats.org/officeDocument/2006/relationships/slide"/><Relationship Id="rId94" Target="slides/slide89.xml" Type="http://schemas.openxmlformats.org/officeDocument/2006/relationships/slide"/><Relationship Id="rId95" Target="slides/slide90.xml" Type="http://schemas.openxmlformats.org/officeDocument/2006/relationships/slide"/><Relationship Id="rId96" Target="slides/slide91.xml" Type="http://schemas.openxmlformats.org/officeDocument/2006/relationships/slide"/><Relationship Id="rId97" Target="slides/slide92.xml" Type="http://schemas.openxmlformats.org/officeDocument/2006/relationships/slide"/><Relationship Id="rId98" Target="slides/slide93.xml" Type="http://schemas.openxmlformats.org/officeDocument/2006/relationships/slide"/><Relationship Id="rId99" Target="slides/slide9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png" Type="http://schemas.openxmlformats.org/officeDocument/2006/relationships/image"/><Relationship Id="rId11" Target="../media/image8.svg" Type="http://schemas.openxmlformats.org/officeDocument/2006/relationships/image"/><Relationship Id="rId12" Target="../media/image9.png" Type="http://schemas.openxmlformats.org/officeDocument/2006/relationships/image"/><Relationship Id="rId13" Target="../media/image10.svg" Type="http://schemas.openxmlformats.org/officeDocument/2006/relationships/image"/><Relationship Id="rId14" Target="../media/image11.jpeg" Type="http://schemas.openxmlformats.org/officeDocument/2006/relationships/image"/><Relationship Id="rId15" Target="../media/image12.gif" Type="http://schemas.openxmlformats.org/officeDocument/2006/relationships/image"/><Relationship Id="rId16" Target="../media/image13.png" Type="http://schemas.openxmlformats.org/officeDocument/2006/relationships/image"/><Relationship Id="rId17" Target="../media/image14.svg" Type="http://schemas.openxmlformats.org/officeDocument/2006/relationships/image"/><Relationship Id="rId18" Target="../media/image15.png" Type="http://schemas.openxmlformats.org/officeDocument/2006/relationships/image"/><Relationship Id="rId19" Target="../media/image16.svg" Type="http://schemas.openxmlformats.org/officeDocument/2006/relationships/image"/><Relationship Id="rId2" Target="../media/image1.jpeg" Type="http://schemas.openxmlformats.org/officeDocument/2006/relationships/image"/><Relationship Id="rId20" Target="../media/image17.png" Type="http://schemas.openxmlformats.org/officeDocument/2006/relationships/image"/><Relationship Id="rId21" Target="../media/image18.svg" Type="http://schemas.openxmlformats.org/officeDocument/2006/relationships/image"/><Relationship Id="rId3" Target="../media/VAE6p2zIeOk.mp4" Type="http://schemas.openxmlformats.org/officeDocument/2006/relationships/video"/><Relationship Id="rId4" Target="../media/VAE6p2zIeOk.mp4" Type="http://schemas.microsoft.com/office/2007/relationships/media"/><Relationship Id="rId5" Target="../media/image2.png" Type="http://schemas.openxmlformats.org/officeDocument/2006/relationships/image"/><Relationship Id="rId6" Target="../media/image3.sv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6.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25.png" Type="http://schemas.openxmlformats.org/officeDocument/2006/relationships/image"/><Relationship Id="rId9" Target="../media/image2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2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28.png" Type="http://schemas.openxmlformats.org/officeDocument/2006/relationships/image"/><Relationship Id="rId9" Target="../media/image29.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3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31.png" Type="http://schemas.openxmlformats.org/officeDocument/2006/relationships/image"/><Relationship Id="rId9" Target="../media/image3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33.png" Type="http://schemas.openxmlformats.org/officeDocument/2006/relationships/image"/><Relationship Id="rId9" Target="../media/image3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35.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8.png" Type="http://schemas.openxmlformats.org/officeDocument/2006/relationships/image"/><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36.png" Type="http://schemas.openxmlformats.org/officeDocument/2006/relationships/image"/><Relationship Id="rId9" Target="../media/image3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39.png" Type="http://schemas.openxmlformats.org/officeDocument/2006/relationships/image"/><Relationship Id="rId9" Target="../media/image40.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41.png" Type="http://schemas.openxmlformats.org/officeDocument/2006/relationships/image"/><Relationship Id="rId9" Target="../media/image4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43.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44.png" Type="http://schemas.openxmlformats.org/officeDocument/2006/relationships/image"/><Relationship Id="rId9" Target="../media/image4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46.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47.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48.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1.png" Type="http://schemas.openxmlformats.org/officeDocument/2006/relationships/image"/><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49.png" Type="http://schemas.openxmlformats.org/officeDocument/2006/relationships/image"/><Relationship Id="rId9" Target="../media/image50.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52.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53.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54.png" Type="http://schemas.openxmlformats.org/officeDocument/2006/relationships/image"/><Relationship Id="rId9" Target="../media/image55.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56.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57.png" Type="http://schemas.openxmlformats.org/officeDocument/2006/relationships/image"/><Relationship Id="rId9" Target="../media/image58.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1.png" Type="http://schemas.openxmlformats.org/officeDocument/2006/relationships/image"/><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59.png" Type="http://schemas.openxmlformats.org/officeDocument/2006/relationships/image"/><Relationship Id="rId9" Target="../media/image60.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62.png" Type="http://schemas.openxmlformats.org/officeDocument/2006/relationships/image"/><Relationship Id="rId9" Target="../media/image63.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64.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65.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66.png" Type="http://schemas.openxmlformats.org/officeDocument/2006/relationships/image"/><Relationship Id="rId9" Target="../media/image67.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68.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69.png" Type="http://schemas.openxmlformats.org/officeDocument/2006/relationships/image"/><Relationship Id="rId9" Target="../media/image70.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71.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72.png" Type="http://schemas.openxmlformats.org/officeDocument/2006/relationships/image"/><Relationship Id="rId9" Target="../media/image73.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74.png" Type="http://schemas.openxmlformats.org/officeDocument/2006/relationships/image"/><Relationship Id="rId9" Target="../media/image75.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8.png" Type="http://schemas.openxmlformats.org/officeDocument/2006/relationships/image"/><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76.png" Type="http://schemas.openxmlformats.org/officeDocument/2006/relationships/image"/><Relationship Id="rId9" Target="../media/image77.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79.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2.png" Type="http://schemas.openxmlformats.org/officeDocument/2006/relationships/image"/><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80.png" Type="http://schemas.openxmlformats.org/officeDocument/2006/relationships/image"/><Relationship Id="rId9" Target="../media/image81.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83.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84.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85.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86.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87.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0.png" Type="http://schemas.openxmlformats.org/officeDocument/2006/relationships/image"/><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88.png" Type="http://schemas.openxmlformats.org/officeDocument/2006/relationships/image"/><Relationship Id="rId9" Target="../media/image89.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91.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92.png" Type="http://schemas.openxmlformats.org/officeDocument/2006/relationships/image"/><Relationship Id="rId9" Target="../media/image93.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6.png" Type="http://schemas.openxmlformats.org/officeDocument/2006/relationships/image"/><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94.png" Type="http://schemas.openxmlformats.org/officeDocument/2006/relationships/image"/><Relationship Id="rId9" Target="../media/image95.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9.png" Type="http://schemas.openxmlformats.org/officeDocument/2006/relationships/image"/><Relationship Id="rId11" Target="../media/image100.png" Type="http://schemas.openxmlformats.org/officeDocument/2006/relationships/image"/><Relationship Id="rId12" Target="../media/image101.png" Type="http://schemas.openxmlformats.org/officeDocument/2006/relationships/image"/><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97.png" Type="http://schemas.openxmlformats.org/officeDocument/2006/relationships/image"/><Relationship Id="rId9" Target="../media/image98.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5.png" Type="http://schemas.openxmlformats.org/officeDocument/2006/relationships/image"/><Relationship Id="rId11" Target="../media/image106.png" Type="http://schemas.openxmlformats.org/officeDocument/2006/relationships/image"/><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03.png" Type="http://schemas.openxmlformats.org/officeDocument/2006/relationships/image"/><Relationship Id="rId9" Target="../media/image104.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9.png" Type="http://schemas.openxmlformats.org/officeDocument/2006/relationships/image"/><Relationship Id="rId11" Target="../media/image110.png" Type="http://schemas.openxmlformats.org/officeDocument/2006/relationships/image"/><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07.png" Type="http://schemas.openxmlformats.org/officeDocument/2006/relationships/image"/><Relationship Id="rId9" Target="../media/image108.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3.png" Type="http://schemas.openxmlformats.org/officeDocument/2006/relationships/image"/><Relationship Id="rId11" Target="../media/image114.png" Type="http://schemas.openxmlformats.org/officeDocument/2006/relationships/image"/><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11.png" Type="http://schemas.openxmlformats.org/officeDocument/2006/relationships/image"/><Relationship Id="rId9" Target="../media/image112.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15.png" Type="http://schemas.openxmlformats.org/officeDocument/2006/relationships/image"/><Relationship Id="rId9" Target="../media/image116.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17.png" Type="http://schemas.openxmlformats.org/officeDocument/2006/relationships/image"/><Relationship Id="rId9" Target="../media/image118.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19.png" Type="http://schemas.openxmlformats.org/officeDocument/2006/relationships/image"/><Relationship Id="rId9" Target="../media/image120.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21.png" Type="http://schemas.openxmlformats.org/officeDocument/2006/relationships/image"/><Relationship Id="rId9" Target="../media/image122.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23.pn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24.pn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25.pn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26.pn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27.png"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28.png" Type="http://schemas.openxmlformats.org/officeDocument/2006/relationships/image"/></Relationships>
</file>

<file path=ppt/slides/_rels/slide6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29.png" Type="http://schemas.openxmlformats.org/officeDocument/2006/relationships/image"/></Relationships>
</file>

<file path=ppt/slides/_rels/slide6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2.png" Type="http://schemas.openxmlformats.org/officeDocument/2006/relationships/image"/><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30.png" Type="http://schemas.openxmlformats.org/officeDocument/2006/relationships/image"/><Relationship Id="rId9" Target="../media/image131.png" Type="http://schemas.openxmlformats.org/officeDocument/2006/relationships/image"/></Relationships>
</file>

<file path=ppt/slides/_rels/slide6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33.png" Type="http://schemas.openxmlformats.org/officeDocument/2006/relationships/image"/><Relationship Id="rId9" Target="../media/image134.png" Type="http://schemas.openxmlformats.org/officeDocument/2006/relationships/image"/></Relationships>
</file>

<file path=ppt/slides/_rels/slide6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35.png" Type="http://schemas.openxmlformats.org/officeDocument/2006/relationships/image"/></Relationships>
</file>

<file path=ppt/slides/_rels/slide6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s>
</file>

<file path=ppt/slides/_rels/slide6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36.png" Type="http://schemas.openxmlformats.org/officeDocument/2006/relationships/image"/></Relationships>
</file>

<file path=ppt/slides/_rels/slide7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37.png" Type="http://schemas.openxmlformats.org/officeDocument/2006/relationships/image"/><Relationship Id="rId9" Target="../media/image138.png" Type="http://schemas.openxmlformats.org/officeDocument/2006/relationships/image"/></Relationships>
</file>

<file path=ppt/slides/_rels/slide7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39.png" Type="http://schemas.openxmlformats.org/officeDocument/2006/relationships/image"/></Relationships>
</file>

<file path=ppt/slides/_rels/slide7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40.png" Type="http://schemas.openxmlformats.org/officeDocument/2006/relationships/image"/></Relationships>
</file>

<file path=ppt/slides/_rels/slide7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3.png" Type="http://schemas.openxmlformats.org/officeDocument/2006/relationships/image"/><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41.png" Type="http://schemas.openxmlformats.org/officeDocument/2006/relationships/image"/><Relationship Id="rId9" Target="../media/image142.png" Type="http://schemas.openxmlformats.org/officeDocument/2006/relationships/image"/></Relationships>
</file>

<file path=ppt/slides/_rels/slide7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s>
</file>

<file path=ppt/slides/_rels/slide7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44.png" Type="http://schemas.openxmlformats.org/officeDocument/2006/relationships/image"/></Relationships>
</file>

<file path=ppt/slides/_rels/slide7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45.png" Type="http://schemas.openxmlformats.org/officeDocument/2006/relationships/image"/></Relationships>
</file>

<file path=ppt/slides/_rels/slide7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46.png" Type="http://schemas.openxmlformats.org/officeDocument/2006/relationships/image"/><Relationship Id="rId9" Target="../media/image147.png" Type="http://schemas.openxmlformats.org/officeDocument/2006/relationships/image"/></Relationships>
</file>

<file path=ppt/slides/_rels/slide7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0.png" Type="http://schemas.openxmlformats.org/officeDocument/2006/relationships/image"/><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48.png" Type="http://schemas.openxmlformats.org/officeDocument/2006/relationships/image"/><Relationship Id="rId9" Target="../media/image149.png" Type="http://schemas.openxmlformats.org/officeDocument/2006/relationships/image"/></Relationships>
</file>

<file path=ppt/slides/_rels/slide7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3.png" Type="http://schemas.openxmlformats.org/officeDocument/2006/relationships/image"/><Relationship Id="rId11" Target="../media/image154.png" Type="http://schemas.openxmlformats.org/officeDocument/2006/relationships/image"/><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51.png" Type="http://schemas.openxmlformats.org/officeDocument/2006/relationships/image"/><Relationship Id="rId9" Target="../media/image152.png" Type="http://schemas.openxmlformats.org/officeDocument/2006/relationships/image"/></Relationships>
</file>

<file path=ppt/slides/_rels/slide8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7.png" Type="http://schemas.openxmlformats.org/officeDocument/2006/relationships/image"/><Relationship Id="rId11" Target="../media/image158.png" Type="http://schemas.openxmlformats.org/officeDocument/2006/relationships/image"/><Relationship Id="rId12" Target="../media/image159.png" Type="http://schemas.openxmlformats.org/officeDocument/2006/relationships/image"/><Relationship Id="rId13" Target="../media/image160.png" Type="http://schemas.openxmlformats.org/officeDocument/2006/relationships/image"/><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55.png" Type="http://schemas.openxmlformats.org/officeDocument/2006/relationships/image"/><Relationship Id="rId9" Target="../media/image156.png" Type="http://schemas.openxmlformats.org/officeDocument/2006/relationships/image"/></Relationships>
</file>

<file path=ppt/slides/_rels/slide8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61.png" Type="http://schemas.openxmlformats.org/officeDocument/2006/relationships/image"/></Relationships>
</file>

<file path=ppt/slides/_rels/slide8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4.png" Type="http://schemas.openxmlformats.org/officeDocument/2006/relationships/image"/><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62.png" Type="http://schemas.openxmlformats.org/officeDocument/2006/relationships/image"/><Relationship Id="rId9" Target="../media/image163.png" Type="http://schemas.openxmlformats.org/officeDocument/2006/relationships/image"/></Relationships>
</file>

<file path=ppt/slides/_rels/slide8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65.png" Type="http://schemas.openxmlformats.org/officeDocument/2006/relationships/image"/><Relationship Id="rId9" Target="../media/image166.png" Type="http://schemas.openxmlformats.org/officeDocument/2006/relationships/image"/></Relationships>
</file>

<file path=ppt/slides/_rels/slide8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67.png" Type="http://schemas.openxmlformats.org/officeDocument/2006/relationships/image"/><Relationship Id="rId9" Target="../media/image168.png" Type="http://schemas.openxmlformats.org/officeDocument/2006/relationships/image"/></Relationships>
</file>

<file path=ppt/slides/_rels/slide8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1.png" Type="http://schemas.openxmlformats.org/officeDocument/2006/relationships/image"/><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69.png" Type="http://schemas.openxmlformats.org/officeDocument/2006/relationships/image"/><Relationship Id="rId9" Target="../media/image170.png" Type="http://schemas.openxmlformats.org/officeDocument/2006/relationships/image"/></Relationships>
</file>

<file path=ppt/slides/_rels/slide8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72.png" Type="http://schemas.openxmlformats.org/officeDocument/2006/relationships/image"/><Relationship Id="rId9" Target="../media/image173.png" Type="http://schemas.openxmlformats.org/officeDocument/2006/relationships/image"/></Relationships>
</file>

<file path=ppt/slides/_rels/slide8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74.png" Type="http://schemas.openxmlformats.org/officeDocument/2006/relationships/image"/></Relationships>
</file>

<file path=ppt/slides/_rels/slide8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75.png" Type="http://schemas.openxmlformats.org/officeDocument/2006/relationships/image"/></Relationships>
</file>

<file path=ppt/slides/_rels/slide8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8.png" Type="http://schemas.openxmlformats.org/officeDocument/2006/relationships/image"/><Relationship Id="rId11" Target="../media/image179.png" Type="http://schemas.openxmlformats.org/officeDocument/2006/relationships/image"/><Relationship Id="rId12" Target="../media/image180.png" Type="http://schemas.openxmlformats.org/officeDocument/2006/relationships/image"/><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76.png" Type="http://schemas.openxmlformats.org/officeDocument/2006/relationships/image"/><Relationship Id="rId9" Target="../media/image177.png" Type="http://schemas.openxmlformats.org/officeDocument/2006/relationships/image"/></Relationships>
</file>

<file path=ppt/slides/_rels/slide9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81.png" Type="http://schemas.openxmlformats.org/officeDocument/2006/relationships/image"/><Relationship Id="rId9" Target="../media/image182.png" Type="http://schemas.openxmlformats.org/officeDocument/2006/relationships/image"/></Relationships>
</file>

<file path=ppt/slides/_rels/slide9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83.png" Type="http://schemas.openxmlformats.org/officeDocument/2006/relationships/image"/><Relationship Id="rId9" Target="../media/image184.png" Type="http://schemas.openxmlformats.org/officeDocument/2006/relationships/image"/></Relationships>
</file>

<file path=ppt/slides/_rels/slide9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7.png" Type="http://schemas.openxmlformats.org/officeDocument/2006/relationships/image"/><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85.png" Type="http://schemas.openxmlformats.org/officeDocument/2006/relationships/image"/><Relationship Id="rId9" Target="../media/image186.png" Type="http://schemas.openxmlformats.org/officeDocument/2006/relationships/image"/></Relationships>
</file>

<file path=ppt/slides/_rels/slide9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0.png" Type="http://schemas.openxmlformats.org/officeDocument/2006/relationships/image"/><Relationship Id="rId11" Target="../media/image191.png" Type="http://schemas.openxmlformats.org/officeDocument/2006/relationships/image"/><Relationship Id="rId12" Target="../media/image192.png" Type="http://schemas.openxmlformats.org/officeDocument/2006/relationships/image"/><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88.png" Type="http://schemas.openxmlformats.org/officeDocument/2006/relationships/image"/><Relationship Id="rId9" Target="../media/image189.png" Type="http://schemas.openxmlformats.org/officeDocument/2006/relationships/image"/></Relationships>
</file>

<file path=ppt/slides/_rels/slide9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93.png" Type="http://schemas.openxmlformats.org/officeDocument/2006/relationships/image"/></Relationships>
</file>

<file path=ppt/slides/_rels/slide9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194.png" Type="http://schemas.openxmlformats.org/officeDocument/2006/relationships/image"/></Relationships>
</file>

<file path=ppt/slides/_rels/slide9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s>
</file>

<file path=ppt/slides/_rels/slide9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2.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s>
</file>

<file path=ppt/slides/_rels/slide9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3"/>
            <p:extLst>
              <p:ext uri="{DAA4B4D4-6D71-4841-9C94-3DE7FCFB9230}">
                <p14:media xmlns:p14="http://schemas.microsoft.com/office/powerpoint/2010/main" r:embed="rId4">
                  <p14:trim st="8525.0040" end="3500.0013"/>
                </p14:media>
              </p:ext>
            </p:extLst>
          </p:nvPr>
        </p:nvPicPr>
        <p:blipFill>
          <a:blip r:embed="rId2"/>
          <a:srcRect l="0" t="0" r="0" b="0"/>
          <a:stretch>
            <a:fillRect/>
          </a:stretch>
        </p:blipFill>
        <p:spPr>
          <a:xfrm flipH="false" flipV="false">
            <a:off x="0" y="0"/>
            <a:ext cx="18288000" cy="10287000"/>
          </a:xfrm>
          <a:prstGeom prst="rect">
            <a:avLst/>
          </a:prstGeom>
        </p:spPr>
      </p:pic>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gradFill rotWithShape="true">
              <a:gsLst>
                <a:gs pos="0">
                  <a:srgbClr val="000000">
                    <a:alpha val="65000"/>
                  </a:srgbClr>
                </a:gs>
                <a:gs pos="100000">
                  <a:srgbClr val="044244">
                    <a:alpha val="65000"/>
                  </a:srgbClr>
                </a:gs>
              </a:gsLst>
              <a:lin ang="0"/>
            </a:gradFill>
          </p:spPr>
        </p:sp>
        <p:sp>
          <p:nvSpPr>
            <p:cNvPr name="TextBox 5" id="5"/>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4423859">
            <a:off x="15826981" y="8668785"/>
            <a:ext cx="2864638" cy="1895523"/>
          </a:xfrm>
          <a:custGeom>
            <a:avLst/>
            <a:gdLst/>
            <a:ahLst/>
            <a:cxnLst/>
            <a:rect r="r" b="b" t="t" l="l"/>
            <a:pathLst>
              <a:path h="1895523" w="2864638">
                <a:moveTo>
                  <a:pt x="0" y="0"/>
                </a:moveTo>
                <a:lnTo>
                  <a:pt x="2864638" y="0"/>
                </a:lnTo>
                <a:lnTo>
                  <a:pt x="2864638" y="1895523"/>
                </a:lnTo>
                <a:lnTo>
                  <a:pt x="0" y="189552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7">
              <a:alphaModFix amt="6999"/>
            </a:blip>
            <a:stretch>
              <a:fillRect l="0" t="-7138" r="-7876" b="-15361"/>
            </a:stretch>
          </a:blipFill>
        </p:spPr>
      </p:sp>
      <p:sp>
        <p:nvSpPr>
          <p:cNvPr name="Freeform 8" id="8"/>
          <p:cNvSpPr/>
          <p:nvPr/>
        </p:nvSpPr>
        <p:spPr>
          <a:xfrm flipH="false" flipV="false" rot="0">
            <a:off x="13697622" y="6989418"/>
            <a:ext cx="3297582" cy="3297582"/>
          </a:xfrm>
          <a:custGeom>
            <a:avLst/>
            <a:gdLst/>
            <a:ahLst/>
            <a:cxnLst/>
            <a:rect r="r" b="b" t="t" l="l"/>
            <a:pathLst>
              <a:path h="3297582" w="3297582">
                <a:moveTo>
                  <a:pt x="0" y="0"/>
                </a:moveTo>
                <a:lnTo>
                  <a:pt x="3297582" y="0"/>
                </a:lnTo>
                <a:lnTo>
                  <a:pt x="3297582" y="3297582"/>
                </a:lnTo>
                <a:lnTo>
                  <a:pt x="0" y="329758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9" id="9"/>
          <p:cNvGrpSpPr/>
          <p:nvPr/>
        </p:nvGrpSpPr>
        <p:grpSpPr>
          <a:xfrm rot="0">
            <a:off x="4333647" y="3849762"/>
            <a:ext cx="7315394" cy="1204455"/>
            <a:chOff x="0" y="0"/>
            <a:chExt cx="1846784" cy="304067"/>
          </a:xfrm>
        </p:grpSpPr>
        <p:sp>
          <p:nvSpPr>
            <p:cNvPr name="Freeform 10" id="10"/>
            <p:cNvSpPr/>
            <p:nvPr/>
          </p:nvSpPr>
          <p:spPr>
            <a:xfrm flipH="false" flipV="false" rot="0">
              <a:off x="0" y="0"/>
              <a:ext cx="1846784" cy="304067"/>
            </a:xfrm>
            <a:custGeom>
              <a:avLst/>
              <a:gdLst/>
              <a:ahLst/>
              <a:cxnLst/>
              <a:rect r="r" b="b" t="t" l="l"/>
              <a:pathLst>
                <a:path h="304067" w="1846784">
                  <a:moveTo>
                    <a:pt x="0" y="0"/>
                  </a:moveTo>
                  <a:lnTo>
                    <a:pt x="1846784" y="0"/>
                  </a:lnTo>
                  <a:lnTo>
                    <a:pt x="1846784" y="304067"/>
                  </a:lnTo>
                  <a:lnTo>
                    <a:pt x="0" y="304067"/>
                  </a:lnTo>
                  <a:close/>
                </a:path>
              </a:pathLst>
            </a:custGeom>
            <a:solidFill>
              <a:srgbClr val="000000">
                <a:alpha val="0"/>
              </a:srgbClr>
            </a:solidFill>
            <a:ln w="38100" cap="sq">
              <a:solidFill>
                <a:srgbClr val="F5F5F5"/>
              </a:solidFill>
              <a:prstDash val="solid"/>
              <a:miter/>
            </a:ln>
          </p:spPr>
        </p:sp>
        <p:sp>
          <p:nvSpPr>
            <p:cNvPr name="TextBox 11" id="11"/>
            <p:cNvSpPr txBox="true"/>
            <p:nvPr/>
          </p:nvSpPr>
          <p:spPr>
            <a:xfrm>
              <a:off x="0" y="-38100"/>
              <a:ext cx="1846784" cy="342167"/>
            </a:xfrm>
            <a:prstGeom prst="rect">
              <a:avLst/>
            </a:prstGeom>
          </p:spPr>
          <p:txBody>
            <a:bodyPr anchor="ctr" rtlCol="false" tIns="50800" lIns="50800" bIns="50800" rIns="50800"/>
            <a:lstStyle/>
            <a:p>
              <a:pPr algn="ctr">
                <a:lnSpc>
                  <a:spcPts val="1819"/>
                </a:lnSpc>
                <a:spcBef>
                  <a:spcPct val="0"/>
                </a:spcBef>
              </a:pPr>
            </a:p>
          </p:txBody>
        </p:sp>
      </p:grpSp>
      <p:grpSp>
        <p:nvGrpSpPr>
          <p:cNvPr name="Group 12" id="12"/>
          <p:cNvGrpSpPr/>
          <p:nvPr/>
        </p:nvGrpSpPr>
        <p:grpSpPr>
          <a:xfrm rot="0">
            <a:off x="0" y="3849762"/>
            <a:ext cx="4158955" cy="1204455"/>
            <a:chOff x="0" y="0"/>
            <a:chExt cx="1049935" cy="304067"/>
          </a:xfrm>
        </p:grpSpPr>
        <p:sp>
          <p:nvSpPr>
            <p:cNvPr name="Freeform 13" id="13"/>
            <p:cNvSpPr/>
            <p:nvPr/>
          </p:nvSpPr>
          <p:spPr>
            <a:xfrm flipH="false" flipV="false" rot="0">
              <a:off x="0" y="0"/>
              <a:ext cx="1049935" cy="304067"/>
            </a:xfrm>
            <a:custGeom>
              <a:avLst/>
              <a:gdLst/>
              <a:ahLst/>
              <a:cxnLst/>
              <a:rect r="r" b="b" t="t" l="l"/>
              <a:pathLst>
                <a:path h="304067" w="1049935">
                  <a:moveTo>
                    <a:pt x="0" y="0"/>
                  </a:moveTo>
                  <a:lnTo>
                    <a:pt x="1049935" y="0"/>
                  </a:lnTo>
                  <a:lnTo>
                    <a:pt x="1049935" y="304067"/>
                  </a:lnTo>
                  <a:lnTo>
                    <a:pt x="0" y="304067"/>
                  </a:lnTo>
                  <a:close/>
                </a:path>
              </a:pathLst>
            </a:custGeom>
            <a:solidFill>
              <a:srgbClr val="FFFFFF"/>
            </a:solidFill>
          </p:spPr>
        </p:sp>
        <p:sp>
          <p:nvSpPr>
            <p:cNvPr name="TextBox 14" id="14"/>
            <p:cNvSpPr txBox="true"/>
            <p:nvPr/>
          </p:nvSpPr>
          <p:spPr>
            <a:xfrm>
              <a:off x="0" y="-38100"/>
              <a:ext cx="1049935" cy="342167"/>
            </a:xfrm>
            <a:prstGeom prst="rect">
              <a:avLst/>
            </a:prstGeom>
          </p:spPr>
          <p:txBody>
            <a:bodyPr anchor="ctr" rtlCol="false" tIns="50800" lIns="50800" bIns="50800" rIns="50800"/>
            <a:lstStyle/>
            <a:p>
              <a:pPr algn="ctr">
                <a:lnSpc>
                  <a:spcPts val="1819"/>
                </a:lnSpc>
                <a:spcBef>
                  <a:spcPct val="0"/>
                </a:spcBef>
              </a:pPr>
            </a:p>
          </p:txBody>
        </p:sp>
      </p:grpSp>
      <p:sp>
        <p:nvSpPr>
          <p:cNvPr name="Freeform 15" id="15"/>
          <p:cNvSpPr/>
          <p:nvPr/>
        </p:nvSpPr>
        <p:spPr>
          <a:xfrm flipH="false" flipV="true" rot="0">
            <a:off x="0" y="8946093"/>
            <a:ext cx="1340907" cy="1340907"/>
          </a:xfrm>
          <a:custGeom>
            <a:avLst/>
            <a:gdLst/>
            <a:ahLst/>
            <a:cxnLst/>
            <a:rect r="r" b="b" t="t" l="l"/>
            <a:pathLst>
              <a:path h="1340907" w="1340907">
                <a:moveTo>
                  <a:pt x="0" y="1340907"/>
                </a:moveTo>
                <a:lnTo>
                  <a:pt x="1340907" y="1340907"/>
                </a:lnTo>
                <a:lnTo>
                  <a:pt x="1340907" y="0"/>
                </a:lnTo>
                <a:lnTo>
                  <a:pt x="0" y="0"/>
                </a:lnTo>
                <a:lnTo>
                  <a:pt x="0" y="1340907"/>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6" id="16"/>
          <p:cNvSpPr/>
          <p:nvPr/>
        </p:nvSpPr>
        <p:spPr>
          <a:xfrm flipH="true" flipV="false" rot="0">
            <a:off x="16677614" y="-76200"/>
            <a:ext cx="1648486" cy="1648486"/>
          </a:xfrm>
          <a:custGeom>
            <a:avLst/>
            <a:gdLst/>
            <a:ahLst/>
            <a:cxnLst/>
            <a:rect r="r" b="b" t="t" l="l"/>
            <a:pathLst>
              <a:path h="1648486" w="1648486">
                <a:moveTo>
                  <a:pt x="1648486" y="0"/>
                </a:moveTo>
                <a:lnTo>
                  <a:pt x="0" y="0"/>
                </a:lnTo>
                <a:lnTo>
                  <a:pt x="0" y="1648486"/>
                </a:lnTo>
                <a:lnTo>
                  <a:pt x="1648486" y="1648486"/>
                </a:lnTo>
                <a:lnTo>
                  <a:pt x="1648486"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7" id="17"/>
          <p:cNvSpPr/>
          <p:nvPr/>
        </p:nvSpPr>
        <p:spPr>
          <a:xfrm flipH="false" flipV="false" rot="0">
            <a:off x="9973642" y="9548781"/>
            <a:ext cx="543370" cy="544732"/>
          </a:xfrm>
          <a:custGeom>
            <a:avLst/>
            <a:gdLst/>
            <a:ahLst/>
            <a:cxnLst/>
            <a:rect r="r" b="b" t="t" l="l"/>
            <a:pathLst>
              <a:path h="544732" w="543370">
                <a:moveTo>
                  <a:pt x="0" y="0"/>
                </a:moveTo>
                <a:lnTo>
                  <a:pt x="543370" y="0"/>
                </a:lnTo>
                <a:lnTo>
                  <a:pt x="543370" y="544731"/>
                </a:lnTo>
                <a:lnTo>
                  <a:pt x="0" y="54473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8" id="18"/>
          <p:cNvSpPr/>
          <p:nvPr/>
        </p:nvSpPr>
        <p:spPr>
          <a:xfrm flipH="false" flipV="false" rot="-4423859">
            <a:off x="-1964008" y="-260240"/>
            <a:ext cx="3928016" cy="2599158"/>
          </a:xfrm>
          <a:custGeom>
            <a:avLst/>
            <a:gdLst/>
            <a:ahLst/>
            <a:cxnLst/>
            <a:rect r="r" b="b" t="t" l="l"/>
            <a:pathLst>
              <a:path h="2599158" w="3928016">
                <a:moveTo>
                  <a:pt x="0" y="0"/>
                </a:moveTo>
                <a:lnTo>
                  <a:pt x="3928016" y="0"/>
                </a:lnTo>
                <a:lnTo>
                  <a:pt x="3928016" y="2599158"/>
                </a:lnTo>
                <a:lnTo>
                  <a:pt x="0" y="25991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9" id="19"/>
          <p:cNvGrpSpPr/>
          <p:nvPr/>
        </p:nvGrpSpPr>
        <p:grpSpPr>
          <a:xfrm rot="0">
            <a:off x="12700412" y="3288776"/>
            <a:ext cx="5221444" cy="5202592"/>
            <a:chOff x="0" y="0"/>
            <a:chExt cx="6961925" cy="6936789"/>
          </a:xfrm>
        </p:grpSpPr>
        <p:grpSp>
          <p:nvGrpSpPr>
            <p:cNvPr name="Group 20" id="20"/>
            <p:cNvGrpSpPr/>
            <p:nvPr/>
          </p:nvGrpSpPr>
          <p:grpSpPr>
            <a:xfrm rot="0">
              <a:off x="0" y="56049"/>
              <a:ext cx="6880740" cy="6880740"/>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FFFFFF"/>
                </a:solidFill>
                <a:prstDash val="solid"/>
                <a:miter/>
              </a:ln>
            </p:spPr>
          </p:sp>
          <p:sp>
            <p:nvSpPr>
              <p:cNvPr name="TextBox 22" id="22"/>
              <p:cNvSpPr txBox="true"/>
              <p:nvPr/>
            </p:nvSpPr>
            <p:spPr>
              <a:xfrm>
                <a:off x="76200" y="38100"/>
                <a:ext cx="660400" cy="698500"/>
              </a:xfrm>
              <a:prstGeom prst="rect">
                <a:avLst/>
              </a:prstGeom>
            </p:spPr>
            <p:txBody>
              <a:bodyPr anchor="ctr" rtlCol="false" tIns="53689" lIns="53689" bIns="53689" rIns="53689"/>
              <a:lstStyle/>
              <a:p>
                <a:pPr algn="ctr">
                  <a:lnSpc>
                    <a:spcPts val="1820"/>
                  </a:lnSpc>
                  <a:spcBef>
                    <a:spcPct val="0"/>
                  </a:spcBef>
                </a:pPr>
              </a:p>
            </p:txBody>
          </p:sp>
        </p:grpSp>
        <p:grpSp>
          <p:nvGrpSpPr>
            <p:cNvPr name="Group 23" id="23"/>
            <p:cNvGrpSpPr>
              <a:grpSpLocks noChangeAspect="true"/>
            </p:cNvGrpSpPr>
            <p:nvPr/>
          </p:nvGrpSpPr>
          <p:grpSpPr>
            <a:xfrm rot="0">
              <a:off x="377054" y="415049"/>
              <a:ext cx="6140157" cy="6140133"/>
              <a:chOff x="0" y="0"/>
              <a:chExt cx="6350000" cy="6349975"/>
            </a:xfrm>
          </p:grpSpPr>
          <p:sp>
            <p:nvSpPr>
              <p:cNvPr name="Freeform 24" id="2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4"/>
                <a:stretch>
                  <a:fillRect l="0" t="-483" r="0" b="-14516"/>
                </a:stretch>
              </a:blipFill>
            </p:spPr>
          </p:sp>
        </p:grpSp>
        <p:grpSp>
          <p:nvGrpSpPr>
            <p:cNvPr name="Group 25" id="25"/>
            <p:cNvGrpSpPr/>
            <p:nvPr/>
          </p:nvGrpSpPr>
          <p:grpSpPr>
            <a:xfrm rot="0">
              <a:off x="554" y="4506717"/>
              <a:ext cx="478623" cy="478623"/>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27" id="27"/>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nvGrpSpPr>
            <p:cNvPr name="Group 28" id="28"/>
            <p:cNvGrpSpPr/>
            <p:nvPr/>
          </p:nvGrpSpPr>
          <p:grpSpPr>
            <a:xfrm rot="0">
              <a:off x="6483302" y="2153954"/>
              <a:ext cx="478623" cy="478623"/>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30" id="30"/>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nvGrpSpPr>
            <p:cNvPr name="Group 31" id="31"/>
            <p:cNvGrpSpPr/>
            <p:nvPr/>
          </p:nvGrpSpPr>
          <p:grpSpPr>
            <a:xfrm rot="0">
              <a:off x="5051545" y="6055005"/>
              <a:ext cx="674404" cy="674404"/>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33" id="33"/>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nvGrpSpPr>
            <p:cNvPr name="Group 34" id="34"/>
            <p:cNvGrpSpPr/>
            <p:nvPr/>
          </p:nvGrpSpPr>
          <p:grpSpPr>
            <a:xfrm rot="0">
              <a:off x="1614293" y="0"/>
              <a:ext cx="674404" cy="674404"/>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36" id="36"/>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pic>
        <p:nvPicPr>
          <p:cNvPr name="Picture 37" id="37"/>
          <p:cNvPicPr>
            <a:picLocks noChangeAspect="true"/>
          </p:cNvPicPr>
          <p:nvPr/>
        </p:nvPicPr>
        <p:blipFill>
          <a:blip r:embed="rId15"/>
          <a:srcRect l="0" t="0" r="0" b="0"/>
          <a:stretch>
            <a:fillRect/>
          </a:stretch>
        </p:blipFill>
        <p:spPr>
          <a:xfrm flipH="false" flipV="false" rot="0">
            <a:off x="10002217" y="8747813"/>
            <a:ext cx="399358" cy="638972"/>
          </a:xfrm>
          <a:prstGeom prst="rect">
            <a:avLst/>
          </a:prstGeom>
        </p:spPr>
      </p:pic>
      <p:sp>
        <p:nvSpPr>
          <p:cNvPr name="Freeform 38" id="38"/>
          <p:cNvSpPr/>
          <p:nvPr/>
        </p:nvSpPr>
        <p:spPr>
          <a:xfrm flipH="false" flipV="false" rot="0">
            <a:off x="7396076" y="8350255"/>
            <a:ext cx="1021318" cy="908045"/>
          </a:xfrm>
          <a:custGeom>
            <a:avLst/>
            <a:gdLst/>
            <a:ahLst/>
            <a:cxnLst/>
            <a:rect r="r" b="b" t="t" l="l"/>
            <a:pathLst>
              <a:path h="908045" w="1021318">
                <a:moveTo>
                  <a:pt x="0" y="0"/>
                </a:moveTo>
                <a:lnTo>
                  <a:pt x="1021319" y="0"/>
                </a:lnTo>
                <a:lnTo>
                  <a:pt x="1021319" y="908045"/>
                </a:lnTo>
                <a:lnTo>
                  <a:pt x="0" y="908045"/>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39" id="39"/>
          <p:cNvSpPr txBox="true"/>
          <p:nvPr/>
        </p:nvSpPr>
        <p:spPr>
          <a:xfrm rot="0">
            <a:off x="412698" y="3939545"/>
            <a:ext cx="3333558" cy="920116"/>
          </a:xfrm>
          <a:prstGeom prst="rect">
            <a:avLst/>
          </a:prstGeom>
        </p:spPr>
        <p:txBody>
          <a:bodyPr anchor="t" rtlCol="false" tIns="0" lIns="0" bIns="0" rIns="0">
            <a:spAutoFit/>
          </a:bodyPr>
          <a:lstStyle/>
          <a:p>
            <a:pPr algn="ctr">
              <a:lnSpc>
                <a:spcPts val="7559"/>
              </a:lnSpc>
            </a:pPr>
            <a:r>
              <a:rPr lang="en-US" sz="5399">
                <a:solidFill>
                  <a:srgbClr val="FF0037"/>
                </a:solidFill>
                <a:latin typeface="Anton"/>
                <a:ea typeface="Anton"/>
                <a:cs typeface="Anton"/>
                <a:sym typeface="Anton"/>
              </a:rPr>
              <a:t>WRITTEN BY</a:t>
            </a:r>
          </a:p>
        </p:txBody>
      </p:sp>
      <p:sp>
        <p:nvSpPr>
          <p:cNvPr name="TextBox 40" id="40"/>
          <p:cNvSpPr txBox="true"/>
          <p:nvPr/>
        </p:nvSpPr>
        <p:spPr>
          <a:xfrm rot="0">
            <a:off x="4740845" y="3898269"/>
            <a:ext cx="6500997" cy="1002666"/>
          </a:xfrm>
          <a:prstGeom prst="rect">
            <a:avLst/>
          </a:prstGeom>
        </p:spPr>
        <p:txBody>
          <a:bodyPr anchor="t" rtlCol="false" tIns="0" lIns="0" bIns="0" rIns="0">
            <a:spAutoFit/>
          </a:bodyPr>
          <a:lstStyle/>
          <a:p>
            <a:pPr algn="l">
              <a:lnSpc>
                <a:spcPts val="8259"/>
              </a:lnSpc>
            </a:pPr>
            <a:r>
              <a:rPr lang="en-US" sz="5899">
                <a:solidFill>
                  <a:srgbClr val="FFFFFF"/>
                </a:solidFill>
                <a:latin typeface="Anton"/>
                <a:ea typeface="Anton"/>
                <a:cs typeface="Anton"/>
                <a:sym typeface="Anton"/>
              </a:rPr>
              <a:t>MR. ANIKET BHARDWAJ</a:t>
            </a:r>
          </a:p>
        </p:txBody>
      </p:sp>
      <p:sp>
        <p:nvSpPr>
          <p:cNvPr name="TextBox 41" id="41"/>
          <p:cNvSpPr txBox="true"/>
          <p:nvPr/>
        </p:nvSpPr>
        <p:spPr>
          <a:xfrm rot="0">
            <a:off x="5967326" y="9334988"/>
            <a:ext cx="3769820" cy="681703"/>
          </a:xfrm>
          <a:prstGeom prst="rect">
            <a:avLst/>
          </a:prstGeom>
        </p:spPr>
        <p:txBody>
          <a:bodyPr anchor="t" rtlCol="false" tIns="0" lIns="0" bIns="0" rIns="0">
            <a:spAutoFit/>
          </a:bodyPr>
          <a:lstStyle/>
          <a:p>
            <a:pPr algn="ctr">
              <a:lnSpc>
                <a:spcPts val="2730"/>
              </a:lnSpc>
            </a:pPr>
            <a:r>
              <a:rPr lang="en-US" b="true" sz="2100" spc="77">
                <a:solidFill>
                  <a:srgbClr val="FF0037"/>
                </a:solidFill>
                <a:latin typeface="Arimo Bold"/>
                <a:ea typeface="Arimo Bold"/>
                <a:cs typeface="Arimo Bold"/>
                <a:sym typeface="Arimo Bold"/>
              </a:rPr>
              <a:t>Www</a:t>
            </a:r>
            <a:r>
              <a:rPr lang="en-US" b="true" sz="2100" spc="77">
                <a:solidFill>
                  <a:srgbClr val="FFFFFF"/>
                </a:solidFill>
                <a:latin typeface="Arimo Bold"/>
                <a:ea typeface="Arimo Bold"/>
                <a:cs typeface="Arimo Bold"/>
                <a:sym typeface="Arimo Bold"/>
              </a:rPr>
              <a:t>.</a:t>
            </a:r>
            <a:r>
              <a:rPr lang="en-US" b="true" sz="2100" spc="77">
                <a:solidFill>
                  <a:srgbClr val="9DFF00"/>
                </a:solidFill>
                <a:latin typeface="Arimo Bold"/>
                <a:ea typeface="Arimo Bold"/>
                <a:cs typeface="Arimo Bold"/>
                <a:sym typeface="Arimo Bold"/>
              </a:rPr>
              <a:t>AniketBhardwaj</a:t>
            </a:r>
            <a:r>
              <a:rPr lang="en-US" b="true" sz="2100" spc="77">
                <a:solidFill>
                  <a:srgbClr val="FFFFFF"/>
                </a:solidFill>
                <a:latin typeface="Arimo Bold"/>
                <a:ea typeface="Arimo Bold"/>
                <a:cs typeface="Arimo Bold"/>
                <a:sym typeface="Arimo Bold"/>
              </a:rPr>
              <a:t>.</a:t>
            </a:r>
            <a:r>
              <a:rPr lang="en-US" b="true" sz="2100" spc="77">
                <a:solidFill>
                  <a:srgbClr val="02AEAE"/>
                </a:solidFill>
                <a:latin typeface="Arimo Bold"/>
                <a:ea typeface="Arimo Bold"/>
                <a:cs typeface="Arimo Bold"/>
                <a:sym typeface="Arimo Bold"/>
              </a:rPr>
              <a:t>Com</a:t>
            </a:r>
          </a:p>
          <a:p>
            <a:pPr algn="ctr">
              <a:lnSpc>
                <a:spcPts val="2730"/>
              </a:lnSpc>
            </a:pPr>
            <a:r>
              <a:rPr lang="en-US" b="true" sz="2100" spc="77">
                <a:solidFill>
                  <a:srgbClr val="02AEAE"/>
                </a:solidFill>
                <a:latin typeface="Arimo Bold"/>
                <a:ea typeface="Arimo Bold"/>
                <a:cs typeface="Arimo Bold"/>
                <a:sym typeface="Arimo Bold"/>
              </a:rPr>
              <a:t> </a:t>
            </a:r>
            <a:r>
              <a:rPr lang="en-US" b="true" sz="2100" spc="77">
                <a:solidFill>
                  <a:srgbClr val="FDEC00"/>
                </a:solidFill>
                <a:latin typeface="Arimo Bold"/>
                <a:ea typeface="Arimo Bold"/>
                <a:cs typeface="Arimo Bold"/>
                <a:sym typeface="Arimo Bold"/>
              </a:rPr>
              <a:t>Visit Inventor Profile</a:t>
            </a:r>
          </a:p>
        </p:txBody>
      </p:sp>
      <p:sp>
        <p:nvSpPr>
          <p:cNvPr name="TextBox 42" id="42"/>
          <p:cNvSpPr txBox="true"/>
          <p:nvPr/>
        </p:nvSpPr>
        <p:spPr>
          <a:xfrm rot="0">
            <a:off x="10695869" y="9581620"/>
            <a:ext cx="2431936" cy="462232"/>
          </a:xfrm>
          <a:prstGeom prst="rect">
            <a:avLst/>
          </a:prstGeom>
        </p:spPr>
        <p:txBody>
          <a:bodyPr anchor="t" rtlCol="false" tIns="0" lIns="0" bIns="0" rIns="0">
            <a:spAutoFit/>
          </a:bodyPr>
          <a:lstStyle/>
          <a:p>
            <a:pPr algn="l">
              <a:lnSpc>
                <a:spcPts val="3602"/>
              </a:lnSpc>
            </a:pPr>
            <a:r>
              <a:rPr lang="en-US" sz="3132" b="true">
                <a:solidFill>
                  <a:srgbClr val="FFFFFF"/>
                </a:solidFill>
                <a:latin typeface="Montserrat Semi-Bold Bold"/>
                <a:ea typeface="Montserrat Semi-Bold Bold"/>
                <a:cs typeface="Montserrat Semi-Bold Bold"/>
                <a:sym typeface="Montserrat Semi-Bold Bold"/>
              </a:rPr>
              <a:t>9212149491</a:t>
            </a:r>
          </a:p>
        </p:txBody>
      </p:sp>
      <p:sp>
        <p:nvSpPr>
          <p:cNvPr name="TextBox 43" id="43"/>
          <p:cNvSpPr txBox="true"/>
          <p:nvPr/>
        </p:nvSpPr>
        <p:spPr>
          <a:xfrm rot="0">
            <a:off x="2339771" y="1503276"/>
            <a:ext cx="13608458" cy="1614050"/>
          </a:xfrm>
          <a:prstGeom prst="rect">
            <a:avLst/>
          </a:prstGeom>
        </p:spPr>
        <p:txBody>
          <a:bodyPr anchor="t" rtlCol="false" tIns="0" lIns="0" bIns="0" rIns="0">
            <a:spAutoFit/>
          </a:bodyPr>
          <a:lstStyle/>
          <a:p>
            <a:pPr algn="ctr">
              <a:lnSpc>
                <a:spcPts val="13403"/>
              </a:lnSpc>
            </a:pPr>
            <a:r>
              <a:rPr lang="en-US" sz="8760" spc="324">
                <a:solidFill>
                  <a:srgbClr val="FABB17"/>
                </a:solidFill>
                <a:latin typeface="Anton"/>
                <a:ea typeface="Anton"/>
                <a:cs typeface="Anton"/>
                <a:sym typeface="Anton"/>
              </a:rPr>
              <a:t>Crystal Field Theory (CFT)</a:t>
            </a:r>
            <a:r>
              <a:rPr lang="en-US" sz="8760" spc="324">
                <a:solidFill>
                  <a:srgbClr val="FABB17"/>
                </a:solidFill>
                <a:latin typeface="Anton"/>
                <a:ea typeface="Anton"/>
                <a:cs typeface="Anton"/>
                <a:sym typeface="Anton"/>
              </a:rPr>
              <a:t> </a:t>
            </a:r>
          </a:p>
        </p:txBody>
      </p:sp>
      <p:sp>
        <p:nvSpPr>
          <p:cNvPr name="TextBox 44" id="44"/>
          <p:cNvSpPr txBox="true"/>
          <p:nvPr/>
        </p:nvSpPr>
        <p:spPr>
          <a:xfrm rot="0">
            <a:off x="10677800" y="8754094"/>
            <a:ext cx="2243099" cy="685044"/>
          </a:xfrm>
          <a:prstGeom prst="rect">
            <a:avLst/>
          </a:prstGeom>
        </p:spPr>
        <p:txBody>
          <a:bodyPr anchor="t" rtlCol="false" tIns="0" lIns="0" bIns="0" rIns="0">
            <a:spAutoFit/>
          </a:bodyPr>
          <a:lstStyle/>
          <a:p>
            <a:pPr algn="l">
              <a:lnSpc>
                <a:spcPts val="2692"/>
              </a:lnSpc>
            </a:pPr>
            <a:r>
              <a:rPr lang="en-US" b="true" sz="2301">
                <a:solidFill>
                  <a:srgbClr val="FFFFFF"/>
                </a:solidFill>
                <a:latin typeface="Arimo Bold"/>
                <a:ea typeface="Arimo Bold"/>
                <a:cs typeface="Arimo Bold"/>
                <a:sym typeface="Arimo Bold"/>
              </a:rPr>
              <a:t>DWARKA, NEW DELHI, INDIA</a:t>
            </a:r>
          </a:p>
        </p:txBody>
      </p:sp>
      <p:sp>
        <p:nvSpPr>
          <p:cNvPr name="TextBox 45" id="45"/>
          <p:cNvSpPr txBox="true"/>
          <p:nvPr/>
        </p:nvSpPr>
        <p:spPr>
          <a:xfrm rot="0">
            <a:off x="6004154" y="119393"/>
            <a:ext cx="6279693" cy="1538739"/>
          </a:xfrm>
          <a:prstGeom prst="rect">
            <a:avLst/>
          </a:prstGeom>
        </p:spPr>
        <p:txBody>
          <a:bodyPr anchor="t" rtlCol="false" tIns="0" lIns="0" bIns="0" rIns="0">
            <a:spAutoFit/>
          </a:bodyPr>
          <a:lstStyle/>
          <a:p>
            <a:pPr algn="ctr">
              <a:lnSpc>
                <a:spcPts val="12836"/>
              </a:lnSpc>
            </a:pPr>
            <a:r>
              <a:rPr lang="en-US" sz="8390" spc="310">
                <a:solidFill>
                  <a:srgbClr val="FEFEFE"/>
                </a:solidFill>
                <a:latin typeface="Anton"/>
                <a:ea typeface="Anton"/>
                <a:cs typeface="Anton"/>
                <a:sym typeface="Anton"/>
              </a:rPr>
              <a:t>COURSE WORK</a:t>
            </a:r>
          </a:p>
        </p:txBody>
      </p:sp>
      <p:sp>
        <p:nvSpPr>
          <p:cNvPr name="Freeform 46" id="46"/>
          <p:cNvSpPr/>
          <p:nvPr/>
        </p:nvSpPr>
        <p:spPr>
          <a:xfrm flipH="false" flipV="false" rot="0">
            <a:off x="3356208" y="9386785"/>
            <a:ext cx="2326558" cy="689243"/>
          </a:xfrm>
          <a:custGeom>
            <a:avLst/>
            <a:gdLst/>
            <a:ahLst/>
            <a:cxnLst/>
            <a:rect r="r" b="b" t="t" l="l"/>
            <a:pathLst>
              <a:path h="689243" w="2326558">
                <a:moveTo>
                  <a:pt x="0" y="0"/>
                </a:moveTo>
                <a:lnTo>
                  <a:pt x="2326558" y="0"/>
                </a:lnTo>
                <a:lnTo>
                  <a:pt x="2326558" y="689243"/>
                </a:lnTo>
                <a:lnTo>
                  <a:pt x="0" y="689243"/>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47" id="47"/>
          <p:cNvSpPr txBox="true"/>
          <p:nvPr/>
        </p:nvSpPr>
        <p:spPr>
          <a:xfrm rot="0">
            <a:off x="782357" y="5470528"/>
            <a:ext cx="9734655" cy="1758950"/>
          </a:xfrm>
          <a:prstGeom prst="rect">
            <a:avLst/>
          </a:prstGeom>
        </p:spPr>
        <p:txBody>
          <a:bodyPr anchor="t" rtlCol="false" tIns="0" lIns="0" bIns="0" rIns="0">
            <a:spAutoFit/>
          </a:bodyPr>
          <a:lstStyle/>
          <a:p>
            <a:pPr algn="ctr">
              <a:lnSpc>
                <a:spcPts val="7000"/>
              </a:lnSpc>
            </a:pPr>
            <a:r>
              <a:rPr lang="en-US" sz="5000">
                <a:solidFill>
                  <a:srgbClr val="FFFFFF"/>
                </a:solidFill>
                <a:latin typeface="Norwester"/>
                <a:ea typeface="Norwester"/>
                <a:cs typeface="Norwester"/>
                <a:sym typeface="Norwester"/>
              </a:rPr>
              <a:t>    Version : 1.00</a:t>
            </a:r>
          </a:p>
          <a:p>
            <a:pPr algn="ctr">
              <a:lnSpc>
                <a:spcPts val="7000"/>
              </a:lnSpc>
            </a:pPr>
            <a:r>
              <a:rPr lang="en-US" sz="5000">
                <a:solidFill>
                  <a:srgbClr val="FFFFFF"/>
                </a:solidFill>
                <a:latin typeface="Norwester"/>
                <a:ea typeface="Norwester"/>
                <a:cs typeface="Norwester"/>
                <a:sym typeface="Norwester"/>
              </a:rPr>
              <a:t>    Last UpdateD : 31-01-2025 </a:t>
            </a:r>
          </a:p>
        </p:txBody>
      </p:sp>
      <p:sp>
        <p:nvSpPr>
          <p:cNvPr name="TextBox 48" id="48"/>
          <p:cNvSpPr txBox="true"/>
          <p:nvPr/>
        </p:nvSpPr>
        <p:spPr>
          <a:xfrm rot="0">
            <a:off x="3356208" y="8009672"/>
            <a:ext cx="2803759" cy="1199924"/>
          </a:xfrm>
          <a:prstGeom prst="rect">
            <a:avLst/>
          </a:prstGeom>
        </p:spPr>
        <p:txBody>
          <a:bodyPr anchor="t" rtlCol="false" tIns="0" lIns="0" bIns="0" rIns="0">
            <a:spAutoFit/>
          </a:bodyPr>
          <a:lstStyle/>
          <a:p>
            <a:pPr algn="l">
              <a:lnSpc>
                <a:spcPts val="3162"/>
              </a:lnSpc>
            </a:pPr>
            <a:r>
              <a:rPr lang="en-US" sz="2258" b="true">
                <a:solidFill>
                  <a:srgbClr val="FFFFFF"/>
                </a:solidFill>
                <a:latin typeface="Arimo Bold"/>
                <a:ea typeface="Arimo Bold"/>
                <a:cs typeface="Arimo Bold"/>
                <a:sym typeface="Arimo Bold"/>
              </a:rPr>
              <a:t>Scan this for </a:t>
            </a:r>
          </a:p>
          <a:p>
            <a:pPr algn="l">
              <a:lnSpc>
                <a:spcPts val="3162"/>
              </a:lnSpc>
            </a:pPr>
            <a:r>
              <a:rPr lang="en-US" sz="2258" b="true">
                <a:solidFill>
                  <a:srgbClr val="FFFFFF"/>
                </a:solidFill>
                <a:latin typeface="Arimo Bold"/>
                <a:ea typeface="Arimo Bold"/>
                <a:cs typeface="Arimo Bold"/>
                <a:sym typeface="Arimo Bold"/>
              </a:rPr>
              <a:t>PDF | PPT</a:t>
            </a:r>
          </a:p>
          <a:p>
            <a:pPr algn="l">
              <a:lnSpc>
                <a:spcPts val="3162"/>
              </a:lnSpc>
            </a:pPr>
            <a:r>
              <a:rPr lang="en-US" sz="2258" b="true">
                <a:solidFill>
                  <a:srgbClr val="FFFFFF"/>
                </a:solidFill>
                <a:latin typeface="Arimo Bold"/>
                <a:ea typeface="Arimo Bold"/>
                <a:cs typeface="Arimo Bold"/>
                <a:sym typeface="Arimo Bold"/>
              </a:rPr>
              <a:t>of this Presentation</a:t>
            </a:r>
          </a:p>
        </p:txBody>
      </p:sp>
      <p:grpSp>
        <p:nvGrpSpPr>
          <p:cNvPr name="Group 49" id="49"/>
          <p:cNvGrpSpPr/>
          <p:nvPr/>
        </p:nvGrpSpPr>
        <p:grpSpPr>
          <a:xfrm rot="0">
            <a:off x="670454" y="7760088"/>
            <a:ext cx="2372009" cy="2372009"/>
            <a:chOff x="0" y="0"/>
            <a:chExt cx="3162679" cy="3162679"/>
          </a:xfrm>
        </p:grpSpPr>
        <p:sp>
          <p:nvSpPr>
            <p:cNvPr name="Freeform 50" id="50"/>
            <p:cNvSpPr/>
            <p:nvPr/>
          </p:nvSpPr>
          <p:spPr>
            <a:xfrm flipH="false" flipV="false" rot="0">
              <a:off x="0" y="0"/>
              <a:ext cx="3162679" cy="3162679"/>
            </a:xfrm>
            <a:custGeom>
              <a:avLst/>
              <a:gdLst/>
              <a:ahLst/>
              <a:cxnLst/>
              <a:rect r="r" b="b" t="t" l="l"/>
              <a:pathLst>
                <a:path h="3162679" w="3162679">
                  <a:moveTo>
                    <a:pt x="0" y="0"/>
                  </a:moveTo>
                  <a:lnTo>
                    <a:pt x="3162679" y="0"/>
                  </a:lnTo>
                  <a:lnTo>
                    <a:pt x="3162679" y="3162679"/>
                  </a:lnTo>
                  <a:lnTo>
                    <a:pt x="0" y="3162679"/>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gr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BD4A8">
                <a:alpha val="100000"/>
              </a:srgbClr>
            </a:gs>
            <a:gs pos="100000">
              <a:srgbClr val="002060">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0">
            <a:off x="457985" y="325987"/>
            <a:ext cx="17450951" cy="9620579"/>
            <a:chOff x="0" y="0"/>
            <a:chExt cx="4575349" cy="2522356"/>
          </a:xfrm>
        </p:grpSpPr>
        <p:sp>
          <p:nvSpPr>
            <p:cNvPr name="Freeform 3" id="3"/>
            <p:cNvSpPr/>
            <p:nvPr/>
          </p:nvSpPr>
          <p:spPr>
            <a:xfrm flipH="false" flipV="false" rot="0">
              <a:off x="0" y="0"/>
              <a:ext cx="4575349" cy="2522356"/>
            </a:xfrm>
            <a:custGeom>
              <a:avLst/>
              <a:gdLst/>
              <a:ahLst/>
              <a:cxnLst/>
              <a:rect r="r" b="b" t="t" l="l"/>
              <a:pathLst>
                <a:path h="2522356" w="4575349">
                  <a:moveTo>
                    <a:pt x="0" y="0"/>
                  </a:moveTo>
                  <a:lnTo>
                    <a:pt x="4575349" y="0"/>
                  </a:lnTo>
                  <a:lnTo>
                    <a:pt x="4575349" y="2522356"/>
                  </a:lnTo>
                  <a:lnTo>
                    <a:pt x="0" y="2522356"/>
                  </a:lnTo>
                  <a:close/>
                </a:path>
              </a:pathLst>
            </a:custGeom>
            <a:solidFill>
              <a:srgbClr val="000000">
                <a:alpha val="0"/>
              </a:srgbClr>
            </a:solidFill>
            <a:ln w="28575" cap="sq">
              <a:solidFill>
                <a:srgbClr val="FFFFFF"/>
              </a:solidFill>
              <a:prstDash val="solid"/>
              <a:miter/>
            </a:ln>
          </p:spPr>
        </p:sp>
        <p:sp>
          <p:nvSpPr>
            <p:cNvPr name="TextBox 4" id="4"/>
            <p:cNvSpPr txBox="true"/>
            <p:nvPr/>
          </p:nvSpPr>
          <p:spPr>
            <a:xfrm>
              <a:off x="0" y="-28575"/>
              <a:ext cx="4575349" cy="2550931"/>
            </a:xfrm>
            <a:prstGeom prst="rect">
              <a:avLst/>
            </a:prstGeom>
          </p:spPr>
          <p:txBody>
            <a:bodyPr anchor="ctr" rtlCol="false" tIns="50800" lIns="50800" bIns="50800" rIns="50800"/>
            <a:lstStyle/>
            <a:p>
              <a:pPr algn="ctr">
                <a:lnSpc>
                  <a:spcPts val="2044"/>
                </a:lnSpc>
              </a:pPr>
            </a:p>
          </p:txBody>
        </p:sp>
      </p:grpSp>
      <p:grpSp>
        <p:nvGrpSpPr>
          <p:cNvPr name="Group 5" id="5"/>
          <p:cNvGrpSpPr/>
          <p:nvPr/>
        </p:nvGrpSpPr>
        <p:grpSpPr>
          <a:xfrm rot="0">
            <a:off x="868353" y="728182"/>
            <a:ext cx="16630215" cy="8816189"/>
            <a:chOff x="0" y="0"/>
            <a:chExt cx="4360166" cy="2311458"/>
          </a:xfrm>
        </p:grpSpPr>
        <p:sp>
          <p:nvSpPr>
            <p:cNvPr name="Freeform 6" id="6"/>
            <p:cNvSpPr/>
            <p:nvPr/>
          </p:nvSpPr>
          <p:spPr>
            <a:xfrm flipH="false" flipV="false" rot="0">
              <a:off x="0" y="0"/>
              <a:ext cx="4360166" cy="2311458"/>
            </a:xfrm>
            <a:custGeom>
              <a:avLst/>
              <a:gdLst/>
              <a:ahLst/>
              <a:cxnLst/>
              <a:rect r="r" b="b" t="t" l="l"/>
              <a:pathLst>
                <a:path h="2311458" w="4360166">
                  <a:moveTo>
                    <a:pt x="0" y="0"/>
                  </a:moveTo>
                  <a:lnTo>
                    <a:pt x="4360166" y="0"/>
                  </a:lnTo>
                  <a:lnTo>
                    <a:pt x="4360166" y="2311458"/>
                  </a:lnTo>
                  <a:lnTo>
                    <a:pt x="0" y="2311458"/>
                  </a:lnTo>
                  <a:close/>
                </a:path>
              </a:pathLst>
            </a:custGeom>
            <a:solidFill>
              <a:srgbClr val="000000">
                <a:alpha val="0"/>
              </a:srgbClr>
            </a:solidFill>
            <a:ln w="47625" cap="sq">
              <a:solidFill>
                <a:srgbClr val="FFFFFF"/>
              </a:solidFill>
              <a:prstDash val="solid"/>
              <a:miter/>
            </a:ln>
          </p:spPr>
        </p:sp>
        <p:sp>
          <p:nvSpPr>
            <p:cNvPr name="TextBox 7" id="7"/>
            <p:cNvSpPr txBox="true"/>
            <p:nvPr/>
          </p:nvSpPr>
          <p:spPr>
            <a:xfrm>
              <a:off x="0" y="-28575"/>
              <a:ext cx="4360166" cy="2340033"/>
            </a:xfrm>
            <a:prstGeom prst="rect">
              <a:avLst/>
            </a:prstGeom>
          </p:spPr>
          <p:txBody>
            <a:bodyPr anchor="ctr" rtlCol="false" tIns="50800" lIns="50800" bIns="50800" rIns="50800"/>
            <a:lstStyle/>
            <a:p>
              <a:pPr algn="ctr">
                <a:lnSpc>
                  <a:spcPts val="2044"/>
                </a:lnSpc>
              </a:pPr>
            </a:p>
          </p:txBody>
        </p:sp>
      </p:grpSp>
      <p:sp>
        <p:nvSpPr>
          <p:cNvPr name="Freeform 8" id="8"/>
          <p:cNvSpPr/>
          <p:nvPr/>
        </p:nvSpPr>
        <p:spPr>
          <a:xfrm flipH="false" flipV="false" rot="0">
            <a:off x="7384251" y="1549679"/>
            <a:ext cx="3598419" cy="3593821"/>
          </a:xfrm>
          <a:custGeom>
            <a:avLst/>
            <a:gdLst/>
            <a:ahLst/>
            <a:cxnLst/>
            <a:rect r="r" b="b" t="t" l="l"/>
            <a:pathLst>
              <a:path h="3593821" w="3598419">
                <a:moveTo>
                  <a:pt x="0" y="0"/>
                </a:moveTo>
                <a:lnTo>
                  <a:pt x="3598419" y="0"/>
                </a:lnTo>
                <a:lnTo>
                  <a:pt x="3598419" y="3593821"/>
                </a:lnTo>
                <a:lnTo>
                  <a:pt x="0" y="3593821"/>
                </a:lnTo>
                <a:lnTo>
                  <a:pt x="0" y="0"/>
                </a:lnTo>
                <a:close/>
              </a:path>
            </a:pathLst>
          </a:custGeom>
          <a:blipFill>
            <a:blip r:embed="rId2"/>
            <a:stretch>
              <a:fillRect l="0" t="0" r="0" b="0"/>
            </a:stretch>
          </a:blipFill>
        </p:spPr>
      </p:sp>
      <p:sp>
        <p:nvSpPr>
          <p:cNvPr name="TextBox 9" id="9"/>
          <p:cNvSpPr txBox="true"/>
          <p:nvPr/>
        </p:nvSpPr>
        <p:spPr>
          <a:xfrm rot="0">
            <a:off x="2236857" y="5571053"/>
            <a:ext cx="14114413" cy="3284384"/>
          </a:xfrm>
          <a:prstGeom prst="rect">
            <a:avLst/>
          </a:prstGeom>
        </p:spPr>
        <p:txBody>
          <a:bodyPr anchor="t" rtlCol="false" tIns="0" lIns="0" bIns="0" rIns="0">
            <a:spAutoFit/>
          </a:bodyPr>
          <a:lstStyle/>
          <a:p>
            <a:pPr algn="ctr">
              <a:lnSpc>
                <a:spcPts val="12661"/>
              </a:lnSpc>
            </a:pPr>
            <a:r>
              <a:rPr lang="en-US" sz="9043">
                <a:solidFill>
                  <a:srgbClr val="FFFFFF"/>
                </a:solidFill>
                <a:latin typeface="Anton"/>
                <a:ea typeface="Anton"/>
                <a:cs typeface="Anton"/>
                <a:sym typeface="Anton"/>
              </a:rPr>
              <a:t>UNIT - 5  |  </a:t>
            </a:r>
            <a:r>
              <a:rPr lang="en-US" sz="9043">
                <a:solidFill>
                  <a:srgbClr val="FFFFFF"/>
                </a:solidFill>
                <a:latin typeface="Anton"/>
                <a:ea typeface="Anton"/>
                <a:cs typeface="Anton"/>
                <a:sym typeface="Anton"/>
              </a:rPr>
              <a:t>PAPER - 2</a:t>
            </a:r>
          </a:p>
          <a:p>
            <a:pPr algn="ctr">
              <a:lnSpc>
                <a:spcPts val="13780"/>
              </a:lnSpc>
            </a:pPr>
            <a:r>
              <a:rPr lang="en-US" sz="9843">
                <a:solidFill>
                  <a:srgbClr val="FFFFFF"/>
                </a:solidFill>
                <a:latin typeface="Anton"/>
                <a:ea typeface="Anton"/>
                <a:cs typeface="Anton"/>
                <a:sym typeface="Anton"/>
              </a:rPr>
              <a:t>CRYSTAL FIELD THEORY (CFT)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736373" y="3401239"/>
            <a:ext cx="16895439" cy="3639185"/>
          </a:xfrm>
          <a:prstGeom prst="rect">
            <a:avLst/>
          </a:prstGeom>
        </p:spPr>
        <p:txBody>
          <a:bodyPr anchor="t" rtlCol="false" tIns="0" lIns="0" bIns="0" rIns="0">
            <a:spAutoFit/>
          </a:bodyPr>
          <a:lstStyle/>
          <a:p>
            <a:pPr algn="just">
              <a:lnSpc>
                <a:spcPts val="3745"/>
              </a:lnSpc>
            </a:pPr>
            <a:r>
              <a:rPr lang="en-US" sz="3500" spc="-7">
                <a:solidFill>
                  <a:srgbClr val="000000"/>
                </a:solidFill>
                <a:latin typeface="Vollkorn"/>
                <a:ea typeface="Vollkorn"/>
                <a:cs typeface="Vollkorn"/>
                <a:sym typeface="Vollkorn"/>
              </a:rPr>
              <a:t>There are three theories to explain the nature of bonding in transition metal complexes</a:t>
            </a:r>
          </a:p>
          <a:p>
            <a:pPr algn="just">
              <a:lnSpc>
                <a:spcPts val="3745"/>
              </a:lnSpc>
            </a:pPr>
          </a:p>
          <a:p>
            <a:pPr algn="just" marL="755651" indent="-377825" lvl="1">
              <a:lnSpc>
                <a:spcPts val="5880"/>
              </a:lnSpc>
              <a:buAutoNum type="arabicPeriod" startAt="1"/>
            </a:pPr>
            <a:r>
              <a:rPr lang="en-US" sz="3500" spc="-7">
                <a:solidFill>
                  <a:srgbClr val="000000"/>
                </a:solidFill>
                <a:latin typeface="Vollkorn"/>
                <a:ea typeface="Vollkorn"/>
                <a:cs typeface="Vollkorn"/>
                <a:sym typeface="Vollkorn"/>
              </a:rPr>
              <a:t>Valence Bond Theory (VBT)</a:t>
            </a:r>
          </a:p>
          <a:p>
            <a:pPr algn="just" marL="755651" indent="-377825" lvl="1">
              <a:lnSpc>
                <a:spcPts val="5880"/>
              </a:lnSpc>
              <a:buAutoNum type="arabicPeriod" startAt="1"/>
            </a:pPr>
            <a:r>
              <a:rPr lang="en-US" sz="3500" spc="-7">
                <a:solidFill>
                  <a:srgbClr val="000000"/>
                </a:solidFill>
                <a:latin typeface="Vollkorn"/>
                <a:ea typeface="Vollkorn"/>
                <a:cs typeface="Vollkorn"/>
                <a:sym typeface="Vollkorn"/>
              </a:rPr>
              <a:t>Crystal Field Theory (CFT)</a:t>
            </a:r>
          </a:p>
          <a:p>
            <a:pPr algn="just" marL="755651" indent="-377825" lvl="1">
              <a:lnSpc>
                <a:spcPts val="5880"/>
              </a:lnSpc>
              <a:buAutoNum type="arabicPeriod" startAt="1"/>
            </a:pPr>
            <a:r>
              <a:rPr lang="en-US" sz="3500" spc="-7">
                <a:solidFill>
                  <a:srgbClr val="000000"/>
                </a:solidFill>
                <a:latin typeface="Vollkorn"/>
                <a:ea typeface="Vollkorn"/>
                <a:cs typeface="Vollkorn"/>
                <a:sym typeface="Vollkorn"/>
              </a:rPr>
              <a:t>Ligand Field Theory (LFT) or Molecular Orbital Theory (MOT)</a:t>
            </a:r>
          </a:p>
          <a:p>
            <a:pPr algn="just">
              <a:lnSpc>
                <a:spcPts val="3745"/>
              </a:lnSpc>
            </a:pPr>
          </a:p>
        </p:txBody>
      </p:sp>
      <p:sp>
        <p:nvSpPr>
          <p:cNvPr name="TextBox 10" id="10"/>
          <p:cNvSpPr txBox="true"/>
          <p:nvPr/>
        </p:nvSpPr>
        <p:spPr>
          <a:xfrm rot="0">
            <a:off x="736373" y="624920"/>
            <a:ext cx="12585404" cy="2061972"/>
          </a:xfrm>
          <a:prstGeom prst="rect">
            <a:avLst/>
          </a:prstGeom>
        </p:spPr>
        <p:txBody>
          <a:bodyPr anchor="t" rtlCol="false" tIns="0" lIns="0" bIns="0" rIns="0">
            <a:spAutoFit/>
          </a:bodyPr>
          <a:lstStyle/>
          <a:p>
            <a:pPr algn="l">
              <a:lnSpc>
                <a:spcPts val="8184"/>
              </a:lnSpc>
            </a:pPr>
            <a:r>
              <a:rPr lang="en-US" sz="6600">
                <a:solidFill>
                  <a:srgbClr val="010440"/>
                </a:solidFill>
                <a:latin typeface="Anton"/>
                <a:ea typeface="Anton"/>
                <a:cs typeface="Anton"/>
                <a:sym typeface="Anton"/>
              </a:rPr>
              <a:t>THEORIES FOR METAL - LIGAND BONDING IN COMPLEXES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593125" y="2834467"/>
            <a:ext cx="16895439" cy="6500876"/>
          </a:xfrm>
          <a:prstGeom prst="rect">
            <a:avLst/>
          </a:prstGeom>
        </p:spPr>
        <p:txBody>
          <a:bodyPr anchor="t" rtlCol="false" tIns="0" lIns="0" bIns="0" rIns="0">
            <a:spAutoFit/>
          </a:bodyPr>
          <a:lstStyle/>
          <a:p>
            <a:pPr algn="just" marL="669293" indent="-334646" lvl="1">
              <a:lnSpc>
                <a:spcPts val="3007"/>
              </a:lnSpc>
              <a:buFont typeface="Arial"/>
              <a:buChar char="•"/>
            </a:pPr>
            <a:r>
              <a:rPr lang="en-US" sz="3100" spc="-6">
                <a:solidFill>
                  <a:srgbClr val="000000"/>
                </a:solidFill>
                <a:latin typeface="Vollkorn"/>
                <a:ea typeface="Vollkorn"/>
                <a:cs typeface="Vollkorn"/>
                <a:sym typeface="Vollkorn"/>
              </a:rPr>
              <a:t>Considers the bond between metal and ligand is ionic arising purely due to electrostatic interaction. Hence the theory is called as crystal field theory.</a:t>
            </a:r>
          </a:p>
          <a:p>
            <a:pPr algn="just">
              <a:lnSpc>
                <a:spcPts val="3007"/>
              </a:lnSpc>
            </a:pPr>
          </a:p>
          <a:p>
            <a:pPr algn="just" marL="669293" indent="-334646" lvl="1">
              <a:lnSpc>
                <a:spcPts val="3007"/>
              </a:lnSpc>
              <a:buFont typeface="Arial"/>
              <a:buChar char="•"/>
            </a:pPr>
            <a:r>
              <a:rPr lang="en-US" sz="3100" spc="-6">
                <a:solidFill>
                  <a:srgbClr val="000000"/>
                </a:solidFill>
                <a:latin typeface="Vollkorn"/>
                <a:ea typeface="Vollkorn"/>
                <a:cs typeface="Vollkorn"/>
                <a:sym typeface="Vollkorn"/>
              </a:rPr>
              <a:t>If the ligand is anion then the metal has to be a cation and the force of attraction is due to opposite charges.</a:t>
            </a:r>
          </a:p>
          <a:p>
            <a:pPr algn="just">
              <a:lnSpc>
                <a:spcPts val="3007"/>
              </a:lnSpc>
            </a:pPr>
          </a:p>
          <a:p>
            <a:pPr algn="just">
              <a:lnSpc>
                <a:spcPts val="3007"/>
              </a:lnSpc>
            </a:pPr>
          </a:p>
          <a:p>
            <a:pPr algn="just">
              <a:lnSpc>
                <a:spcPts val="3007"/>
              </a:lnSpc>
            </a:pPr>
          </a:p>
          <a:p>
            <a:pPr algn="just" marL="669293" indent="-334646" lvl="1">
              <a:lnSpc>
                <a:spcPts val="3007"/>
              </a:lnSpc>
              <a:buFont typeface="Arial"/>
              <a:buChar char="•"/>
            </a:pPr>
            <a:r>
              <a:rPr lang="en-US" sz="3100" spc="-6">
                <a:solidFill>
                  <a:srgbClr val="000000"/>
                </a:solidFill>
                <a:latin typeface="Vollkorn"/>
                <a:ea typeface="Vollkorn"/>
                <a:cs typeface="Vollkorn"/>
                <a:sym typeface="Vollkorn"/>
              </a:rPr>
              <a:t>If the ligand is neutral molecules like H2O, NH3 etc then the negative end of their dipoles are attached to the metal ion.</a:t>
            </a:r>
          </a:p>
          <a:p>
            <a:pPr algn="just">
              <a:lnSpc>
                <a:spcPts val="3007"/>
              </a:lnSpc>
            </a:pPr>
          </a:p>
          <a:p>
            <a:pPr algn="just">
              <a:lnSpc>
                <a:spcPts val="3007"/>
              </a:lnSpc>
            </a:pPr>
          </a:p>
          <a:p>
            <a:pPr algn="just">
              <a:lnSpc>
                <a:spcPts val="3007"/>
              </a:lnSpc>
            </a:pPr>
          </a:p>
          <a:p>
            <a:pPr algn="just">
              <a:lnSpc>
                <a:spcPts val="3007"/>
              </a:lnSpc>
            </a:pPr>
          </a:p>
          <a:p>
            <a:pPr algn="just" marL="669293" indent="-334646" lvl="1">
              <a:lnSpc>
                <a:spcPts val="3007"/>
              </a:lnSpc>
              <a:buFont typeface="Arial"/>
              <a:buChar char="•"/>
            </a:pPr>
            <a:r>
              <a:rPr lang="en-US" sz="3100" spc="-6">
                <a:solidFill>
                  <a:srgbClr val="000000"/>
                </a:solidFill>
                <a:latin typeface="Vollkorn"/>
                <a:ea typeface="Vollkorn"/>
                <a:cs typeface="Vollkorn"/>
                <a:sym typeface="Vollkorn"/>
              </a:rPr>
              <a:t>Considers each ligands as point of negative charges.</a:t>
            </a:r>
          </a:p>
          <a:p>
            <a:pPr algn="just">
              <a:lnSpc>
                <a:spcPts val="3007"/>
              </a:lnSpc>
            </a:pPr>
          </a:p>
          <a:p>
            <a:pPr algn="just" marL="669293" indent="-334646" lvl="1">
              <a:lnSpc>
                <a:spcPts val="3007"/>
              </a:lnSpc>
              <a:buFont typeface="Arial"/>
              <a:buChar char="•"/>
            </a:pPr>
            <a:r>
              <a:rPr lang="en-US" sz="3100" spc="-6">
                <a:solidFill>
                  <a:srgbClr val="000000"/>
                </a:solidFill>
                <a:latin typeface="Vollkorn"/>
                <a:ea typeface="Vollkorn"/>
                <a:cs typeface="Vollkorn"/>
                <a:sym typeface="Vollkorn"/>
              </a:rPr>
              <a:t>Metal – Ligand bond is not covalent i.e. there is no overlapping of orbitals.</a:t>
            </a:r>
          </a:p>
        </p:txBody>
      </p:sp>
      <p:sp>
        <p:nvSpPr>
          <p:cNvPr name="Freeform 10" id="10"/>
          <p:cNvSpPr/>
          <p:nvPr/>
        </p:nvSpPr>
        <p:spPr>
          <a:xfrm flipH="false" flipV="false" rot="0">
            <a:off x="7556137" y="4521355"/>
            <a:ext cx="2741095" cy="1073996"/>
          </a:xfrm>
          <a:custGeom>
            <a:avLst/>
            <a:gdLst/>
            <a:ahLst/>
            <a:cxnLst/>
            <a:rect r="r" b="b" t="t" l="l"/>
            <a:pathLst>
              <a:path h="1073996" w="2741095">
                <a:moveTo>
                  <a:pt x="0" y="0"/>
                </a:moveTo>
                <a:lnTo>
                  <a:pt x="2741095" y="0"/>
                </a:lnTo>
                <a:lnTo>
                  <a:pt x="2741095" y="1073996"/>
                </a:lnTo>
                <a:lnTo>
                  <a:pt x="0" y="1073996"/>
                </a:lnTo>
                <a:lnTo>
                  <a:pt x="0" y="0"/>
                </a:lnTo>
                <a:close/>
              </a:path>
            </a:pathLst>
          </a:custGeom>
          <a:blipFill>
            <a:blip r:embed="rId8"/>
            <a:stretch>
              <a:fillRect l="0" t="0" r="0" b="0"/>
            </a:stretch>
          </a:blipFill>
        </p:spPr>
      </p:sp>
      <p:sp>
        <p:nvSpPr>
          <p:cNvPr name="Freeform 11" id="11"/>
          <p:cNvSpPr/>
          <p:nvPr/>
        </p:nvSpPr>
        <p:spPr>
          <a:xfrm flipH="false" flipV="false" rot="0">
            <a:off x="7574953" y="6348185"/>
            <a:ext cx="2931784" cy="1697348"/>
          </a:xfrm>
          <a:custGeom>
            <a:avLst/>
            <a:gdLst/>
            <a:ahLst/>
            <a:cxnLst/>
            <a:rect r="r" b="b" t="t" l="l"/>
            <a:pathLst>
              <a:path h="1697348" w="2931784">
                <a:moveTo>
                  <a:pt x="0" y="0"/>
                </a:moveTo>
                <a:lnTo>
                  <a:pt x="2931784" y="0"/>
                </a:lnTo>
                <a:lnTo>
                  <a:pt x="2931784" y="1697348"/>
                </a:lnTo>
                <a:lnTo>
                  <a:pt x="0" y="1697348"/>
                </a:lnTo>
                <a:lnTo>
                  <a:pt x="0" y="0"/>
                </a:lnTo>
                <a:close/>
              </a:path>
            </a:pathLst>
          </a:custGeom>
          <a:blipFill>
            <a:blip r:embed="rId9"/>
            <a:stretch>
              <a:fillRect l="0" t="0" r="0" b="0"/>
            </a:stretch>
          </a:blipFill>
        </p:spPr>
      </p:sp>
      <p:sp>
        <p:nvSpPr>
          <p:cNvPr name="TextBox 12" id="12"/>
          <p:cNvSpPr txBox="true"/>
          <p:nvPr/>
        </p:nvSpPr>
        <p:spPr>
          <a:xfrm rot="0">
            <a:off x="736373" y="802979"/>
            <a:ext cx="12585404" cy="1023747"/>
          </a:xfrm>
          <a:prstGeom prst="rect">
            <a:avLst/>
          </a:prstGeom>
        </p:spPr>
        <p:txBody>
          <a:bodyPr anchor="t" rtlCol="false" tIns="0" lIns="0" bIns="0" rIns="0">
            <a:spAutoFit/>
          </a:bodyPr>
          <a:lstStyle/>
          <a:p>
            <a:pPr algn="l">
              <a:lnSpc>
                <a:spcPts val="8184"/>
              </a:lnSpc>
            </a:pPr>
            <a:r>
              <a:rPr lang="en-US" sz="6600">
                <a:solidFill>
                  <a:srgbClr val="010440"/>
                </a:solidFill>
                <a:latin typeface="Anton"/>
                <a:ea typeface="Anton"/>
                <a:cs typeface="Anton"/>
                <a:sym typeface="Anton"/>
              </a:rPr>
              <a:t>CRYSTAL FIELD THEORY (CFT)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5685393" y="4717496"/>
            <a:ext cx="7642798" cy="2102780"/>
          </a:xfrm>
          <a:custGeom>
            <a:avLst/>
            <a:gdLst/>
            <a:ahLst/>
            <a:cxnLst/>
            <a:rect r="r" b="b" t="t" l="l"/>
            <a:pathLst>
              <a:path h="2102780" w="7642798">
                <a:moveTo>
                  <a:pt x="0" y="0"/>
                </a:moveTo>
                <a:lnTo>
                  <a:pt x="7642798" y="0"/>
                </a:lnTo>
                <a:lnTo>
                  <a:pt x="7642798" y="2102780"/>
                </a:lnTo>
                <a:lnTo>
                  <a:pt x="0" y="2102780"/>
                </a:lnTo>
                <a:lnTo>
                  <a:pt x="0" y="0"/>
                </a:lnTo>
                <a:close/>
              </a:path>
            </a:pathLst>
          </a:custGeom>
          <a:blipFill>
            <a:blip r:embed="rId8"/>
            <a:stretch>
              <a:fillRect l="0" t="0" r="0" b="0"/>
            </a:stretch>
          </a:blipFill>
        </p:spPr>
      </p:sp>
      <p:sp>
        <p:nvSpPr>
          <p:cNvPr name="TextBox 10" id="10"/>
          <p:cNvSpPr txBox="true"/>
          <p:nvPr/>
        </p:nvSpPr>
        <p:spPr>
          <a:xfrm rot="0">
            <a:off x="593125" y="2748742"/>
            <a:ext cx="16895439" cy="1968754"/>
          </a:xfrm>
          <a:prstGeom prst="rect">
            <a:avLst/>
          </a:prstGeom>
        </p:spPr>
        <p:txBody>
          <a:bodyPr anchor="t" rtlCol="false" tIns="0" lIns="0" bIns="0" rIns="0">
            <a:spAutoFit/>
          </a:bodyPr>
          <a:lstStyle/>
          <a:p>
            <a:pPr algn="just">
              <a:lnSpc>
                <a:spcPts val="3968"/>
              </a:lnSpc>
            </a:pPr>
            <a:r>
              <a:rPr lang="en-US" sz="3100" spc="-6">
                <a:solidFill>
                  <a:srgbClr val="000000"/>
                </a:solidFill>
                <a:latin typeface="Vollkorn"/>
                <a:ea typeface="Vollkorn"/>
                <a:cs typeface="Vollkorn"/>
                <a:sym typeface="Vollkorn"/>
              </a:rPr>
              <a:t>The five d-orbitals in a free metal ion are degenerate i.e. same energy. When a complex is formed, the electrostatic field of the ligands destroy the degeneracy of these orbitals i.e. these orbitals now have different energies.</a:t>
            </a:r>
          </a:p>
          <a:p>
            <a:pPr algn="just">
              <a:lnSpc>
                <a:spcPts val="3968"/>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593125" y="3476176"/>
            <a:ext cx="16618270" cy="3759884"/>
          </a:xfrm>
          <a:custGeom>
            <a:avLst/>
            <a:gdLst/>
            <a:ahLst/>
            <a:cxnLst/>
            <a:rect r="r" b="b" t="t" l="l"/>
            <a:pathLst>
              <a:path h="3759884" w="16618270">
                <a:moveTo>
                  <a:pt x="0" y="0"/>
                </a:moveTo>
                <a:lnTo>
                  <a:pt x="16618270" y="0"/>
                </a:lnTo>
                <a:lnTo>
                  <a:pt x="16618270" y="3759883"/>
                </a:lnTo>
                <a:lnTo>
                  <a:pt x="0" y="3759883"/>
                </a:lnTo>
                <a:lnTo>
                  <a:pt x="0" y="0"/>
                </a:lnTo>
                <a:close/>
              </a:path>
            </a:pathLst>
          </a:custGeom>
          <a:blipFill>
            <a:blip r:embed="rId8"/>
            <a:stretch>
              <a:fillRect l="0" t="0" r="0" b="0"/>
            </a:stretch>
          </a:blipFill>
        </p:spPr>
      </p:sp>
      <p:sp>
        <p:nvSpPr>
          <p:cNvPr name="Freeform 10" id="10"/>
          <p:cNvSpPr/>
          <p:nvPr/>
        </p:nvSpPr>
        <p:spPr>
          <a:xfrm flipH="false" flipV="false" rot="0">
            <a:off x="593125" y="7426850"/>
            <a:ext cx="16618270" cy="955551"/>
          </a:xfrm>
          <a:custGeom>
            <a:avLst/>
            <a:gdLst/>
            <a:ahLst/>
            <a:cxnLst/>
            <a:rect r="r" b="b" t="t" l="l"/>
            <a:pathLst>
              <a:path h="955551" w="16618270">
                <a:moveTo>
                  <a:pt x="0" y="0"/>
                </a:moveTo>
                <a:lnTo>
                  <a:pt x="16618270" y="0"/>
                </a:lnTo>
                <a:lnTo>
                  <a:pt x="16618270" y="955550"/>
                </a:lnTo>
                <a:lnTo>
                  <a:pt x="0" y="955550"/>
                </a:lnTo>
                <a:lnTo>
                  <a:pt x="0" y="0"/>
                </a:lnTo>
                <a:close/>
              </a:path>
            </a:pathLst>
          </a:custGeom>
          <a:blipFill>
            <a:blip r:embed="rId9"/>
            <a:stretch>
              <a:fillRect l="0" t="0" r="0" b="0"/>
            </a:stretch>
          </a:blipFill>
        </p:spPr>
      </p:sp>
      <p:sp>
        <p:nvSpPr>
          <p:cNvPr name="TextBox 11" id="11"/>
          <p:cNvSpPr txBox="true"/>
          <p:nvPr/>
        </p:nvSpPr>
        <p:spPr>
          <a:xfrm rot="0">
            <a:off x="736373" y="802979"/>
            <a:ext cx="12585404" cy="1023747"/>
          </a:xfrm>
          <a:prstGeom prst="rect">
            <a:avLst/>
          </a:prstGeom>
        </p:spPr>
        <p:txBody>
          <a:bodyPr anchor="t" rtlCol="false" tIns="0" lIns="0" bIns="0" rIns="0">
            <a:spAutoFit/>
          </a:bodyPr>
          <a:lstStyle/>
          <a:p>
            <a:pPr algn="l">
              <a:lnSpc>
                <a:spcPts val="8184"/>
              </a:lnSpc>
            </a:pPr>
            <a:r>
              <a:rPr lang="en-US" sz="6600">
                <a:solidFill>
                  <a:srgbClr val="010440"/>
                </a:solidFill>
                <a:latin typeface="Anton"/>
                <a:ea typeface="Anton"/>
                <a:cs typeface="Anton"/>
                <a:sym typeface="Anton"/>
              </a:rPr>
              <a:t>SHAPES OF D-ORBITALS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736373" y="802979"/>
            <a:ext cx="12585404" cy="1023747"/>
          </a:xfrm>
          <a:prstGeom prst="rect">
            <a:avLst/>
          </a:prstGeom>
        </p:spPr>
        <p:txBody>
          <a:bodyPr anchor="t" rtlCol="false" tIns="0" lIns="0" bIns="0" rIns="0">
            <a:spAutoFit/>
          </a:bodyPr>
          <a:lstStyle/>
          <a:p>
            <a:pPr algn="l">
              <a:lnSpc>
                <a:spcPts val="8184"/>
              </a:lnSpc>
            </a:pPr>
            <a:r>
              <a:rPr lang="en-US" sz="6600">
                <a:solidFill>
                  <a:srgbClr val="010440"/>
                </a:solidFill>
                <a:latin typeface="Anton"/>
                <a:ea typeface="Anton"/>
                <a:cs typeface="Anton"/>
                <a:sym typeface="Anton"/>
              </a:rPr>
              <a:t>SHAPES OF D-ORBITALS</a:t>
            </a:r>
          </a:p>
        </p:txBody>
      </p:sp>
      <p:sp>
        <p:nvSpPr>
          <p:cNvPr name="Freeform 10" id="10"/>
          <p:cNvSpPr/>
          <p:nvPr/>
        </p:nvSpPr>
        <p:spPr>
          <a:xfrm flipH="false" flipV="false" rot="0">
            <a:off x="809625" y="3386722"/>
            <a:ext cx="16175236" cy="4064028"/>
          </a:xfrm>
          <a:custGeom>
            <a:avLst/>
            <a:gdLst/>
            <a:ahLst/>
            <a:cxnLst/>
            <a:rect r="r" b="b" t="t" l="l"/>
            <a:pathLst>
              <a:path h="4064028" w="16175236">
                <a:moveTo>
                  <a:pt x="0" y="0"/>
                </a:moveTo>
                <a:lnTo>
                  <a:pt x="16175236" y="0"/>
                </a:lnTo>
                <a:lnTo>
                  <a:pt x="16175236" y="4064028"/>
                </a:lnTo>
                <a:lnTo>
                  <a:pt x="0" y="4064028"/>
                </a:lnTo>
                <a:lnTo>
                  <a:pt x="0" y="0"/>
                </a:lnTo>
                <a:close/>
              </a:path>
            </a:pathLst>
          </a:custGeom>
          <a:blipFill>
            <a:blip r:embed="rId8"/>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109929" y="2622984"/>
            <a:ext cx="10194308" cy="2684043"/>
          </a:xfrm>
          <a:custGeom>
            <a:avLst/>
            <a:gdLst/>
            <a:ahLst/>
            <a:cxnLst/>
            <a:rect r="r" b="b" t="t" l="l"/>
            <a:pathLst>
              <a:path h="2684043" w="10194308">
                <a:moveTo>
                  <a:pt x="0" y="0"/>
                </a:moveTo>
                <a:lnTo>
                  <a:pt x="10194308" y="0"/>
                </a:lnTo>
                <a:lnTo>
                  <a:pt x="10194308" y="2684043"/>
                </a:lnTo>
                <a:lnTo>
                  <a:pt x="0" y="2684043"/>
                </a:lnTo>
                <a:lnTo>
                  <a:pt x="0" y="0"/>
                </a:lnTo>
                <a:close/>
              </a:path>
            </a:pathLst>
          </a:custGeom>
          <a:blipFill>
            <a:blip r:embed="rId8"/>
            <a:stretch>
              <a:fillRect l="0" t="-36805" r="0" b="-109122"/>
            </a:stretch>
          </a:blipFill>
        </p:spPr>
      </p:sp>
      <p:sp>
        <p:nvSpPr>
          <p:cNvPr name="Freeform 10" id="10"/>
          <p:cNvSpPr/>
          <p:nvPr/>
        </p:nvSpPr>
        <p:spPr>
          <a:xfrm flipH="false" flipV="false" rot="0">
            <a:off x="701949" y="1521686"/>
            <a:ext cx="14374819" cy="933386"/>
          </a:xfrm>
          <a:custGeom>
            <a:avLst/>
            <a:gdLst/>
            <a:ahLst/>
            <a:cxnLst/>
            <a:rect r="r" b="b" t="t" l="l"/>
            <a:pathLst>
              <a:path h="933386" w="14374819">
                <a:moveTo>
                  <a:pt x="0" y="0"/>
                </a:moveTo>
                <a:lnTo>
                  <a:pt x="14374819" y="0"/>
                </a:lnTo>
                <a:lnTo>
                  <a:pt x="14374819" y="933386"/>
                </a:lnTo>
                <a:lnTo>
                  <a:pt x="0" y="933386"/>
                </a:lnTo>
                <a:lnTo>
                  <a:pt x="0" y="0"/>
                </a:lnTo>
                <a:close/>
              </a:path>
            </a:pathLst>
          </a:custGeom>
          <a:blipFill>
            <a:blip r:embed="rId9"/>
            <a:stretch>
              <a:fillRect l="0" t="0" r="0" b="-897196"/>
            </a:stretch>
          </a:blipFill>
        </p:spPr>
      </p:sp>
      <p:sp>
        <p:nvSpPr>
          <p:cNvPr name="Freeform 11" id="11"/>
          <p:cNvSpPr/>
          <p:nvPr/>
        </p:nvSpPr>
        <p:spPr>
          <a:xfrm flipH="false" flipV="false" rot="0">
            <a:off x="701949" y="5722291"/>
            <a:ext cx="14374819" cy="3536009"/>
          </a:xfrm>
          <a:custGeom>
            <a:avLst/>
            <a:gdLst/>
            <a:ahLst/>
            <a:cxnLst/>
            <a:rect r="r" b="b" t="t" l="l"/>
            <a:pathLst>
              <a:path h="3536009" w="14374819">
                <a:moveTo>
                  <a:pt x="0" y="0"/>
                </a:moveTo>
                <a:lnTo>
                  <a:pt x="14374819" y="0"/>
                </a:lnTo>
                <a:lnTo>
                  <a:pt x="14374819" y="3536009"/>
                </a:lnTo>
                <a:lnTo>
                  <a:pt x="0" y="3536009"/>
                </a:lnTo>
                <a:lnTo>
                  <a:pt x="0" y="0"/>
                </a:lnTo>
                <a:close/>
              </a:path>
            </a:pathLst>
          </a:custGeom>
          <a:blipFill>
            <a:blip r:embed="rId9"/>
            <a:stretch>
              <a:fillRect l="0" t="-163226"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238729" y="1324377"/>
            <a:ext cx="12311485" cy="3354880"/>
          </a:xfrm>
          <a:custGeom>
            <a:avLst/>
            <a:gdLst/>
            <a:ahLst/>
            <a:cxnLst/>
            <a:rect r="r" b="b" t="t" l="l"/>
            <a:pathLst>
              <a:path h="3354880" w="12311485">
                <a:moveTo>
                  <a:pt x="0" y="0"/>
                </a:moveTo>
                <a:lnTo>
                  <a:pt x="12311485" y="0"/>
                </a:lnTo>
                <a:lnTo>
                  <a:pt x="12311485" y="3354880"/>
                </a:lnTo>
                <a:lnTo>
                  <a:pt x="0" y="3354880"/>
                </a:lnTo>
                <a:lnTo>
                  <a:pt x="0" y="0"/>
                </a:lnTo>
                <a:close/>
              </a:path>
            </a:pathLst>
          </a:custGeom>
          <a:blipFill>
            <a:blip r:embed="rId8"/>
            <a:stretch>
              <a:fillRect l="0" t="0" r="0" b="0"/>
            </a:stretch>
          </a:blipFill>
        </p:spPr>
      </p:sp>
      <p:sp>
        <p:nvSpPr>
          <p:cNvPr name="Freeform 10" id="10"/>
          <p:cNvSpPr/>
          <p:nvPr/>
        </p:nvSpPr>
        <p:spPr>
          <a:xfrm flipH="false" flipV="false" rot="0">
            <a:off x="2245077" y="5412151"/>
            <a:ext cx="13797846" cy="3846149"/>
          </a:xfrm>
          <a:custGeom>
            <a:avLst/>
            <a:gdLst/>
            <a:ahLst/>
            <a:cxnLst/>
            <a:rect r="r" b="b" t="t" l="l"/>
            <a:pathLst>
              <a:path h="3846149" w="13797846">
                <a:moveTo>
                  <a:pt x="0" y="0"/>
                </a:moveTo>
                <a:lnTo>
                  <a:pt x="13797846" y="0"/>
                </a:lnTo>
                <a:lnTo>
                  <a:pt x="13797846" y="3846149"/>
                </a:lnTo>
                <a:lnTo>
                  <a:pt x="0" y="3846149"/>
                </a:lnTo>
                <a:lnTo>
                  <a:pt x="0" y="0"/>
                </a:lnTo>
                <a:close/>
              </a:path>
            </a:pathLst>
          </a:custGeom>
          <a:blipFill>
            <a:blip r:embed="rId9"/>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4671661" y="3591125"/>
            <a:ext cx="8944678" cy="5791679"/>
          </a:xfrm>
          <a:custGeom>
            <a:avLst/>
            <a:gdLst/>
            <a:ahLst/>
            <a:cxnLst/>
            <a:rect r="r" b="b" t="t" l="l"/>
            <a:pathLst>
              <a:path h="5791679" w="8944678">
                <a:moveTo>
                  <a:pt x="0" y="0"/>
                </a:moveTo>
                <a:lnTo>
                  <a:pt x="8944678" y="0"/>
                </a:lnTo>
                <a:lnTo>
                  <a:pt x="8944678" y="5791679"/>
                </a:lnTo>
                <a:lnTo>
                  <a:pt x="0" y="5791679"/>
                </a:lnTo>
                <a:lnTo>
                  <a:pt x="0" y="0"/>
                </a:lnTo>
                <a:close/>
              </a:path>
            </a:pathLst>
          </a:custGeom>
          <a:blipFill>
            <a:blip r:embed="rId8"/>
            <a:stretch>
              <a:fillRect l="0" t="0" r="0" b="0"/>
            </a:stretch>
          </a:blipFill>
        </p:spPr>
      </p:sp>
      <p:sp>
        <p:nvSpPr>
          <p:cNvPr name="TextBox 10" id="10"/>
          <p:cNvSpPr txBox="true"/>
          <p:nvPr/>
        </p:nvSpPr>
        <p:spPr>
          <a:xfrm rot="0">
            <a:off x="593125" y="2117671"/>
            <a:ext cx="14466163" cy="1473454"/>
          </a:xfrm>
          <a:prstGeom prst="rect">
            <a:avLst/>
          </a:prstGeom>
        </p:spPr>
        <p:txBody>
          <a:bodyPr anchor="t" rtlCol="false" tIns="0" lIns="0" bIns="0" rIns="0">
            <a:spAutoFit/>
          </a:bodyPr>
          <a:lstStyle/>
          <a:p>
            <a:pPr algn="just">
              <a:lnSpc>
                <a:spcPts val="3968"/>
              </a:lnSpc>
            </a:pPr>
            <a:r>
              <a:rPr lang="en-US" sz="3100" spc="-6">
                <a:solidFill>
                  <a:srgbClr val="000000"/>
                </a:solidFill>
                <a:latin typeface="Vollkorn"/>
                <a:ea typeface="Vollkorn"/>
                <a:cs typeface="Vollkorn"/>
                <a:sym typeface="Vollkorn"/>
              </a:rPr>
              <a:t>All the five d-orbitals are gerade because the opposite lobes have inversion centre (centre of inversion) with respect to phase of wave functions.</a:t>
            </a:r>
          </a:p>
          <a:p>
            <a:pPr algn="just">
              <a:lnSpc>
                <a:spcPts val="3968"/>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6359697" y="3630168"/>
            <a:ext cx="6451594" cy="4581423"/>
          </a:xfrm>
          <a:custGeom>
            <a:avLst/>
            <a:gdLst/>
            <a:ahLst/>
            <a:cxnLst/>
            <a:rect r="r" b="b" t="t" l="l"/>
            <a:pathLst>
              <a:path h="4581423" w="6451594">
                <a:moveTo>
                  <a:pt x="0" y="0"/>
                </a:moveTo>
                <a:lnTo>
                  <a:pt x="6451594" y="0"/>
                </a:lnTo>
                <a:lnTo>
                  <a:pt x="6451594" y="4581423"/>
                </a:lnTo>
                <a:lnTo>
                  <a:pt x="0" y="4581423"/>
                </a:lnTo>
                <a:lnTo>
                  <a:pt x="0" y="0"/>
                </a:lnTo>
                <a:close/>
              </a:path>
            </a:pathLst>
          </a:custGeom>
          <a:blipFill>
            <a:blip r:embed="rId8"/>
            <a:stretch>
              <a:fillRect l="0" t="0" r="0" b="0"/>
            </a:stretch>
          </a:blipFill>
        </p:spPr>
      </p:sp>
      <p:sp>
        <p:nvSpPr>
          <p:cNvPr name="Freeform 10" id="10"/>
          <p:cNvSpPr/>
          <p:nvPr/>
        </p:nvSpPr>
        <p:spPr>
          <a:xfrm flipH="false" flipV="false" rot="0">
            <a:off x="781050" y="653976"/>
            <a:ext cx="16850762" cy="3159518"/>
          </a:xfrm>
          <a:custGeom>
            <a:avLst/>
            <a:gdLst/>
            <a:ahLst/>
            <a:cxnLst/>
            <a:rect r="r" b="b" t="t" l="l"/>
            <a:pathLst>
              <a:path h="3159518" w="16850762">
                <a:moveTo>
                  <a:pt x="0" y="0"/>
                </a:moveTo>
                <a:lnTo>
                  <a:pt x="16850762" y="0"/>
                </a:lnTo>
                <a:lnTo>
                  <a:pt x="16850762" y="3159518"/>
                </a:lnTo>
                <a:lnTo>
                  <a:pt x="0" y="3159518"/>
                </a:lnTo>
                <a:lnTo>
                  <a:pt x="0" y="0"/>
                </a:lnTo>
                <a:close/>
              </a:path>
            </a:pathLst>
          </a:custGeom>
          <a:blipFill>
            <a:blip r:embed="rId9"/>
            <a:stretch>
              <a:fillRect l="0" t="0" r="0" b="0"/>
            </a:stretch>
          </a:blipFill>
        </p:spPr>
      </p:sp>
      <p:sp>
        <p:nvSpPr>
          <p:cNvPr name="Freeform 11" id="11"/>
          <p:cNvSpPr/>
          <p:nvPr/>
        </p:nvSpPr>
        <p:spPr>
          <a:xfrm flipH="false" flipV="false" rot="0">
            <a:off x="1028700" y="8481338"/>
            <a:ext cx="15470971" cy="1063629"/>
          </a:xfrm>
          <a:custGeom>
            <a:avLst/>
            <a:gdLst/>
            <a:ahLst/>
            <a:cxnLst/>
            <a:rect r="r" b="b" t="t" l="l"/>
            <a:pathLst>
              <a:path h="1063629" w="15470971">
                <a:moveTo>
                  <a:pt x="0" y="0"/>
                </a:moveTo>
                <a:lnTo>
                  <a:pt x="15470971" y="0"/>
                </a:lnTo>
                <a:lnTo>
                  <a:pt x="15470971" y="1063630"/>
                </a:lnTo>
                <a:lnTo>
                  <a:pt x="0" y="1063630"/>
                </a:lnTo>
                <a:lnTo>
                  <a:pt x="0" y="0"/>
                </a:lnTo>
                <a:close/>
              </a:path>
            </a:pathLst>
          </a:custGeom>
          <a:blipFill>
            <a:blip r:embed="rId10"/>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593125" y="2225019"/>
            <a:ext cx="14316584" cy="7176188"/>
          </a:xfrm>
          <a:custGeom>
            <a:avLst/>
            <a:gdLst/>
            <a:ahLst/>
            <a:cxnLst/>
            <a:rect r="r" b="b" t="t" l="l"/>
            <a:pathLst>
              <a:path h="7176188" w="14316584">
                <a:moveTo>
                  <a:pt x="0" y="0"/>
                </a:moveTo>
                <a:lnTo>
                  <a:pt x="14316584" y="0"/>
                </a:lnTo>
                <a:lnTo>
                  <a:pt x="14316584" y="7176188"/>
                </a:lnTo>
                <a:lnTo>
                  <a:pt x="0" y="7176188"/>
                </a:lnTo>
                <a:lnTo>
                  <a:pt x="0" y="0"/>
                </a:lnTo>
                <a:close/>
              </a:path>
            </a:pathLst>
          </a:custGeom>
          <a:blipFill>
            <a:blip r:embed="rId8"/>
            <a:stretch>
              <a:fillRect l="0" t="0" r="0" b="0"/>
            </a:stretch>
          </a:blipFill>
        </p:spPr>
      </p:sp>
      <p:sp>
        <p:nvSpPr>
          <p:cNvPr name="Freeform 10" id="10"/>
          <p:cNvSpPr/>
          <p:nvPr/>
        </p:nvSpPr>
        <p:spPr>
          <a:xfrm flipH="false" flipV="false" rot="0">
            <a:off x="7054824" y="9277350"/>
            <a:ext cx="5522646" cy="634517"/>
          </a:xfrm>
          <a:custGeom>
            <a:avLst/>
            <a:gdLst/>
            <a:ahLst/>
            <a:cxnLst/>
            <a:rect r="r" b="b" t="t" l="l"/>
            <a:pathLst>
              <a:path h="634517" w="5522646">
                <a:moveTo>
                  <a:pt x="0" y="0"/>
                </a:moveTo>
                <a:lnTo>
                  <a:pt x="5522647" y="0"/>
                </a:lnTo>
                <a:lnTo>
                  <a:pt x="5522647" y="634517"/>
                </a:lnTo>
                <a:lnTo>
                  <a:pt x="0" y="634517"/>
                </a:lnTo>
                <a:lnTo>
                  <a:pt x="0" y="0"/>
                </a:lnTo>
                <a:close/>
              </a:path>
            </a:pathLst>
          </a:custGeom>
          <a:blipFill>
            <a:blip r:embed="rId9"/>
            <a:stretch>
              <a:fillRect l="0" t="0" r="0" b="0"/>
            </a:stretch>
          </a:blipFill>
        </p:spPr>
      </p:sp>
      <p:sp>
        <p:nvSpPr>
          <p:cNvPr name="TextBox 11" id="11"/>
          <p:cNvSpPr txBox="true"/>
          <p:nvPr/>
        </p:nvSpPr>
        <p:spPr>
          <a:xfrm rot="0">
            <a:off x="736373" y="283866"/>
            <a:ext cx="11841098" cy="1941153"/>
          </a:xfrm>
          <a:prstGeom prst="rect">
            <a:avLst/>
          </a:prstGeom>
        </p:spPr>
        <p:txBody>
          <a:bodyPr anchor="t" rtlCol="false" tIns="0" lIns="0" bIns="0" rIns="0">
            <a:spAutoFit/>
          </a:bodyPr>
          <a:lstStyle/>
          <a:p>
            <a:pPr algn="l">
              <a:lnSpc>
                <a:spcPts val="7699"/>
              </a:lnSpc>
            </a:pPr>
            <a:r>
              <a:rPr lang="en-US" sz="6209">
                <a:solidFill>
                  <a:srgbClr val="010440"/>
                </a:solidFill>
                <a:latin typeface="Anton"/>
                <a:ea typeface="Anton"/>
                <a:cs typeface="Anton"/>
                <a:sym typeface="Anton"/>
              </a:rPr>
              <a:t>CRYSTAL FIELD SPLITTING D-ORBITALS IN OCTAHEDRAL COMPLEX</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4300259" y="589647"/>
            <a:ext cx="9687483" cy="6926550"/>
          </a:xfrm>
          <a:custGeom>
            <a:avLst/>
            <a:gdLst/>
            <a:ahLst/>
            <a:cxnLst/>
            <a:rect r="r" b="b" t="t" l="l"/>
            <a:pathLst>
              <a:path h="6926550" w="9687483">
                <a:moveTo>
                  <a:pt x="0" y="0"/>
                </a:moveTo>
                <a:lnTo>
                  <a:pt x="9687482" y="0"/>
                </a:lnTo>
                <a:lnTo>
                  <a:pt x="9687482" y="6926551"/>
                </a:lnTo>
                <a:lnTo>
                  <a:pt x="0" y="6926551"/>
                </a:lnTo>
                <a:lnTo>
                  <a:pt x="0" y="0"/>
                </a:lnTo>
                <a:close/>
              </a:path>
            </a:pathLst>
          </a:custGeom>
          <a:blipFill>
            <a:blip r:embed="rId8"/>
            <a:stretch>
              <a:fillRect l="0" t="0" r="0" b="0"/>
            </a:stretch>
          </a:blipFill>
        </p:spPr>
      </p:sp>
      <p:sp>
        <p:nvSpPr>
          <p:cNvPr name="Freeform 10" id="10"/>
          <p:cNvSpPr/>
          <p:nvPr/>
        </p:nvSpPr>
        <p:spPr>
          <a:xfrm flipH="false" flipV="false" rot="0">
            <a:off x="1766623" y="8209348"/>
            <a:ext cx="15492677" cy="1587999"/>
          </a:xfrm>
          <a:custGeom>
            <a:avLst/>
            <a:gdLst/>
            <a:ahLst/>
            <a:cxnLst/>
            <a:rect r="r" b="b" t="t" l="l"/>
            <a:pathLst>
              <a:path h="1587999" w="15492677">
                <a:moveTo>
                  <a:pt x="0" y="0"/>
                </a:moveTo>
                <a:lnTo>
                  <a:pt x="15492677" y="0"/>
                </a:lnTo>
                <a:lnTo>
                  <a:pt x="15492677" y="1588000"/>
                </a:lnTo>
                <a:lnTo>
                  <a:pt x="0" y="1588000"/>
                </a:lnTo>
                <a:lnTo>
                  <a:pt x="0" y="0"/>
                </a:lnTo>
                <a:close/>
              </a:path>
            </a:pathLst>
          </a:custGeom>
          <a:blipFill>
            <a:blip r:embed="rId9"/>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201288" y="-16866"/>
            <a:ext cx="12976610" cy="9975769"/>
          </a:xfrm>
          <a:custGeom>
            <a:avLst/>
            <a:gdLst/>
            <a:ahLst/>
            <a:cxnLst/>
            <a:rect r="r" b="b" t="t" l="l"/>
            <a:pathLst>
              <a:path h="9975769" w="12976610">
                <a:moveTo>
                  <a:pt x="0" y="0"/>
                </a:moveTo>
                <a:lnTo>
                  <a:pt x="12976610" y="0"/>
                </a:lnTo>
                <a:lnTo>
                  <a:pt x="12976610" y="9975768"/>
                </a:lnTo>
                <a:lnTo>
                  <a:pt x="0" y="9975768"/>
                </a:lnTo>
                <a:lnTo>
                  <a:pt x="0" y="0"/>
                </a:lnTo>
                <a:close/>
              </a:path>
            </a:pathLst>
          </a:custGeom>
          <a:blipFill>
            <a:blip r:embed="rId8"/>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593125" y="2455072"/>
            <a:ext cx="16961203" cy="4939951"/>
          </a:xfrm>
          <a:custGeom>
            <a:avLst/>
            <a:gdLst/>
            <a:ahLst/>
            <a:cxnLst/>
            <a:rect r="r" b="b" t="t" l="l"/>
            <a:pathLst>
              <a:path h="4939951" w="16961203">
                <a:moveTo>
                  <a:pt x="0" y="0"/>
                </a:moveTo>
                <a:lnTo>
                  <a:pt x="16961204" y="0"/>
                </a:lnTo>
                <a:lnTo>
                  <a:pt x="16961204" y="4939950"/>
                </a:lnTo>
                <a:lnTo>
                  <a:pt x="0" y="4939950"/>
                </a:lnTo>
                <a:lnTo>
                  <a:pt x="0" y="0"/>
                </a:lnTo>
                <a:close/>
              </a:path>
            </a:pathLst>
          </a:custGeom>
          <a:blipFill>
            <a:blip r:embed="rId8"/>
            <a:stretch>
              <a:fillRect l="0" t="0" r="0" b="0"/>
            </a:stretch>
          </a:blipFill>
        </p:spPr>
      </p:sp>
      <p:sp>
        <p:nvSpPr>
          <p:cNvPr name="Freeform 10" id="10"/>
          <p:cNvSpPr/>
          <p:nvPr/>
        </p:nvSpPr>
        <p:spPr>
          <a:xfrm flipH="false" flipV="false" rot="0">
            <a:off x="5892031" y="7395022"/>
            <a:ext cx="7815763" cy="2383808"/>
          </a:xfrm>
          <a:custGeom>
            <a:avLst/>
            <a:gdLst/>
            <a:ahLst/>
            <a:cxnLst/>
            <a:rect r="r" b="b" t="t" l="l"/>
            <a:pathLst>
              <a:path h="2383808" w="7815763">
                <a:moveTo>
                  <a:pt x="0" y="0"/>
                </a:moveTo>
                <a:lnTo>
                  <a:pt x="7815763" y="0"/>
                </a:lnTo>
                <a:lnTo>
                  <a:pt x="7815763" y="2383808"/>
                </a:lnTo>
                <a:lnTo>
                  <a:pt x="0" y="2383808"/>
                </a:lnTo>
                <a:lnTo>
                  <a:pt x="0" y="0"/>
                </a:lnTo>
                <a:close/>
              </a:path>
            </a:pathLst>
          </a:custGeom>
          <a:blipFill>
            <a:blip r:embed="rId9"/>
            <a:stretch>
              <a:fillRect l="0" t="0" r="0" b="0"/>
            </a:stretch>
          </a:blipFill>
        </p:spPr>
      </p:sp>
      <p:sp>
        <p:nvSpPr>
          <p:cNvPr name="TextBox 11" id="11"/>
          <p:cNvSpPr txBox="true"/>
          <p:nvPr/>
        </p:nvSpPr>
        <p:spPr>
          <a:xfrm rot="0">
            <a:off x="736373" y="283866"/>
            <a:ext cx="11841098" cy="1941153"/>
          </a:xfrm>
          <a:prstGeom prst="rect">
            <a:avLst/>
          </a:prstGeom>
        </p:spPr>
        <p:txBody>
          <a:bodyPr anchor="t" rtlCol="false" tIns="0" lIns="0" bIns="0" rIns="0">
            <a:spAutoFit/>
          </a:bodyPr>
          <a:lstStyle/>
          <a:p>
            <a:pPr algn="l">
              <a:lnSpc>
                <a:spcPts val="7699"/>
              </a:lnSpc>
            </a:pPr>
            <a:r>
              <a:rPr lang="en-US" sz="6209">
                <a:solidFill>
                  <a:srgbClr val="010440"/>
                </a:solidFill>
                <a:latin typeface="Anton"/>
                <a:ea typeface="Anton"/>
                <a:cs typeface="Anton"/>
                <a:sym typeface="Anton"/>
              </a:rPr>
              <a:t>CRYSTAL FIELD SPLITTING D-ORBITALS IN OCTAHEDRAL COMPLEX</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736373" y="3061212"/>
            <a:ext cx="16405899" cy="3424731"/>
          </a:xfrm>
          <a:custGeom>
            <a:avLst/>
            <a:gdLst/>
            <a:ahLst/>
            <a:cxnLst/>
            <a:rect r="r" b="b" t="t" l="l"/>
            <a:pathLst>
              <a:path h="3424731" w="16405899">
                <a:moveTo>
                  <a:pt x="0" y="0"/>
                </a:moveTo>
                <a:lnTo>
                  <a:pt x="16405899" y="0"/>
                </a:lnTo>
                <a:lnTo>
                  <a:pt x="16405899" y="3424732"/>
                </a:lnTo>
                <a:lnTo>
                  <a:pt x="0" y="3424732"/>
                </a:lnTo>
                <a:lnTo>
                  <a:pt x="0" y="0"/>
                </a:lnTo>
                <a:close/>
              </a:path>
            </a:pathLst>
          </a:custGeom>
          <a:blipFill>
            <a:blip r:embed="rId8"/>
            <a:stretch>
              <a:fillRect l="0" t="0" r="0" b="0"/>
            </a:stretch>
          </a:blipFill>
        </p:spPr>
      </p:sp>
      <p:sp>
        <p:nvSpPr>
          <p:cNvPr name="TextBox 10" id="10"/>
          <p:cNvSpPr txBox="true"/>
          <p:nvPr/>
        </p:nvSpPr>
        <p:spPr>
          <a:xfrm rot="0">
            <a:off x="736373" y="283866"/>
            <a:ext cx="11841098" cy="1941153"/>
          </a:xfrm>
          <a:prstGeom prst="rect">
            <a:avLst/>
          </a:prstGeom>
        </p:spPr>
        <p:txBody>
          <a:bodyPr anchor="t" rtlCol="false" tIns="0" lIns="0" bIns="0" rIns="0">
            <a:spAutoFit/>
          </a:bodyPr>
          <a:lstStyle/>
          <a:p>
            <a:pPr algn="l">
              <a:lnSpc>
                <a:spcPts val="7699"/>
              </a:lnSpc>
            </a:pPr>
            <a:r>
              <a:rPr lang="en-US" sz="6209">
                <a:solidFill>
                  <a:srgbClr val="010440"/>
                </a:solidFill>
                <a:latin typeface="Anton"/>
                <a:ea typeface="Anton"/>
                <a:cs typeface="Anton"/>
                <a:sym typeface="Anton"/>
              </a:rPr>
              <a:t>CRYSTAL FIELD SPLITTING D-ORBITALS IN OCTAHEDRAL COMPLEX</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936639" y="740062"/>
            <a:ext cx="12774806" cy="8806877"/>
          </a:xfrm>
          <a:custGeom>
            <a:avLst/>
            <a:gdLst/>
            <a:ahLst/>
            <a:cxnLst/>
            <a:rect r="r" b="b" t="t" l="l"/>
            <a:pathLst>
              <a:path h="8806877" w="12774806">
                <a:moveTo>
                  <a:pt x="0" y="0"/>
                </a:moveTo>
                <a:lnTo>
                  <a:pt x="12774806" y="0"/>
                </a:lnTo>
                <a:lnTo>
                  <a:pt x="12774806" y="8806876"/>
                </a:lnTo>
                <a:lnTo>
                  <a:pt x="0" y="8806876"/>
                </a:lnTo>
                <a:lnTo>
                  <a:pt x="0" y="0"/>
                </a:lnTo>
                <a:close/>
              </a:path>
            </a:pathLst>
          </a:custGeom>
          <a:blipFill>
            <a:blip r:embed="rId8"/>
            <a:stretch>
              <a:fillRect l="0" t="0" r="0" b="-7521"/>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737957" y="2610105"/>
            <a:ext cx="10812085" cy="7433309"/>
          </a:xfrm>
          <a:custGeom>
            <a:avLst/>
            <a:gdLst/>
            <a:ahLst/>
            <a:cxnLst/>
            <a:rect r="r" b="b" t="t" l="l"/>
            <a:pathLst>
              <a:path h="7433309" w="10812085">
                <a:moveTo>
                  <a:pt x="0" y="0"/>
                </a:moveTo>
                <a:lnTo>
                  <a:pt x="10812086" y="0"/>
                </a:lnTo>
                <a:lnTo>
                  <a:pt x="10812086" y="7433308"/>
                </a:lnTo>
                <a:lnTo>
                  <a:pt x="0" y="7433308"/>
                </a:lnTo>
                <a:lnTo>
                  <a:pt x="0" y="0"/>
                </a:lnTo>
                <a:close/>
              </a:path>
            </a:pathLst>
          </a:custGeom>
          <a:blipFill>
            <a:blip r:embed="rId8"/>
            <a:stretch>
              <a:fillRect l="0" t="0" r="0" b="0"/>
            </a:stretch>
          </a:blipFill>
        </p:spPr>
      </p:sp>
      <p:sp>
        <p:nvSpPr>
          <p:cNvPr name="TextBox 10" id="10"/>
          <p:cNvSpPr txBox="true"/>
          <p:nvPr/>
        </p:nvSpPr>
        <p:spPr>
          <a:xfrm rot="0">
            <a:off x="573780" y="777145"/>
            <a:ext cx="14631156" cy="2252042"/>
          </a:xfrm>
          <a:prstGeom prst="rect">
            <a:avLst/>
          </a:prstGeom>
        </p:spPr>
        <p:txBody>
          <a:bodyPr anchor="t" rtlCol="false" tIns="0" lIns="0" bIns="0" rIns="0">
            <a:spAutoFit/>
          </a:bodyPr>
          <a:lstStyle/>
          <a:p>
            <a:pPr algn="ctr">
              <a:lnSpc>
                <a:spcPts val="5964"/>
              </a:lnSpc>
            </a:pPr>
            <a:r>
              <a:rPr lang="en-US" sz="4809">
                <a:solidFill>
                  <a:srgbClr val="010440"/>
                </a:solidFill>
                <a:latin typeface="Anton"/>
                <a:ea typeface="Anton"/>
                <a:cs typeface="Anton"/>
                <a:sym typeface="Anton"/>
              </a:rPr>
              <a:t>COMPARISON OF CRYSTAL FIELD SPLITTING OF D-ORBITALS IN </a:t>
            </a:r>
          </a:p>
          <a:p>
            <a:pPr algn="ctr">
              <a:lnSpc>
                <a:spcPts val="5964"/>
              </a:lnSpc>
            </a:pPr>
            <a:r>
              <a:rPr lang="en-US" sz="4809">
                <a:solidFill>
                  <a:srgbClr val="010440"/>
                </a:solidFill>
                <a:latin typeface="Anton"/>
                <a:ea typeface="Anton"/>
                <a:cs typeface="Anton"/>
                <a:sym typeface="Anton"/>
              </a:rPr>
              <a:t>Octahedral and Tetrahedral complex</a:t>
            </a:r>
          </a:p>
          <a:p>
            <a:pPr algn="ctr">
              <a:lnSpc>
                <a:spcPts val="5964"/>
              </a:lnSpc>
            </a:pP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432593" y="594737"/>
            <a:ext cx="3966556" cy="4226185"/>
          </a:xfrm>
          <a:custGeom>
            <a:avLst/>
            <a:gdLst/>
            <a:ahLst/>
            <a:cxnLst/>
            <a:rect r="r" b="b" t="t" l="l"/>
            <a:pathLst>
              <a:path h="4226185" w="3966556">
                <a:moveTo>
                  <a:pt x="0" y="0"/>
                </a:moveTo>
                <a:lnTo>
                  <a:pt x="3966555" y="0"/>
                </a:lnTo>
                <a:lnTo>
                  <a:pt x="3966555" y="4226185"/>
                </a:lnTo>
                <a:lnTo>
                  <a:pt x="0" y="4226185"/>
                </a:lnTo>
                <a:lnTo>
                  <a:pt x="0" y="0"/>
                </a:lnTo>
                <a:close/>
              </a:path>
            </a:pathLst>
          </a:custGeom>
          <a:blipFill>
            <a:blip r:embed="rId8"/>
            <a:stretch>
              <a:fillRect l="0" t="0" r="0" b="0"/>
            </a:stretch>
          </a:blipFill>
        </p:spPr>
      </p:sp>
      <p:sp>
        <p:nvSpPr>
          <p:cNvPr name="Freeform 10" id="10"/>
          <p:cNvSpPr/>
          <p:nvPr/>
        </p:nvSpPr>
        <p:spPr>
          <a:xfrm flipH="false" flipV="false" rot="0">
            <a:off x="9753720" y="594737"/>
            <a:ext cx="3765435" cy="4226185"/>
          </a:xfrm>
          <a:custGeom>
            <a:avLst/>
            <a:gdLst/>
            <a:ahLst/>
            <a:cxnLst/>
            <a:rect r="r" b="b" t="t" l="l"/>
            <a:pathLst>
              <a:path h="4226185" w="3765435">
                <a:moveTo>
                  <a:pt x="0" y="0"/>
                </a:moveTo>
                <a:lnTo>
                  <a:pt x="3765435" y="0"/>
                </a:lnTo>
                <a:lnTo>
                  <a:pt x="3765435" y="4226185"/>
                </a:lnTo>
                <a:lnTo>
                  <a:pt x="0" y="4226185"/>
                </a:lnTo>
                <a:lnTo>
                  <a:pt x="0" y="0"/>
                </a:lnTo>
                <a:close/>
              </a:path>
            </a:pathLst>
          </a:custGeom>
          <a:blipFill>
            <a:blip r:embed="rId9"/>
            <a:stretch>
              <a:fillRect l="0" t="0" r="0" b="0"/>
            </a:stretch>
          </a:blipFill>
        </p:spPr>
      </p:sp>
      <p:sp>
        <p:nvSpPr>
          <p:cNvPr name="Freeform 11" id="11"/>
          <p:cNvSpPr/>
          <p:nvPr/>
        </p:nvSpPr>
        <p:spPr>
          <a:xfrm flipH="false" flipV="false" rot="0">
            <a:off x="593125" y="5143500"/>
            <a:ext cx="17038686" cy="5005114"/>
          </a:xfrm>
          <a:custGeom>
            <a:avLst/>
            <a:gdLst/>
            <a:ahLst/>
            <a:cxnLst/>
            <a:rect r="r" b="b" t="t" l="l"/>
            <a:pathLst>
              <a:path h="5005114" w="17038686">
                <a:moveTo>
                  <a:pt x="0" y="0"/>
                </a:moveTo>
                <a:lnTo>
                  <a:pt x="17038687" y="0"/>
                </a:lnTo>
                <a:lnTo>
                  <a:pt x="17038687" y="5005114"/>
                </a:lnTo>
                <a:lnTo>
                  <a:pt x="0" y="5005114"/>
                </a:lnTo>
                <a:lnTo>
                  <a:pt x="0" y="0"/>
                </a:lnTo>
                <a:close/>
              </a:path>
            </a:pathLst>
          </a:custGeom>
          <a:blipFill>
            <a:blip r:embed="rId10"/>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228327" y="2129201"/>
            <a:ext cx="12976610" cy="7931953"/>
          </a:xfrm>
          <a:custGeom>
            <a:avLst/>
            <a:gdLst/>
            <a:ahLst/>
            <a:cxnLst/>
            <a:rect r="r" b="b" t="t" l="l"/>
            <a:pathLst>
              <a:path h="7931953" w="12976610">
                <a:moveTo>
                  <a:pt x="0" y="0"/>
                </a:moveTo>
                <a:lnTo>
                  <a:pt x="12976610" y="0"/>
                </a:lnTo>
                <a:lnTo>
                  <a:pt x="12976610" y="7931953"/>
                </a:lnTo>
                <a:lnTo>
                  <a:pt x="0" y="7931953"/>
                </a:lnTo>
                <a:lnTo>
                  <a:pt x="0" y="0"/>
                </a:lnTo>
                <a:close/>
              </a:path>
            </a:pathLst>
          </a:custGeom>
          <a:blipFill>
            <a:blip r:embed="rId8"/>
            <a:stretch>
              <a:fillRect l="0" t="0" r="0" b="0"/>
            </a:stretch>
          </a:blipFill>
        </p:spPr>
      </p:sp>
      <p:sp>
        <p:nvSpPr>
          <p:cNvPr name="TextBox 10" id="10"/>
          <p:cNvSpPr txBox="true"/>
          <p:nvPr/>
        </p:nvSpPr>
        <p:spPr>
          <a:xfrm rot="0">
            <a:off x="573780" y="777145"/>
            <a:ext cx="14631156" cy="2252042"/>
          </a:xfrm>
          <a:prstGeom prst="rect">
            <a:avLst/>
          </a:prstGeom>
        </p:spPr>
        <p:txBody>
          <a:bodyPr anchor="t" rtlCol="false" tIns="0" lIns="0" bIns="0" rIns="0">
            <a:spAutoFit/>
          </a:bodyPr>
          <a:lstStyle/>
          <a:p>
            <a:pPr algn="l">
              <a:lnSpc>
                <a:spcPts val="5964"/>
              </a:lnSpc>
            </a:pPr>
            <a:r>
              <a:rPr lang="en-US" sz="4809">
                <a:solidFill>
                  <a:srgbClr val="010440"/>
                </a:solidFill>
                <a:latin typeface="Anton"/>
                <a:ea typeface="Anton"/>
                <a:cs typeface="Anton"/>
                <a:sym typeface="Anton"/>
              </a:rPr>
              <a:t>CRYSTAL FIELD SPLITTING OF D-ORBITALS IN TRIGONAL BIPYRAMIDAL COMPLEX</a:t>
            </a:r>
          </a:p>
          <a:p>
            <a:pPr algn="l">
              <a:lnSpc>
                <a:spcPts val="5964"/>
              </a:lnSpc>
            </a:pP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066780" y="1912691"/>
            <a:ext cx="12539767" cy="8213547"/>
          </a:xfrm>
          <a:custGeom>
            <a:avLst/>
            <a:gdLst/>
            <a:ahLst/>
            <a:cxnLst/>
            <a:rect r="r" b="b" t="t" l="l"/>
            <a:pathLst>
              <a:path h="8213547" w="12539767">
                <a:moveTo>
                  <a:pt x="0" y="0"/>
                </a:moveTo>
                <a:lnTo>
                  <a:pt x="12539767" y="0"/>
                </a:lnTo>
                <a:lnTo>
                  <a:pt x="12539767" y="8213547"/>
                </a:lnTo>
                <a:lnTo>
                  <a:pt x="0" y="8213547"/>
                </a:lnTo>
                <a:lnTo>
                  <a:pt x="0" y="0"/>
                </a:lnTo>
                <a:close/>
              </a:path>
            </a:pathLst>
          </a:custGeom>
          <a:blipFill>
            <a:blip r:embed="rId8"/>
            <a:stretch>
              <a:fillRect l="0" t="0" r="0" b="0"/>
            </a:stretch>
          </a:blipFill>
        </p:spPr>
      </p:sp>
      <p:sp>
        <p:nvSpPr>
          <p:cNvPr name="TextBox 10" id="10"/>
          <p:cNvSpPr txBox="true"/>
          <p:nvPr/>
        </p:nvSpPr>
        <p:spPr>
          <a:xfrm rot="0">
            <a:off x="573780" y="583562"/>
            <a:ext cx="14631156" cy="2252042"/>
          </a:xfrm>
          <a:prstGeom prst="rect">
            <a:avLst/>
          </a:prstGeom>
        </p:spPr>
        <p:txBody>
          <a:bodyPr anchor="t" rtlCol="false" tIns="0" lIns="0" bIns="0" rIns="0">
            <a:spAutoFit/>
          </a:bodyPr>
          <a:lstStyle/>
          <a:p>
            <a:pPr algn="l">
              <a:lnSpc>
                <a:spcPts val="5964"/>
              </a:lnSpc>
            </a:pPr>
            <a:r>
              <a:rPr lang="en-US" sz="4809">
                <a:solidFill>
                  <a:srgbClr val="010440"/>
                </a:solidFill>
                <a:latin typeface="Anton"/>
                <a:ea typeface="Anton"/>
                <a:cs typeface="Anton"/>
                <a:sym typeface="Anton"/>
              </a:rPr>
              <a:t>CRYSTAL FIELD SPLITTING OF D-ORBITALS IN SQUARE</a:t>
            </a:r>
          </a:p>
          <a:p>
            <a:pPr algn="l">
              <a:lnSpc>
                <a:spcPts val="5964"/>
              </a:lnSpc>
            </a:pPr>
            <a:r>
              <a:rPr lang="en-US" sz="4809">
                <a:solidFill>
                  <a:srgbClr val="010440"/>
                </a:solidFill>
                <a:latin typeface="Anton"/>
                <a:ea typeface="Anton"/>
                <a:cs typeface="Anton"/>
                <a:sym typeface="Anton"/>
              </a:rPr>
              <a:t>PYRAMIDAL COMPLEX</a:t>
            </a:r>
          </a:p>
          <a:p>
            <a:pPr algn="l">
              <a:lnSpc>
                <a:spcPts val="5964"/>
              </a:lnSpc>
            </a:pP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736373" y="2455072"/>
            <a:ext cx="15195852" cy="6705170"/>
          </a:xfrm>
          <a:custGeom>
            <a:avLst/>
            <a:gdLst/>
            <a:ahLst/>
            <a:cxnLst/>
            <a:rect r="r" b="b" t="t" l="l"/>
            <a:pathLst>
              <a:path h="6705170" w="15195852">
                <a:moveTo>
                  <a:pt x="0" y="0"/>
                </a:moveTo>
                <a:lnTo>
                  <a:pt x="15195852" y="0"/>
                </a:lnTo>
                <a:lnTo>
                  <a:pt x="15195852" y="6705169"/>
                </a:lnTo>
                <a:lnTo>
                  <a:pt x="0" y="6705169"/>
                </a:lnTo>
                <a:lnTo>
                  <a:pt x="0" y="0"/>
                </a:lnTo>
                <a:close/>
              </a:path>
            </a:pathLst>
          </a:custGeom>
          <a:blipFill>
            <a:blip r:embed="rId8"/>
            <a:stretch>
              <a:fillRect l="0" t="0" r="0" b="0"/>
            </a:stretch>
          </a:blipFill>
        </p:spPr>
      </p:sp>
      <p:sp>
        <p:nvSpPr>
          <p:cNvPr name="Freeform 10" id="10"/>
          <p:cNvSpPr/>
          <p:nvPr/>
        </p:nvSpPr>
        <p:spPr>
          <a:xfrm flipH="false" flipV="false" rot="0">
            <a:off x="13040927" y="5661225"/>
            <a:ext cx="3673083" cy="3913503"/>
          </a:xfrm>
          <a:custGeom>
            <a:avLst/>
            <a:gdLst/>
            <a:ahLst/>
            <a:cxnLst/>
            <a:rect r="r" b="b" t="t" l="l"/>
            <a:pathLst>
              <a:path h="3913503" w="3673083">
                <a:moveTo>
                  <a:pt x="0" y="0"/>
                </a:moveTo>
                <a:lnTo>
                  <a:pt x="3673083" y="0"/>
                </a:lnTo>
                <a:lnTo>
                  <a:pt x="3673083" y="3913503"/>
                </a:lnTo>
                <a:lnTo>
                  <a:pt x="0" y="3913503"/>
                </a:lnTo>
                <a:lnTo>
                  <a:pt x="0" y="0"/>
                </a:lnTo>
                <a:close/>
              </a:path>
            </a:pathLst>
          </a:custGeom>
          <a:blipFill>
            <a:blip r:embed="rId9"/>
            <a:stretch>
              <a:fillRect l="0" t="0" r="0" b="0"/>
            </a:stretch>
          </a:blipFill>
        </p:spPr>
      </p:sp>
      <p:sp>
        <p:nvSpPr>
          <p:cNvPr name="TextBox 11" id="11"/>
          <p:cNvSpPr txBox="true"/>
          <p:nvPr/>
        </p:nvSpPr>
        <p:spPr>
          <a:xfrm rot="0">
            <a:off x="736373" y="565069"/>
            <a:ext cx="14631156" cy="1499567"/>
          </a:xfrm>
          <a:prstGeom prst="rect">
            <a:avLst/>
          </a:prstGeom>
        </p:spPr>
        <p:txBody>
          <a:bodyPr anchor="t" rtlCol="false" tIns="0" lIns="0" bIns="0" rIns="0">
            <a:spAutoFit/>
          </a:bodyPr>
          <a:lstStyle/>
          <a:p>
            <a:pPr algn="l">
              <a:lnSpc>
                <a:spcPts val="5964"/>
              </a:lnSpc>
            </a:pPr>
            <a:r>
              <a:rPr lang="en-US" sz="4809">
                <a:solidFill>
                  <a:srgbClr val="010440"/>
                </a:solidFill>
                <a:latin typeface="Anton"/>
                <a:ea typeface="Anton"/>
                <a:cs typeface="Anton"/>
                <a:sym typeface="Anton"/>
              </a:rPr>
              <a:t>CRYSTAL FIELD SPLITTING OF D-ORBITALS IN SQUARE PLANAR COMPLEX</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956788" y="1028700"/>
            <a:ext cx="11535567" cy="8435383"/>
          </a:xfrm>
          <a:custGeom>
            <a:avLst/>
            <a:gdLst/>
            <a:ahLst/>
            <a:cxnLst/>
            <a:rect r="r" b="b" t="t" l="l"/>
            <a:pathLst>
              <a:path h="8435383" w="11535567">
                <a:moveTo>
                  <a:pt x="0" y="0"/>
                </a:moveTo>
                <a:lnTo>
                  <a:pt x="11535567" y="0"/>
                </a:lnTo>
                <a:lnTo>
                  <a:pt x="11535567" y="8435383"/>
                </a:lnTo>
                <a:lnTo>
                  <a:pt x="0" y="8435383"/>
                </a:lnTo>
                <a:lnTo>
                  <a:pt x="0" y="0"/>
                </a:lnTo>
                <a:close/>
              </a:path>
            </a:pathLst>
          </a:custGeom>
          <a:blipFill>
            <a:blip r:embed="rId8"/>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736373" y="839833"/>
            <a:ext cx="14631156" cy="950038"/>
          </a:xfrm>
          <a:prstGeom prst="rect">
            <a:avLst/>
          </a:prstGeom>
        </p:spPr>
        <p:txBody>
          <a:bodyPr anchor="t" rtlCol="false" tIns="0" lIns="0" bIns="0" rIns="0">
            <a:spAutoFit/>
          </a:bodyPr>
          <a:lstStyle/>
          <a:p>
            <a:pPr algn="l">
              <a:lnSpc>
                <a:spcPts val="7576"/>
              </a:lnSpc>
            </a:pPr>
            <a:r>
              <a:rPr lang="en-US" sz="6109">
                <a:solidFill>
                  <a:srgbClr val="010440"/>
                </a:solidFill>
                <a:latin typeface="Anton"/>
                <a:ea typeface="Anton"/>
                <a:cs typeface="Anton"/>
                <a:sym typeface="Anton"/>
              </a:rPr>
              <a:t>MAGNITUDE OF CFSE (Δ) WILL DEPEND ON :</a:t>
            </a:r>
          </a:p>
        </p:txBody>
      </p:sp>
      <p:sp>
        <p:nvSpPr>
          <p:cNvPr name="TextBox 10" id="10"/>
          <p:cNvSpPr txBox="true"/>
          <p:nvPr/>
        </p:nvSpPr>
        <p:spPr>
          <a:xfrm rot="0">
            <a:off x="593125" y="2597947"/>
            <a:ext cx="17038686" cy="1968754"/>
          </a:xfrm>
          <a:prstGeom prst="rect">
            <a:avLst/>
          </a:prstGeom>
        </p:spPr>
        <p:txBody>
          <a:bodyPr anchor="t" rtlCol="false" tIns="0" lIns="0" bIns="0" rIns="0">
            <a:spAutoFit/>
          </a:bodyPr>
          <a:lstStyle/>
          <a:p>
            <a:pPr algn="just">
              <a:lnSpc>
                <a:spcPts val="3968"/>
              </a:lnSpc>
            </a:pPr>
            <a:r>
              <a:rPr lang="en-US" sz="3100" spc="-6">
                <a:solidFill>
                  <a:srgbClr val="000000"/>
                </a:solidFill>
                <a:latin typeface="Vollkorn"/>
                <a:ea typeface="Vollkorn"/>
                <a:cs typeface="Vollkorn"/>
                <a:sym typeface="Vollkorn"/>
              </a:rPr>
              <a:t>Number of factors that affect the extent to which metal d-orbitals are split by ligands. The most important factors are listed below</a:t>
            </a:r>
          </a:p>
          <a:p>
            <a:pPr algn="just">
              <a:lnSpc>
                <a:spcPts val="3968"/>
              </a:lnSpc>
            </a:pPr>
          </a:p>
          <a:p>
            <a:pPr algn="just">
              <a:lnSpc>
                <a:spcPts val="3968"/>
              </a:lnSpc>
            </a:pPr>
            <a:r>
              <a:rPr lang="en-US" sz="3100" spc="-6">
                <a:solidFill>
                  <a:srgbClr val="000000"/>
                </a:solidFill>
                <a:latin typeface="Vollkorn"/>
                <a:ea typeface="Vollkorn"/>
                <a:cs typeface="Vollkorn"/>
                <a:sym typeface="Vollkorn"/>
              </a:rPr>
              <a:t>                                </a:t>
            </a:r>
            <a:r>
              <a:rPr lang="en-US" b="true" sz="3100" spc="-6">
                <a:solidFill>
                  <a:srgbClr val="000000"/>
                </a:solidFill>
                <a:latin typeface="Vollkorn Bold"/>
                <a:ea typeface="Vollkorn Bold"/>
                <a:cs typeface="Vollkorn Bold"/>
                <a:sym typeface="Vollkorn Bold"/>
              </a:rPr>
              <a:t>Metal factors    </a:t>
            </a:r>
            <a:r>
              <a:rPr lang="en-US" sz="3100" spc="-6">
                <a:solidFill>
                  <a:srgbClr val="000000"/>
                </a:solidFill>
                <a:latin typeface="Vollkorn"/>
                <a:ea typeface="Vollkorn"/>
                <a:cs typeface="Vollkorn"/>
                <a:sym typeface="Vollkorn"/>
              </a:rPr>
              <a:t>                                                      </a:t>
            </a:r>
            <a:r>
              <a:rPr lang="en-US" b="true" sz="3100" spc="-6">
                <a:solidFill>
                  <a:srgbClr val="000000"/>
                </a:solidFill>
                <a:latin typeface="Vollkorn Bold"/>
                <a:ea typeface="Vollkorn Bold"/>
                <a:cs typeface="Vollkorn Bold"/>
                <a:sym typeface="Vollkorn Bold"/>
              </a:rPr>
              <a:t> Ligand factors</a:t>
            </a:r>
          </a:p>
        </p:txBody>
      </p:sp>
      <p:sp>
        <p:nvSpPr>
          <p:cNvPr name="TextBox 11" id="11"/>
          <p:cNvSpPr txBox="true"/>
          <p:nvPr/>
        </p:nvSpPr>
        <p:spPr>
          <a:xfrm rot="0">
            <a:off x="2628214" y="4927747"/>
            <a:ext cx="5423737" cy="3454654"/>
          </a:xfrm>
          <a:prstGeom prst="rect">
            <a:avLst/>
          </a:prstGeom>
        </p:spPr>
        <p:txBody>
          <a:bodyPr anchor="t" rtlCol="false" tIns="0" lIns="0" bIns="0" rIns="0">
            <a:spAutoFit/>
          </a:bodyPr>
          <a:lstStyle/>
          <a:p>
            <a:pPr algn="just">
              <a:lnSpc>
                <a:spcPts val="3968"/>
              </a:lnSpc>
            </a:pPr>
            <a:r>
              <a:rPr lang="en-US" sz="3100" spc="-6">
                <a:solidFill>
                  <a:srgbClr val="000000"/>
                </a:solidFill>
                <a:latin typeface="Vollkorn"/>
                <a:ea typeface="Vollkorn"/>
                <a:cs typeface="Vollkorn"/>
                <a:sym typeface="Vollkorn"/>
              </a:rPr>
              <a:t>(1)  Oxidation state </a:t>
            </a:r>
          </a:p>
          <a:p>
            <a:pPr algn="just">
              <a:lnSpc>
                <a:spcPts val="3968"/>
              </a:lnSpc>
            </a:pPr>
          </a:p>
          <a:p>
            <a:pPr algn="just">
              <a:lnSpc>
                <a:spcPts val="3968"/>
              </a:lnSpc>
            </a:pPr>
            <a:r>
              <a:rPr lang="en-US" sz="3100" spc="-6">
                <a:solidFill>
                  <a:srgbClr val="000000"/>
                </a:solidFill>
                <a:latin typeface="Vollkorn"/>
                <a:ea typeface="Vollkorn"/>
                <a:cs typeface="Vollkorn"/>
                <a:sym typeface="Vollkorn"/>
              </a:rPr>
              <a:t>(2)  Number of d-electrons</a:t>
            </a:r>
          </a:p>
          <a:p>
            <a:pPr algn="just">
              <a:lnSpc>
                <a:spcPts val="3968"/>
              </a:lnSpc>
            </a:pPr>
          </a:p>
          <a:p>
            <a:pPr algn="just">
              <a:lnSpc>
                <a:spcPts val="3968"/>
              </a:lnSpc>
            </a:pPr>
            <a:r>
              <a:rPr lang="en-US" sz="3100" spc="-6">
                <a:solidFill>
                  <a:srgbClr val="000000"/>
                </a:solidFill>
                <a:latin typeface="Vollkorn"/>
                <a:ea typeface="Vollkorn"/>
                <a:cs typeface="Vollkorn"/>
                <a:sym typeface="Vollkorn"/>
              </a:rPr>
              <a:t>(3)  Nature of metal ion</a:t>
            </a:r>
          </a:p>
          <a:p>
            <a:pPr algn="just">
              <a:lnSpc>
                <a:spcPts val="3968"/>
              </a:lnSpc>
            </a:pPr>
          </a:p>
          <a:p>
            <a:pPr algn="just">
              <a:lnSpc>
                <a:spcPts val="3968"/>
              </a:lnSpc>
            </a:pPr>
            <a:r>
              <a:rPr lang="en-US" sz="3100" spc="-6">
                <a:solidFill>
                  <a:srgbClr val="000000"/>
                </a:solidFill>
                <a:latin typeface="Vollkorn"/>
                <a:ea typeface="Vollkorn"/>
                <a:cs typeface="Vollkorn"/>
                <a:sym typeface="Vollkorn"/>
              </a:rPr>
              <a:t>(4)  Spin pairing energy</a:t>
            </a:r>
          </a:p>
        </p:txBody>
      </p:sp>
      <p:sp>
        <p:nvSpPr>
          <p:cNvPr name="TextBox 12" id="12"/>
          <p:cNvSpPr txBox="true"/>
          <p:nvPr/>
        </p:nvSpPr>
        <p:spPr>
          <a:xfrm rot="0">
            <a:off x="9594711" y="4927747"/>
            <a:ext cx="7230507" cy="1968754"/>
          </a:xfrm>
          <a:prstGeom prst="rect">
            <a:avLst/>
          </a:prstGeom>
        </p:spPr>
        <p:txBody>
          <a:bodyPr anchor="t" rtlCol="false" tIns="0" lIns="0" bIns="0" rIns="0">
            <a:spAutoFit/>
          </a:bodyPr>
          <a:lstStyle/>
          <a:p>
            <a:pPr algn="just">
              <a:lnSpc>
                <a:spcPts val="3968"/>
              </a:lnSpc>
            </a:pPr>
            <a:r>
              <a:rPr lang="en-US" sz="3100" spc="-6">
                <a:solidFill>
                  <a:srgbClr val="000000"/>
                </a:solidFill>
                <a:latin typeface="Vollkorn"/>
                <a:ea typeface="Vollkorn"/>
                <a:cs typeface="Vollkorn"/>
                <a:sym typeface="Vollkorn"/>
              </a:rPr>
              <a:t>(1)  Ligand character</a:t>
            </a:r>
          </a:p>
          <a:p>
            <a:pPr algn="just">
              <a:lnSpc>
                <a:spcPts val="3968"/>
              </a:lnSpc>
            </a:pPr>
          </a:p>
          <a:p>
            <a:pPr algn="just">
              <a:lnSpc>
                <a:spcPts val="3968"/>
              </a:lnSpc>
            </a:pPr>
            <a:r>
              <a:rPr lang="en-US" sz="3100" spc="-6">
                <a:solidFill>
                  <a:srgbClr val="000000"/>
                </a:solidFill>
                <a:latin typeface="Vollkorn"/>
                <a:ea typeface="Vollkorn"/>
                <a:cs typeface="Vollkorn"/>
                <a:sym typeface="Vollkorn"/>
              </a:rPr>
              <a:t>(2)  Number and Geometry of the Ligands</a:t>
            </a:r>
          </a:p>
          <a:p>
            <a:pPr algn="just">
              <a:lnSpc>
                <a:spcPts val="3968"/>
              </a:lnSpc>
            </a:pPr>
            <a:r>
              <a:rPr lang="en-US" sz="3100" spc="-6">
                <a:solidFill>
                  <a:srgbClr val="000000"/>
                </a:solidFill>
                <a:latin typeface="Vollkorn"/>
                <a:ea typeface="Vollkorn"/>
                <a:cs typeface="Vollkorn"/>
                <a:sym typeface="Vollkorn"/>
              </a:rPr>
              <a:t> </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507858" y="5551234"/>
            <a:ext cx="6162258" cy="1800210"/>
          </a:xfrm>
          <a:custGeom>
            <a:avLst/>
            <a:gdLst/>
            <a:ahLst/>
            <a:cxnLst/>
            <a:rect r="r" b="b" t="t" l="l"/>
            <a:pathLst>
              <a:path h="1800210" w="6162258">
                <a:moveTo>
                  <a:pt x="0" y="0"/>
                </a:moveTo>
                <a:lnTo>
                  <a:pt x="6162258" y="0"/>
                </a:lnTo>
                <a:lnTo>
                  <a:pt x="6162258" y="1800211"/>
                </a:lnTo>
                <a:lnTo>
                  <a:pt x="0" y="1800211"/>
                </a:lnTo>
                <a:lnTo>
                  <a:pt x="0" y="0"/>
                </a:lnTo>
                <a:close/>
              </a:path>
            </a:pathLst>
          </a:custGeom>
          <a:blipFill>
            <a:blip r:embed="rId8"/>
            <a:stretch>
              <a:fillRect l="0" t="0" r="0" b="0"/>
            </a:stretch>
          </a:blipFill>
        </p:spPr>
      </p:sp>
      <p:sp>
        <p:nvSpPr>
          <p:cNvPr name="Freeform 10" id="10"/>
          <p:cNvSpPr/>
          <p:nvPr/>
        </p:nvSpPr>
        <p:spPr>
          <a:xfrm flipH="false" flipV="false" rot="0">
            <a:off x="8565183" y="3843419"/>
            <a:ext cx="5151781" cy="6165695"/>
          </a:xfrm>
          <a:custGeom>
            <a:avLst/>
            <a:gdLst/>
            <a:ahLst/>
            <a:cxnLst/>
            <a:rect r="r" b="b" t="t" l="l"/>
            <a:pathLst>
              <a:path h="6165695" w="5151781">
                <a:moveTo>
                  <a:pt x="0" y="0"/>
                </a:moveTo>
                <a:lnTo>
                  <a:pt x="5151781" y="0"/>
                </a:lnTo>
                <a:lnTo>
                  <a:pt x="5151781" y="6165695"/>
                </a:lnTo>
                <a:lnTo>
                  <a:pt x="0" y="6165695"/>
                </a:lnTo>
                <a:lnTo>
                  <a:pt x="0" y="0"/>
                </a:lnTo>
                <a:close/>
              </a:path>
            </a:pathLst>
          </a:custGeom>
          <a:blipFill>
            <a:blip r:embed="rId9"/>
            <a:stretch>
              <a:fillRect l="0" t="0" r="0" b="0"/>
            </a:stretch>
          </a:blipFill>
        </p:spPr>
      </p:sp>
      <p:sp>
        <p:nvSpPr>
          <p:cNvPr name="TextBox 11" id="11"/>
          <p:cNvSpPr txBox="true"/>
          <p:nvPr/>
        </p:nvSpPr>
        <p:spPr>
          <a:xfrm rot="0">
            <a:off x="736373" y="839833"/>
            <a:ext cx="14631156" cy="950038"/>
          </a:xfrm>
          <a:prstGeom prst="rect">
            <a:avLst/>
          </a:prstGeom>
        </p:spPr>
        <p:txBody>
          <a:bodyPr anchor="t" rtlCol="false" tIns="0" lIns="0" bIns="0" rIns="0">
            <a:spAutoFit/>
          </a:bodyPr>
          <a:lstStyle/>
          <a:p>
            <a:pPr algn="l">
              <a:lnSpc>
                <a:spcPts val="7576"/>
              </a:lnSpc>
            </a:pPr>
            <a:r>
              <a:rPr lang="en-US" sz="6109">
                <a:solidFill>
                  <a:srgbClr val="010440"/>
                </a:solidFill>
                <a:latin typeface="Anton"/>
                <a:ea typeface="Anton"/>
                <a:cs typeface="Anton"/>
                <a:sym typeface="Anton"/>
              </a:rPr>
              <a:t>1 OXIDATION STATE </a:t>
            </a:r>
          </a:p>
        </p:txBody>
      </p:sp>
      <p:sp>
        <p:nvSpPr>
          <p:cNvPr name="TextBox 12" id="12"/>
          <p:cNvSpPr txBox="true"/>
          <p:nvPr/>
        </p:nvSpPr>
        <p:spPr>
          <a:xfrm rot="0">
            <a:off x="593125" y="2597947"/>
            <a:ext cx="17038686" cy="978154"/>
          </a:xfrm>
          <a:prstGeom prst="rect">
            <a:avLst/>
          </a:prstGeom>
        </p:spPr>
        <p:txBody>
          <a:bodyPr anchor="t" rtlCol="false" tIns="0" lIns="0" bIns="0" rIns="0">
            <a:spAutoFit/>
          </a:bodyPr>
          <a:lstStyle/>
          <a:p>
            <a:pPr algn="just">
              <a:lnSpc>
                <a:spcPts val="3968"/>
              </a:lnSpc>
            </a:pPr>
            <a:r>
              <a:rPr lang="en-US" sz="3100" spc="-6">
                <a:solidFill>
                  <a:srgbClr val="000000"/>
                </a:solidFill>
                <a:latin typeface="Vollkorn"/>
                <a:ea typeface="Vollkorn"/>
                <a:cs typeface="Vollkorn"/>
                <a:sym typeface="Vollkorn"/>
              </a:rPr>
              <a:t>Higher the oxidation state of metal ion causes the ligands to approach more closely to it and therefore, the ligands causes more splitting of metal d-orbitals.</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669694" y="4282497"/>
            <a:ext cx="5017188" cy="1267317"/>
          </a:xfrm>
          <a:custGeom>
            <a:avLst/>
            <a:gdLst/>
            <a:ahLst/>
            <a:cxnLst/>
            <a:rect r="r" b="b" t="t" l="l"/>
            <a:pathLst>
              <a:path h="1267317" w="5017188">
                <a:moveTo>
                  <a:pt x="0" y="0"/>
                </a:moveTo>
                <a:lnTo>
                  <a:pt x="5017188" y="0"/>
                </a:lnTo>
                <a:lnTo>
                  <a:pt x="5017188" y="1267317"/>
                </a:lnTo>
                <a:lnTo>
                  <a:pt x="0" y="1267317"/>
                </a:lnTo>
                <a:lnTo>
                  <a:pt x="0" y="0"/>
                </a:lnTo>
                <a:close/>
              </a:path>
            </a:pathLst>
          </a:custGeom>
          <a:blipFill>
            <a:blip r:embed="rId8"/>
            <a:stretch>
              <a:fillRect l="0" t="0" r="0" b="0"/>
            </a:stretch>
          </a:blipFill>
        </p:spPr>
      </p:sp>
      <p:sp>
        <p:nvSpPr>
          <p:cNvPr name="Freeform 10" id="10"/>
          <p:cNvSpPr/>
          <p:nvPr/>
        </p:nvSpPr>
        <p:spPr>
          <a:xfrm flipH="false" flipV="false" rot="0">
            <a:off x="9855617" y="3997342"/>
            <a:ext cx="5956425" cy="1552472"/>
          </a:xfrm>
          <a:custGeom>
            <a:avLst/>
            <a:gdLst/>
            <a:ahLst/>
            <a:cxnLst/>
            <a:rect r="r" b="b" t="t" l="l"/>
            <a:pathLst>
              <a:path h="1552472" w="5956425">
                <a:moveTo>
                  <a:pt x="0" y="0"/>
                </a:moveTo>
                <a:lnTo>
                  <a:pt x="5956424" y="0"/>
                </a:lnTo>
                <a:lnTo>
                  <a:pt x="5956424" y="1552472"/>
                </a:lnTo>
                <a:lnTo>
                  <a:pt x="0" y="1552472"/>
                </a:lnTo>
                <a:lnTo>
                  <a:pt x="0" y="0"/>
                </a:lnTo>
                <a:close/>
              </a:path>
            </a:pathLst>
          </a:custGeom>
          <a:blipFill>
            <a:blip r:embed="rId9"/>
            <a:stretch>
              <a:fillRect l="0" t="0" r="0" b="0"/>
            </a:stretch>
          </a:blipFill>
        </p:spPr>
      </p:sp>
      <p:sp>
        <p:nvSpPr>
          <p:cNvPr name="Freeform 11" id="11"/>
          <p:cNvSpPr/>
          <p:nvPr/>
        </p:nvSpPr>
        <p:spPr>
          <a:xfrm flipH="false" flipV="false" rot="0">
            <a:off x="5675771" y="5834018"/>
            <a:ext cx="8359692" cy="4249510"/>
          </a:xfrm>
          <a:custGeom>
            <a:avLst/>
            <a:gdLst/>
            <a:ahLst/>
            <a:cxnLst/>
            <a:rect r="r" b="b" t="t" l="l"/>
            <a:pathLst>
              <a:path h="4249510" w="8359692">
                <a:moveTo>
                  <a:pt x="0" y="0"/>
                </a:moveTo>
                <a:lnTo>
                  <a:pt x="8359691" y="0"/>
                </a:lnTo>
                <a:lnTo>
                  <a:pt x="8359691" y="4249510"/>
                </a:lnTo>
                <a:lnTo>
                  <a:pt x="0" y="4249510"/>
                </a:lnTo>
                <a:lnTo>
                  <a:pt x="0" y="0"/>
                </a:lnTo>
                <a:close/>
              </a:path>
            </a:pathLst>
          </a:custGeom>
          <a:blipFill>
            <a:blip r:embed="rId10"/>
            <a:stretch>
              <a:fillRect l="0" t="0" r="0" b="0"/>
            </a:stretch>
          </a:blipFill>
        </p:spPr>
      </p:sp>
      <p:sp>
        <p:nvSpPr>
          <p:cNvPr name="TextBox 12" id="12"/>
          <p:cNvSpPr txBox="true"/>
          <p:nvPr/>
        </p:nvSpPr>
        <p:spPr>
          <a:xfrm rot="0">
            <a:off x="736373" y="839833"/>
            <a:ext cx="14631156" cy="950038"/>
          </a:xfrm>
          <a:prstGeom prst="rect">
            <a:avLst/>
          </a:prstGeom>
        </p:spPr>
        <p:txBody>
          <a:bodyPr anchor="t" rtlCol="false" tIns="0" lIns="0" bIns="0" rIns="0">
            <a:spAutoFit/>
          </a:bodyPr>
          <a:lstStyle/>
          <a:p>
            <a:pPr algn="l">
              <a:lnSpc>
                <a:spcPts val="7576"/>
              </a:lnSpc>
            </a:pPr>
            <a:r>
              <a:rPr lang="en-US" sz="6109">
                <a:solidFill>
                  <a:srgbClr val="010440"/>
                </a:solidFill>
                <a:latin typeface="Anton"/>
                <a:ea typeface="Anton"/>
                <a:cs typeface="Anton"/>
                <a:sym typeface="Anton"/>
              </a:rPr>
              <a:t>2. NUMBER OF D-ELECTRONS</a:t>
            </a:r>
          </a:p>
        </p:txBody>
      </p:sp>
      <p:sp>
        <p:nvSpPr>
          <p:cNvPr name="TextBox 13" id="13"/>
          <p:cNvSpPr txBox="true"/>
          <p:nvPr/>
        </p:nvSpPr>
        <p:spPr>
          <a:xfrm rot="0">
            <a:off x="593125" y="2597947"/>
            <a:ext cx="17038686" cy="1968754"/>
          </a:xfrm>
          <a:prstGeom prst="rect">
            <a:avLst/>
          </a:prstGeom>
        </p:spPr>
        <p:txBody>
          <a:bodyPr anchor="t" rtlCol="false" tIns="0" lIns="0" bIns="0" rIns="0">
            <a:spAutoFit/>
          </a:bodyPr>
          <a:lstStyle/>
          <a:p>
            <a:pPr algn="just">
              <a:lnSpc>
                <a:spcPts val="3968"/>
              </a:lnSpc>
            </a:pPr>
            <a:r>
              <a:rPr lang="en-US" sz="3100" spc="-6">
                <a:solidFill>
                  <a:srgbClr val="000000"/>
                </a:solidFill>
                <a:latin typeface="Vollkorn"/>
                <a:ea typeface="Vollkorn"/>
                <a:cs typeface="Vollkorn"/>
                <a:sym typeface="Vollkorn"/>
              </a:rPr>
              <a:t>For a given series of transition metal, complexes having metal cation with same oxidation state but with different number of electrons in d-orbitals, the magnitude of ∆ decreases with increase in number of d-electrons.</a:t>
            </a:r>
          </a:p>
          <a:p>
            <a:pPr algn="just">
              <a:lnSpc>
                <a:spcPts val="3968"/>
              </a:lnSpc>
            </a:pP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1966242" y="1998592"/>
            <a:ext cx="3580338" cy="7798755"/>
          </a:xfrm>
          <a:custGeom>
            <a:avLst/>
            <a:gdLst/>
            <a:ahLst/>
            <a:cxnLst/>
            <a:rect r="r" b="b" t="t" l="l"/>
            <a:pathLst>
              <a:path h="7798755" w="3580338">
                <a:moveTo>
                  <a:pt x="0" y="0"/>
                </a:moveTo>
                <a:lnTo>
                  <a:pt x="3580338" y="0"/>
                </a:lnTo>
                <a:lnTo>
                  <a:pt x="3580338" y="7798756"/>
                </a:lnTo>
                <a:lnTo>
                  <a:pt x="0" y="7798756"/>
                </a:lnTo>
                <a:lnTo>
                  <a:pt x="0" y="0"/>
                </a:lnTo>
                <a:close/>
              </a:path>
            </a:pathLst>
          </a:custGeom>
          <a:blipFill>
            <a:blip r:embed="rId8"/>
            <a:stretch>
              <a:fillRect l="0" t="0" r="0" b="0"/>
            </a:stretch>
          </a:blipFill>
        </p:spPr>
      </p:sp>
      <p:sp>
        <p:nvSpPr>
          <p:cNvPr name="Freeform 10" id="10"/>
          <p:cNvSpPr/>
          <p:nvPr/>
        </p:nvSpPr>
        <p:spPr>
          <a:xfrm flipH="false" flipV="false" rot="0">
            <a:off x="4089470" y="7458283"/>
            <a:ext cx="5265855" cy="2436859"/>
          </a:xfrm>
          <a:custGeom>
            <a:avLst/>
            <a:gdLst/>
            <a:ahLst/>
            <a:cxnLst/>
            <a:rect r="r" b="b" t="t" l="l"/>
            <a:pathLst>
              <a:path h="2436859" w="5265855">
                <a:moveTo>
                  <a:pt x="0" y="0"/>
                </a:moveTo>
                <a:lnTo>
                  <a:pt x="5265855" y="0"/>
                </a:lnTo>
                <a:lnTo>
                  <a:pt x="5265855" y="2436859"/>
                </a:lnTo>
                <a:lnTo>
                  <a:pt x="0" y="2436859"/>
                </a:lnTo>
                <a:lnTo>
                  <a:pt x="0" y="0"/>
                </a:lnTo>
                <a:close/>
              </a:path>
            </a:pathLst>
          </a:custGeom>
          <a:blipFill>
            <a:blip r:embed="rId9"/>
            <a:stretch>
              <a:fillRect l="0" t="0" r="0" b="0"/>
            </a:stretch>
          </a:blipFill>
        </p:spPr>
      </p:sp>
      <p:sp>
        <p:nvSpPr>
          <p:cNvPr name="TextBox 11" id="11"/>
          <p:cNvSpPr txBox="true"/>
          <p:nvPr/>
        </p:nvSpPr>
        <p:spPr>
          <a:xfrm rot="0">
            <a:off x="593125" y="2146254"/>
            <a:ext cx="10940838" cy="4940554"/>
          </a:xfrm>
          <a:prstGeom prst="rect">
            <a:avLst/>
          </a:prstGeom>
        </p:spPr>
        <p:txBody>
          <a:bodyPr anchor="t" rtlCol="false" tIns="0" lIns="0" bIns="0" rIns="0">
            <a:spAutoFit/>
          </a:bodyPr>
          <a:lstStyle/>
          <a:p>
            <a:pPr algn="just">
              <a:lnSpc>
                <a:spcPts val="3968"/>
              </a:lnSpc>
            </a:pPr>
            <a:r>
              <a:rPr lang="en-US" sz="3100" spc="-6">
                <a:solidFill>
                  <a:srgbClr val="000000"/>
                </a:solidFill>
                <a:latin typeface="Vollkorn"/>
                <a:ea typeface="Vollkorn"/>
                <a:cs typeface="Vollkorn"/>
                <a:sym typeface="Vollkorn"/>
              </a:rPr>
              <a:t>In complexes having the metal cation with same oxidation state, same number of d-electrons and the magnitude ∆ for analogues complexes within a given group increases about 30% to 50% from 3d to 4d and same amount from 4d to 5d.</a:t>
            </a:r>
          </a:p>
          <a:p>
            <a:pPr algn="just">
              <a:lnSpc>
                <a:spcPts val="3968"/>
              </a:lnSpc>
            </a:pPr>
          </a:p>
          <a:p>
            <a:pPr algn="just">
              <a:lnSpc>
                <a:spcPts val="3968"/>
              </a:lnSpc>
            </a:pPr>
            <a:r>
              <a:rPr lang="en-US" sz="3100" spc="-6">
                <a:solidFill>
                  <a:srgbClr val="000000"/>
                </a:solidFill>
                <a:latin typeface="Vollkorn"/>
                <a:ea typeface="Vollkorn"/>
                <a:cs typeface="Vollkorn"/>
                <a:sym typeface="Vollkorn"/>
              </a:rPr>
              <a:t>(i) On moving 3d to 4d and 4d to 5d, the size of d-orbitalsincreases and electron density decreases therefore, ligands can approach metal with larger d-orbital more closely.</a:t>
            </a:r>
          </a:p>
          <a:p>
            <a:pPr algn="just">
              <a:lnSpc>
                <a:spcPts val="3968"/>
              </a:lnSpc>
            </a:pPr>
          </a:p>
          <a:p>
            <a:pPr algn="just">
              <a:lnSpc>
                <a:spcPts val="3968"/>
              </a:lnSpc>
            </a:pPr>
            <a:r>
              <a:rPr lang="en-US" sz="3100" spc="-6">
                <a:solidFill>
                  <a:srgbClr val="000000"/>
                </a:solidFill>
                <a:latin typeface="Vollkorn"/>
                <a:ea typeface="Vollkorn"/>
                <a:cs typeface="Vollkorn"/>
                <a:sym typeface="Vollkorn"/>
              </a:rPr>
              <a:t>(ii) There is less steric hindrance around metal.</a:t>
            </a:r>
          </a:p>
        </p:txBody>
      </p:sp>
      <p:sp>
        <p:nvSpPr>
          <p:cNvPr name="TextBox 12" id="12"/>
          <p:cNvSpPr txBox="true"/>
          <p:nvPr/>
        </p:nvSpPr>
        <p:spPr>
          <a:xfrm rot="0">
            <a:off x="736373" y="839833"/>
            <a:ext cx="14631156" cy="950038"/>
          </a:xfrm>
          <a:prstGeom prst="rect">
            <a:avLst/>
          </a:prstGeom>
        </p:spPr>
        <p:txBody>
          <a:bodyPr anchor="t" rtlCol="false" tIns="0" lIns="0" bIns="0" rIns="0">
            <a:spAutoFit/>
          </a:bodyPr>
          <a:lstStyle/>
          <a:p>
            <a:pPr algn="l">
              <a:lnSpc>
                <a:spcPts val="7576"/>
              </a:lnSpc>
            </a:pPr>
            <a:r>
              <a:rPr lang="en-US" sz="6109">
                <a:solidFill>
                  <a:srgbClr val="010440"/>
                </a:solidFill>
                <a:latin typeface="Anton"/>
                <a:ea typeface="Anton"/>
                <a:cs typeface="Anton"/>
                <a:sym typeface="Anton"/>
              </a:rPr>
              <a:t>3. NATURE OF METAL ION</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5523088" y="4959358"/>
            <a:ext cx="7178761" cy="4684553"/>
          </a:xfrm>
          <a:custGeom>
            <a:avLst/>
            <a:gdLst/>
            <a:ahLst/>
            <a:cxnLst/>
            <a:rect r="r" b="b" t="t" l="l"/>
            <a:pathLst>
              <a:path h="4684553" w="7178761">
                <a:moveTo>
                  <a:pt x="0" y="0"/>
                </a:moveTo>
                <a:lnTo>
                  <a:pt x="7178761" y="0"/>
                </a:lnTo>
                <a:lnTo>
                  <a:pt x="7178761" y="4684553"/>
                </a:lnTo>
                <a:lnTo>
                  <a:pt x="0" y="4684553"/>
                </a:lnTo>
                <a:lnTo>
                  <a:pt x="0" y="0"/>
                </a:lnTo>
                <a:close/>
              </a:path>
            </a:pathLst>
          </a:custGeom>
          <a:blipFill>
            <a:blip r:embed="rId8"/>
            <a:stretch>
              <a:fillRect l="0" t="0" r="0" b="0"/>
            </a:stretch>
          </a:blipFill>
        </p:spPr>
      </p:sp>
      <p:sp>
        <p:nvSpPr>
          <p:cNvPr name="TextBox 10" id="10"/>
          <p:cNvSpPr txBox="true"/>
          <p:nvPr/>
        </p:nvSpPr>
        <p:spPr>
          <a:xfrm rot="0">
            <a:off x="593125" y="2640970"/>
            <a:ext cx="17038686" cy="1968754"/>
          </a:xfrm>
          <a:prstGeom prst="rect">
            <a:avLst/>
          </a:prstGeom>
        </p:spPr>
        <p:txBody>
          <a:bodyPr anchor="t" rtlCol="false" tIns="0" lIns="0" bIns="0" rIns="0">
            <a:spAutoFit/>
          </a:bodyPr>
          <a:lstStyle/>
          <a:p>
            <a:pPr algn="just">
              <a:lnSpc>
                <a:spcPts val="3968"/>
              </a:lnSpc>
            </a:pPr>
            <a:r>
              <a:rPr lang="en-US" sz="3100" spc="-6">
                <a:solidFill>
                  <a:srgbClr val="000000"/>
                </a:solidFill>
                <a:latin typeface="Vollkorn"/>
                <a:ea typeface="Vollkorn"/>
                <a:cs typeface="Vollkorn"/>
                <a:sym typeface="Vollkorn"/>
              </a:rPr>
              <a:t>Metal ion with higher pairing energy will have lower ∆, whereas metal ion with lower pairing energy will have higher ∆.</a:t>
            </a:r>
          </a:p>
          <a:p>
            <a:pPr algn="ctr">
              <a:lnSpc>
                <a:spcPts val="3968"/>
              </a:lnSpc>
            </a:pPr>
          </a:p>
          <a:p>
            <a:pPr algn="ctr">
              <a:lnSpc>
                <a:spcPts val="3968"/>
              </a:lnSpc>
            </a:pPr>
            <a:r>
              <a:rPr lang="en-US" sz="3100" spc="-6">
                <a:solidFill>
                  <a:srgbClr val="000000"/>
                </a:solidFill>
                <a:latin typeface="Vollkorn"/>
                <a:ea typeface="Vollkorn"/>
                <a:cs typeface="Vollkorn"/>
                <a:sym typeface="Vollkorn"/>
              </a:rPr>
              <a:t>Metal factor summary affecting magnitude of CFSE (∆)</a:t>
            </a:r>
          </a:p>
        </p:txBody>
      </p:sp>
      <p:sp>
        <p:nvSpPr>
          <p:cNvPr name="TextBox 11" id="11"/>
          <p:cNvSpPr txBox="true"/>
          <p:nvPr/>
        </p:nvSpPr>
        <p:spPr>
          <a:xfrm rot="0">
            <a:off x="736373" y="839833"/>
            <a:ext cx="14631156" cy="950038"/>
          </a:xfrm>
          <a:prstGeom prst="rect">
            <a:avLst/>
          </a:prstGeom>
        </p:spPr>
        <p:txBody>
          <a:bodyPr anchor="t" rtlCol="false" tIns="0" lIns="0" bIns="0" rIns="0">
            <a:spAutoFit/>
          </a:bodyPr>
          <a:lstStyle/>
          <a:p>
            <a:pPr algn="l">
              <a:lnSpc>
                <a:spcPts val="7576"/>
              </a:lnSpc>
            </a:pPr>
            <a:r>
              <a:rPr lang="en-US" sz="6109">
                <a:solidFill>
                  <a:srgbClr val="010440"/>
                </a:solidFill>
                <a:latin typeface="Anton"/>
                <a:ea typeface="Anton"/>
                <a:cs typeface="Anton"/>
                <a:sym typeface="Anton"/>
              </a:rPr>
              <a:t>4. SPIN PAIRING ENERGY</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593125" y="2317897"/>
            <a:ext cx="17038686" cy="6064504"/>
          </a:xfrm>
          <a:prstGeom prst="rect">
            <a:avLst/>
          </a:prstGeom>
        </p:spPr>
        <p:txBody>
          <a:bodyPr anchor="t" rtlCol="false" tIns="0" lIns="0" bIns="0" rIns="0">
            <a:spAutoFit/>
          </a:bodyPr>
          <a:lstStyle/>
          <a:p>
            <a:pPr algn="l">
              <a:lnSpc>
                <a:spcPts val="3968"/>
              </a:lnSpc>
            </a:pPr>
            <a:r>
              <a:rPr lang="en-US" sz="3100" spc="-6">
                <a:solidFill>
                  <a:srgbClr val="000000"/>
                </a:solidFill>
                <a:latin typeface="Vollkorn"/>
                <a:ea typeface="Vollkorn"/>
                <a:cs typeface="Vollkorn"/>
                <a:sym typeface="Vollkorn"/>
              </a:rPr>
              <a:t>Energy required to put two electrons in the same orbital</a:t>
            </a:r>
          </a:p>
          <a:p>
            <a:pPr algn="l">
              <a:lnSpc>
                <a:spcPts val="3968"/>
              </a:lnSpc>
            </a:pPr>
          </a:p>
          <a:p>
            <a:pPr algn="l">
              <a:lnSpc>
                <a:spcPts val="3968"/>
              </a:lnSpc>
            </a:pPr>
            <a:r>
              <a:rPr lang="en-US" sz="3100" spc="-6">
                <a:solidFill>
                  <a:srgbClr val="000000"/>
                </a:solidFill>
                <a:latin typeface="Vollkorn"/>
                <a:ea typeface="Vollkorn"/>
                <a:cs typeface="Vollkorn"/>
                <a:sym typeface="Vollkorn"/>
              </a:rPr>
              <a:t>The electron pairing energy has two terms</a:t>
            </a:r>
          </a:p>
          <a:p>
            <a:pPr algn="l">
              <a:lnSpc>
                <a:spcPts val="3968"/>
              </a:lnSpc>
            </a:pPr>
          </a:p>
          <a:p>
            <a:pPr algn="just" marL="669293" indent="-334646" lvl="1">
              <a:lnSpc>
                <a:spcPts val="4743"/>
              </a:lnSpc>
              <a:buAutoNum type="arabicPeriod" startAt="1"/>
            </a:pPr>
            <a:r>
              <a:rPr lang="en-US" sz="3100" spc="-6">
                <a:solidFill>
                  <a:srgbClr val="000000"/>
                </a:solidFill>
                <a:latin typeface="Vollkorn"/>
                <a:ea typeface="Vollkorn"/>
                <a:cs typeface="Vollkorn"/>
                <a:sym typeface="Vollkorn"/>
              </a:rPr>
              <a:t>Coulombic repulsion</a:t>
            </a:r>
          </a:p>
          <a:p>
            <a:pPr algn="just" marL="669293" indent="-334646" lvl="1">
              <a:lnSpc>
                <a:spcPts val="4743"/>
              </a:lnSpc>
              <a:buAutoNum type="arabicPeriod" startAt="1"/>
            </a:pPr>
            <a:r>
              <a:rPr lang="en-US" sz="3100" spc="-6">
                <a:solidFill>
                  <a:srgbClr val="000000"/>
                </a:solidFill>
                <a:latin typeface="Vollkorn"/>
                <a:ea typeface="Vollkorn"/>
                <a:cs typeface="Vollkorn"/>
                <a:sym typeface="Vollkorn"/>
              </a:rPr>
              <a:t>Loss of exchange energy on pairing</a:t>
            </a:r>
          </a:p>
          <a:p>
            <a:pPr algn="just">
              <a:lnSpc>
                <a:spcPts val="4743"/>
              </a:lnSpc>
            </a:pPr>
          </a:p>
          <a:p>
            <a:pPr algn="just" marL="669293" indent="-334646" lvl="1">
              <a:lnSpc>
                <a:spcPts val="4743"/>
              </a:lnSpc>
              <a:buAutoNum type="arabicPeriod" startAt="1"/>
            </a:pPr>
            <a:r>
              <a:rPr lang="en-US" b="true" sz="3100" spc="-6">
                <a:solidFill>
                  <a:srgbClr val="000000"/>
                </a:solidFill>
                <a:latin typeface="Vollkorn Bold"/>
                <a:ea typeface="Vollkorn Bold"/>
                <a:cs typeface="Vollkorn Bold"/>
                <a:sym typeface="Vollkorn Bold"/>
              </a:rPr>
              <a:t>Coulombic repulsion</a:t>
            </a:r>
            <a:r>
              <a:rPr lang="en-US" sz="3100" spc="-6">
                <a:solidFill>
                  <a:srgbClr val="000000"/>
                </a:solidFill>
                <a:latin typeface="Vollkorn"/>
                <a:ea typeface="Vollkorn"/>
                <a:cs typeface="Vollkorn"/>
                <a:sym typeface="Vollkorn"/>
              </a:rPr>
              <a:t> is caused by repulsion of electrons and it decreases down the group.</a:t>
            </a:r>
          </a:p>
          <a:p>
            <a:pPr algn="ctr">
              <a:lnSpc>
                <a:spcPts val="4743"/>
              </a:lnSpc>
            </a:pPr>
            <a:r>
              <a:rPr lang="en-US" sz="3100" spc="-6">
                <a:solidFill>
                  <a:srgbClr val="000000"/>
                </a:solidFill>
                <a:latin typeface="Vollkorn"/>
                <a:ea typeface="Vollkorn"/>
                <a:cs typeface="Vollkorn"/>
                <a:sym typeface="Vollkorn"/>
              </a:rPr>
              <a:t>3d &gt; 4d &gt; 5d</a:t>
            </a:r>
          </a:p>
          <a:p>
            <a:pPr algn="ctr">
              <a:lnSpc>
                <a:spcPts val="4743"/>
              </a:lnSpc>
            </a:pPr>
            <a:r>
              <a:rPr lang="en-US" sz="3100" spc="-6">
                <a:solidFill>
                  <a:srgbClr val="000000"/>
                </a:solidFill>
                <a:latin typeface="Vollkorn"/>
                <a:ea typeface="Vollkorn"/>
                <a:cs typeface="Vollkorn"/>
                <a:sym typeface="Vollkorn"/>
              </a:rPr>
              <a:t>Coulombic repulsion contribute to the destabilizing energy</a:t>
            </a:r>
          </a:p>
          <a:p>
            <a:pPr algn="l">
              <a:lnSpc>
                <a:spcPts val="3968"/>
              </a:lnSpc>
            </a:pPr>
          </a:p>
        </p:txBody>
      </p:sp>
      <p:sp>
        <p:nvSpPr>
          <p:cNvPr name="Freeform 10" id="10"/>
          <p:cNvSpPr/>
          <p:nvPr/>
        </p:nvSpPr>
        <p:spPr>
          <a:xfrm flipH="false" flipV="false" rot="0">
            <a:off x="7574572" y="7988276"/>
            <a:ext cx="3602895" cy="2062183"/>
          </a:xfrm>
          <a:custGeom>
            <a:avLst/>
            <a:gdLst/>
            <a:ahLst/>
            <a:cxnLst/>
            <a:rect r="r" b="b" t="t" l="l"/>
            <a:pathLst>
              <a:path h="2062183" w="3602895">
                <a:moveTo>
                  <a:pt x="0" y="0"/>
                </a:moveTo>
                <a:lnTo>
                  <a:pt x="3602895" y="0"/>
                </a:lnTo>
                <a:lnTo>
                  <a:pt x="3602895" y="2062184"/>
                </a:lnTo>
                <a:lnTo>
                  <a:pt x="0" y="2062184"/>
                </a:lnTo>
                <a:lnTo>
                  <a:pt x="0" y="0"/>
                </a:lnTo>
                <a:close/>
              </a:path>
            </a:pathLst>
          </a:custGeom>
          <a:blipFill>
            <a:blip r:embed="rId8"/>
            <a:stretch>
              <a:fillRect l="0" t="0" r="0" b="0"/>
            </a:stretch>
          </a:blipFill>
        </p:spPr>
      </p:sp>
      <p:sp>
        <p:nvSpPr>
          <p:cNvPr name="TextBox 11" id="11"/>
          <p:cNvSpPr txBox="true"/>
          <p:nvPr/>
        </p:nvSpPr>
        <p:spPr>
          <a:xfrm rot="0">
            <a:off x="736373" y="839833"/>
            <a:ext cx="14631156" cy="950038"/>
          </a:xfrm>
          <a:prstGeom prst="rect">
            <a:avLst/>
          </a:prstGeom>
        </p:spPr>
        <p:txBody>
          <a:bodyPr anchor="t" rtlCol="false" tIns="0" lIns="0" bIns="0" rIns="0">
            <a:spAutoFit/>
          </a:bodyPr>
          <a:lstStyle/>
          <a:p>
            <a:pPr algn="l">
              <a:lnSpc>
                <a:spcPts val="7576"/>
              </a:lnSpc>
            </a:pPr>
            <a:r>
              <a:rPr lang="en-US" sz="6109">
                <a:solidFill>
                  <a:srgbClr val="010440"/>
                </a:solidFill>
                <a:latin typeface="Anton"/>
                <a:ea typeface="Anton"/>
                <a:cs typeface="Anton"/>
                <a:sym typeface="Anton"/>
              </a:rPr>
              <a:t>SPIN PAIRING ENERGY (P)</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5438855" y="4604210"/>
            <a:ext cx="6108642" cy="1542586"/>
          </a:xfrm>
          <a:custGeom>
            <a:avLst/>
            <a:gdLst/>
            <a:ahLst/>
            <a:cxnLst/>
            <a:rect r="r" b="b" t="t" l="l"/>
            <a:pathLst>
              <a:path h="1542586" w="6108642">
                <a:moveTo>
                  <a:pt x="0" y="0"/>
                </a:moveTo>
                <a:lnTo>
                  <a:pt x="6108643" y="0"/>
                </a:lnTo>
                <a:lnTo>
                  <a:pt x="6108643" y="1542587"/>
                </a:lnTo>
                <a:lnTo>
                  <a:pt x="0" y="1542587"/>
                </a:lnTo>
                <a:lnTo>
                  <a:pt x="0" y="0"/>
                </a:lnTo>
                <a:close/>
              </a:path>
            </a:pathLst>
          </a:custGeom>
          <a:blipFill>
            <a:blip r:embed="rId8"/>
            <a:stretch>
              <a:fillRect l="0" t="0" r="0" b="0"/>
            </a:stretch>
          </a:blipFill>
        </p:spPr>
      </p:sp>
      <p:sp>
        <p:nvSpPr>
          <p:cNvPr name="Freeform 10" id="10"/>
          <p:cNvSpPr/>
          <p:nvPr/>
        </p:nvSpPr>
        <p:spPr>
          <a:xfrm flipH="false" flipV="false" rot="0">
            <a:off x="656188" y="7798863"/>
            <a:ext cx="16975624" cy="1167074"/>
          </a:xfrm>
          <a:custGeom>
            <a:avLst/>
            <a:gdLst/>
            <a:ahLst/>
            <a:cxnLst/>
            <a:rect r="r" b="b" t="t" l="l"/>
            <a:pathLst>
              <a:path h="1167074" w="16975624">
                <a:moveTo>
                  <a:pt x="0" y="0"/>
                </a:moveTo>
                <a:lnTo>
                  <a:pt x="16975624" y="0"/>
                </a:lnTo>
                <a:lnTo>
                  <a:pt x="16975624" y="1167074"/>
                </a:lnTo>
                <a:lnTo>
                  <a:pt x="0" y="1167074"/>
                </a:lnTo>
                <a:lnTo>
                  <a:pt x="0" y="0"/>
                </a:lnTo>
                <a:close/>
              </a:path>
            </a:pathLst>
          </a:custGeom>
          <a:blipFill>
            <a:blip r:embed="rId9"/>
            <a:stretch>
              <a:fillRect l="0" t="0" r="0" b="0"/>
            </a:stretch>
          </a:blipFill>
        </p:spPr>
      </p:sp>
      <p:sp>
        <p:nvSpPr>
          <p:cNvPr name="TextBox 11" id="11"/>
          <p:cNvSpPr txBox="true"/>
          <p:nvPr/>
        </p:nvSpPr>
        <p:spPr>
          <a:xfrm rot="0">
            <a:off x="593125" y="2731579"/>
            <a:ext cx="17038686" cy="1609979"/>
          </a:xfrm>
          <a:prstGeom prst="rect">
            <a:avLst/>
          </a:prstGeom>
        </p:spPr>
        <p:txBody>
          <a:bodyPr anchor="t" rtlCol="false" tIns="0" lIns="0" bIns="0" rIns="0">
            <a:spAutoFit/>
          </a:bodyPr>
          <a:lstStyle/>
          <a:p>
            <a:pPr algn="l">
              <a:lnSpc>
                <a:spcPts val="3193"/>
              </a:lnSpc>
            </a:pPr>
            <a:r>
              <a:rPr lang="en-US" sz="3100" spc="-6">
                <a:solidFill>
                  <a:srgbClr val="000000"/>
                </a:solidFill>
                <a:latin typeface="Vollkorn"/>
                <a:ea typeface="Vollkorn"/>
                <a:cs typeface="Vollkorn"/>
                <a:sym typeface="Vollkorn"/>
              </a:rPr>
              <a:t>(2) Loss of exchange energy on pairing contributes to the stabilizing energy associated with two electrons having parallel spin.</a:t>
            </a:r>
          </a:p>
          <a:p>
            <a:pPr algn="l">
              <a:lnSpc>
                <a:spcPts val="3193"/>
              </a:lnSpc>
            </a:pPr>
          </a:p>
          <a:p>
            <a:pPr algn="l">
              <a:lnSpc>
                <a:spcPts val="3193"/>
              </a:lnSpc>
            </a:pPr>
            <a:r>
              <a:rPr lang="en-US" sz="3100" spc="-6">
                <a:solidFill>
                  <a:srgbClr val="000000"/>
                </a:solidFill>
                <a:latin typeface="Vollkorn"/>
                <a:ea typeface="Vollkorn"/>
                <a:cs typeface="Vollkorn"/>
                <a:sym typeface="Vollkorn"/>
              </a:rPr>
              <a:t> Mathematically, exchange energy can be calculated using the following equation</a:t>
            </a:r>
          </a:p>
        </p:txBody>
      </p:sp>
      <p:sp>
        <p:nvSpPr>
          <p:cNvPr name="TextBox 12" id="12"/>
          <p:cNvSpPr txBox="true"/>
          <p:nvPr/>
        </p:nvSpPr>
        <p:spPr>
          <a:xfrm rot="0">
            <a:off x="736373" y="839833"/>
            <a:ext cx="14631156" cy="950038"/>
          </a:xfrm>
          <a:prstGeom prst="rect">
            <a:avLst/>
          </a:prstGeom>
        </p:spPr>
        <p:txBody>
          <a:bodyPr anchor="t" rtlCol="false" tIns="0" lIns="0" bIns="0" rIns="0">
            <a:spAutoFit/>
          </a:bodyPr>
          <a:lstStyle/>
          <a:p>
            <a:pPr algn="l">
              <a:lnSpc>
                <a:spcPts val="7576"/>
              </a:lnSpc>
            </a:pPr>
            <a:r>
              <a:rPr lang="en-US" sz="6109">
                <a:solidFill>
                  <a:srgbClr val="010440"/>
                </a:solidFill>
                <a:latin typeface="Anton"/>
                <a:ea typeface="Anton"/>
                <a:cs typeface="Anton"/>
                <a:sym typeface="Anton"/>
              </a:rPr>
              <a:t>SPIN PAIRING ENERGY (P)</a:t>
            </a:r>
          </a:p>
        </p:txBody>
      </p:sp>
      <p:sp>
        <p:nvSpPr>
          <p:cNvPr name="TextBox 13" id="13"/>
          <p:cNvSpPr txBox="true"/>
          <p:nvPr/>
        </p:nvSpPr>
        <p:spPr>
          <a:xfrm rot="0">
            <a:off x="593125" y="6682255"/>
            <a:ext cx="17038686" cy="409829"/>
          </a:xfrm>
          <a:prstGeom prst="rect">
            <a:avLst/>
          </a:prstGeom>
        </p:spPr>
        <p:txBody>
          <a:bodyPr anchor="t" rtlCol="false" tIns="0" lIns="0" bIns="0" rIns="0">
            <a:spAutoFit/>
          </a:bodyPr>
          <a:lstStyle/>
          <a:p>
            <a:pPr algn="l">
              <a:lnSpc>
                <a:spcPts val="3193"/>
              </a:lnSpc>
            </a:pPr>
            <a:r>
              <a:rPr lang="en-US" sz="3100" spc="-6">
                <a:solidFill>
                  <a:srgbClr val="000000"/>
                </a:solidFill>
                <a:latin typeface="Vollkorn"/>
                <a:ea typeface="Vollkorn"/>
                <a:cs typeface="Vollkorn"/>
                <a:sym typeface="Vollkorn"/>
              </a:rPr>
              <a:t>How to calculate the loss of exchange energy for metal ion. </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150204" y="812556"/>
            <a:ext cx="12976610" cy="8661887"/>
          </a:xfrm>
          <a:custGeom>
            <a:avLst/>
            <a:gdLst/>
            <a:ahLst/>
            <a:cxnLst/>
            <a:rect r="r" b="b" t="t" l="l"/>
            <a:pathLst>
              <a:path h="8661887" w="12976610">
                <a:moveTo>
                  <a:pt x="0" y="0"/>
                </a:moveTo>
                <a:lnTo>
                  <a:pt x="12976610" y="0"/>
                </a:lnTo>
                <a:lnTo>
                  <a:pt x="12976610" y="8661888"/>
                </a:lnTo>
                <a:lnTo>
                  <a:pt x="0" y="8661888"/>
                </a:lnTo>
                <a:lnTo>
                  <a:pt x="0" y="0"/>
                </a:lnTo>
                <a:close/>
              </a:path>
            </a:pathLst>
          </a:custGeom>
          <a:blipFill>
            <a:blip r:embed="rId8"/>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312745" y="8759706"/>
            <a:ext cx="15662510" cy="1037641"/>
          </a:xfrm>
          <a:custGeom>
            <a:avLst/>
            <a:gdLst/>
            <a:ahLst/>
            <a:cxnLst/>
            <a:rect r="r" b="b" t="t" l="l"/>
            <a:pathLst>
              <a:path h="1037641" w="15662510">
                <a:moveTo>
                  <a:pt x="0" y="0"/>
                </a:moveTo>
                <a:lnTo>
                  <a:pt x="15662510" y="0"/>
                </a:lnTo>
                <a:lnTo>
                  <a:pt x="15662510" y="1037642"/>
                </a:lnTo>
                <a:lnTo>
                  <a:pt x="0" y="1037642"/>
                </a:lnTo>
                <a:lnTo>
                  <a:pt x="0" y="0"/>
                </a:lnTo>
                <a:close/>
              </a:path>
            </a:pathLst>
          </a:custGeom>
          <a:blipFill>
            <a:blip r:embed="rId8"/>
            <a:stretch>
              <a:fillRect l="0" t="0" r="0" b="0"/>
            </a:stretch>
          </a:blipFill>
        </p:spPr>
      </p:sp>
      <p:sp>
        <p:nvSpPr>
          <p:cNvPr name="Freeform 10" id="10"/>
          <p:cNvSpPr/>
          <p:nvPr/>
        </p:nvSpPr>
        <p:spPr>
          <a:xfrm flipH="false" flipV="false" rot="0">
            <a:off x="3442027" y="499423"/>
            <a:ext cx="11403945" cy="7882977"/>
          </a:xfrm>
          <a:custGeom>
            <a:avLst/>
            <a:gdLst/>
            <a:ahLst/>
            <a:cxnLst/>
            <a:rect r="r" b="b" t="t" l="l"/>
            <a:pathLst>
              <a:path h="7882977" w="11403945">
                <a:moveTo>
                  <a:pt x="0" y="0"/>
                </a:moveTo>
                <a:lnTo>
                  <a:pt x="11403946" y="0"/>
                </a:lnTo>
                <a:lnTo>
                  <a:pt x="11403946" y="7882977"/>
                </a:lnTo>
                <a:lnTo>
                  <a:pt x="0" y="7882977"/>
                </a:lnTo>
                <a:lnTo>
                  <a:pt x="0" y="0"/>
                </a:lnTo>
                <a:close/>
              </a:path>
            </a:pathLst>
          </a:custGeom>
          <a:blipFill>
            <a:blip r:embed="rId9"/>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593125" y="2480479"/>
            <a:ext cx="17038686" cy="3978148"/>
          </a:xfrm>
          <a:prstGeom prst="rect">
            <a:avLst/>
          </a:prstGeom>
        </p:spPr>
        <p:txBody>
          <a:bodyPr anchor="t" rtlCol="false" tIns="0" lIns="0" bIns="0" rIns="0">
            <a:spAutoFit/>
          </a:bodyPr>
          <a:lstStyle/>
          <a:p>
            <a:pPr algn="l">
              <a:lnSpc>
                <a:spcPts val="3193"/>
              </a:lnSpc>
            </a:pPr>
            <a:r>
              <a:rPr lang="en-US" sz="3100" spc="-6">
                <a:solidFill>
                  <a:srgbClr val="000000"/>
                </a:solidFill>
                <a:latin typeface="Vollkorn"/>
                <a:ea typeface="Vollkorn"/>
                <a:cs typeface="Vollkorn"/>
                <a:sym typeface="Vollkorn"/>
              </a:rPr>
              <a:t>The ligands are classified as weak and strong field ligands.</a:t>
            </a:r>
          </a:p>
          <a:p>
            <a:pPr algn="l">
              <a:lnSpc>
                <a:spcPts val="3193"/>
              </a:lnSpc>
            </a:pPr>
          </a:p>
          <a:p>
            <a:pPr algn="l">
              <a:lnSpc>
                <a:spcPts val="3193"/>
              </a:lnSpc>
            </a:pPr>
            <a:r>
              <a:rPr lang="en-US" sz="3100" spc="-6">
                <a:solidFill>
                  <a:srgbClr val="000000"/>
                </a:solidFill>
                <a:latin typeface="Vollkorn"/>
                <a:ea typeface="Vollkorn"/>
                <a:cs typeface="Vollkorn"/>
                <a:sym typeface="Vollkorn"/>
              </a:rPr>
              <a:t>Ligand which cause a small degree of splitting of d-orbital are called weak field ligands.</a:t>
            </a:r>
          </a:p>
          <a:p>
            <a:pPr algn="l">
              <a:lnSpc>
                <a:spcPts val="3193"/>
              </a:lnSpc>
            </a:pPr>
          </a:p>
          <a:p>
            <a:pPr algn="l">
              <a:lnSpc>
                <a:spcPts val="3193"/>
              </a:lnSpc>
            </a:pPr>
            <a:r>
              <a:rPr lang="en-US" sz="3100" spc="-6">
                <a:solidFill>
                  <a:srgbClr val="000000"/>
                </a:solidFill>
                <a:latin typeface="Vollkorn"/>
                <a:ea typeface="Vollkorn"/>
                <a:cs typeface="Vollkorn"/>
                <a:sym typeface="Vollkorn"/>
              </a:rPr>
              <a:t>Ligand which cause large splitting of d-orbital are called strong field ligands.</a:t>
            </a:r>
          </a:p>
          <a:p>
            <a:pPr algn="l">
              <a:lnSpc>
                <a:spcPts val="3999"/>
              </a:lnSpc>
            </a:pPr>
          </a:p>
          <a:p>
            <a:pPr algn="l">
              <a:lnSpc>
                <a:spcPts val="3999"/>
              </a:lnSpc>
            </a:pPr>
            <a:r>
              <a:rPr lang="en-US" sz="3100" spc="-6">
                <a:solidFill>
                  <a:srgbClr val="000000"/>
                </a:solidFill>
                <a:latin typeface="Vollkorn"/>
                <a:ea typeface="Vollkorn"/>
                <a:cs typeface="Vollkorn"/>
                <a:sym typeface="Vollkorn"/>
              </a:rPr>
              <a:t>The common ligands have been arranged in order of their increasing crystal field splitting power to cause splitting of d-orbitals from study of their effects on spectra of transition metal ions. This order usually called as Spectrochemical series.</a:t>
            </a:r>
          </a:p>
        </p:txBody>
      </p:sp>
      <p:sp>
        <p:nvSpPr>
          <p:cNvPr name="Freeform 10" id="10"/>
          <p:cNvSpPr/>
          <p:nvPr/>
        </p:nvSpPr>
        <p:spPr>
          <a:xfrm flipH="false" flipV="false" rot="0">
            <a:off x="3493371" y="6475313"/>
            <a:ext cx="11301259" cy="1907087"/>
          </a:xfrm>
          <a:custGeom>
            <a:avLst/>
            <a:gdLst/>
            <a:ahLst/>
            <a:cxnLst/>
            <a:rect r="r" b="b" t="t" l="l"/>
            <a:pathLst>
              <a:path h="1907087" w="11301259">
                <a:moveTo>
                  <a:pt x="0" y="0"/>
                </a:moveTo>
                <a:lnTo>
                  <a:pt x="11301258" y="0"/>
                </a:lnTo>
                <a:lnTo>
                  <a:pt x="11301258" y="1907087"/>
                </a:lnTo>
                <a:lnTo>
                  <a:pt x="0" y="1907087"/>
                </a:lnTo>
                <a:lnTo>
                  <a:pt x="0" y="0"/>
                </a:lnTo>
                <a:close/>
              </a:path>
            </a:pathLst>
          </a:custGeom>
          <a:blipFill>
            <a:blip r:embed="rId8"/>
            <a:stretch>
              <a:fillRect l="0" t="0" r="0" b="0"/>
            </a:stretch>
          </a:blipFill>
        </p:spPr>
      </p:sp>
      <p:sp>
        <p:nvSpPr>
          <p:cNvPr name="TextBox 11" id="11"/>
          <p:cNvSpPr txBox="true"/>
          <p:nvPr/>
        </p:nvSpPr>
        <p:spPr>
          <a:xfrm rot="0">
            <a:off x="736373" y="839833"/>
            <a:ext cx="14631156" cy="950038"/>
          </a:xfrm>
          <a:prstGeom prst="rect">
            <a:avLst/>
          </a:prstGeom>
        </p:spPr>
        <p:txBody>
          <a:bodyPr anchor="t" rtlCol="false" tIns="0" lIns="0" bIns="0" rIns="0">
            <a:spAutoFit/>
          </a:bodyPr>
          <a:lstStyle/>
          <a:p>
            <a:pPr algn="l">
              <a:lnSpc>
                <a:spcPts val="7576"/>
              </a:lnSpc>
            </a:pPr>
            <a:r>
              <a:rPr lang="en-US" sz="6109">
                <a:solidFill>
                  <a:srgbClr val="010440"/>
                </a:solidFill>
                <a:latin typeface="Anton"/>
                <a:ea typeface="Anton"/>
                <a:cs typeface="Anton"/>
                <a:sym typeface="Anton"/>
              </a:rPr>
              <a:t>1.  LIGAND CHARACTER</a:t>
            </a:r>
          </a:p>
        </p:txBody>
      </p:sp>
      <p:sp>
        <p:nvSpPr>
          <p:cNvPr name="TextBox 12" id="12"/>
          <p:cNvSpPr txBox="true"/>
          <p:nvPr/>
        </p:nvSpPr>
        <p:spPr>
          <a:xfrm rot="0">
            <a:off x="8241510" y="8139998"/>
            <a:ext cx="2246114" cy="1657350"/>
          </a:xfrm>
          <a:prstGeom prst="rect">
            <a:avLst/>
          </a:prstGeom>
        </p:spPr>
        <p:txBody>
          <a:bodyPr anchor="t" rtlCol="false" tIns="0" lIns="0" bIns="0" rIns="0">
            <a:spAutoFit/>
          </a:bodyPr>
          <a:lstStyle/>
          <a:p>
            <a:pPr algn="l">
              <a:lnSpc>
                <a:spcPts val="3240"/>
              </a:lnSpc>
              <a:spcBef>
                <a:spcPct val="0"/>
              </a:spcBef>
            </a:pPr>
            <a:r>
              <a:rPr lang="en-US" sz="2700">
                <a:solidFill>
                  <a:srgbClr val="000000"/>
                </a:solidFill>
                <a:latin typeface="Cambria"/>
                <a:ea typeface="Cambria"/>
                <a:cs typeface="Cambria"/>
                <a:sym typeface="Cambria"/>
              </a:rPr>
              <a:t>X = Weak field</a:t>
            </a:r>
          </a:p>
          <a:p>
            <a:pPr algn="l">
              <a:lnSpc>
                <a:spcPts val="3240"/>
              </a:lnSpc>
              <a:spcBef>
                <a:spcPct val="0"/>
              </a:spcBef>
            </a:pPr>
            <a:r>
              <a:rPr lang="en-US" sz="2700">
                <a:solidFill>
                  <a:srgbClr val="000000"/>
                </a:solidFill>
                <a:latin typeface="Cambria"/>
                <a:ea typeface="Cambria"/>
                <a:cs typeface="Cambria"/>
                <a:sym typeface="Cambria"/>
              </a:rPr>
              <a:t>O = Middle</a:t>
            </a:r>
          </a:p>
          <a:p>
            <a:pPr algn="l">
              <a:lnSpc>
                <a:spcPts val="3240"/>
              </a:lnSpc>
              <a:spcBef>
                <a:spcPct val="0"/>
              </a:spcBef>
            </a:pPr>
            <a:r>
              <a:rPr lang="en-US" sz="2700">
                <a:solidFill>
                  <a:srgbClr val="000000"/>
                </a:solidFill>
                <a:latin typeface="Cambria"/>
                <a:ea typeface="Cambria"/>
                <a:cs typeface="Cambria"/>
                <a:sym typeface="Cambria"/>
              </a:rPr>
              <a:t>N = Strong</a:t>
            </a:r>
          </a:p>
          <a:p>
            <a:pPr algn="l">
              <a:lnSpc>
                <a:spcPts val="3240"/>
              </a:lnSpc>
              <a:spcBef>
                <a:spcPct val="0"/>
              </a:spcBef>
            </a:pPr>
            <a:r>
              <a:rPr lang="en-US" sz="2700">
                <a:solidFill>
                  <a:srgbClr val="000000"/>
                </a:solidFill>
                <a:latin typeface="Cambria"/>
                <a:ea typeface="Cambria"/>
                <a:cs typeface="Cambria"/>
                <a:sym typeface="Cambria"/>
              </a:rPr>
              <a:t>C = Very strong</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355613" y="1912691"/>
            <a:ext cx="6334137" cy="6560356"/>
          </a:xfrm>
          <a:custGeom>
            <a:avLst/>
            <a:gdLst/>
            <a:ahLst/>
            <a:cxnLst/>
            <a:rect r="r" b="b" t="t" l="l"/>
            <a:pathLst>
              <a:path h="6560356" w="6334137">
                <a:moveTo>
                  <a:pt x="0" y="0"/>
                </a:moveTo>
                <a:lnTo>
                  <a:pt x="6334137" y="0"/>
                </a:lnTo>
                <a:lnTo>
                  <a:pt x="6334137" y="6560356"/>
                </a:lnTo>
                <a:lnTo>
                  <a:pt x="0" y="6560356"/>
                </a:lnTo>
                <a:lnTo>
                  <a:pt x="0" y="0"/>
                </a:lnTo>
                <a:close/>
              </a:path>
            </a:pathLst>
          </a:custGeom>
          <a:blipFill>
            <a:blip r:embed="rId8"/>
            <a:stretch>
              <a:fillRect l="0" t="0" r="0" b="0"/>
            </a:stretch>
          </a:blipFill>
        </p:spPr>
      </p:sp>
      <p:sp>
        <p:nvSpPr>
          <p:cNvPr name="Freeform 10" id="10"/>
          <p:cNvSpPr/>
          <p:nvPr/>
        </p:nvSpPr>
        <p:spPr>
          <a:xfrm flipH="false" flipV="false" rot="0">
            <a:off x="9424912" y="1912691"/>
            <a:ext cx="5285959" cy="6850171"/>
          </a:xfrm>
          <a:custGeom>
            <a:avLst/>
            <a:gdLst/>
            <a:ahLst/>
            <a:cxnLst/>
            <a:rect r="r" b="b" t="t" l="l"/>
            <a:pathLst>
              <a:path h="6850171" w="5285959">
                <a:moveTo>
                  <a:pt x="0" y="0"/>
                </a:moveTo>
                <a:lnTo>
                  <a:pt x="5285959" y="0"/>
                </a:lnTo>
                <a:lnTo>
                  <a:pt x="5285959" y="6850170"/>
                </a:lnTo>
                <a:lnTo>
                  <a:pt x="0" y="6850170"/>
                </a:lnTo>
                <a:lnTo>
                  <a:pt x="0" y="0"/>
                </a:lnTo>
                <a:close/>
              </a:path>
            </a:pathLst>
          </a:custGeom>
          <a:blipFill>
            <a:blip r:embed="rId9"/>
            <a:stretch>
              <a:fillRect l="0" t="0" r="0" b="0"/>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8577780" y="3571870"/>
            <a:ext cx="4177894" cy="874952"/>
          </a:xfrm>
          <a:custGeom>
            <a:avLst/>
            <a:gdLst/>
            <a:ahLst/>
            <a:cxnLst/>
            <a:rect r="r" b="b" t="t" l="l"/>
            <a:pathLst>
              <a:path h="874952" w="4177894">
                <a:moveTo>
                  <a:pt x="0" y="0"/>
                </a:moveTo>
                <a:lnTo>
                  <a:pt x="4177894" y="0"/>
                </a:lnTo>
                <a:lnTo>
                  <a:pt x="4177894" y="874952"/>
                </a:lnTo>
                <a:lnTo>
                  <a:pt x="0" y="874952"/>
                </a:lnTo>
                <a:lnTo>
                  <a:pt x="0" y="0"/>
                </a:lnTo>
                <a:close/>
              </a:path>
            </a:pathLst>
          </a:custGeom>
          <a:blipFill>
            <a:blip r:embed="rId8"/>
            <a:stretch>
              <a:fillRect l="0" t="0" r="0" b="0"/>
            </a:stretch>
          </a:blipFill>
        </p:spPr>
      </p:sp>
      <p:sp>
        <p:nvSpPr>
          <p:cNvPr name="Freeform 10" id="10"/>
          <p:cNvSpPr/>
          <p:nvPr/>
        </p:nvSpPr>
        <p:spPr>
          <a:xfrm flipH="false" flipV="false" rot="0">
            <a:off x="6047290" y="6227997"/>
            <a:ext cx="8158728" cy="3843059"/>
          </a:xfrm>
          <a:custGeom>
            <a:avLst/>
            <a:gdLst/>
            <a:ahLst/>
            <a:cxnLst/>
            <a:rect r="r" b="b" t="t" l="l"/>
            <a:pathLst>
              <a:path h="3843059" w="8158728">
                <a:moveTo>
                  <a:pt x="0" y="0"/>
                </a:moveTo>
                <a:lnTo>
                  <a:pt x="8158729" y="0"/>
                </a:lnTo>
                <a:lnTo>
                  <a:pt x="8158729" y="3843059"/>
                </a:lnTo>
                <a:lnTo>
                  <a:pt x="0" y="3843059"/>
                </a:lnTo>
                <a:lnTo>
                  <a:pt x="0" y="0"/>
                </a:lnTo>
                <a:close/>
              </a:path>
            </a:pathLst>
          </a:custGeom>
          <a:blipFill>
            <a:blip r:embed="rId9"/>
            <a:stretch>
              <a:fillRect l="0" t="0" r="0" b="0"/>
            </a:stretch>
          </a:blipFill>
        </p:spPr>
      </p:sp>
      <p:sp>
        <p:nvSpPr>
          <p:cNvPr name="TextBox 11" id="11"/>
          <p:cNvSpPr txBox="true"/>
          <p:nvPr/>
        </p:nvSpPr>
        <p:spPr>
          <a:xfrm rot="0">
            <a:off x="593125" y="2666549"/>
            <a:ext cx="17038686" cy="965327"/>
          </a:xfrm>
          <a:prstGeom prst="rect">
            <a:avLst/>
          </a:prstGeom>
        </p:spPr>
        <p:txBody>
          <a:bodyPr anchor="t" rtlCol="false" tIns="0" lIns="0" bIns="0" rIns="0">
            <a:spAutoFit/>
          </a:bodyPr>
          <a:lstStyle/>
          <a:p>
            <a:pPr algn="l">
              <a:lnSpc>
                <a:spcPts val="3844"/>
              </a:lnSpc>
            </a:pPr>
            <a:r>
              <a:rPr lang="en-US" sz="3100" spc="-6">
                <a:solidFill>
                  <a:srgbClr val="000000"/>
                </a:solidFill>
                <a:latin typeface="Vollkorn"/>
                <a:ea typeface="Vollkorn"/>
                <a:cs typeface="Vollkorn"/>
                <a:sym typeface="Vollkorn"/>
              </a:rPr>
              <a:t>The magnitude of crystal field splitting increases with increase of the number of ligands. Hence, the crystal field splitting will follow the order</a:t>
            </a:r>
          </a:p>
        </p:txBody>
      </p:sp>
      <p:sp>
        <p:nvSpPr>
          <p:cNvPr name="TextBox 12" id="12"/>
          <p:cNvSpPr txBox="true"/>
          <p:nvPr/>
        </p:nvSpPr>
        <p:spPr>
          <a:xfrm rot="0">
            <a:off x="736373" y="839833"/>
            <a:ext cx="14631156" cy="950038"/>
          </a:xfrm>
          <a:prstGeom prst="rect">
            <a:avLst/>
          </a:prstGeom>
        </p:spPr>
        <p:txBody>
          <a:bodyPr anchor="t" rtlCol="false" tIns="0" lIns="0" bIns="0" rIns="0">
            <a:spAutoFit/>
          </a:bodyPr>
          <a:lstStyle/>
          <a:p>
            <a:pPr algn="l">
              <a:lnSpc>
                <a:spcPts val="7576"/>
              </a:lnSpc>
            </a:pPr>
            <a:r>
              <a:rPr lang="en-US" sz="6109">
                <a:solidFill>
                  <a:srgbClr val="010440"/>
                </a:solidFill>
                <a:latin typeface="Anton"/>
                <a:ea typeface="Anton"/>
                <a:cs typeface="Anton"/>
                <a:sym typeface="Anton"/>
              </a:rPr>
              <a:t>NUMBER AND GEOMETRY OF THE LIGANDS</a:t>
            </a:r>
          </a:p>
        </p:txBody>
      </p:sp>
      <p:sp>
        <p:nvSpPr>
          <p:cNvPr name="TextBox 13" id="13"/>
          <p:cNvSpPr txBox="true"/>
          <p:nvPr/>
        </p:nvSpPr>
        <p:spPr>
          <a:xfrm rot="0">
            <a:off x="593125" y="4598710"/>
            <a:ext cx="17038686" cy="1936877"/>
          </a:xfrm>
          <a:prstGeom prst="rect">
            <a:avLst/>
          </a:prstGeom>
        </p:spPr>
        <p:txBody>
          <a:bodyPr anchor="t" rtlCol="false" tIns="0" lIns="0" bIns="0" rIns="0">
            <a:spAutoFit/>
          </a:bodyPr>
          <a:lstStyle/>
          <a:p>
            <a:pPr algn="l">
              <a:lnSpc>
                <a:spcPts val="3844"/>
              </a:lnSpc>
            </a:pPr>
            <a:r>
              <a:rPr lang="en-US" sz="3100" spc="-6">
                <a:solidFill>
                  <a:srgbClr val="000000"/>
                </a:solidFill>
                <a:latin typeface="Vollkorn"/>
                <a:ea typeface="Vollkorn"/>
                <a:cs typeface="Vollkorn"/>
                <a:sym typeface="Vollkorn"/>
              </a:rPr>
              <a:t>Though the number of ligands in square planar complex is smaller than octahedral, the magnitude of splitting is greater for square planar than octahedral because of the fact that square planar complex are formed by much strong ligands and also the two electrons in dz2 orbital are stabilized.</a:t>
            </a:r>
          </a:p>
          <a:p>
            <a:pPr algn="l">
              <a:lnSpc>
                <a:spcPts val="3844"/>
              </a:lnSpc>
            </a:pP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4066271" y="3746176"/>
            <a:ext cx="11301259" cy="706329"/>
          </a:xfrm>
          <a:custGeom>
            <a:avLst/>
            <a:gdLst/>
            <a:ahLst/>
            <a:cxnLst/>
            <a:rect r="r" b="b" t="t" l="l"/>
            <a:pathLst>
              <a:path h="706329" w="11301259">
                <a:moveTo>
                  <a:pt x="0" y="0"/>
                </a:moveTo>
                <a:lnTo>
                  <a:pt x="11301259" y="0"/>
                </a:lnTo>
                <a:lnTo>
                  <a:pt x="11301259" y="706328"/>
                </a:lnTo>
                <a:lnTo>
                  <a:pt x="0" y="706328"/>
                </a:lnTo>
                <a:lnTo>
                  <a:pt x="0" y="0"/>
                </a:lnTo>
                <a:close/>
              </a:path>
            </a:pathLst>
          </a:custGeom>
          <a:blipFill>
            <a:blip r:embed="rId8"/>
            <a:stretch>
              <a:fillRect l="0" t="0" r="0" b="0"/>
            </a:stretch>
          </a:blipFill>
        </p:spPr>
      </p:sp>
      <p:sp>
        <p:nvSpPr>
          <p:cNvPr name="Freeform 10" id="10"/>
          <p:cNvSpPr/>
          <p:nvPr/>
        </p:nvSpPr>
        <p:spPr>
          <a:xfrm flipH="false" flipV="false" rot="0">
            <a:off x="2934129" y="4380330"/>
            <a:ext cx="13565541" cy="864803"/>
          </a:xfrm>
          <a:custGeom>
            <a:avLst/>
            <a:gdLst/>
            <a:ahLst/>
            <a:cxnLst/>
            <a:rect r="r" b="b" t="t" l="l"/>
            <a:pathLst>
              <a:path h="864803" w="13565541">
                <a:moveTo>
                  <a:pt x="0" y="0"/>
                </a:moveTo>
                <a:lnTo>
                  <a:pt x="13565542" y="0"/>
                </a:lnTo>
                <a:lnTo>
                  <a:pt x="13565542" y="864804"/>
                </a:lnTo>
                <a:lnTo>
                  <a:pt x="0" y="864804"/>
                </a:lnTo>
                <a:lnTo>
                  <a:pt x="0" y="0"/>
                </a:lnTo>
                <a:close/>
              </a:path>
            </a:pathLst>
          </a:custGeom>
          <a:blipFill>
            <a:blip r:embed="rId9"/>
            <a:stretch>
              <a:fillRect l="0" t="0" r="0" b="0"/>
            </a:stretch>
          </a:blipFill>
        </p:spPr>
      </p:sp>
      <p:sp>
        <p:nvSpPr>
          <p:cNvPr name="Freeform 11" id="11"/>
          <p:cNvSpPr/>
          <p:nvPr/>
        </p:nvSpPr>
        <p:spPr>
          <a:xfrm flipH="false" flipV="false" rot="0">
            <a:off x="5848235" y="5359434"/>
            <a:ext cx="7474517" cy="4210815"/>
          </a:xfrm>
          <a:custGeom>
            <a:avLst/>
            <a:gdLst/>
            <a:ahLst/>
            <a:cxnLst/>
            <a:rect r="r" b="b" t="t" l="l"/>
            <a:pathLst>
              <a:path h="4210815" w="7474517">
                <a:moveTo>
                  <a:pt x="0" y="0"/>
                </a:moveTo>
                <a:lnTo>
                  <a:pt x="7474518" y="0"/>
                </a:lnTo>
                <a:lnTo>
                  <a:pt x="7474518" y="4210815"/>
                </a:lnTo>
                <a:lnTo>
                  <a:pt x="0" y="4210815"/>
                </a:lnTo>
                <a:lnTo>
                  <a:pt x="0" y="0"/>
                </a:lnTo>
                <a:close/>
              </a:path>
            </a:pathLst>
          </a:custGeom>
          <a:blipFill>
            <a:blip r:embed="rId10"/>
            <a:stretch>
              <a:fillRect l="0" t="0" r="0" b="0"/>
            </a:stretch>
          </a:blipFill>
        </p:spPr>
      </p:sp>
      <p:sp>
        <p:nvSpPr>
          <p:cNvPr name="TextBox 12" id="12"/>
          <p:cNvSpPr txBox="true"/>
          <p:nvPr/>
        </p:nvSpPr>
        <p:spPr>
          <a:xfrm rot="0">
            <a:off x="593125" y="2666549"/>
            <a:ext cx="17038686" cy="965327"/>
          </a:xfrm>
          <a:prstGeom prst="rect">
            <a:avLst/>
          </a:prstGeom>
        </p:spPr>
        <p:txBody>
          <a:bodyPr anchor="t" rtlCol="false" tIns="0" lIns="0" bIns="0" rIns="0">
            <a:spAutoFit/>
          </a:bodyPr>
          <a:lstStyle/>
          <a:p>
            <a:pPr algn="just">
              <a:lnSpc>
                <a:spcPts val="3844"/>
              </a:lnSpc>
            </a:pPr>
            <a:r>
              <a:rPr lang="en-US" sz="3100" spc="-6">
                <a:solidFill>
                  <a:srgbClr val="000000"/>
                </a:solidFill>
                <a:latin typeface="Vollkorn"/>
                <a:ea typeface="Vollkorn"/>
                <a:cs typeface="Vollkorn"/>
                <a:sym typeface="Vollkorn"/>
              </a:rPr>
              <a:t>Crystal Field Stabilization Energy is defined as the difference in the energy of the electron configuration in the ligand field to the energy of the electronic configuration in the isotropic field.</a:t>
            </a:r>
          </a:p>
        </p:txBody>
      </p:sp>
      <p:sp>
        <p:nvSpPr>
          <p:cNvPr name="TextBox 13" id="13"/>
          <p:cNvSpPr txBox="true"/>
          <p:nvPr/>
        </p:nvSpPr>
        <p:spPr>
          <a:xfrm rot="0">
            <a:off x="736373" y="839833"/>
            <a:ext cx="14631156" cy="950038"/>
          </a:xfrm>
          <a:prstGeom prst="rect">
            <a:avLst/>
          </a:prstGeom>
        </p:spPr>
        <p:txBody>
          <a:bodyPr anchor="t" rtlCol="false" tIns="0" lIns="0" bIns="0" rIns="0">
            <a:spAutoFit/>
          </a:bodyPr>
          <a:lstStyle/>
          <a:p>
            <a:pPr algn="l">
              <a:lnSpc>
                <a:spcPts val="7576"/>
              </a:lnSpc>
            </a:pPr>
            <a:r>
              <a:rPr lang="en-US" sz="6109">
                <a:solidFill>
                  <a:srgbClr val="010440"/>
                </a:solidFill>
                <a:latin typeface="Anton"/>
                <a:ea typeface="Anton"/>
                <a:cs typeface="Anton"/>
                <a:sym typeface="Anton"/>
              </a:rPr>
              <a:t>CRYSTAL FIELD STABILIZATION ENERGY </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481544" y="2867194"/>
            <a:ext cx="12885985" cy="7167829"/>
          </a:xfrm>
          <a:custGeom>
            <a:avLst/>
            <a:gdLst/>
            <a:ahLst/>
            <a:cxnLst/>
            <a:rect r="r" b="b" t="t" l="l"/>
            <a:pathLst>
              <a:path h="7167829" w="12885985">
                <a:moveTo>
                  <a:pt x="0" y="0"/>
                </a:moveTo>
                <a:lnTo>
                  <a:pt x="12885986" y="0"/>
                </a:lnTo>
                <a:lnTo>
                  <a:pt x="12885986" y="7167829"/>
                </a:lnTo>
                <a:lnTo>
                  <a:pt x="0" y="7167829"/>
                </a:lnTo>
                <a:lnTo>
                  <a:pt x="0" y="0"/>
                </a:lnTo>
                <a:close/>
              </a:path>
            </a:pathLst>
          </a:custGeom>
          <a:blipFill>
            <a:blip r:embed="rId8"/>
            <a:stretch>
              <a:fillRect l="0" t="0" r="0" b="0"/>
            </a:stretch>
          </a:blipFill>
        </p:spPr>
      </p:sp>
      <p:sp>
        <p:nvSpPr>
          <p:cNvPr name="TextBox 10" id="10"/>
          <p:cNvSpPr txBox="true"/>
          <p:nvPr/>
        </p:nvSpPr>
        <p:spPr>
          <a:xfrm rot="0">
            <a:off x="736373" y="466122"/>
            <a:ext cx="14631156" cy="2874088"/>
          </a:xfrm>
          <a:prstGeom prst="rect">
            <a:avLst/>
          </a:prstGeom>
        </p:spPr>
        <p:txBody>
          <a:bodyPr anchor="t" rtlCol="false" tIns="0" lIns="0" bIns="0" rIns="0">
            <a:spAutoFit/>
          </a:bodyPr>
          <a:lstStyle/>
          <a:p>
            <a:pPr algn="l">
              <a:lnSpc>
                <a:spcPts val="7576"/>
              </a:lnSpc>
            </a:pPr>
            <a:r>
              <a:rPr lang="en-US" sz="6109">
                <a:solidFill>
                  <a:srgbClr val="010440"/>
                </a:solidFill>
                <a:latin typeface="Anton"/>
                <a:ea typeface="Anton"/>
                <a:cs typeface="Anton"/>
                <a:sym typeface="Anton"/>
              </a:rPr>
              <a:t>CRYSTAL FIELD STABILIZATION ENERGY OF OCTAHEDRAL COMPLEXES WILL BE CALCULATED </a:t>
            </a:r>
          </a:p>
          <a:p>
            <a:pPr algn="l">
              <a:lnSpc>
                <a:spcPts val="7576"/>
              </a:lnSpc>
            </a:pPr>
            <a:r>
              <a:rPr lang="en-US" sz="6109">
                <a:solidFill>
                  <a:srgbClr val="010440"/>
                </a:solidFill>
                <a:latin typeface="Anton"/>
                <a:ea typeface="Anton"/>
                <a:cs typeface="Anton"/>
                <a:sym typeface="Anton"/>
              </a:rPr>
              <a:t>using </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4979515" y="2850557"/>
            <a:ext cx="8328969" cy="1279523"/>
          </a:xfrm>
          <a:custGeom>
            <a:avLst/>
            <a:gdLst/>
            <a:ahLst/>
            <a:cxnLst/>
            <a:rect r="r" b="b" t="t" l="l"/>
            <a:pathLst>
              <a:path h="1279523" w="8328969">
                <a:moveTo>
                  <a:pt x="0" y="0"/>
                </a:moveTo>
                <a:lnTo>
                  <a:pt x="8328970" y="0"/>
                </a:lnTo>
                <a:lnTo>
                  <a:pt x="8328970" y="1279523"/>
                </a:lnTo>
                <a:lnTo>
                  <a:pt x="0" y="1279523"/>
                </a:lnTo>
                <a:lnTo>
                  <a:pt x="0" y="0"/>
                </a:lnTo>
                <a:close/>
              </a:path>
            </a:pathLst>
          </a:custGeom>
          <a:blipFill>
            <a:blip r:embed="rId8"/>
            <a:stretch>
              <a:fillRect l="0" t="0" r="0" b="0"/>
            </a:stretch>
          </a:blipFill>
        </p:spPr>
      </p:sp>
      <p:sp>
        <p:nvSpPr>
          <p:cNvPr name="Freeform 10" id="10"/>
          <p:cNvSpPr/>
          <p:nvPr/>
        </p:nvSpPr>
        <p:spPr>
          <a:xfrm flipH="false" flipV="false" rot="0">
            <a:off x="4651794" y="4293241"/>
            <a:ext cx="9677109" cy="3302314"/>
          </a:xfrm>
          <a:custGeom>
            <a:avLst/>
            <a:gdLst/>
            <a:ahLst/>
            <a:cxnLst/>
            <a:rect r="r" b="b" t="t" l="l"/>
            <a:pathLst>
              <a:path h="3302314" w="9677109">
                <a:moveTo>
                  <a:pt x="0" y="0"/>
                </a:moveTo>
                <a:lnTo>
                  <a:pt x="9677109" y="0"/>
                </a:lnTo>
                <a:lnTo>
                  <a:pt x="9677109" y="3302313"/>
                </a:lnTo>
                <a:lnTo>
                  <a:pt x="0" y="3302313"/>
                </a:lnTo>
                <a:lnTo>
                  <a:pt x="0" y="0"/>
                </a:lnTo>
                <a:close/>
              </a:path>
            </a:pathLst>
          </a:custGeom>
          <a:blipFill>
            <a:blip r:embed="rId9"/>
            <a:stretch>
              <a:fillRect l="0" t="0" r="0" b="0"/>
            </a:stretch>
          </a:blipFill>
        </p:spPr>
      </p:sp>
      <p:sp>
        <p:nvSpPr>
          <p:cNvPr name="Freeform 11" id="11"/>
          <p:cNvSpPr/>
          <p:nvPr/>
        </p:nvSpPr>
        <p:spPr>
          <a:xfrm flipH="false" flipV="false" rot="0">
            <a:off x="3011095" y="7889946"/>
            <a:ext cx="12356434" cy="1992475"/>
          </a:xfrm>
          <a:custGeom>
            <a:avLst/>
            <a:gdLst/>
            <a:ahLst/>
            <a:cxnLst/>
            <a:rect r="r" b="b" t="t" l="l"/>
            <a:pathLst>
              <a:path h="1992475" w="12356434">
                <a:moveTo>
                  <a:pt x="0" y="0"/>
                </a:moveTo>
                <a:lnTo>
                  <a:pt x="12356435" y="0"/>
                </a:lnTo>
                <a:lnTo>
                  <a:pt x="12356435" y="1992475"/>
                </a:lnTo>
                <a:lnTo>
                  <a:pt x="0" y="1992475"/>
                </a:lnTo>
                <a:lnTo>
                  <a:pt x="0" y="0"/>
                </a:lnTo>
                <a:close/>
              </a:path>
            </a:pathLst>
          </a:custGeom>
          <a:blipFill>
            <a:blip r:embed="rId10"/>
            <a:stretch>
              <a:fillRect l="0" t="0" r="0" b="0"/>
            </a:stretch>
          </a:blipFill>
        </p:spPr>
      </p:sp>
      <p:sp>
        <p:nvSpPr>
          <p:cNvPr name="TextBox 12" id="12"/>
          <p:cNvSpPr txBox="true"/>
          <p:nvPr/>
        </p:nvSpPr>
        <p:spPr>
          <a:xfrm rot="0">
            <a:off x="736373" y="674381"/>
            <a:ext cx="14358777" cy="1717165"/>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CRYSTAL FIELD STABILIZATION ENERGY OF TETRAHEDRAL COMPLEXES WILL BE CALCULATED </a:t>
            </a:r>
            <a:r>
              <a:rPr lang="en-US" sz="5513">
                <a:solidFill>
                  <a:srgbClr val="010440"/>
                </a:solidFill>
                <a:latin typeface="Anton"/>
                <a:ea typeface="Anton"/>
                <a:cs typeface="Anton"/>
                <a:sym typeface="Anton"/>
              </a:rPr>
              <a:t>using </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662796" y="2973249"/>
            <a:ext cx="10962407" cy="6824098"/>
          </a:xfrm>
          <a:custGeom>
            <a:avLst/>
            <a:gdLst/>
            <a:ahLst/>
            <a:cxnLst/>
            <a:rect r="r" b="b" t="t" l="l"/>
            <a:pathLst>
              <a:path h="6824098" w="10962407">
                <a:moveTo>
                  <a:pt x="0" y="0"/>
                </a:moveTo>
                <a:lnTo>
                  <a:pt x="10962408" y="0"/>
                </a:lnTo>
                <a:lnTo>
                  <a:pt x="10962408" y="6824099"/>
                </a:lnTo>
                <a:lnTo>
                  <a:pt x="0" y="6824099"/>
                </a:lnTo>
                <a:lnTo>
                  <a:pt x="0" y="0"/>
                </a:lnTo>
                <a:close/>
              </a:path>
            </a:pathLst>
          </a:custGeom>
          <a:blipFill>
            <a:blip r:embed="rId8"/>
            <a:stretch>
              <a:fillRect l="0" t="0" r="0" b="0"/>
            </a:stretch>
          </a:blipFill>
        </p:spPr>
      </p:sp>
      <p:sp>
        <p:nvSpPr>
          <p:cNvPr name="TextBox 10" id="10"/>
          <p:cNvSpPr txBox="true"/>
          <p:nvPr/>
        </p:nvSpPr>
        <p:spPr>
          <a:xfrm rot="0">
            <a:off x="736373" y="674381"/>
            <a:ext cx="14358777" cy="1717165"/>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CRYSTAL FIELD STABILIZATION ENERGY OF SQUARE PLANAR COMPLEXES WILL BE CALCULATED </a:t>
            </a:r>
            <a:r>
              <a:rPr lang="en-US" sz="5513">
                <a:solidFill>
                  <a:srgbClr val="010440"/>
                </a:solidFill>
                <a:latin typeface="Anton"/>
                <a:ea typeface="Anton"/>
                <a:cs typeface="Anton"/>
                <a:sym typeface="Anton"/>
              </a:rPr>
              <a:t>using </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593125" y="2666549"/>
            <a:ext cx="17038686" cy="3394202"/>
          </a:xfrm>
          <a:prstGeom prst="rect">
            <a:avLst/>
          </a:prstGeom>
        </p:spPr>
        <p:txBody>
          <a:bodyPr anchor="t" rtlCol="false" tIns="0" lIns="0" bIns="0" rIns="0">
            <a:spAutoFit/>
          </a:bodyPr>
          <a:lstStyle/>
          <a:p>
            <a:pPr algn="just">
              <a:lnSpc>
                <a:spcPts val="3844"/>
              </a:lnSpc>
            </a:pPr>
            <a:r>
              <a:rPr lang="en-US" sz="3100" spc="-6">
                <a:solidFill>
                  <a:srgbClr val="000000"/>
                </a:solidFill>
                <a:latin typeface="Vollkorn"/>
                <a:ea typeface="Vollkorn"/>
                <a:cs typeface="Vollkorn"/>
                <a:sym typeface="Vollkorn"/>
              </a:rPr>
              <a:t>The distribution of d-electrons in t2g and eg orbitals takes place according to Hund’s rule of maximum multiplicity i.e. pairing of electrons will occur only when each of five orbital is singly filled.</a:t>
            </a:r>
          </a:p>
          <a:p>
            <a:pPr algn="just">
              <a:lnSpc>
                <a:spcPts val="3844"/>
              </a:lnSpc>
            </a:pPr>
          </a:p>
          <a:p>
            <a:pPr algn="just">
              <a:lnSpc>
                <a:spcPts val="3844"/>
              </a:lnSpc>
            </a:pPr>
            <a:r>
              <a:rPr lang="en-US" sz="3100" spc="-6">
                <a:solidFill>
                  <a:srgbClr val="000000"/>
                </a:solidFill>
                <a:latin typeface="Vollkorn"/>
                <a:ea typeface="Vollkorn"/>
                <a:cs typeface="Vollkorn"/>
                <a:sym typeface="Vollkorn"/>
              </a:rPr>
              <a:t>The complex having small value of ∆o, no pairing of electrons will takes place i.e. Arrangement of d-electron remains as in free metal ion.</a:t>
            </a:r>
          </a:p>
          <a:p>
            <a:pPr algn="just">
              <a:lnSpc>
                <a:spcPts val="3844"/>
              </a:lnSpc>
            </a:pPr>
          </a:p>
        </p:txBody>
      </p:sp>
      <p:sp>
        <p:nvSpPr>
          <p:cNvPr name="Freeform 10" id="10"/>
          <p:cNvSpPr/>
          <p:nvPr/>
        </p:nvSpPr>
        <p:spPr>
          <a:xfrm flipH="false" flipV="false" rot="0">
            <a:off x="4445397" y="6060751"/>
            <a:ext cx="10280195" cy="3640069"/>
          </a:xfrm>
          <a:custGeom>
            <a:avLst/>
            <a:gdLst/>
            <a:ahLst/>
            <a:cxnLst/>
            <a:rect r="r" b="b" t="t" l="l"/>
            <a:pathLst>
              <a:path h="3640069" w="10280195">
                <a:moveTo>
                  <a:pt x="0" y="0"/>
                </a:moveTo>
                <a:lnTo>
                  <a:pt x="10280194" y="0"/>
                </a:lnTo>
                <a:lnTo>
                  <a:pt x="10280194" y="3640069"/>
                </a:lnTo>
                <a:lnTo>
                  <a:pt x="0" y="3640069"/>
                </a:lnTo>
                <a:lnTo>
                  <a:pt x="0" y="0"/>
                </a:lnTo>
                <a:close/>
              </a:path>
            </a:pathLst>
          </a:custGeom>
          <a:blipFill>
            <a:blip r:embed="rId8"/>
            <a:stretch>
              <a:fillRect l="0" t="0" r="0" b="0"/>
            </a:stretch>
          </a:blipFill>
        </p:spPr>
      </p:sp>
      <p:sp>
        <p:nvSpPr>
          <p:cNvPr name="TextBox 11" id="11"/>
          <p:cNvSpPr txBox="true"/>
          <p:nvPr/>
        </p:nvSpPr>
        <p:spPr>
          <a:xfrm rot="0">
            <a:off x="641123" y="1020489"/>
            <a:ext cx="14631156"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DISTRIBUTION OF D-ELECTRONS IN OCTAHEDRAL COMPLEX</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4107166" y="3631876"/>
            <a:ext cx="10073667" cy="5080255"/>
          </a:xfrm>
          <a:custGeom>
            <a:avLst/>
            <a:gdLst/>
            <a:ahLst/>
            <a:cxnLst/>
            <a:rect r="r" b="b" t="t" l="l"/>
            <a:pathLst>
              <a:path h="5080255" w="10073667">
                <a:moveTo>
                  <a:pt x="0" y="0"/>
                </a:moveTo>
                <a:lnTo>
                  <a:pt x="10073668" y="0"/>
                </a:lnTo>
                <a:lnTo>
                  <a:pt x="10073668" y="5080254"/>
                </a:lnTo>
                <a:lnTo>
                  <a:pt x="0" y="5080254"/>
                </a:lnTo>
                <a:lnTo>
                  <a:pt x="0" y="0"/>
                </a:lnTo>
                <a:close/>
              </a:path>
            </a:pathLst>
          </a:custGeom>
          <a:blipFill>
            <a:blip r:embed="rId8"/>
            <a:stretch>
              <a:fillRect l="0" t="0" r="0" b="0"/>
            </a:stretch>
          </a:blipFill>
        </p:spPr>
      </p:sp>
      <p:sp>
        <p:nvSpPr>
          <p:cNvPr name="TextBox 10" id="10"/>
          <p:cNvSpPr txBox="true"/>
          <p:nvPr/>
        </p:nvSpPr>
        <p:spPr>
          <a:xfrm rot="0">
            <a:off x="593125" y="2666549"/>
            <a:ext cx="17038686" cy="965327"/>
          </a:xfrm>
          <a:prstGeom prst="rect">
            <a:avLst/>
          </a:prstGeom>
        </p:spPr>
        <p:txBody>
          <a:bodyPr anchor="t" rtlCol="false" tIns="0" lIns="0" bIns="0" rIns="0">
            <a:spAutoFit/>
          </a:bodyPr>
          <a:lstStyle/>
          <a:p>
            <a:pPr algn="just">
              <a:lnSpc>
                <a:spcPts val="3844"/>
              </a:lnSpc>
            </a:pPr>
            <a:r>
              <a:rPr lang="en-US" sz="3100" spc="-6">
                <a:solidFill>
                  <a:srgbClr val="000000"/>
                </a:solidFill>
                <a:latin typeface="Vollkorn"/>
                <a:ea typeface="Vollkorn"/>
                <a:cs typeface="Vollkorn"/>
                <a:sym typeface="Vollkorn"/>
              </a:rPr>
              <a:t>The complex having high value of ∆o,the distribution of electrons does not obey Hund’s rule. </a:t>
            </a:r>
          </a:p>
          <a:p>
            <a:pPr algn="just">
              <a:lnSpc>
                <a:spcPts val="3844"/>
              </a:lnSpc>
            </a:pP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788329" y="5135034"/>
            <a:ext cx="14711341" cy="3218106"/>
          </a:xfrm>
          <a:custGeom>
            <a:avLst/>
            <a:gdLst/>
            <a:ahLst/>
            <a:cxnLst/>
            <a:rect r="r" b="b" t="t" l="l"/>
            <a:pathLst>
              <a:path h="3218106" w="14711341">
                <a:moveTo>
                  <a:pt x="0" y="0"/>
                </a:moveTo>
                <a:lnTo>
                  <a:pt x="14711342" y="0"/>
                </a:lnTo>
                <a:lnTo>
                  <a:pt x="14711342" y="3218106"/>
                </a:lnTo>
                <a:lnTo>
                  <a:pt x="0" y="3218106"/>
                </a:lnTo>
                <a:lnTo>
                  <a:pt x="0" y="0"/>
                </a:lnTo>
                <a:close/>
              </a:path>
            </a:pathLst>
          </a:custGeom>
          <a:blipFill>
            <a:blip r:embed="rId8"/>
            <a:stretch>
              <a:fillRect l="0" t="0" r="0" b="0"/>
            </a:stretch>
          </a:blipFill>
        </p:spPr>
      </p:sp>
      <p:sp>
        <p:nvSpPr>
          <p:cNvPr name="TextBox 10" id="10"/>
          <p:cNvSpPr txBox="true"/>
          <p:nvPr/>
        </p:nvSpPr>
        <p:spPr>
          <a:xfrm rot="0">
            <a:off x="593125" y="2666549"/>
            <a:ext cx="17038686" cy="1936877"/>
          </a:xfrm>
          <a:prstGeom prst="rect">
            <a:avLst/>
          </a:prstGeom>
        </p:spPr>
        <p:txBody>
          <a:bodyPr anchor="t" rtlCol="false" tIns="0" lIns="0" bIns="0" rIns="0">
            <a:spAutoFit/>
          </a:bodyPr>
          <a:lstStyle/>
          <a:p>
            <a:pPr algn="just">
              <a:lnSpc>
                <a:spcPts val="3844"/>
              </a:lnSpc>
            </a:pPr>
            <a:r>
              <a:rPr lang="en-US" sz="3100" spc="-6">
                <a:solidFill>
                  <a:srgbClr val="000000"/>
                </a:solidFill>
                <a:latin typeface="Vollkorn"/>
                <a:ea typeface="Vollkorn"/>
                <a:cs typeface="Vollkorn"/>
                <a:sym typeface="Vollkorn"/>
              </a:rPr>
              <a:t>In weak field octahedral complex the value of ∆o small and no pairing of d-electrons. These complexes have maximum number of unpaired electrons are called high spin or spin free complexes.</a:t>
            </a:r>
          </a:p>
          <a:p>
            <a:pPr algn="just">
              <a:lnSpc>
                <a:spcPts val="3844"/>
              </a:lnSpc>
            </a:pPr>
          </a:p>
        </p:txBody>
      </p:sp>
      <p:sp>
        <p:nvSpPr>
          <p:cNvPr name="TextBox 11" id="11"/>
          <p:cNvSpPr txBox="true"/>
          <p:nvPr/>
        </p:nvSpPr>
        <p:spPr>
          <a:xfrm rot="0">
            <a:off x="641123" y="1020489"/>
            <a:ext cx="14631156"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WEAK FIELD OR HIGH SPIN OR SPIN FREE COMPLEXES</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319335" y="4673171"/>
            <a:ext cx="13739955" cy="4070462"/>
          </a:xfrm>
          <a:custGeom>
            <a:avLst/>
            <a:gdLst/>
            <a:ahLst/>
            <a:cxnLst/>
            <a:rect r="r" b="b" t="t" l="l"/>
            <a:pathLst>
              <a:path h="4070462" w="13739955">
                <a:moveTo>
                  <a:pt x="0" y="0"/>
                </a:moveTo>
                <a:lnTo>
                  <a:pt x="13739955" y="0"/>
                </a:lnTo>
                <a:lnTo>
                  <a:pt x="13739955" y="4070461"/>
                </a:lnTo>
                <a:lnTo>
                  <a:pt x="0" y="4070461"/>
                </a:lnTo>
                <a:lnTo>
                  <a:pt x="0" y="0"/>
                </a:lnTo>
                <a:close/>
              </a:path>
            </a:pathLst>
          </a:custGeom>
          <a:blipFill>
            <a:blip r:embed="rId8"/>
            <a:stretch>
              <a:fillRect l="0" t="0" r="0" b="0"/>
            </a:stretch>
          </a:blipFill>
        </p:spPr>
      </p:sp>
      <p:sp>
        <p:nvSpPr>
          <p:cNvPr name="TextBox 10" id="10"/>
          <p:cNvSpPr txBox="true"/>
          <p:nvPr/>
        </p:nvSpPr>
        <p:spPr>
          <a:xfrm rot="0">
            <a:off x="593125" y="2666549"/>
            <a:ext cx="17038686" cy="1451102"/>
          </a:xfrm>
          <a:prstGeom prst="rect">
            <a:avLst/>
          </a:prstGeom>
        </p:spPr>
        <p:txBody>
          <a:bodyPr anchor="t" rtlCol="false" tIns="0" lIns="0" bIns="0" rIns="0">
            <a:spAutoFit/>
          </a:bodyPr>
          <a:lstStyle/>
          <a:p>
            <a:pPr algn="just">
              <a:lnSpc>
                <a:spcPts val="3844"/>
              </a:lnSpc>
            </a:pPr>
            <a:r>
              <a:rPr lang="en-US" sz="3100" spc="-6">
                <a:solidFill>
                  <a:srgbClr val="000000"/>
                </a:solidFill>
                <a:latin typeface="Vollkorn"/>
                <a:ea typeface="Vollkorn"/>
                <a:cs typeface="Vollkorn"/>
                <a:sym typeface="Vollkorn"/>
              </a:rPr>
              <a:t>In strong field octahedral complex the value of ∆o is large and pairing of d-electrons. These complexes have maximum number of paired electrons are called low spin or spin paired complexes.</a:t>
            </a:r>
          </a:p>
          <a:p>
            <a:pPr algn="just">
              <a:lnSpc>
                <a:spcPts val="3844"/>
              </a:lnSpc>
            </a:pPr>
          </a:p>
        </p:txBody>
      </p:sp>
      <p:sp>
        <p:nvSpPr>
          <p:cNvPr name="TextBox 11" id="11"/>
          <p:cNvSpPr txBox="true"/>
          <p:nvPr/>
        </p:nvSpPr>
        <p:spPr>
          <a:xfrm rot="0">
            <a:off x="641123" y="1020489"/>
            <a:ext cx="14631156"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STRONG FIELD OR LOW SPIN OR SPIN PAIRED COMPLEXES</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267524" y="928833"/>
            <a:ext cx="11301259" cy="791088"/>
          </a:xfrm>
          <a:custGeom>
            <a:avLst/>
            <a:gdLst/>
            <a:ahLst/>
            <a:cxnLst/>
            <a:rect r="r" b="b" t="t" l="l"/>
            <a:pathLst>
              <a:path h="791088" w="11301259">
                <a:moveTo>
                  <a:pt x="0" y="0"/>
                </a:moveTo>
                <a:lnTo>
                  <a:pt x="11301259" y="0"/>
                </a:lnTo>
                <a:lnTo>
                  <a:pt x="11301259" y="791088"/>
                </a:lnTo>
                <a:lnTo>
                  <a:pt x="0" y="791088"/>
                </a:lnTo>
                <a:lnTo>
                  <a:pt x="0" y="0"/>
                </a:lnTo>
                <a:close/>
              </a:path>
            </a:pathLst>
          </a:custGeom>
          <a:blipFill>
            <a:blip r:embed="rId8"/>
            <a:stretch>
              <a:fillRect l="0" t="0" r="0" b="0"/>
            </a:stretch>
          </a:blipFill>
        </p:spPr>
      </p:sp>
      <p:sp>
        <p:nvSpPr>
          <p:cNvPr name="Freeform 10" id="10"/>
          <p:cNvSpPr/>
          <p:nvPr/>
        </p:nvSpPr>
        <p:spPr>
          <a:xfrm flipH="false" flipV="false" rot="0">
            <a:off x="593125" y="2824226"/>
            <a:ext cx="6154578" cy="3176556"/>
          </a:xfrm>
          <a:custGeom>
            <a:avLst/>
            <a:gdLst/>
            <a:ahLst/>
            <a:cxnLst/>
            <a:rect r="r" b="b" t="t" l="l"/>
            <a:pathLst>
              <a:path h="3176556" w="6154578">
                <a:moveTo>
                  <a:pt x="0" y="0"/>
                </a:moveTo>
                <a:lnTo>
                  <a:pt x="6154578" y="0"/>
                </a:lnTo>
                <a:lnTo>
                  <a:pt x="6154578" y="3176556"/>
                </a:lnTo>
                <a:lnTo>
                  <a:pt x="0" y="3176556"/>
                </a:lnTo>
                <a:lnTo>
                  <a:pt x="0" y="0"/>
                </a:lnTo>
                <a:close/>
              </a:path>
            </a:pathLst>
          </a:custGeom>
          <a:blipFill>
            <a:blip r:embed="rId9"/>
            <a:stretch>
              <a:fillRect l="0" t="0" r="0" b="0"/>
            </a:stretch>
          </a:blipFill>
        </p:spPr>
      </p:sp>
      <p:sp>
        <p:nvSpPr>
          <p:cNvPr name="Freeform 11" id="11"/>
          <p:cNvSpPr/>
          <p:nvPr/>
        </p:nvSpPr>
        <p:spPr>
          <a:xfrm flipH="false" flipV="false" rot="0">
            <a:off x="7339130" y="2824226"/>
            <a:ext cx="9679670" cy="6749301"/>
          </a:xfrm>
          <a:custGeom>
            <a:avLst/>
            <a:gdLst/>
            <a:ahLst/>
            <a:cxnLst/>
            <a:rect r="r" b="b" t="t" l="l"/>
            <a:pathLst>
              <a:path h="6749301" w="9679670">
                <a:moveTo>
                  <a:pt x="0" y="0"/>
                </a:moveTo>
                <a:lnTo>
                  <a:pt x="9679671" y="0"/>
                </a:lnTo>
                <a:lnTo>
                  <a:pt x="9679671" y="6749301"/>
                </a:lnTo>
                <a:lnTo>
                  <a:pt x="0" y="6749301"/>
                </a:lnTo>
                <a:lnTo>
                  <a:pt x="0" y="0"/>
                </a:lnTo>
                <a:close/>
              </a:path>
            </a:pathLst>
          </a:custGeom>
          <a:blipFill>
            <a:blip r:embed="rId10"/>
            <a:stretch>
              <a:fillRect l="0" t="0" r="0" b="0"/>
            </a:stretch>
          </a:blipFill>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978156" y="843487"/>
            <a:ext cx="12976610" cy="8953861"/>
          </a:xfrm>
          <a:custGeom>
            <a:avLst/>
            <a:gdLst/>
            <a:ahLst/>
            <a:cxnLst/>
            <a:rect r="r" b="b" t="t" l="l"/>
            <a:pathLst>
              <a:path h="8953861" w="12976610">
                <a:moveTo>
                  <a:pt x="0" y="0"/>
                </a:moveTo>
                <a:lnTo>
                  <a:pt x="12976610" y="0"/>
                </a:lnTo>
                <a:lnTo>
                  <a:pt x="12976610" y="8953861"/>
                </a:lnTo>
                <a:lnTo>
                  <a:pt x="0" y="8953861"/>
                </a:lnTo>
                <a:lnTo>
                  <a:pt x="0" y="0"/>
                </a:lnTo>
                <a:close/>
              </a:path>
            </a:pathLst>
          </a:custGeom>
          <a:blipFill>
            <a:blip r:embed="rId8"/>
            <a:stretch>
              <a:fillRect l="0" t="0" r="0" b="0"/>
            </a:stretch>
          </a:blipFill>
        </p:spPr>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493371" y="1912691"/>
            <a:ext cx="11301259" cy="791088"/>
          </a:xfrm>
          <a:custGeom>
            <a:avLst/>
            <a:gdLst/>
            <a:ahLst/>
            <a:cxnLst/>
            <a:rect r="r" b="b" t="t" l="l"/>
            <a:pathLst>
              <a:path h="791088" w="11301259">
                <a:moveTo>
                  <a:pt x="0" y="0"/>
                </a:moveTo>
                <a:lnTo>
                  <a:pt x="11301258" y="0"/>
                </a:lnTo>
                <a:lnTo>
                  <a:pt x="11301258" y="791088"/>
                </a:lnTo>
                <a:lnTo>
                  <a:pt x="0" y="791088"/>
                </a:lnTo>
                <a:lnTo>
                  <a:pt x="0" y="0"/>
                </a:lnTo>
                <a:close/>
              </a:path>
            </a:pathLst>
          </a:custGeom>
          <a:blipFill>
            <a:blip r:embed="rId8"/>
            <a:stretch>
              <a:fillRect l="0" t="0" r="0" b="0"/>
            </a:stretch>
          </a:blipFill>
        </p:spPr>
      </p:sp>
      <p:sp>
        <p:nvSpPr>
          <p:cNvPr name="Freeform 10" id="10"/>
          <p:cNvSpPr/>
          <p:nvPr/>
        </p:nvSpPr>
        <p:spPr>
          <a:xfrm flipH="false" flipV="false" rot="0">
            <a:off x="1277005" y="3249186"/>
            <a:ext cx="15733989" cy="5133214"/>
          </a:xfrm>
          <a:custGeom>
            <a:avLst/>
            <a:gdLst/>
            <a:ahLst/>
            <a:cxnLst/>
            <a:rect r="r" b="b" t="t" l="l"/>
            <a:pathLst>
              <a:path h="5133214" w="15733989">
                <a:moveTo>
                  <a:pt x="0" y="0"/>
                </a:moveTo>
                <a:lnTo>
                  <a:pt x="15733990" y="0"/>
                </a:lnTo>
                <a:lnTo>
                  <a:pt x="15733990" y="5133214"/>
                </a:lnTo>
                <a:lnTo>
                  <a:pt x="0" y="5133214"/>
                </a:lnTo>
                <a:lnTo>
                  <a:pt x="0" y="0"/>
                </a:lnTo>
                <a:close/>
              </a:path>
            </a:pathLst>
          </a:custGeom>
          <a:blipFill>
            <a:blip r:embed="rId9"/>
            <a:stretch>
              <a:fillRect l="0" t="0" r="0" b="0"/>
            </a:stretch>
          </a:blipFill>
        </p:spPr>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1868514" y="2943860"/>
            <a:ext cx="14631156" cy="4389755"/>
          </a:xfrm>
          <a:prstGeom prst="rect">
            <a:avLst/>
          </a:prstGeom>
        </p:spPr>
        <p:txBody>
          <a:bodyPr anchor="t" rtlCol="false" tIns="0" lIns="0" bIns="0" rIns="0">
            <a:spAutoFit/>
          </a:bodyPr>
          <a:lstStyle/>
          <a:p>
            <a:pPr algn="ctr">
              <a:lnSpc>
                <a:spcPts val="4959"/>
              </a:lnSpc>
            </a:pPr>
            <a:r>
              <a:rPr lang="en-US" sz="3999">
                <a:solidFill>
                  <a:srgbClr val="000000"/>
                </a:solidFill>
                <a:latin typeface="Anton"/>
                <a:ea typeface="Anton"/>
                <a:cs typeface="Anton"/>
                <a:sym typeface="Anton"/>
              </a:rPr>
              <a:t>PAIRING ENERGY </a:t>
            </a:r>
          </a:p>
          <a:p>
            <a:pPr algn="ctr">
              <a:lnSpc>
                <a:spcPts val="4959"/>
              </a:lnSpc>
            </a:pPr>
          </a:p>
          <a:p>
            <a:pPr algn="ctr">
              <a:lnSpc>
                <a:spcPts val="4959"/>
              </a:lnSpc>
            </a:pPr>
            <a:r>
              <a:rPr lang="en-US" sz="3999">
                <a:solidFill>
                  <a:srgbClr val="1F497D"/>
                </a:solidFill>
                <a:latin typeface="Anton"/>
                <a:ea typeface="Anton"/>
                <a:cs typeface="Anton"/>
                <a:sym typeface="Anton"/>
              </a:rPr>
              <a:t>IF ∆O &gt; P, FAVORS LOW SPIN COMPLEXES </a:t>
            </a:r>
          </a:p>
          <a:p>
            <a:pPr algn="ctr">
              <a:lnSpc>
                <a:spcPts val="4959"/>
              </a:lnSpc>
            </a:pPr>
          </a:p>
          <a:p>
            <a:pPr algn="ctr">
              <a:lnSpc>
                <a:spcPts val="4959"/>
              </a:lnSpc>
            </a:pPr>
            <a:r>
              <a:rPr lang="en-US" sz="3999">
                <a:solidFill>
                  <a:srgbClr val="C00000"/>
                </a:solidFill>
                <a:latin typeface="Anton"/>
                <a:ea typeface="Anton"/>
                <a:cs typeface="Anton"/>
                <a:sym typeface="Anton"/>
              </a:rPr>
              <a:t>IF ∆O &lt; P, FAVORS HIGH SPIN COMPLEXES</a:t>
            </a:r>
          </a:p>
          <a:p>
            <a:pPr algn="ctr">
              <a:lnSpc>
                <a:spcPts val="4959"/>
              </a:lnSpc>
            </a:pPr>
          </a:p>
          <a:p>
            <a:pPr algn="ctr">
              <a:lnSpc>
                <a:spcPts val="4959"/>
              </a:lnSpc>
            </a:pPr>
            <a:r>
              <a:rPr lang="en-US" sz="3999">
                <a:solidFill>
                  <a:srgbClr val="00B050"/>
                </a:solidFill>
                <a:latin typeface="Anton"/>
                <a:ea typeface="Anton"/>
                <a:cs typeface="Anton"/>
                <a:sym typeface="Anton"/>
              </a:rPr>
              <a:t>IF ∆O = P, HIGH AND LOW SPIN COMPLEXES EQUALLY EXISTS</a:t>
            </a:r>
          </a:p>
        </p:txBody>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8901701" y="369641"/>
            <a:ext cx="5908812" cy="4516289"/>
          </a:xfrm>
          <a:custGeom>
            <a:avLst/>
            <a:gdLst/>
            <a:ahLst/>
            <a:cxnLst/>
            <a:rect r="r" b="b" t="t" l="l"/>
            <a:pathLst>
              <a:path h="4516289" w="5908812">
                <a:moveTo>
                  <a:pt x="0" y="0"/>
                </a:moveTo>
                <a:lnTo>
                  <a:pt x="5908811" y="0"/>
                </a:lnTo>
                <a:lnTo>
                  <a:pt x="5908811" y="4516289"/>
                </a:lnTo>
                <a:lnTo>
                  <a:pt x="0" y="4516289"/>
                </a:lnTo>
                <a:lnTo>
                  <a:pt x="0" y="0"/>
                </a:lnTo>
                <a:close/>
              </a:path>
            </a:pathLst>
          </a:custGeom>
          <a:blipFill>
            <a:blip r:embed="rId8"/>
            <a:stretch>
              <a:fillRect l="0" t="0" r="0" b="0"/>
            </a:stretch>
          </a:blipFill>
        </p:spPr>
      </p:sp>
      <p:sp>
        <p:nvSpPr>
          <p:cNvPr name="Freeform 10" id="10"/>
          <p:cNvSpPr/>
          <p:nvPr/>
        </p:nvSpPr>
        <p:spPr>
          <a:xfrm flipH="false" flipV="false" rot="0">
            <a:off x="4076931" y="5143500"/>
            <a:ext cx="11017126" cy="4820959"/>
          </a:xfrm>
          <a:custGeom>
            <a:avLst/>
            <a:gdLst/>
            <a:ahLst/>
            <a:cxnLst/>
            <a:rect r="r" b="b" t="t" l="l"/>
            <a:pathLst>
              <a:path h="4820959" w="11017126">
                <a:moveTo>
                  <a:pt x="0" y="0"/>
                </a:moveTo>
                <a:lnTo>
                  <a:pt x="11017126" y="0"/>
                </a:lnTo>
                <a:lnTo>
                  <a:pt x="11017126" y="4820959"/>
                </a:lnTo>
                <a:lnTo>
                  <a:pt x="0" y="4820959"/>
                </a:lnTo>
                <a:lnTo>
                  <a:pt x="0" y="0"/>
                </a:lnTo>
                <a:close/>
              </a:path>
            </a:pathLst>
          </a:custGeom>
          <a:blipFill>
            <a:blip r:embed="rId9"/>
            <a:stretch>
              <a:fillRect l="0" t="0" r="0" b="0"/>
            </a:stretch>
          </a:blipFill>
        </p:spPr>
      </p:sp>
      <p:sp>
        <p:nvSpPr>
          <p:cNvPr name="Freeform 11" id="11"/>
          <p:cNvSpPr/>
          <p:nvPr/>
        </p:nvSpPr>
        <p:spPr>
          <a:xfrm flipH="false" flipV="false" rot="0">
            <a:off x="850767" y="1028700"/>
            <a:ext cx="7611354" cy="3173424"/>
          </a:xfrm>
          <a:custGeom>
            <a:avLst/>
            <a:gdLst/>
            <a:ahLst/>
            <a:cxnLst/>
            <a:rect r="r" b="b" t="t" l="l"/>
            <a:pathLst>
              <a:path h="3173424" w="7611354">
                <a:moveTo>
                  <a:pt x="0" y="0"/>
                </a:moveTo>
                <a:lnTo>
                  <a:pt x="7611354" y="0"/>
                </a:lnTo>
                <a:lnTo>
                  <a:pt x="7611354" y="3173424"/>
                </a:lnTo>
                <a:lnTo>
                  <a:pt x="0" y="3173424"/>
                </a:lnTo>
                <a:lnTo>
                  <a:pt x="0" y="0"/>
                </a:lnTo>
                <a:close/>
              </a:path>
            </a:pathLst>
          </a:custGeom>
          <a:blipFill>
            <a:blip r:embed="rId10"/>
            <a:stretch>
              <a:fillRect l="0" t="0" r="0" b="0"/>
            </a:stretch>
          </a:blipFill>
        </p:spPr>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1108885" y="3363995"/>
            <a:ext cx="16150415" cy="5018405"/>
          </a:xfrm>
          <a:prstGeom prst="rect">
            <a:avLst/>
          </a:prstGeom>
        </p:spPr>
        <p:txBody>
          <a:bodyPr anchor="t" rtlCol="false" tIns="0" lIns="0" bIns="0" rIns="0">
            <a:spAutoFit/>
          </a:bodyPr>
          <a:lstStyle/>
          <a:p>
            <a:pPr algn="ctr">
              <a:lnSpc>
                <a:spcPts val="4959"/>
              </a:lnSpc>
            </a:pPr>
            <a:r>
              <a:rPr lang="en-US" sz="3999">
                <a:solidFill>
                  <a:srgbClr val="000000"/>
                </a:solidFill>
                <a:latin typeface="Anton"/>
                <a:ea typeface="Anton"/>
                <a:cs typeface="Anton"/>
                <a:sym typeface="Anton"/>
              </a:rPr>
              <a:t>FOR COMPLEXES THE HIGH SPIN AND LOW SPIN WILL BE DECIDED ON THE BASIS OF LIGAND FIELD STRENGTH</a:t>
            </a:r>
          </a:p>
          <a:p>
            <a:pPr algn="ctr">
              <a:lnSpc>
                <a:spcPts val="4959"/>
              </a:lnSpc>
            </a:pPr>
          </a:p>
          <a:p>
            <a:pPr algn="ctr">
              <a:lnSpc>
                <a:spcPts val="4959"/>
              </a:lnSpc>
            </a:pPr>
            <a:r>
              <a:rPr lang="en-US" sz="3999">
                <a:solidFill>
                  <a:srgbClr val="000000"/>
                </a:solidFill>
                <a:latin typeface="Anton"/>
                <a:ea typeface="Anton"/>
                <a:cs typeface="Anton"/>
                <a:sym typeface="Anton"/>
              </a:rPr>
              <a:t>For Weak field ligands pairing energy will not be considered with CFSE</a:t>
            </a:r>
          </a:p>
          <a:p>
            <a:pPr algn="ctr">
              <a:lnSpc>
                <a:spcPts val="4959"/>
              </a:lnSpc>
            </a:pPr>
          </a:p>
          <a:p>
            <a:pPr algn="ctr">
              <a:lnSpc>
                <a:spcPts val="4959"/>
              </a:lnSpc>
            </a:pPr>
            <a:r>
              <a:rPr lang="en-US" sz="3999">
                <a:solidFill>
                  <a:srgbClr val="000000"/>
                </a:solidFill>
                <a:latin typeface="Anton"/>
                <a:ea typeface="Anton"/>
                <a:cs typeface="Anton"/>
                <a:sym typeface="Anton"/>
              </a:rPr>
              <a:t>Whereas for strong field ligands pairing energy will be considered along with CFSE</a:t>
            </a:r>
          </a:p>
          <a:p>
            <a:pPr algn="ctr">
              <a:lnSpc>
                <a:spcPts val="4959"/>
              </a:lnSpc>
            </a:pPr>
          </a:p>
        </p:txBody>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842219" y="1324377"/>
            <a:ext cx="14094279" cy="845657"/>
          </a:xfrm>
          <a:custGeom>
            <a:avLst/>
            <a:gdLst/>
            <a:ahLst/>
            <a:cxnLst/>
            <a:rect r="r" b="b" t="t" l="l"/>
            <a:pathLst>
              <a:path h="845657" w="14094279">
                <a:moveTo>
                  <a:pt x="0" y="0"/>
                </a:moveTo>
                <a:lnTo>
                  <a:pt x="14094279" y="0"/>
                </a:lnTo>
                <a:lnTo>
                  <a:pt x="14094279" y="845657"/>
                </a:lnTo>
                <a:lnTo>
                  <a:pt x="0" y="845657"/>
                </a:lnTo>
                <a:lnTo>
                  <a:pt x="0" y="0"/>
                </a:lnTo>
                <a:close/>
              </a:path>
            </a:pathLst>
          </a:custGeom>
          <a:blipFill>
            <a:blip r:embed="rId8"/>
            <a:stretch>
              <a:fillRect l="0" t="0" r="0" b="0"/>
            </a:stretch>
          </a:blipFill>
        </p:spPr>
      </p:sp>
      <p:sp>
        <p:nvSpPr>
          <p:cNvPr name="Freeform 10" id="10"/>
          <p:cNvSpPr/>
          <p:nvPr/>
        </p:nvSpPr>
        <p:spPr>
          <a:xfrm flipH="false" flipV="false" rot="0">
            <a:off x="1788329" y="2455072"/>
            <a:ext cx="14711341" cy="1360799"/>
          </a:xfrm>
          <a:custGeom>
            <a:avLst/>
            <a:gdLst/>
            <a:ahLst/>
            <a:cxnLst/>
            <a:rect r="r" b="b" t="t" l="l"/>
            <a:pathLst>
              <a:path h="1360799" w="14711341">
                <a:moveTo>
                  <a:pt x="0" y="0"/>
                </a:moveTo>
                <a:lnTo>
                  <a:pt x="14711342" y="0"/>
                </a:lnTo>
                <a:lnTo>
                  <a:pt x="14711342" y="1360799"/>
                </a:lnTo>
                <a:lnTo>
                  <a:pt x="0" y="1360799"/>
                </a:lnTo>
                <a:lnTo>
                  <a:pt x="0" y="0"/>
                </a:lnTo>
                <a:close/>
              </a:path>
            </a:pathLst>
          </a:custGeom>
          <a:blipFill>
            <a:blip r:embed="rId9"/>
            <a:stretch>
              <a:fillRect l="0" t="0" r="0" b="0"/>
            </a:stretch>
          </a:blipFill>
        </p:spPr>
      </p:sp>
      <p:sp>
        <p:nvSpPr>
          <p:cNvPr name="Freeform 11" id="11"/>
          <p:cNvSpPr/>
          <p:nvPr/>
        </p:nvSpPr>
        <p:spPr>
          <a:xfrm flipH="false" flipV="false" rot="0">
            <a:off x="4280514" y="3815871"/>
            <a:ext cx="9111648" cy="2870169"/>
          </a:xfrm>
          <a:custGeom>
            <a:avLst/>
            <a:gdLst/>
            <a:ahLst/>
            <a:cxnLst/>
            <a:rect r="r" b="b" t="t" l="l"/>
            <a:pathLst>
              <a:path h="2870169" w="9111648">
                <a:moveTo>
                  <a:pt x="0" y="0"/>
                </a:moveTo>
                <a:lnTo>
                  <a:pt x="9111647" y="0"/>
                </a:lnTo>
                <a:lnTo>
                  <a:pt x="9111647" y="2870169"/>
                </a:lnTo>
                <a:lnTo>
                  <a:pt x="0" y="2870169"/>
                </a:lnTo>
                <a:lnTo>
                  <a:pt x="0" y="0"/>
                </a:lnTo>
                <a:close/>
              </a:path>
            </a:pathLst>
          </a:custGeom>
          <a:blipFill>
            <a:blip r:embed="rId10"/>
            <a:stretch>
              <a:fillRect l="0" t="0" r="0" b="0"/>
            </a:stretch>
          </a:blipFill>
        </p:spPr>
      </p:sp>
      <p:sp>
        <p:nvSpPr>
          <p:cNvPr name="Freeform 12" id="12"/>
          <p:cNvSpPr/>
          <p:nvPr/>
        </p:nvSpPr>
        <p:spPr>
          <a:xfrm flipH="false" flipV="false" rot="0">
            <a:off x="1788329" y="6686040"/>
            <a:ext cx="14711341" cy="1379188"/>
          </a:xfrm>
          <a:custGeom>
            <a:avLst/>
            <a:gdLst/>
            <a:ahLst/>
            <a:cxnLst/>
            <a:rect r="r" b="b" t="t" l="l"/>
            <a:pathLst>
              <a:path h="1379188" w="14711341">
                <a:moveTo>
                  <a:pt x="0" y="0"/>
                </a:moveTo>
                <a:lnTo>
                  <a:pt x="14711342" y="0"/>
                </a:lnTo>
                <a:lnTo>
                  <a:pt x="14711342" y="1379188"/>
                </a:lnTo>
                <a:lnTo>
                  <a:pt x="0" y="1379188"/>
                </a:lnTo>
                <a:lnTo>
                  <a:pt x="0" y="0"/>
                </a:lnTo>
                <a:close/>
              </a:path>
            </a:pathLst>
          </a:custGeom>
          <a:blipFill>
            <a:blip r:embed="rId11"/>
            <a:stretch>
              <a:fillRect l="0" t="0" r="0" b="0"/>
            </a:stretch>
          </a:blipFill>
        </p:spPr>
      </p:sp>
      <p:sp>
        <p:nvSpPr>
          <p:cNvPr name="Freeform 13" id="13"/>
          <p:cNvSpPr/>
          <p:nvPr/>
        </p:nvSpPr>
        <p:spPr>
          <a:xfrm flipH="false" flipV="false" rot="0">
            <a:off x="4280514" y="7862821"/>
            <a:ext cx="8559888" cy="2150672"/>
          </a:xfrm>
          <a:custGeom>
            <a:avLst/>
            <a:gdLst/>
            <a:ahLst/>
            <a:cxnLst/>
            <a:rect r="r" b="b" t="t" l="l"/>
            <a:pathLst>
              <a:path h="2150672" w="8559888">
                <a:moveTo>
                  <a:pt x="0" y="0"/>
                </a:moveTo>
                <a:lnTo>
                  <a:pt x="8559887" y="0"/>
                </a:lnTo>
                <a:lnTo>
                  <a:pt x="8559887" y="2150672"/>
                </a:lnTo>
                <a:lnTo>
                  <a:pt x="0" y="2150672"/>
                </a:lnTo>
                <a:lnTo>
                  <a:pt x="0" y="0"/>
                </a:lnTo>
                <a:close/>
              </a:path>
            </a:pathLst>
          </a:custGeom>
          <a:blipFill>
            <a:blip r:embed="rId12"/>
            <a:stretch>
              <a:fillRect l="0" t="0" r="0" b="0"/>
            </a:stretch>
          </a:blipFill>
        </p:spPr>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943976" y="617439"/>
            <a:ext cx="5909633" cy="4302213"/>
          </a:xfrm>
          <a:custGeom>
            <a:avLst/>
            <a:gdLst/>
            <a:ahLst/>
            <a:cxnLst/>
            <a:rect r="r" b="b" t="t" l="l"/>
            <a:pathLst>
              <a:path h="4302213" w="5909633">
                <a:moveTo>
                  <a:pt x="0" y="0"/>
                </a:moveTo>
                <a:lnTo>
                  <a:pt x="5909633" y="0"/>
                </a:lnTo>
                <a:lnTo>
                  <a:pt x="5909633" y="4302213"/>
                </a:lnTo>
                <a:lnTo>
                  <a:pt x="0" y="4302213"/>
                </a:lnTo>
                <a:lnTo>
                  <a:pt x="0" y="0"/>
                </a:lnTo>
                <a:close/>
              </a:path>
            </a:pathLst>
          </a:custGeom>
          <a:blipFill>
            <a:blip r:embed="rId8"/>
            <a:stretch>
              <a:fillRect l="0" t="0" r="0" b="0"/>
            </a:stretch>
          </a:blipFill>
        </p:spPr>
      </p:sp>
      <p:sp>
        <p:nvSpPr>
          <p:cNvPr name="Freeform 10" id="10"/>
          <p:cNvSpPr/>
          <p:nvPr/>
        </p:nvSpPr>
        <p:spPr>
          <a:xfrm flipH="false" flipV="false" rot="0">
            <a:off x="11256303" y="369641"/>
            <a:ext cx="2600007" cy="4550012"/>
          </a:xfrm>
          <a:custGeom>
            <a:avLst/>
            <a:gdLst/>
            <a:ahLst/>
            <a:cxnLst/>
            <a:rect r="r" b="b" t="t" l="l"/>
            <a:pathLst>
              <a:path h="4550012" w="2600007">
                <a:moveTo>
                  <a:pt x="0" y="0"/>
                </a:moveTo>
                <a:lnTo>
                  <a:pt x="2600006" y="0"/>
                </a:lnTo>
                <a:lnTo>
                  <a:pt x="2600006" y="4550011"/>
                </a:lnTo>
                <a:lnTo>
                  <a:pt x="0" y="4550011"/>
                </a:lnTo>
                <a:lnTo>
                  <a:pt x="0" y="0"/>
                </a:lnTo>
                <a:close/>
              </a:path>
            </a:pathLst>
          </a:custGeom>
          <a:blipFill>
            <a:blip r:embed="rId9"/>
            <a:stretch>
              <a:fillRect l="0" t="0" r="0" b="0"/>
            </a:stretch>
          </a:blipFill>
        </p:spPr>
      </p:sp>
      <p:sp>
        <p:nvSpPr>
          <p:cNvPr name="Freeform 11" id="11"/>
          <p:cNvSpPr/>
          <p:nvPr/>
        </p:nvSpPr>
        <p:spPr>
          <a:xfrm flipH="false" flipV="false" rot="0">
            <a:off x="3386130" y="5778165"/>
            <a:ext cx="5117015" cy="4019183"/>
          </a:xfrm>
          <a:custGeom>
            <a:avLst/>
            <a:gdLst/>
            <a:ahLst/>
            <a:cxnLst/>
            <a:rect r="r" b="b" t="t" l="l"/>
            <a:pathLst>
              <a:path h="4019183" w="5117015">
                <a:moveTo>
                  <a:pt x="0" y="0"/>
                </a:moveTo>
                <a:lnTo>
                  <a:pt x="5117015" y="0"/>
                </a:lnTo>
                <a:lnTo>
                  <a:pt x="5117015" y="4019183"/>
                </a:lnTo>
                <a:lnTo>
                  <a:pt x="0" y="4019183"/>
                </a:lnTo>
                <a:lnTo>
                  <a:pt x="0" y="0"/>
                </a:lnTo>
                <a:close/>
              </a:path>
            </a:pathLst>
          </a:custGeom>
          <a:blipFill>
            <a:blip r:embed="rId10"/>
            <a:stretch>
              <a:fillRect l="0" t="0" r="0" b="0"/>
            </a:stretch>
          </a:blipFill>
        </p:spPr>
      </p:sp>
      <p:sp>
        <p:nvSpPr>
          <p:cNvPr name="Freeform 12" id="12"/>
          <p:cNvSpPr/>
          <p:nvPr/>
        </p:nvSpPr>
        <p:spPr>
          <a:xfrm flipH="false" flipV="false" rot="0">
            <a:off x="9884685" y="5961782"/>
            <a:ext cx="5747620" cy="3651949"/>
          </a:xfrm>
          <a:custGeom>
            <a:avLst/>
            <a:gdLst/>
            <a:ahLst/>
            <a:cxnLst/>
            <a:rect r="r" b="b" t="t" l="l"/>
            <a:pathLst>
              <a:path h="3651949" w="5747620">
                <a:moveTo>
                  <a:pt x="0" y="0"/>
                </a:moveTo>
                <a:lnTo>
                  <a:pt x="5747620" y="0"/>
                </a:lnTo>
                <a:lnTo>
                  <a:pt x="5747620" y="3651949"/>
                </a:lnTo>
                <a:lnTo>
                  <a:pt x="0" y="3651949"/>
                </a:lnTo>
                <a:lnTo>
                  <a:pt x="0" y="0"/>
                </a:lnTo>
                <a:close/>
              </a:path>
            </a:pathLst>
          </a:custGeom>
          <a:blipFill>
            <a:blip r:embed="rId11"/>
            <a:stretch>
              <a:fillRect l="0" t="0" r="0" b="0"/>
            </a:stretch>
          </a:blipFill>
        </p:spPr>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041678" y="780504"/>
            <a:ext cx="11301259" cy="1087746"/>
          </a:xfrm>
          <a:custGeom>
            <a:avLst/>
            <a:gdLst/>
            <a:ahLst/>
            <a:cxnLst/>
            <a:rect r="r" b="b" t="t" l="l"/>
            <a:pathLst>
              <a:path h="1087746" w="11301259">
                <a:moveTo>
                  <a:pt x="0" y="0"/>
                </a:moveTo>
                <a:lnTo>
                  <a:pt x="11301259" y="0"/>
                </a:lnTo>
                <a:lnTo>
                  <a:pt x="11301259" y="1087746"/>
                </a:lnTo>
                <a:lnTo>
                  <a:pt x="0" y="1087746"/>
                </a:lnTo>
                <a:lnTo>
                  <a:pt x="0" y="0"/>
                </a:lnTo>
                <a:close/>
              </a:path>
            </a:pathLst>
          </a:custGeom>
          <a:blipFill>
            <a:blip r:embed="rId8"/>
            <a:stretch>
              <a:fillRect l="0" t="0" r="0" b="0"/>
            </a:stretch>
          </a:blipFill>
        </p:spPr>
      </p:sp>
      <p:sp>
        <p:nvSpPr>
          <p:cNvPr name="Freeform 10" id="10"/>
          <p:cNvSpPr/>
          <p:nvPr/>
        </p:nvSpPr>
        <p:spPr>
          <a:xfrm flipH="false" flipV="false" rot="0">
            <a:off x="2627458" y="1760465"/>
            <a:ext cx="12129700" cy="4457665"/>
          </a:xfrm>
          <a:custGeom>
            <a:avLst/>
            <a:gdLst/>
            <a:ahLst/>
            <a:cxnLst/>
            <a:rect r="r" b="b" t="t" l="l"/>
            <a:pathLst>
              <a:path h="4457665" w="12129700">
                <a:moveTo>
                  <a:pt x="0" y="0"/>
                </a:moveTo>
                <a:lnTo>
                  <a:pt x="12129699" y="0"/>
                </a:lnTo>
                <a:lnTo>
                  <a:pt x="12129699" y="4457664"/>
                </a:lnTo>
                <a:lnTo>
                  <a:pt x="0" y="4457664"/>
                </a:lnTo>
                <a:lnTo>
                  <a:pt x="0" y="0"/>
                </a:lnTo>
                <a:close/>
              </a:path>
            </a:pathLst>
          </a:custGeom>
          <a:blipFill>
            <a:blip r:embed="rId9"/>
            <a:stretch>
              <a:fillRect l="0" t="0" r="0" b="0"/>
            </a:stretch>
          </a:blipFill>
        </p:spPr>
      </p:sp>
      <p:sp>
        <p:nvSpPr>
          <p:cNvPr name="Freeform 11" id="11"/>
          <p:cNvSpPr/>
          <p:nvPr/>
        </p:nvSpPr>
        <p:spPr>
          <a:xfrm flipH="false" flipV="false" rot="0">
            <a:off x="3041678" y="6214384"/>
            <a:ext cx="4469072" cy="3582963"/>
          </a:xfrm>
          <a:custGeom>
            <a:avLst/>
            <a:gdLst/>
            <a:ahLst/>
            <a:cxnLst/>
            <a:rect r="r" b="b" t="t" l="l"/>
            <a:pathLst>
              <a:path h="3582963" w="4469072">
                <a:moveTo>
                  <a:pt x="0" y="0"/>
                </a:moveTo>
                <a:lnTo>
                  <a:pt x="4469072" y="0"/>
                </a:lnTo>
                <a:lnTo>
                  <a:pt x="4469072" y="3582964"/>
                </a:lnTo>
                <a:lnTo>
                  <a:pt x="0" y="3582964"/>
                </a:lnTo>
                <a:lnTo>
                  <a:pt x="0" y="0"/>
                </a:lnTo>
                <a:close/>
              </a:path>
            </a:pathLst>
          </a:custGeom>
          <a:blipFill>
            <a:blip r:embed="rId10"/>
            <a:stretch>
              <a:fillRect l="0" t="0" r="0" b="0"/>
            </a:stretch>
          </a:blipFill>
        </p:spPr>
      </p:sp>
      <p:sp>
        <p:nvSpPr>
          <p:cNvPr name="Freeform 12" id="12"/>
          <p:cNvSpPr/>
          <p:nvPr/>
        </p:nvSpPr>
        <p:spPr>
          <a:xfrm flipH="false" flipV="false" rot="0">
            <a:off x="8356350" y="6541966"/>
            <a:ext cx="4230586" cy="3328476"/>
          </a:xfrm>
          <a:custGeom>
            <a:avLst/>
            <a:gdLst/>
            <a:ahLst/>
            <a:cxnLst/>
            <a:rect r="r" b="b" t="t" l="l"/>
            <a:pathLst>
              <a:path h="3328476" w="4230586">
                <a:moveTo>
                  <a:pt x="0" y="0"/>
                </a:moveTo>
                <a:lnTo>
                  <a:pt x="4230586" y="0"/>
                </a:lnTo>
                <a:lnTo>
                  <a:pt x="4230586" y="3328476"/>
                </a:lnTo>
                <a:lnTo>
                  <a:pt x="0" y="3328476"/>
                </a:lnTo>
                <a:lnTo>
                  <a:pt x="0" y="0"/>
                </a:lnTo>
                <a:close/>
              </a:path>
            </a:pathLst>
          </a:custGeom>
          <a:blipFill>
            <a:blip r:embed="rId11"/>
            <a:stretch>
              <a:fillRect l="0" t="0" r="0" b="0"/>
            </a:stretch>
          </a:blipFill>
        </p:spPr>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641123" y="2682897"/>
            <a:ext cx="16618177" cy="1827999"/>
          </a:xfrm>
          <a:custGeom>
            <a:avLst/>
            <a:gdLst/>
            <a:ahLst/>
            <a:cxnLst/>
            <a:rect r="r" b="b" t="t" l="l"/>
            <a:pathLst>
              <a:path h="1827999" w="16618177">
                <a:moveTo>
                  <a:pt x="0" y="0"/>
                </a:moveTo>
                <a:lnTo>
                  <a:pt x="16618177" y="0"/>
                </a:lnTo>
                <a:lnTo>
                  <a:pt x="16618177" y="1828000"/>
                </a:lnTo>
                <a:lnTo>
                  <a:pt x="0" y="1828000"/>
                </a:lnTo>
                <a:lnTo>
                  <a:pt x="0" y="0"/>
                </a:lnTo>
                <a:close/>
              </a:path>
            </a:pathLst>
          </a:custGeom>
          <a:blipFill>
            <a:blip r:embed="rId8"/>
            <a:stretch>
              <a:fillRect l="0" t="0" r="0" b="0"/>
            </a:stretch>
          </a:blipFill>
        </p:spPr>
      </p:sp>
      <p:sp>
        <p:nvSpPr>
          <p:cNvPr name="Freeform 10" id="10"/>
          <p:cNvSpPr/>
          <p:nvPr/>
        </p:nvSpPr>
        <p:spPr>
          <a:xfrm flipH="false" flipV="false" rot="0">
            <a:off x="3903309" y="4686025"/>
            <a:ext cx="10572007" cy="2325842"/>
          </a:xfrm>
          <a:custGeom>
            <a:avLst/>
            <a:gdLst/>
            <a:ahLst/>
            <a:cxnLst/>
            <a:rect r="r" b="b" t="t" l="l"/>
            <a:pathLst>
              <a:path h="2325842" w="10572007">
                <a:moveTo>
                  <a:pt x="0" y="0"/>
                </a:moveTo>
                <a:lnTo>
                  <a:pt x="10572007" y="0"/>
                </a:lnTo>
                <a:lnTo>
                  <a:pt x="10572007" y="2325841"/>
                </a:lnTo>
                <a:lnTo>
                  <a:pt x="0" y="2325841"/>
                </a:lnTo>
                <a:lnTo>
                  <a:pt x="0" y="0"/>
                </a:lnTo>
                <a:close/>
              </a:path>
            </a:pathLst>
          </a:custGeom>
          <a:blipFill>
            <a:blip r:embed="rId9"/>
            <a:stretch>
              <a:fillRect l="0" t="0" r="0" b="0"/>
            </a:stretch>
          </a:blipFill>
        </p:spPr>
      </p:sp>
      <p:sp>
        <p:nvSpPr>
          <p:cNvPr name="Freeform 11" id="11"/>
          <p:cNvSpPr/>
          <p:nvPr/>
        </p:nvSpPr>
        <p:spPr>
          <a:xfrm flipH="false" flipV="false" rot="0">
            <a:off x="4747496" y="7490667"/>
            <a:ext cx="4939395" cy="2306681"/>
          </a:xfrm>
          <a:custGeom>
            <a:avLst/>
            <a:gdLst/>
            <a:ahLst/>
            <a:cxnLst/>
            <a:rect r="r" b="b" t="t" l="l"/>
            <a:pathLst>
              <a:path h="2306681" w="4939395">
                <a:moveTo>
                  <a:pt x="0" y="0"/>
                </a:moveTo>
                <a:lnTo>
                  <a:pt x="4939394" y="0"/>
                </a:lnTo>
                <a:lnTo>
                  <a:pt x="4939394" y="2306681"/>
                </a:lnTo>
                <a:lnTo>
                  <a:pt x="0" y="2306681"/>
                </a:lnTo>
                <a:lnTo>
                  <a:pt x="0" y="0"/>
                </a:lnTo>
                <a:close/>
              </a:path>
            </a:pathLst>
          </a:custGeom>
          <a:blipFill>
            <a:blip r:embed="rId10"/>
            <a:stretch>
              <a:fillRect l="0" t="0" r="0" b="0"/>
            </a:stretch>
          </a:blipFill>
        </p:spPr>
      </p:sp>
      <p:sp>
        <p:nvSpPr>
          <p:cNvPr name="Freeform 12" id="12"/>
          <p:cNvSpPr/>
          <p:nvPr/>
        </p:nvSpPr>
        <p:spPr>
          <a:xfrm flipH="false" flipV="false" rot="0">
            <a:off x="10703690" y="7490667"/>
            <a:ext cx="2182974" cy="2081441"/>
          </a:xfrm>
          <a:custGeom>
            <a:avLst/>
            <a:gdLst/>
            <a:ahLst/>
            <a:cxnLst/>
            <a:rect r="r" b="b" t="t" l="l"/>
            <a:pathLst>
              <a:path h="2081441" w="2182974">
                <a:moveTo>
                  <a:pt x="0" y="0"/>
                </a:moveTo>
                <a:lnTo>
                  <a:pt x="2182975" y="0"/>
                </a:lnTo>
                <a:lnTo>
                  <a:pt x="2182975" y="2081440"/>
                </a:lnTo>
                <a:lnTo>
                  <a:pt x="0" y="2081440"/>
                </a:lnTo>
                <a:lnTo>
                  <a:pt x="0" y="0"/>
                </a:lnTo>
                <a:close/>
              </a:path>
            </a:pathLst>
          </a:custGeom>
          <a:blipFill>
            <a:blip r:embed="rId11"/>
            <a:stretch>
              <a:fillRect l="0" t="0" r="0" b="0"/>
            </a:stretch>
          </a:blipFill>
        </p:spPr>
      </p:sp>
      <p:sp>
        <p:nvSpPr>
          <p:cNvPr name="TextBox 13" id="13"/>
          <p:cNvSpPr txBox="true"/>
          <p:nvPr/>
        </p:nvSpPr>
        <p:spPr>
          <a:xfrm rot="0">
            <a:off x="641123" y="1020489"/>
            <a:ext cx="14631156"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TETRAGONAL DISTORTION OR JAHN-TELLER DISTORTION</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5662920" y="3755719"/>
            <a:ext cx="6995093" cy="1302836"/>
          </a:xfrm>
          <a:custGeom>
            <a:avLst/>
            <a:gdLst/>
            <a:ahLst/>
            <a:cxnLst/>
            <a:rect r="r" b="b" t="t" l="l"/>
            <a:pathLst>
              <a:path h="1302836" w="6995093">
                <a:moveTo>
                  <a:pt x="0" y="0"/>
                </a:moveTo>
                <a:lnTo>
                  <a:pt x="6995093" y="0"/>
                </a:lnTo>
                <a:lnTo>
                  <a:pt x="6995093" y="1302836"/>
                </a:lnTo>
                <a:lnTo>
                  <a:pt x="0" y="1302836"/>
                </a:lnTo>
                <a:lnTo>
                  <a:pt x="0" y="0"/>
                </a:lnTo>
                <a:close/>
              </a:path>
            </a:pathLst>
          </a:custGeom>
          <a:blipFill>
            <a:blip r:embed="rId8"/>
            <a:stretch>
              <a:fillRect l="0" t="0" r="0" b="0"/>
            </a:stretch>
          </a:blipFill>
        </p:spPr>
      </p:sp>
      <p:sp>
        <p:nvSpPr>
          <p:cNvPr name="Freeform 10" id="10"/>
          <p:cNvSpPr/>
          <p:nvPr/>
        </p:nvSpPr>
        <p:spPr>
          <a:xfrm flipH="false" flipV="false" rot="0">
            <a:off x="2655695" y="5512644"/>
            <a:ext cx="12976610" cy="875921"/>
          </a:xfrm>
          <a:custGeom>
            <a:avLst/>
            <a:gdLst/>
            <a:ahLst/>
            <a:cxnLst/>
            <a:rect r="r" b="b" t="t" l="l"/>
            <a:pathLst>
              <a:path h="875921" w="12976610">
                <a:moveTo>
                  <a:pt x="0" y="0"/>
                </a:moveTo>
                <a:lnTo>
                  <a:pt x="12976610" y="0"/>
                </a:lnTo>
                <a:lnTo>
                  <a:pt x="12976610" y="875921"/>
                </a:lnTo>
                <a:lnTo>
                  <a:pt x="0" y="875921"/>
                </a:lnTo>
                <a:lnTo>
                  <a:pt x="0" y="0"/>
                </a:lnTo>
                <a:close/>
              </a:path>
            </a:pathLst>
          </a:custGeom>
          <a:blipFill>
            <a:blip r:embed="rId9"/>
            <a:stretch>
              <a:fillRect l="0" t="0" r="0" b="0"/>
            </a:stretch>
          </a:blipFill>
        </p:spPr>
      </p:sp>
      <p:sp>
        <p:nvSpPr>
          <p:cNvPr name="TextBox 11" id="11"/>
          <p:cNvSpPr txBox="true"/>
          <p:nvPr/>
        </p:nvSpPr>
        <p:spPr>
          <a:xfrm rot="0">
            <a:off x="641123" y="1020489"/>
            <a:ext cx="14631156"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JAHN-TELLER DISTORTION THEOREM</a:t>
            </a:r>
          </a:p>
        </p:txBody>
      </p:sp>
      <p:sp>
        <p:nvSpPr>
          <p:cNvPr name="TextBox 12" id="12"/>
          <p:cNvSpPr txBox="true"/>
          <p:nvPr/>
        </p:nvSpPr>
        <p:spPr>
          <a:xfrm rot="0">
            <a:off x="593125" y="2666549"/>
            <a:ext cx="17038686" cy="1451102"/>
          </a:xfrm>
          <a:prstGeom prst="rect">
            <a:avLst/>
          </a:prstGeom>
        </p:spPr>
        <p:txBody>
          <a:bodyPr anchor="t" rtlCol="false" tIns="0" lIns="0" bIns="0" rIns="0">
            <a:spAutoFit/>
          </a:bodyPr>
          <a:lstStyle/>
          <a:p>
            <a:pPr algn="just">
              <a:lnSpc>
                <a:spcPts val="3844"/>
              </a:lnSpc>
            </a:pPr>
            <a:r>
              <a:rPr lang="en-US" sz="3100" spc="-6">
                <a:solidFill>
                  <a:srgbClr val="000000"/>
                </a:solidFill>
                <a:latin typeface="Vollkorn"/>
                <a:ea typeface="Vollkorn"/>
                <a:cs typeface="Vollkorn"/>
                <a:sym typeface="Vollkorn"/>
              </a:rPr>
              <a:t>States that any non linear molecule in an electronically degenerate state is unstable and the molecule becomes distorted in such a way as to remove degeneracy, lower its symmetry and the energy.</a:t>
            </a:r>
          </a:p>
        </p:txBody>
      </p:sp>
      <p:sp>
        <p:nvSpPr>
          <p:cNvPr name="TextBox 13" id="13"/>
          <p:cNvSpPr txBox="true"/>
          <p:nvPr/>
        </p:nvSpPr>
        <p:spPr>
          <a:xfrm rot="0">
            <a:off x="641123" y="4814017"/>
            <a:ext cx="17038686" cy="479552"/>
          </a:xfrm>
          <a:prstGeom prst="rect">
            <a:avLst/>
          </a:prstGeom>
        </p:spPr>
        <p:txBody>
          <a:bodyPr anchor="t" rtlCol="false" tIns="0" lIns="0" bIns="0" rIns="0">
            <a:spAutoFit/>
          </a:bodyPr>
          <a:lstStyle/>
          <a:p>
            <a:pPr algn="ctr">
              <a:lnSpc>
                <a:spcPts val="3844"/>
              </a:lnSpc>
            </a:pPr>
            <a:r>
              <a:rPr lang="en-US" b="true" sz="3100" spc="-6">
                <a:solidFill>
                  <a:srgbClr val="000000"/>
                </a:solidFill>
                <a:latin typeface="Vollkorn Bold"/>
                <a:ea typeface="Vollkorn Bold"/>
                <a:cs typeface="Vollkorn Bold"/>
                <a:sym typeface="Vollkorn Bold"/>
              </a:rPr>
              <a:t>Order of Jahn-Teller distortion</a:t>
            </a:r>
          </a:p>
        </p:txBody>
      </p:sp>
      <p:sp>
        <p:nvSpPr>
          <p:cNvPr name="TextBox 14" id="14"/>
          <p:cNvSpPr txBox="true"/>
          <p:nvPr/>
        </p:nvSpPr>
        <p:spPr>
          <a:xfrm rot="0">
            <a:off x="641123" y="6636215"/>
            <a:ext cx="17038686" cy="2631821"/>
          </a:xfrm>
          <a:prstGeom prst="rect">
            <a:avLst/>
          </a:prstGeom>
        </p:spPr>
        <p:txBody>
          <a:bodyPr anchor="t" rtlCol="false" tIns="0" lIns="0" bIns="0" rIns="0">
            <a:spAutoFit/>
          </a:bodyPr>
          <a:lstStyle/>
          <a:p>
            <a:pPr algn="just">
              <a:lnSpc>
                <a:spcPts val="3472"/>
              </a:lnSpc>
            </a:pPr>
            <a:r>
              <a:rPr lang="en-US" sz="3100" spc="-6">
                <a:solidFill>
                  <a:srgbClr val="000000"/>
                </a:solidFill>
                <a:latin typeface="Vollkorn"/>
                <a:ea typeface="Vollkorn"/>
                <a:cs typeface="Vollkorn"/>
                <a:sym typeface="Vollkorn"/>
              </a:rPr>
              <a:t>Practically, distortion in the regular octahedral geometry is observed when eg orbitals which point directly at ligands, are asymmetrically filled. </a:t>
            </a:r>
          </a:p>
          <a:p>
            <a:pPr algn="just">
              <a:lnSpc>
                <a:spcPts val="3472"/>
              </a:lnSpc>
            </a:pPr>
          </a:p>
          <a:p>
            <a:pPr algn="just">
              <a:lnSpc>
                <a:spcPts val="3472"/>
              </a:lnSpc>
            </a:pPr>
            <a:r>
              <a:rPr lang="en-US" sz="3100" spc="-6">
                <a:solidFill>
                  <a:srgbClr val="000000"/>
                </a:solidFill>
                <a:latin typeface="Vollkorn"/>
                <a:ea typeface="Vollkorn"/>
                <a:cs typeface="Vollkorn"/>
                <a:sym typeface="Vollkorn"/>
              </a:rPr>
              <a:t>The t2g orbitals do not point directly at ligands, asymmetrical filling of electrons in them does not give any observable distortion.</a:t>
            </a:r>
          </a:p>
          <a:p>
            <a:pPr algn="just">
              <a:lnSpc>
                <a:spcPts val="3472"/>
              </a:lnSpc>
            </a:pP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593125" y="1654581"/>
            <a:ext cx="14414925" cy="1171213"/>
          </a:xfrm>
          <a:custGeom>
            <a:avLst/>
            <a:gdLst/>
            <a:ahLst/>
            <a:cxnLst/>
            <a:rect r="r" b="b" t="t" l="l"/>
            <a:pathLst>
              <a:path h="1171213" w="14414925">
                <a:moveTo>
                  <a:pt x="0" y="0"/>
                </a:moveTo>
                <a:lnTo>
                  <a:pt x="14414926" y="0"/>
                </a:lnTo>
                <a:lnTo>
                  <a:pt x="14414926" y="1171212"/>
                </a:lnTo>
                <a:lnTo>
                  <a:pt x="0" y="1171212"/>
                </a:lnTo>
                <a:lnTo>
                  <a:pt x="0" y="0"/>
                </a:lnTo>
                <a:close/>
              </a:path>
            </a:pathLst>
          </a:custGeom>
          <a:blipFill>
            <a:blip r:embed="rId8"/>
            <a:stretch>
              <a:fillRect l="0" t="0" r="0" b="0"/>
            </a:stretch>
          </a:blipFill>
        </p:spPr>
      </p:sp>
      <p:sp>
        <p:nvSpPr>
          <p:cNvPr name="Freeform 10" id="10"/>
          <p:cNvSpPr/>
          <p:nvPr/>
        </p:nvSpPr>
        <p:spPr>
          <a:xfrm flipH="false" flipV="false" rot="0">
            <a:off x="4606556" y="3061316"/>
            <a:ext cx="9957876" cy="6422830"/>
          </a:xfrm>
          <a:custGeom>
            <a:avLst/>
            <a:gdLst/>
            <a:ahLst/>
            <a:cxnLst/>
            <a:rect r="r" b="b" t="t" l="l"/>
            <a:pathLst>
              <a:path h="6422830" w="9957876">
                <a:moveTo>
                  <a:pt x="0" y="0"/>
                </a:moveTo>
                <a:lnTo>
                  <a:pt x="9957876" y="0"/>
                </a:lnTo>
                <a:lnTo>
                  <a:pt x="9957876" y="6422830"/>
                </a:lnTo>
                <a:lnTo>
                  <a:pt x="0" y="6422830"/>
                </a:lnTo>
                <a:lnTo>
                  <a:pt x="0" y="0"/>
                </a:lnTo>
                <a:close/>
              </a:path>
            </a:pathLst>
          </a:custGeom>
          <a:blipFill>
            <a:blip r:embed="rId9"/>
            <a:stretch>
              <a:fillRect l="0" t="0" r="0" b="0"/>
            </a:stretch>
          </a:blipFill>
        </p:spPr>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641123" y="4312019"/>
            <a:ext cx="8325366" cy="3658319"/>
          </a:xfrm>
          <a:custGeom>
            <a:avLst/>
            <a:gdLst/>
            <a:ahLst/>
            <a:cxnLst/>
            <a:rect r="r" b="b" t="t" l="l"/>
            <a:pathLst>
              <a:path h="3658319" w="8325366">
                <a:moveTo>
                  <a:pt x="0" y="0"/>
                </a:moveTo>
                <a:lnTo>
                  <a:pt x="8325366" y="0"/>
                </a:lnTo>
                <a:lnTo>
                  <a:pt x="8325366" y="3658319"/>
                </a:lnTo>
                <a:lnTo>
                  <a:pt x="0" y="3658319"/>
                </a:lnTo>
                <a:lnTo>
                  <a:pt x="0" y="0"/>
                </a:lnTo>
                <a:close/>
              </a:path>
            </a:pathLst>
          </a:custGeom>
          <a:blipFill>
            <a:blip r:embed="rId8"/>
            <a:stretch>
              <a:fillRect l="0" t="0" r="0" b="0"/>
            </a:stretch>
          </a:blipFill>
        </p:spPr>
      </p:sp>
      <p:sp>
        <p:nvSpPr>
          <p:cNvPr name="Freeform 10" id="10"/>
          <p:cNvSpPr/>
          <p:nvPr/>
        </p:nvSpPr>
        <p:spPr>
          <a:xfrm flipH="false" flipV="false" rot="0">
            <a:off x="9662153" y="4312019"/>
            <a:ext cx="7969659" cy="3934388"/>
          </a:xfrm>
          <a:custGeom>
            <a:avLst/>
            <a:gdLst/>
            <a:ahLst/>
            <a:cxnLst/>
            <a:rect r="r" b="b" t="t" l="l"/>
            <a:pathLst>
              <a:path h="3934388" w="7969659">
                <a:moveTo>
                  <a:pt x="0" y="0"/>
                </a:moveTo>
                <a:lnTo>
                  <a:pt x="7969659" y="0"/>
                </a:lnTo>
                <a:lnTo>
                  <a:pt x="7969659" y="3934389"/>
                </a:lnTo>
                <a:lnTo>
                  <a:pt x="0" y="3934389"/>
                </a:lnTo>
                <a:lnTo>
                  <a:pt x="0" y="0"/>
                </a:lnTo>
                <a:close/>
              </a:path>
            </a:pathLst>
          </a:custGeom>
          <a:blipFill>
            <a:blip r:embed="rId9"/>
            <a:stretch>
              <a:fillRect l="0" t="0" r="0" b="0"/>
            </a:stretch>
          </a:blipFill>
        </p:spPr>
      </p:sp>
      <p:sp>
        <p:nvSpPr>
          <p:cNvPr name="TextBox 11" id="11"/>
          <p:cNvSpPr txBox="true"/>
          <p:nvPr/>
        </p:nvSpPr>
        <p:spPr>
          <a:xfrm rot="0">
            <a:off x="641123" y="588957"/>
            <a:ext cx="14631156" cy="1717165"/>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CONFIGURATIONS SHOWING WEAK JAHN-TELLER DISTORTION</a:t>
            </a: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9" id="9"/>
          <p:cNvGrpSpPr/>
          <p:nvPr/>
        </p:nvGrpSpPr>
        <p:grpSpPr>
          <a:xfrm rot="0">
            <a:off x="7839645" y="5757567"/>
            <a:ext cx="3491699" cy="3272996"/>
            <a:chOff x="0" y="0"/>
            <a:chExt cx="4655598" cy="4363995"/>
          </a:xfrm>
        </p:grpSpPr>
        <p:sp>
          <p:nvSpPr>
            <p:cNvPr name="Freeform 10" id="10"/>
            <p:cNvSpPr/>
            <p:nvPr/>
          </p:nvSpPr>
          <p:spPr>
            <a:xfrm flipH="false" flipV="false" rot="0">
              <a:off x="0" y="0"/>
              <a:ext cx="4655598" cy="4363995"/>
            </a:xfrm>
            <a:custGeom>
              <a:avLst/>
              <a:gdLst/>
              <a:ahLst/>
              <a:cxnLst/>
              <a:rect r="r" b="b" t="t" l="l"/>
              <a:pathLst>
                <a:path h="4363995" w="4655598">
                  <a:moveTo>
                    <a:pt x="0" y="0"/>
                  </a:moveTo>
                  <a:lnTo>
                    <a:pt x="4655598" y="0"/>
                  </a:lnTo>
                  <a:lnTo>
                    <a:pt x="4655598" y="4363995"/>
                  </a:lnTo>
                  <a:lnTo>
                    <a:pt x="0" y="4363995"/>
                  </a:lnTo>
                  <a:lnTo>
                    <a:pt x="0" y="0"/>
                  </a:lnTo>
                  <a:close/>
                </a:path>
              </a:pathLst>
            </a:custGeom>
            <a:blipFill>
              <a:blip r:embed="rId8"/>
              <a:stretch>
                <a:fillRect l="0" t="0" r="0" b="0"/>
              </a:stretch>
            </a:blipFill>
          </p:spPr>
        </p:sp>
        <p:sp>
          <p:nvSpPr>
            <p:cNvPr name="Freeform 11" id="11"/>
            <p:cNvSpPr/>
            <p:nvPr/>
          </p:nvSpPr>
          <p:spPr>
            <a:xfrm flipH="false" flipV="false" rot="0">
              <a:off x="0" y="0"/>
              <a:ext cx="4655598" cy="4363995"/>
            </a:xfrm>
            <a:custGeom>
              <a:avLst/>
              <a:gdLst/>
              <a:ahLst/>
              <a:cxnLst/>
              <a:rect r="r" b="b" t="t" l="l"/>
              <a:pathLst>
                <a:path h="4363995" w="4655598">
                  <a:moveTo>
                    <a:pt x="0" y="0"/>
                  </a:moveTo>
                  <a:lnTo>
                    <a:pt x="4655598" y="0"/>
                  </a:lnTo>
                  <a:lnTo>
                    <a:pt x="4655598" y="4363995"/>
                  </a:lnTo>
                  <a:lnTo>
                    <a:pt x="0" y="4363995"/>
                  </a:lnTo>
                  <a:lnTo>
                    <a:pt x="0" y="0"/>
                  </a:lnTo>
                  <a:close/>
                </a:path>
              </a:pathLst>
            </a:custGeom>
            <a:blipFill>
              <a:blip r:embed="rId8"/>
              <a:stretch>
                <a:fillRect l="0" t="0" r="0" b="0"/>
              </a:stretch>
            </a:blipFill>
          </p:spPr>
        </p:sp>
      </p:grpSp>
      <p:grpSp>
        <p:nvGrpSpPr>
          <p:cNvPr name="Group 12" id="12"/>
          <p:cNvGrpSpPr/>
          <p:nvPr/>
        </p:nvGrpSpPr>
        <p:grpSpPr>
          <a:xfrm rot="0">
            <a:off x="593125" y="2676074"/>
            <a:ext cx="17038686" cy="3490976"/>
            <a:chOff x="0" y="0"/>
            <a:chExt cx="22718249" cy="4654635"/>
          </a:xfrm>
        </p:grpSpPr>
        <p:sp>
          <p:nvSpPr>
            <p:cNvPr name="TextBox 13" id="13"/>
            <p:cNvSpPr txBox="true"/>
            <p:nvPr/>
          </p:nvSpPr>
          <p:spPr>
            <a:xfrm rot="0">
              <a:off x="0" y="-9525"/>
              <a:ext cx="22718249" cy="4664160"/>
            </a:xfrm>
            <a:prstGeom prst="rect">
              <a:avLst/>
            </a:prstGeom>
          </p:spPr>
          <p:txBody>
            <a:bodyPr anchor="t" rtlCol="false" tIns="0" lIns="0" bIns="0" rIns="0">
              <a:spAutoFit/>
            </a:bodyPr>
            <a:lstStyle/>
            <a:p>
              <a:pPr algn="just">
                <a:lnSpc>
                  <a:spcPts val="3472"/>
                </a:lnSpc>
              </a:pPr>
              <a:r>
                <a:rPr lang="en-US" sz="2800" spc="-5">
                  <a:solidFill>
                    <a:srgbClr val="000000"/>
                  </a:solidFill>
                  <a:latin typeface="Vollkorn"/>
                  <a:ea typeface="Vollkorn"/>
                  <a:cs typeface="Vollkorn"/>
                  <a:sym typeface="Vollkorn"/>
                </a:rPr>
                <a:t>The degeneracy of orbitals can be removed by lowering the symmetry of molecule. This can be achieved by either elongation of bonds along the z-axis (Z-out distortion) or by shortening the bonds along the z-axis (Z-in distortion). Thus an octahedrally symmetrical molecule is distorted to tetragonal geometry.</a:t>
              </a:r>
            </a:p>
            <a:p>
              <a:pPr algn="just">
                <a:lnSpc>
                  <a:spcPts val="3472"/>
                </a:lnSpc>
              </a:pPr>
            </a:p>
            <a:p>
              <a:pPr algn="just">
                <a:lnSpc>
                  <a:spcPts val="3472"/>
                </a:lnSpc>
              </a:pPr>
              <a:r>
                <a:rPr lang="en-US" sz="2800" spc="-5">
                  <a:solidFill>
                    <a:srgbClr val="000000"/>
                  </a:solidFill>
                  <a:latin typeface="Vollkorn"/>
                  <a:ea typeface="Vollkorn"/>
                  <a:cs typeface="Vollkorn"/>
                  <a:sym typeface="Vollkorn"/>
                </a:rPr>
                <a:t>Z-out Jahn-Teller distortion: In this case, the energies of d-orbitals with z factor                       are lowered since the bonds along the z-axis are elongated. This is the most preferred distortion and occurs in most of the cases, especially when the degeneracy occurs in eg level. </a:t>
              </a:r>
            </a:p>
            <a:p>
              <a:pPr algn="just">
                <a:lnSpc>
                  <a:spcPts val="3472"/>
                </a:lnSpc>
              </a:pPr>
            </a:p>
          </p:txBody>
        </p:sp>
        <p:sp>
          <p:nvSpPr>
            <p:cNvPr name="Freeform 14" id="14"/>
            <p:cNvSpPr/>
            <p:nvPr/>
          </p:nvSpPr>
          <p:spPr>
            <a:xfrm flipH="false" flipV="false" rot="0">
              <a:off x="16679601" y="2289217"/>
              <a:ext cx="2323479" cy="589186"/>
            </a:xfrm>
            <a:custGeom>
              <a:avLst/>
              <a:gdLst/>
              <a:ahLst/>
              <a:cxnLst/>
              <a:rect r="r" b="b" t="t" l="l"/>
              <a:pathLst>
                <a:path h="589186" w="2323479">
                  <a:moveTo>
                    <a:pt x="0" y="0"/>
                  </a:moveTo>
                  <a:lnTo>
                    <a:pt x="2323479" y="0"/>
                  </a:lnTo>
                  <a:lnTo>
                    <a:pt x="2323479" y="589187"/>
                  </a:lnTo>
                  <a:lnTo>
                    <a:pt x="0" y="589187"/>
                  </a:lnTo>
                  <a:lnTo>
                    <a:pt x="0" y="0"/>
                  </a:lnTo>
                  <a:close/>
                </a:path>
              </a:pathLst>
            </a:custGeom>
            <a:blipFill>
              <a:blip r:embed="rId9"/>
              <a:stretch>
                <a:fillRect l="-7662" t="-532142" r="-540862" b="-192646"/>
              </a:stretch>
            </a:blipFill>
          </p:spPr>
        </p:sp>
      </p:grpSp>
      <p:sp>
        <p:nvSpPr>
          <p:cNvPr name="TextBox 15" id="15"/>
          <p:cNvSpPr txBox="true"/>
          <p:nvPr/>
        </p:nvSpPr>
        <p:spPr>
          <a:xfrm rot="0">
            <a:off x="641123" y="1020489"/>
            <a:ext cx="14631156"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Z-OUT &amp; Z-IN JAHN-TELLER DISTORTION</a:t>
            </a:r>
          </a:p>
        </p:txBody>
      </p:sp>
      <p:sp>
        <p:nvSpPr>
          <p:cNvPr name="TextBox 16" id="16"/>
          <p:cNvSpPr txBox="true"/>
          <p:nvPr/>
        </p:nvSpPr>
        <p:spPr>
          <a:xfrm rot="0">
            <a:off x="5755208" y="9248775"/>
            <a:ext cx="8577235" cy="433451"/>
          </a:xfrm>
          <a:prstGeom prst="rect">
            <a:avLst/>
          </a:prstGeom>
        </p:spPr>
        <p:txBody>
          <a:bodyPr anchor="t" rtlCol="false" tIns="0" lIns="0" bIns="0" rIns="0">
            <a:spAutoFit/>
          </a:bodyPr>
          <a:lstStyle/>
          <a:p>
            <a:pPr algn="ctr">
              <a:lnSpc>
                <a:spcPts val="3472"/>
              </a:lnSpc>
            </a:pPr>
            <a:r>
              <a:rPr lang="en-US" b="true" sz="2800" spc="-5">
                <a:solidFill>
                  <a:srgbClr val="000000"/>
                </a:solidFill>
                <a:latin typeface="Vollkorn Bold"/>
                <a:ea typeface="Vollkorn Bold"/>
                <a:cs typeface="Vollkorn Bold"/>
                <a:sym typeface="Vollkorn Bold"/>
              </a:rPr>
              <a:t>Z-out distortion or Tetragonal elongation </a:t>
            </a: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593125" y="2666549"/>
            <a:ext cx="17038686" cy="1677162"/>
          </a:xfrm>
          <a:prstGeom prst="rect">
            <a:avLst/>
          </a:prstGeom>
        </p:spPr>
        <p:txBody>
          <a:bodyPr anchor="t" rtlCol="false" tIns="0" lIns="0" bIns="0" rIns="0">
            <a:spAutoFit/>
          </a:bodyPr>
          <a:lstStyle/>
          <a:p>
            <a:pPr algn="just">
              <a:lnSpc>
                <a:spcPts val="4464"/>
              </a:lnSpc>
            </a:pPr>
            <a:r>
              <a:rPr lang="en-US" sz="3600" spc="-7">
                <a:solidFill>
                  <a:srgbClr val="000000"/>
                </a:solidFill>
                <a:latin typeface="Vollkorn"/>
                <a:ea typeface="Vollkorn"/>
                <a:cs typeface="Vollkorn"/>
                <a:sym typeface="Vollkorn"/>
              </a:rPr>
              <a:t>Z-in Jahn-Teller distortion: In this case the energies of orbitals with z factor are increased since the bonds along the z-axis are shortened.</a:t>
            </a:r>
          </a:p>
          <a:p>
            <a:pPr algn="just">
              <a:lnSpc>
                <a:spcPts val="4464"/>
              </a:lnSpc>
            </a:pPr>
          </a:p>
        </p:txBody>
      </p:sp>
      <p:sp>
        <p:nvSpPr>
          <p:cNvPr name="TextBox 10" id="10"/>
          <p:cNvSpPr txBox="true"/>
          <p:nvPr/>
        </p:nvSpPr>
        <p:spPr>
          <a:xfrm rot="0">
            <a:off x="5755208" y="9248775"/>
            <a:ext cx="8577235" cy="433451"/>
          </a:xfrm>
          <a:prstGeom prst="rect">
            <a:avLst/>
          </a:prstGeom>
        </p:spPr>
        <p:txBody>
          <a:bodyPr anchor="t" rtlCol="false" tIns="0" lIns="0" bIns="0" rIns="0">
            <a:spAutoFit/>
          </a:bodyPr>
          <a:lstStyle/>
          <a:p>
            <a:pPr algn="ctr">
              <a:lnSpc>
                <a:spcPts val="3472"/>
              </a:lnSpc>
            </a:pPr>
            <a:r>
              <a:rPr lang="en-US" b="true" sz="2800" spc="-5">
                <a:solidFill>
                  <a:srgbClr val="000000"/>
                </a:solidFill>
                <a:latin typeface="Vollkorn Bold"/>
                <a:ea typeface="Vollkorn Bold"/>
                <a:cs typeface="Vollkorn Bold"/>
                <a:sym typeface="Vollkorn Bold"/>
              </a:rPr>
              <a:t>Z-in distortion or Tetragonal elongation </a:t>
            </a:r>
          </a:p>
        </p:txBody>
      </p:sp>
      <p:grpSp>
        <p:nvGrpSpPr>
          <p:cNvPr name="Group 11" id="11"/>
          <p:cNvGrpSpPr/>
          <p:nvPr/>
        </p:nvGrpSpPr>
        <p:grpSpPr>
          <a:xfrm rot="0">
            <a:off x="6664067" y="4329119"/>
            <a:ext cx="5861904" cy="4372674"/>
            <a:chOff x="0" y="0"/>
            <a:chExt cx="7815872" cy="5830232"/>
          </a:xfrm>
        </p:grpSpPr>
        <p:sp>
          <p:nvSpPr>
            <p:cNvPr name="Freeform 12" id="12"/>
            <p:cNvSpPr/>
            <p:nvPr/>
          </p:nvSpPr>
          <p:spPr>
            <a:xfrm flipH="false" flipV="false" rot="0">
              <a:off x="0" y="19456"/>
              <a:ext cx="7790472" cy="5810776"/>
            </a:xfrm>
            <a:custGeom>
              <a:avLst/>
              <a:gdLst/>
              <a:ahLst/>
              <a:cxnLst/>
              <a:rect r="r" b="b" t="t" l="l"/>
              <a:pathLst>
                <a:path h="5810776" w="7790472">
                  <a:moveTo>
                    <a:pt x="0" y="0"/>
                  </a:moveTo>
                  <a:lnTo>
                    <a:pt x="7790472" y="0"/>
                  </a:lnTo>
                  <a:lnTo>
                    <a:pt x="7790472" y="5810776"/>
                  </a:lnTo>
                  <a:lnTo>
                    <a:pt x="0" y="5810776"/>
                  </a:lnTo>
                  <a:lnTo>
                    <a:pt x="0" y="0"/>
                  </a:lnTo>
                  <a:close/>
                </a:path>
              </a:pathLst>
            </a:custGeom>
            <a:blipFill>
              <a:blip r:embed="rId8"/>
              <a:stretch>
                <a:fillRect l="0" t="0" r="0" b="0"/>
              </a:stretch>
            </a:blipFill>
          </p:spPr>
        </p:sp>
        <p:sp>
          <p:nvSpPr>
            <p:cNvPr name="Freeform 13" id="13"/>
            <p:cNvSpPr/>
            <p:nvPr/>
          </p:nvSpPr>
          <p:spPr>
            <a:xfrm flipH="false" flipV="false" rot="0">
              <a:off x="25400" y="0"/>
              <a:ext cx="7790472" cy="5810776"/>
            </a:xfrm>
            <a:custGeom>
              <a:avLst/>
              <a:gdLst/>
              <a:ahLst/>
              <a:cxnLst/>
              <a:rect r="r" b="b" t="t" l="l"/>
              <a:pathLst>
                <a:path h="5810776" w="7790472">
                  <a:moveTo>
                    <a:pt x="0" y="0"/>
                  </a:moveTo>
                  <a:lnTo>
                    <a:pt x="7790472" y="0"/>
                  </a:lnTo>
                  <a:lnTo>
                    <a:pt x="7790472" y="5810776"/>
                  </a:lnTo>
                  <a:lnTo>
                    <a:pt x="0" y="5810776"/>
                  </a:lnTo>
                  <a:lnTo>
                    <a:pt x="0" y="0"/>
                  </a:lnTo>
                  <a:close/>
                </a:path>
              </a:pathLst>
            </a:custGeom>
            <a:blipFill>
              <a:blip r:embed="rId8"/>
              <a:stretch>
                <a:fillRect l="0" t="0" r="0" b="0"/>
              </a:stretch>
            </a:blipFill>
          </p:spPr>
        </p:sp>
      </p:gr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4792652" y="489652"/>
            <a:ext cx="8702695" cy="9307695"/>
          </a:xfrm>
          <a:custGeom>
            <a:avLst/>
            <a:gdLst/>
            <a:ahLst/>
            <a:cxnLst/>
            <a:rect r="r" b="b" t="t" l="l"/>
            <a:pathLst>
              <a:path h="9307695" w="8702695">
                <a:moveTo>
                  <a:pt x="0" y="0"/>
                </a:moveTo>
                <a:lnTo>
                  <a:pt x="8702696" y="0"/>
                </a:lnTo>
                <a:lnTo>
                  <a:pt x="8702696" y="9307696"/>
                </a:lnTo>
                <a:lnTo>
                  <a:pt x="0" y="9307696"/>
                </a:lnTo>
                <a:lnTo>
                  <a:pt x="0" y="0"/>
                </a:lnTo>
                <a:close/>
              </a:path>
            </a:pathLst>
          </a:custGeom>
          <a:blipFill>
            <a:blip r:embed="rId8"/>
            <a:stretch>
              <a:fillRect l="0" t="0" r="0" b="0"/>
            </a:stretch>
          </a:blipFill>
        </p:spPr>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641123" y="1020489"/>
            <a:ext cx="14631156"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STATIC &amp; DYNAMIC JAHN-TELLER DISTORTIONS</a:t>
            </a:r>
          </a:p>
        </p:txBody>
      </p:sp>
      <p:grpSp>
        <p:nvGrpSpPr>
          <p:cNvPr name="Group 10" id="10"/>
          <p:cNvGrpSpPr/>
          <p:nvPr/>
        </p:nvGrpSpPr>
        <p:grpSpPr>
          <a:xfrm rot="0">
            <a:off x="593125" y="2676074"/>
            <a:ext cx="17038686" cy="6558026"/>
            <a:chOff x="0" y="0"/>
            <a:chExt cx="22718249" cy="8744035"/>
          </a:xfrm>
        </p:grpSpPr>
        <p:sp>
          <p:nvSpPr>
            <p:cNvPr name="TextBox 11" id="11"/>
            <p:cNvSpPr txBox="true"/>
            <p:nvPr/>
          </p:nvSpPr>
          <p:spPr>
            <a:xfrm rot="0">
              <a:off x="0" y="-9525"/>
              <a:ext cx="22718249" cy="8753560"/>
            </a:xfrm>
            <a:prstGeom prst="rect">
              <a:avLst/>
            </a:prstGeom>
          </p:spPr>
          <p:txBody>
            <a:bodyPr anchor="t" rtlCol="false" tIns="0" lIns="0" bIns="0" rIns="0">
              <a:spAutoFit/>
            </a:bodyPr>
            <a:lstStyle/>
            <a:p>
              <a:pPr algn="just">
                <a:lnSpc>
                  <a:spcPts val="3472"/>
                </a:lnSpc>
              </a:pPr>
              <a:r>
                <a:rPr lang="en-US" sz="2800" spc="-5">
                  <a:solidFill>
                    <a:srgbClr val="000000"/>
                  </a:solidFill>
                  <a:latin typeface="Vollkorn"/>
                  <a:ea typeface="Vollkorn"/>
                  <a:cs typeface="Vollkorn"/>
                  <a:sym typeface="Vollkorn"/>
                </a:rPr>
                <a:t>Static Jahn-Teller distortion: Some molecules show tetragonal shape under all conditions i.e., in solid state and in solution state; at lower and relatively higher temperatures. This is referred to as static Jahn-Teller distortion. It is observed when the degeneracy occurs in   orbitals. Hence, the distortion is strong and permanent.</a:t>
              </a:r>
            </a:p>
            <a:p>
              <a:pPr algn="just">
                <a:lnSpc>
                  <a:spcPts val="3472"/>
                </a:lnSpc>
              </a:pPr>
            </a:p>
            <a:p>
              <a:pPr algn="just">
                <a:lnSpc>
                  <a:spcPts val="3472"/>
                </a:lnSpc>
              </a:pPr>
            </a:p>
            <a:p>
              <a:pPr algn="just">
                <a:lnSpc>
                  <a:spcPts val="3472"/>
                </a:lnSpc>
              </a:pPr>
              <a:r>
                <a:rPr lang="en-US" sz="2800" spc="-5">
                  <a:solidFill>
                    <a:srgbClr val="000000"/>
                  </a:solidFill>
                  <a:latin typeface="Vollkorn"/>
                  <a:ea typeface="Vollkorn"/>
                  <a:cs typeface="Vollkorn"/>
                  <a:sym typeface="Vollkorn"/>
                </a:rPr>
                <a:t>Dynamic Jahn-Teller distortion: In some molecules, the distortion is not seen either due to random movements of bonds or else the distortion is so weak. However, the distortion can be seen by freezing the molecule at lower temperatures. This condition is referred to as dynamic Jahn-Teller distortion.</a:t>
              </a:r>
            </a:p>
            <a:p>
              <a:pPr algn="just">
                <a:lnSpc>
                  <a:spcPts val="3472"/>
                </a:lnSpc>
              </a:pPr>
            </a:p>
            <a:p>
              <a:pPr algn="just">
                <a:lnSpc>
                  <a:spcPts val="3472"/>
                </a:lnSpc>
              </a:pPr>
              <a:r>
                <a:rPr lang="en-US" sz="2800" spc="-5">
                  <a:solidFill>
                    <a:srgbClr val="000000"/>
                  </a:solidFill>
                  <a:latin typeface="Vollkorn"/>
                  <a:ea typeface="Vollkorn"/>
                  <a:cs typeface="Vollkorn"/>
                  <a:sym typeface="Vollkorn"/>
                </a:rPr>
                <a:t>For example,                      complex ion shows dynamic Jahn-Teller distortion and appears octahedral. In this case, the distortion is small since the degeneracy occurs in       orbitals. </a:t>
              </a:r>
            </a:p>
            <a:p>
              <a:pPr algn="just">
                <a:lnSpc>
                  <a:spcPts val="3472"/>
                </a:lnSpc>
              </a:pPr>
            </a:p>
            <a:p>
              <a:pPr algn="just">
                <a:lnSpc>
                  <a:spcPts val="3472"/>
                </a:lnSpc>
              </a:pPr>
              <a:r>
                <a:rPr lang="en-US" sz="2800" spc="-5">
                  <a:solidFill>
                    <a:srgbClr val="000000"/>
                  </a:solidFill>
                  <a:latin typeface="Vollkorn"/>
                  <a:ea typeface="Vollkorn"/>
                  <a:cs typeface="Vollkorn"/>
                  <a:sym typeface="Vollkorn"/>
                </a:rPr>
                <a:t>Fe2+ in the above complex is a high spin        system with                 configuration.</a:t>
              </a:r>
            </a:p>
            <a:p>
              <a:pPr algn="just">
                <a:lnSpc>
                  <a:spcPts val="3472"/>
                </a:lnSpc>
              </a:pPr>
            </a:p>
          </p:txBody>
        </p:sp>
        <p:sp>
          <p:nvSpPr>
            <p:cNvPr name="Freeform 12" id="12"/>
            <p:cNvSpPr/>
            <p:nvPr/>
          </p:nvSpPr>
          <p:spPr>
            <a:xfrm flipH="false" flipV="false" rot="0">
              <a:off x="12388432" y="1068473"/>
              <a:ext cx="631020" cy="1041433"/>
            </a:xfrm>
            <a:custGeom>
              <a:avLst/>
              <a:gdLst/>
              <a:ahLst/>
              <a:cxnLst/>
              <a:rect r="r" b="b" t="t" l="l"/>
              <a:pathLst>
                <a:path h="1041433" w="631020">
                  <a:moveTo>
                    <a:pt x="0" y="0"/>
                  </a:moveTo>
                  <a:lnTo>
                    <a:pt x="631020" y="0"/>
                  </a:lnTo>
                  <a:lnTo>
                    <a:pt x="631020" y="1041433"/>
                  </a:lnTo>
                  <a:lnTo>
                    <a:pt x="0" y="1041433"/>
                  </a:lnTo>
                  <a:lnTo>
                    <a:pt x="0" y="0"/>
                  </a:lnTo>
                  <a:close/>
                </a:path>
              </a:pathLst>
            </a:custGeom>
            <a:blipFill>
              <a:blip r:embed="rId8"/>
              <a:stretch>
                <a:fillRect l="-1244040" t="-205237" r="-1730570" b="-798561"/>
              </a:stretch>
            </a:blipFill>
          </p:spPr>
        </p:sp>
        <p:sp>
          <p:nvSpPr>
            <p:cNvPr name="Freeform 13" id="13"/>
            <p:cNvSpPr/>
            <p:nvPr/>
          </p:nvSpPr>
          <p:spPr>
            <a:xfrm flipH="false" flipV="false" rot="0">
              <a:off x="2968848" y="5709027"/>
              <a:ext cx="2297013" cy="738974"/>
            </a:xfrm>
            <a:custGeom>
              <a:avLst/>
              <a:gdLst/>
              <a:ahLst/>
              <a:cxnLst/>
              <a:rect r="r" b="b" t="t" l="l"/>
              <a:pathLst>
                <a:path h="738974" w="2297013">
                  <a:moveTo>
                    <a:pt x="0" y="0"/>
                  </a:moveTo>
                  <a:lnTo>
                    <a:pt x="2297013" y="0"/>
                  </a:lnTo>
                  <a:lnTo>
                    <a:pt x="2297013" y="738973"/>
                  </a:lnTo>
                  <a:lnTo>
                    <a:pt x="0" y="738973"/>
                  </a:lnTo>
                  <a:lnTo>
                    <a:pt x="0" y="0"/>
                  </a:lnTo>
                  <a:close/>
                </a:path>
              </a:pathLst>
            </a:custGeom>
            <a:blipFill>
              <a:blip r:embed="rId8"/>
              <a:stretch>
                <a:fillRect l="-108643" t="-790629" r="-429462" b="-284580"/>
              </a:stretch>
            </a:blipFill>
          </p:spPr>
        </p:sp>
        <p:sp>
          <p:nvSpPr>
            <p:cNvPr name="Freeform 14" id="14"/>
            <p:cNvSpPr/>
            <p:nvPr/>
          </p:nvSpPr>
          <p:spPr>
            <a:xfrm flipH="false" flipV="false" rot="0">
              <a:off x="11941061" y="6412521"/>
              <a:ext cx="611253" cy="726518"/>
            </a:xfrm>
            <a:custGeom>
              <a:avLst/>
              <a:gdLst/>
              <a:ahLst/>
              <a:cxnLst/>
              <a:rect r="r" b="b" t="t" l="l"/>
              <a:pathLst>
                <a:path h="726518" w="611253">
                  <a:moveTo>
                    <a:pt x="0" y="0"/>
                  </a:moveTo>
                  <a:lnTo>
                    <a:pt x="611253" y="0"/>
                  </a:lnTo>
                  <a:lnTo>
                    <a:pt x="611253" y="726519"/>
                  </a:lnTo>
                  <a:lnTo>
                    <a:pt x="0" y="726519"/>
                  </a:lnTo>
                  <a:lnTo>
                    <a:pt x="0" y="0"/>
                  </a:lnTo>
                  <a:close/>
                </a:path>
              </a:pathLst>
            </a:custGeom>
            <a:blipFill>
              <a:blip r:embed="rId8"/>
              <a:stretch>
                <a:fillRect l="-318165" t="-1040697" r="-2164207" b="-146609"/>
              </a:stretch>
            </a:blipFill>
          </p:spPr>
        </p:sp>
        <p:sp>
          <p:nvSpPr>
            <p:cNvPr name="Freeform 15" id="15"/>
            <p:cNvSpPr/>
            <p:nvPr/>
          </p:nvSpPr>
          <p:spPr>
            <a:xfrm flipH="false" flipV="false" rot="0">
              <a:off x="8472910" y="7538797"/>
              <a:ext cx="429635" cy="594738"/>
            </a:xfrm>
            <a:custGeom>
              <a:avLst/>
              <a:gdLst/>
              <a:ahLst/>
              <a:cxnLst/>
              <a:rect r="r" b="b" t="t" l="l"/>
              <a:pathLst>
                <a:path h="594738" w="429635">
                  <a:moveTo>
                    <a:pt x="0" y="0"/>
                  </a:moveTo>
                  <a:lnTo>
                    <a:pt x="429635" y="0"/>
                  </a:lnTo>
                  <a:lnTo>
                    <a:pt x="429635" y="594739"/>
                  </a:lnTo>
                  <a:lnTo>
                    <a:pt x="0" y="594739"/>
                  </a:lnTo>
                  <a:lnTo>
                    <a:pt x="0" y="0"/>
                  </a:lnTo>
                  <a:close/>
                </a:path>
              </a:pathLst>
            </a:custGeom>
            <a:blipFill>
              <a:blip r:embed="rId8"/>
              <a:stretch>
                <a:fillRect l="-1672594" t="-1336959" r="-1675633" b="-38944"/>
              </a:stretch>
            </a:blipFill>
          </p:spPr>
        </p:sp>
        <p:sp>
          <p:nvSpPr>
            <p:cNvPr name="Freeform 16" id="16"/>
            <p:cNvSpPr/>
            <p:nvPr/>
          </p:nvSpPr>
          <p:spPr>
            <a:xfrm flipH="false" flipV="false" rot="0">
              <a:off x="11757412" y="7440282"/>
              <a:ext cx="1262040" cy="791770"/>
            </a:xfrm>
            <a:custGeom>
              <a:avLst/>
              <a:gdLst/>
              <a:ahLst/>
              <a:cxnLst/>
              <a:rect r="r" b="b" t="t" l="l"/>
              <a:pathLst>
                <a:path h="791770" w="1262040">
                  <a:moveTo>
                    <a:pt x="0" y="0"/>
                  </a:moveTo>
                  <a:lnTo>
                    <a:pt x="1262040" y="0"/>
                  </a:lnTo>
                  <a:lnTo>
                    <a:pt x="1262040" y="791769"/>
                  </a:lnTo>
                  <a:lnTo>
                    <a:pt x="0" y="791769"/>
                  </a:lnTo>
                  <a:lnTo>
                    <a:pt x="0" y="0"/>
                  </a:lnTo>
                  <a:close/>
                </a:path>
              </a:pathLst>
            </a:custGeom>
            <a:blipFill>
              <a:blip r:embed="rId8"/>
              <a:stretch>
                <a:fillRect l="-799463" t="-1028769" r="-303064" b="-6915"/>
              </a:stretch>
            </a:blipFill>
          </p:spPr>
        </p:sp>
      </p:gr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564376" y="297648"/>
            <a:ext cx="13321929" cy="9691703"/>
          </a:xfrm>
          <a:custGeom>
            <a:avLst/>
            <a:gdLst/>
            <a:ahLst/>
            <a:cxnLst/>
            <a:rect r="r" b="b" t="t" l="l"/>
            <a:pathLst>
              <a:path h="9691703" w="13321929">
                <a:moveTo>
                  <a:pt x="0" y="0"/>
                </a:moveTo>
                <a:lnTo>
                  <a:pt x="13321929" y="0"/>
                </a:lnTo>
                <a:lnTo>
                  <a:pt x="13321929" y="9691704"/>
                </a:lnTo>
                <a:lnTo>
                  <a:pt x="0" y="9691704"/>
                </a:lnTo>
                <a:lnTo>
                  <a:pt x="0" y="0"/>
                </a:lnTo>
                <a:close/>
              </a:path>
            </a:pathLst>
          </a:custGeom>
          <a:blipFill>
            <a:blip r:embed="rId8"/>
            <a:stretch>
              <a:fillRect l="0" t="0" r="0" b="0"/>
            </a:stretch>
          </a:blipFill>
        </p:spPr>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234383" y="489652"/>
            <a:ext cx="10950230" cy="9307695"/>
          </a:xfrm>
          <a:custGeom>
            <a:avLst/>
            <a:gdLst/>
            <a:ahLst/>
            <a:cxnLst/>
            <a:rect r="r" b="b" t="t" l="l"/>
            <a:pathLst>
              <a:path h="9307695" w="10950230">
                <a:moveTo>
                  <a:pt x="0" y="0"/>
                </a:moveTo>
                <a:lnTo>
                  <a:pt x="10950230" y="0"/>
                </a:lnTo>
                <a:lnTo>
                  <a:pt x="10950230" y="9307696"/>
                </a:lnTo>
                <a:lnTo>
                  <a:pt x="0" y="9307696"/>
                </a:lnTo>
                <a:lnTo>
                  <a:pt x="0" y="0"/>
                </a:lnTo>
                <a:close/>
              </a:path>
            </a:pathLst>
          </a:custGeom>
          <a:blipFill>
            <a:blip r:embed="rId8"/>
            <a:stretch>
              <a:fillRect l="0" t="0" r="0" b="0"/>
            </a:stretch>
          </a:blipFill>
        </p:spPr>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593125" y="2817391"/>
            <a:ext cx="16666175" cy="5374841"/>
          </a:xfrm>
          <a:custGeom>
            <a:avLst/>
            <a:gdLst/>
            <a:ahLst/>
            <a:cxnLst/>
            <a:rect r="r" b="b" t="t" l="l"/>
            <a:pathLst>
              <a:path h="5374841" w="16666175">
                <a:moveTo>
                  <a:pt x="0" y="0"/>
                </a:moveTo>
                <a:lnTo>
                  <a:pt x="16666175" y="0"/>
                </a:lnTo>
                <a:lnTo>
                  <a:pt x="16666175" y="5374841"/>
                </a:lnTo>
                <a:lnTo>
                  <a:pt x="0" y="5374841"/>
                </a:lnTo>
                <a:lnTo>
                  <a:pt x="0" y="0"/>
                </a:lnTo>
                <a:close/>
              </a:path>
            </a:pathLst>
          </a:custGeom>
          <a:blipFill>
            <a:blip r:embed="rId8"/>
            <a:stretch>
              <a:fillRect l="0" t="0" r="0" b="0"/>
            </a:stretch>
          </a:blipFill>
        </p:spPr>
      </p:sp>
      <p:sp>
        <p:nvSpPr>
          <p:cNvPr name="TextBox 10" id="10"/>
          <p:cNvSpPr txBox="true"/>
          <p:nvPr/>
        </p:nvSpPr>
        <p:spPr>
          <a:xfrm rot="0">
            <a:off x="641123" y="1020489"/>
            <a:ext cx="14631156"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CONSEQUENCES OF JAHN-TELLER DISTORTIONS</a:t>
            </a:r>
          </a:p>
        </p:txBody>
      </p:sp>
    </p:spTree>
  </p:cSld>
  <p:clrMapOvr>
    <a:masterClrMapping/>
  </p:clrMapOvr>
</p:sld>
</file>

<file path=ppt/slides/slide6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5851403" y="489652"/>
            <a:ext cx="6585194" cy="9307695"/>
          </a:xfrm>
          <a:custGeom>
            <a:avLst/>
            <a:gdLst/>
            <a:ahLst/>
            <a:cxnLst/>
            <a:rect r="r" b="b" t="t" l="l"/>
            <a:pathLst>
              <a:path h="9307695" w="6585194">
                <a:moveTo>
                  <a:pt x="0" y="0"/>
                </a:moveTo>
                <a:lnTo>
                  <a:pt x="6585194" y="0"/>
                </a:lnTo>
                <a:lnTo>
                  <a:pt x="6585194" y="9307696"/>
                </a:lnTo>
                <a:lnTo>
                  <a:pt x="0" y="9307696"/>
                </a:lnTo>
                <a:lnTo>
                  <a:pt x="0" y="0"/>
                </a:lnTo>
                <a:close/>
              </a:path>
            </a:pathLst>
          </a:custGeom>
          <a:blipFill>
            <a:blip r:embed="rId8"/>
            <a:stretch>
              <a:fillRect l="0" t="0" r="0" b="0"/>
            </a:stretch>
          </a:blipFill>
        </p:spPr>
      </p:sp>
    </p:spTree>
  </p:cSld>
  <p:clrMapOvr>
    <a:masterClrMapping/>
  </p:clrMapOvr>
</p:sld>
</file>

<file path=ppt/slides/slide6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411187" y="1912691"/>
            <a:ext cx="14956342" cy="1383462"/>
          </a:xfrm>
          <a:custGeom>
            <a:avLst/>
            <a:gdLst/>
            <a:ahLst/>
            <a:cxnLst/>
            <a:rect r="r" b="b" t="t" l="l"/>
            <a:pathLst>
              <a:path h="1383462" w="14956342">
                <a:moveTo>
                  <a:pt x="0" y="0"/>
                </a:moveTo>
                <a:lnTo>
                  <a:pt x="14956343" y="0"/>
                </a:lnTo>
                <a:lnTo>
                  <a:pt x="14956343" y="1383461"/>
                </a:lnTo>
                <a:lnTo>
                  <a:pt x="0" y="1383461"/>
                </a:lnTo>
                <a:lnTo>
                  <a:pt x="0" y="0"/>
                </a:lnTo>
                <a:close/>
              </a:path>
            </a:pathLst>
          </a:custGeom>
          <a:blipFill>
            <a:blip r:embed="rId8"/>
            <a:stretch>
              <a:fillRect l="0" t="0" r="0" b="0"/>
            </a:stretch>
          </a:blipFill>
        </p:spPr>
      </p:sp>
      <p:sp>
        <p:nvSpPr>
          <p:cNvPr name="Freeform 10" id="10"/>
          <p:cNvSpPr/>
          <p:nvPr/>
        </p:nvSpPr>
        <p:spPr>
          <a:xfrm flipH="false" flipV="false" rot="0">
            <a:off x="593125" y="3613444"/>
            <a:ext cx="8914015" cy="3478640"/>
          </a:xfrm>
          <a:custGeom>
            <a:avLst/>
            <a:gdLst/>
            <a:ahLst/>
            <a:cxnLst/>
            <a:rect r="r" b="b" t="t" l="l"/>
            <a:pathLst>
              <a:path h="3478640" w="8914015">
                <a:moveTo>
                  <a:pt x="0" y="0"/>
                </a:moveTo>
                <a:lnTo>
                  <a:pt x="8914015" y="0"/>
                </a:lnTo>
                <a:lnTo>
                  <a:pt x="8914015" y="3478640"/>
                </a:lnTo>
                <a:lnTo>
                  <a:pt x="0" y="3478640"/>
                </a:lnTo>
                <a:lnTo>
                  <a:pt x="0" y="0"/>
                </a:lnTo>
                <a:close/>
              </a:path>
            </a:pathLst>
          </a:custGeom>
          <a:blipFill>
            <a:blip r:embed="rId9"/>
            <a:stretch>
              <a:fillRect l="0" t="0" r="0" b="0"/>
            </a:stretch>
          </a:blipFill>
        </p:spPr>
      </p:sp>
      <p:sp>
        <p:nvSpPr>
          <p:cNvPr name="Freeform 11" id="11"/>
          <p:cNvSpPr/>
          <p:nvPr/>
        </p:nvSpPr>
        <p:spPr>
          <a:xfrm flipH="false" flipV="false" rot="0">
            <a:off x="9507140" y="4231820"/>
            <a:ext cx="7823146" cy="5720529"/>
          </a:xfrm>
          <a:custGeom>
            <a:avLst/>
            <a:gdLst/>
            <a:ahLst/>
            <a:cxnLst/>
            <a:rect r="r" b="b" t="t" l="l"/>
            <a:pathLst>
              <a:path h="5720529" w="7823146">
                <a:moveTo>
                  <a:pt x="0" y="0"/>
                </a:moveTo>
                <a:lnTo>
                  <a:pt x="7823146" y="0"/>
                </a:lnTo>
                <a:lnTo>
                  <a:pt x="7823146" y="5720528"/>
                </a:lnTo>
                <a:lnTo>
                  <a:pt x="0" y="5720528"/>
                </a:lnTo>
                <a:lnTo>
                  <a:pt x="0" y="0"/>
                </a:lnTo>
                <a:close/>
              </a:path>
            </a:pathLst>
          </a:custGeom>
          <a:blipFill>
            <a:blip r:embed="rId10"/>
            <a:stretch>
              <a:fillRect l="0" t="0" r="0" b="0"/>
            </a:stretch>
          </a:blipFill>
        </p:spPr>
      </p:sp>
    </p:spTree>
  </p:cSld>
  <p:clrMapOvr>
    <a:masterClrMapping/>
  </p:clrMapOvr>
</p:sld>
</file>

<file path=ppt/slides/slide6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7023741" y="3569830"/>
            <a:ext cx="8930026" cy="6227518"/>
          </a:xfrm>
          <a:custGeom>
            <a:avLst/>
            <a:gdLst/>
            <a:ahLst/>
            <a:cxnLst/>
            <a:rect r="r" b="b" t="t" l="l"/>
            <a:pathLst>
              <a:path h="6227518" w="8930026">
                <a:moveTo>
                  <a:pt x="0" y="0"/>
                </a:moveTo>
                <a:lnTo>
                  <a:pt x="8930026" y="0"/>
                </a:lnTo>
                <a:lnTo>
                  <a:pt x="8930026" y="6227518"/>
                </a:lnTo>
                <a:lnTo>
                  <a:pt x="0" y="6227518"/>
                </a:lnTo>
                <a:lnTo>
                  <a:pt x="0" y="0"/>
                </a:lnTo>
                <a:close/>
              </a:path>
            </a:pathLst>
          </a:custGeom>
          <a:blipFill>
            <a:blip r:embed="rId8"/>
            <a:stretch>
              <a:fillRect l="0" t="0" r="0" b="0"/>
            </a:stretch>
          </a:blipFill>
        </p:spPr>
      </p:sp>
      <p:sp>
        <p:nvSpPr>
          <p:cNvPr name="Freeform 10" id="10"/>
          <p:cNvSpPr/>
          <p:nvPr/>
        </p:nvSpPr>
        <p:spPr>
          <a:xfrm flipH="false" flipV="false" rot="0">
            <a:off x="411187" y="1755806"/>
            <a:ext cx="14658774" cy="1814023"/>
          </a:xfrm>
          <a:custGeom>
            <a:avLst/>
            <a:gdLst/>
            <a:ahLst/>
            <a:cxnLst/>
            <a:rect r="r" b="b" t="t" l="l"/>
            <a:pathLst>
              <a:path h="1814023" w="14658774">
                <a:moveTo>
                  <a:pt x="0" y="0"/>
                </a:moveTo>
                <a:lnTo>
                  <a:pt x="14658774" y="0"/>
                </a:lnTo>
                <a:lnTo>
                  <a:pt x="14658774" y="1814024"/>
                </a:lnTo>
                <a:lnTo>
                  <a:pt x="0" y="1814024"/>
                </a:lnTo>
                <a:lnTo>
                  <a:pt x="0" y="0"/>
                </a:lnTo>
                <a:close/>
              </a:path>
            </a:pathLst>
          </a:custGeom>
          <a:blipFill>
            <a:blip r:embed="rId9"/>
            <a:stretch>
              <a:fillRect l="0" t="0" r="0" b="0"/>
            </a:stretch>
          </a:blipFill>
        </p:spPr>
      </p:sp>
    </p:spTree>
  </p:cSld>
  <p:clrMapOvr>
    <a:masterClrMapping/>
  </p:clrMapOvr>
</p:sld>
</file>

<file path=ppt/slides/slide67.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875835" y="1968676"/>
            <a:ext cx="10742603" cy="7828672"/>
          </a:xfrm>
          <a:custGeom>
            <a:avLst/>
            <a:gdLst/>
            <a:ahLst/>
            <a:cxnLst/>
            <a:rect r="r" b="b" t="t" l="l"/>
            <a:pathLst>
              <a:path h="7828672" w="10742603">
                <a:moveTo>
                  <a:pt x="0" y="0"/>
                </a:moveTo>
                <a:lnTo>
                  <a:pt x="10742603" y="0"/>
                </a:lnTo>
                <a:lnTo>
                  <a:pt x="10742603" y="7828672"/>
                </a:lnTo>
                <a:lnTo>
                  <a:pt x="0" y="7828672"/>
                </a:lnTo>
                <a:lnTo>
                  <a:pt x="0" y="0"/>
                </a:lnTo>
                <a:close/>
              </a:path>
            </a:pathLst>
          </a:custGeom>
          <a:blipFill>
            <a:blip r:embed="rId8"/>
            <a:stretch>
              <a:fillRect l="0" t="0" r="0" b="0"/>
            </a:stretch>
          </a:blipFill>
        </p:spPr>
      </p:sp>
      <p:sp>
        <p:nvSpPr>
          <p:cNvPr name="TextBox 10" id="10"/>
          <p:cNvSpPr txBox="true"/>
          <p:nvPr/>
        </p:nvSpPr>
        <p:spPr>
          <a:xfrm rot="0">
            <a:off x="593125" y="2657024"/>
            <a:ext cx="16149661" cy="1601978"/>
          </a:xfrm>
          <a:prstGeom prst="rect">
            <a:avLst/>
          </a:prstGeom>
        </p:spPr>
        <p:txBody>
          <a:bodyPr anchor="t" rtlCol="false" tIns="0" lIns="0" bIns="0" rIns="0">
            <a:spAutoFit/>
          </a:bodyPr>
          <a:lstStyle/>
          <a:p>
            <a:pPr algn="just">
              <a:lnSpc>
                <a:spcPts val="4216"/>
              </a:lnSpc>
            </a:pPr>
            <a:r>
              <a:rPr lang="en-US" sz="3400" spc="-6">
                <a:solidFill>
                  <a:srgbClr val="000000"/>
                </a:solidFill>
                <a:latin typeface="Vollkorn"/>
                <a:ea typeface="Vollkorn"/>
                <a:cs typeface="Vollkorn"/>
                <a:sym typeface="Vollkorn"/>
              </a:rPr>
              <a:t>3) Splitting of absorption bands in the electronic spectra of complexes due to Jahn-Teller distortion. </a:t>
            </a:r>
          </a:p>
          <a:p>
            <a:pPr algn="just">
              <a:lnSpc>
                <a:spcPts val="4216"/>
              </a:lnSpc>
            </a:pPr>
          </a:p>
        </p:txBody>
      </p:sp>
    </p:spTree>
  </p:cSld>
  <p:clrMapOvr>
    <a:masterClrMapping/>
  </p:clrMapOvr>
</p:sld>
</file>

<file path=ppt/slides/slide68.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961468" y="1690933"/>
            <a:ext cx="16297832" cy="7928610"/>
          </a:xfrm>
          <a:prstGeom prst="rect">
            <a:avLst/>
          </a:prstGeom>
        </p:spPr>
        <p:txBody>
          <a:bodyPr anchor="t" rtlCol="false" tIns="0" lIns="0" bIns="0" rIns="0">
            <a:spAutoFit/>
          </a:bodyPr>
          <a:lstStyle/>
          <a:p>
            <a:pPr algn="just">
              <a:lnSpc>
                <a:spcPts val="3720"/>
              </a:lnSpc>
            </a:pPr>
            <a:r>
              <a:rPr lang="en-US" sz="3000" spc="-6">
                <a:solidFill>
                  <a:srgbClr val="000000"/>
                </a:solidFill>
                <a:latin typeface="Vollkorn"/>
                <a:ea typeface="Vollkorn"/>
                <a:cs typeface="Vollkorn"/>
                <a:sym typeface="Vollkorn"/>
              </a:rPr>
              <a:t>4) Disproportionation of Au (II) salts </a:t>
            </a:r>
          </a:p>
          <a:p>
            <a:pPr algn="just">
              <a:lnSpc>
                <a:spcPts val="3720"/>
              </a:lnSpc>
            </a:pPr>
          </a:p>
          <a:p>
            <a:pPr algn="just">
              <a:lnSpc>
                <a:spcPts val="3720"/>
              </a:lnSpc>
            </a:pPr>
            <a:r>
              <a:rPr lang="en-US" sz="3000" spc="-6">
                <a:solidFill>
                  <a:srgbClr val="000000"/>
                </a:solidFill>
                <a:latin typeface="Vollkorn"/>
                <a:ea typeface="Vollkorn"/>
                <a:cs typeface="Vollkorn"/>
                <a:sym typeface="Vollkorn"/>
              </a:rPr>
              <a:t>Au (II) ion is less stable and undergoes disproportionation to Au (I) &amp; Au (III) even though Cu (II) &amp; Ag (II) are comparatively stable.</a:t>
            </a:r>
          </a:p>
          <a:p>
            <a:pPr algn="just">
              <a:lnSpc>
                <a:spcPts val="3720"/>
              </a:lnSpc>
            </a:pPr>
          </a:p>
          <a:p>
            <a:pPr algn="just">
              <a:lnSpc>
                <a:spcPts val="3720"/>
              </a:lnSpc>
            </a:pPr>
            <a:r>
              <a:rPr lang="en-US" sz="3000" spc="-6">
                <a:solidFill>
                  <a:srgbClr val="000000"/>
                </a:solidFill>
                <a:latin typeface="Vollkorn"/>
                <a:ea typeface="Vollkorn"/>
                <a:cs typeface="Vollkorn"/>
                <a:sym typeface="Vollkorn"/>
              </a:rPr>
              <a:t>One may expect same stability since all are d9 system &amp; undergoes Jahn-Teller distortion. </a:t>
            </a:r>
          </a:p>
          <a:p>
            <a:pPr algn="just">
              <a:lnSpc>
                <a:spcPts val="3720"/>
              </a:lnSpc>
            </a:pPr>
          </a:p>
          <a:p>
            <a:pPr algn="just">
              <a:lnSpc>
                <a:spcPts val="3720"/>
              </a:lnSpc>
            </a:pPr>
            <a:r>
              <a:rPr lang="en-US" sz="3000" spc="-6">
                <a:solidFill>
                  <a:srgbClr val="000000"/>
                </a:solidFill>
                <a:latin typeface="Vollkorn"/>
                <a:ea typeface="Vollkorn"/>
                <a:cs typeface="Vollkorn"/>
                <a:sym typeface="Vollkorn"/>
              </a:rPr>
              <a:t>However, the ∆ value increases down the group. Hence, Au (II) ion reaches maximum and causes high destabilization of last electron in dx2-y2 . </a:t>
            </a:r>
          </a:p>
          <a:p>
            <a:pPr algn="just">
              <a:lnSpc>
                <a:spcPts val="3720"/>
              </a:lnSpc>
            </a:pPr>
          </a:p>
          <a:p>
            <a:pPr algn="just">
              <a:lnSpc>
                <a:spcPts val="3720"/>
              </a:lnSpc>
            </a:pPr>
            <a:r>
              <a:rPr lang="en-US" sz="3000" spc="-6">
                <a:solidFill>
                  <a:srgbClr val="000000"/>
                </a:solidFill>
                <a:latin typeface="Vollkorn"/>
                <a:ea typeface="Vollkorn"/>
                <a:cs typeface="Vollkorn"/>
                <a:sym typeface="Vollkorn"/>
              </a:rPr>
              <a:t>Therefore, </a:t>
            </a:r>
          </a:p>
          <a:p>
            <a:pPr algn="just">
              <a:lnSpc>
                <a:spcPts val="3720"/>
              </a:lnSpc>
            </a:pPr>
            <a:r>
              <a:rPr lang="en-US" sz="3000" spc="-6">
                <a:solidFill>
                  <a:srgbClr val="000000"/>
                </a:solidFill>
                <a:latin typeface="Vollkorn"/>
                <a:ea typeface="Vollkorn"/>
                <a:cs typeface="Vollkorn"/>
                <a:sym typeface="Vollkorn"/>
              </a:rPr>
              <a:t>Au (II) either undergo </a:t>
            </a:r>
          </a:p>
          <a:p>
            <a:pPr algn="just">
              <a:lnSpc>
                <a:spcPts val="3720"/>
              </a:lnSpc>
            </a:pPr>
          </a:p>
          <a:p>
            <a:pPr algn="just">
              <a:lnSpc>
                <a:spcPts val="3720"/>
              </a:lnSpc>
            </a:pPr>
            <a:r>
              <a:rPr lang="en-US" sz="3000" spc="-6">
                <a:solidFill>
                  <a:srgbClr val="000000"/>
                </a:solidFill>
                <a:latin typeface="Vollkorn"/>
                <a:ea typeface="Vollkorn"/>
                <a:cs typeface="Vollkorn"/>
                <a:sym typeface="Vollkorn"/>
              </a:rPr>
              <a:t>oxidation to Au (III) – d8 system </a:t>
            </a:r>
          </a:p>
          <a:p>
            <a:pPr algn="just">
              <a:lnSpc>
                <a:spcPts val="3720"/>
              </a:lnSpc>
            </a:pPr>
          </a:p>
          <a:p>
            <a:pPr algn="just">
              <a:lnSpc>
                <a:spcPts val="3720"/>
              </a:lnSpc>
            </a:pPr>
            <a:r>
              <a:rPr lang="en-US" sz="3000" spc="-6">
                <a:solidFill>
                  <a:srgbClr val="000000"/>
                </a:solidFill>
                <a:latin typeface="Vollkorn"/>
                <a:ea typeface="Vollkorn"/>
                <a:cs typeface="Vollkorn"/>
                <a:sym typeface="Vollkorn"/>
              </a:rPr>
              <a:t>(or) reduction to Au (I)- d10 system.</a:t>
            </a:r>
          </a:p>
          <a:p>
            <a:pPr algn="just">
              <a:lnSpc>
                <a:spcPts val="3720"/>
              </a:lnSpc>
            </a:pPr>
          </a:p>
        </p:txBody>
      </p:sp>
    </p:spTree>
  </p:cSld>
  <p:clrMapOvr>
    <a:masterClrMapping/>
  </p:clrMapOvr>
</p:sld>
</file>

<file path=ppt/slides/slide69.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5367989" y="777487"/>
            <a:ext cx="7552023" cy="8732026"/>
          </a:xfrm>
          <a:custGeom>
            <a:avLst/>
            <a:gdLst/>
            <a:ahLst/>
            <a:cxnLst/>
            <a:rect r="r" b="b" t="t" l="l"/>
            <a:pathLst>
              <a:path h="8732026" w="7552023">
                <a:moveTo>
                  <a:pt x="0" y="0"/>
                </a:moveTo>
                <a:lnTo>
                  <a:pt x="7552022" y="0"/>
                </a:lnTo>
                <a:lnTo>
                  <a:pt x="7552022" y="8732026"/>
                </a:lnTo>
                <a:lnTo>
                  <a:pt x="0" y="8732026"/>
                </a:lnTo>
                <a:lnTo>
                  <a:pt x="0" y="0"/>
                </a:lnTo>
                <a:close/>
              </a:path>
            </a:pathLst>
          </a:custGeom>
          <a:blipFill>
            <a:blip r:embed="rId8"/>
            <a:stretch>
              <a:fillRect l="0" t="0" r="0" b="0"/>
            </a:stretch>
          </a:blipFill>
        </p:spPr>
      </p:sp>
    </p:spTree>
  </p:cSld>
  <p:clrMapOvr>
    <a:masterClrMapping/>
  </p:clrMapOvr>
</p:sld>
</file>

<file path=ppt/slides/slide70.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168234" y="4999830"/>
            <a:ext cx="6136198" cy="4632121"/>
          </a:xfrm>
          <a:custGeom>
            <a:avLst/>
            <a:gdLst/>
            <a:ahLst/>
            <a:cxnLst/>
            <a:rect r="r" b="b" t="t" l="l"/>
            <a:pathLst>
              <a:path h="4632121" w="6136198">
                <a:moveTo>
                  <a:pt x="0" y="0"/>
                </a:moveTo>
                <a:lnTo>
                  <a:pt x="6136198" y="0"/>
                </a:lnTo>
                <a:lnTo>
                  <a:pt x="6136198" y="4632121"/>
                </a:lnTo>
                <a:lnTo>
                  <a:pt x="0" y="4632121"/>
                </a:lnTo>
                <a:lnTo>
                  <a:pt x="0" y="0"/>
                </a:lnTo>
                <a:close/>
              </a:path>
            </a:pathLst>
          </a:custGeom>
          <a:blipFill>
            <a:blip r:embed="rId8"/>
            <a:stretch>
              <a:fillRect l="0" t="0" r="0" b="0"/>
            </a:stretch>
          </a:blipFill>
        </p:spPr>
      </p:sp>
      <p:sp>
        <p:nvSpPr>
          <p:cNvPr name="Freeform 10" id="10"/>
          <p:cNvSpPr/>
          <p:nvPr/>
        </p:nvSpPr>
        <p:spPr>
          <a:xfrm flipH="false" flipV="false" rot="0">
            <a:off x="9144000" y="4834433"/>
            <a:ext cx="7325336" cy="4962915"/>
          </a:xfrm>
          <a:custGeom>
            <a:avLst/>
            <a:gdLst/>
            <a:ahLst/>
            <a:cxnLst/>
            <a:rect r="r" b="b" t="t" l="l"/>
            <a:pathLst>
              <a:path h="4962915" w="7325336">
                <a:moveTo>
                  <a:pt x="0" y="0"/>
                </a:moveTo>
                <a:lnTo>
                  <a:pt x="7325336" y="0"/>
                </a:lnTo>
                <a:lnTo>
                  <a:pt x="7325336" y="4962915"/>
                </a:lnTo>
                <a:lnTo>
                  <a:pt x="0" y="4962915"/>
                </a:lnTo>
                <a:lnTo>
                  <a:pt x="0" y="0"/>
                </a:lnTo>
                <a:close/>
              </a:path>
            </a:pathLst>
          </a:custGeom>
          <a:blipFill>
            <a:blip r:embed="rId9"/>
            <a:stretch>
              <a:fillRect l="0" t="0" r="0" b="0"/>
            </a:stretch>
          </a:blipFill>
        </p:spPr>
      </p:sp>
      <p:sp>
        <p:nvSpPr>
          <p:cNvPr name="TextBox 11" id="11"/>
          <p:cNvSpPr txBox="true"/>
          <p:nvPr/>
        </p:nvSpPr>
        <p:spPr>
          <a:xfrm rot="0">
            <a:off x="641123" y="846355"/>
            <a:ext cx="14631156"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COLOROF TRANSITION METAL COMPLEX AND CFT</a:t>
            </a:r>
          </a:p>
        </p:txBody>
      </p:sp>
      <p:sp>
        <p:nvSpPr>
          <p:cNvPr name="TextBox 12" id="12"/>
          <p:cNvSpPr txBox="true"/>
          <p:nvPr/>
        </p:nvSpPr>
        <p:spPr>
          <a:xfrm rot="0">
            <a:off x="641123" y="2815590"/>
            <a:ext cx="16297832" cy="1861185"/>
          </a:xfrm>
          <a:prstGeom prst="rect">
            <a:avLst/>
          </a:prstGeom>
        </p:spPr>
        <p:txBody>
          <a:bodyPr anchor="t" rtlCol="false" tIns="0" lIns="0" bIns="0" rIns="0">
            <a:spAutoFit/>
          </a:bodyPr>
          <a:lstStyle/>
          <a:p>
            <a:pPr algn="just">
              <a:lnSpc>
                <a:spcPts val="3720"/>
              </a:lnSpc>
            </a:pPr>
            <a:r>
              <a:rPr lang="en-US" sz="3000" spc="-6">
                <a:solidFill>
                  <a:srgbClr val="000000"/>
                </a:solidFill>
                <a:latin typeface="Vollkorn"/>
                <a:ea typeface="Vollkorn"/>
                <a:cs typeface="Vollkorn"/>
                <a:sym typeface="Vollkorn"/>
              </a:rPr>
              <a:t>Colors exhibited by transition-metal complexes are caused by excitation of an electron from a lower-energy d orbital to a higher-energy d orbital, which is called a d–d transition. For a photon to effect such a transition, its energy must be equal to the difference in energy between the two d orbitals, which depends on the magnitude of Δo.</a:t>
            </a:r>
          </a:p>
        </p:txBody>
      </p:sp>
    </p:spTree>
  </p:cSld>
  <p:clrMapOvr>
    <a:masterClrMapping/>
  </p:clrMapOvr>
</p:sld>
</file>

<file path=ppt/slides/slide71.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854570" y="3360489"/>
            <a:ext cx="11050402" cy="6436859"/>
          </a:xfrm>
          <a:custGeom>
            <a:avLst/>
            <a:gdLst/>
            <a:ahLst/>
            <a:cxnLst/>
            <a:rect r="r" b="b" t="t" l="l"/>
            <a:pathLst>
              <a:path h="6436859" w="11050402">
                <a:moveTo>
                  <a:pt x="0" y="0"/>
                </a:moveTo>
                <a:lnTo>
                  <a:pt x="11050401" y="0"/>
                </a:lnTo>
                <a:lnTo>
                  <a:pt x="11050401" y="6436859"/>
                </a:lnTo>
                <a:lnTo>
                  <a:pt x="0" y="6436859"/>
                </a:lnTo>
                <a:lnTo>
                  <a:pt x="0" y="0"/>
                </a:lnTo>
                <a:close/>
              </a:path>
            </a:pathLst>
          </a:custGeom>
          <a:blipFill>
            <a:blip r:embed="rId8"/>
            <a:stretch>
              <a:fillRect l="0" t="0" r="0" b="0"/>
            </a:stretch>
          </a:blipFill>
        </p:spPr>
      </p:sp>
      <p:sp>
        <p:nvSpPr>
          <p:cNvPr name="TextBox 10" id="10"/>
          <p:cNvSpPr txBox="true"/>
          <p:nvPr/>
        </p:nvSpPr>
        <p:spPr>
          <a:xfrm rot="0">
            <a:off x="641123" y="846355"/>
            <a:ext cx="14631156"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COLOR DEPENDS ON OXIDATION STATE</a:t>
            </a:r>
          </a:p>
        </p:txBody>
      </p:sp>
      <p:sp>
        <p:nvSpPr>
          <p:cNvPr name="TextBox 11" id="11"/>
          <p:cNvSpPr txBox="true"/>
          <p:nvPr/>
        </p:nvSpPr>
        <p:spPr>
          <a:xfrm rot="0">
            <a:off x="641123" y="2219804"/>
            <a:ext cx="16297832" cy="461010"/>
          </a:xfrm>
          <a:prstGeom prst="rect">
            <a:avLst/>
          </a:prstGeom>
        </p:spPr>
        <p:txBody>
          <a:bodyPr anchor="t" rtlCol="false" tIns="0" lIns="0" bIns="0" rIns="0">
            <a:spAutoFit/>
          </a:bodyPr>
          <a:lstStyle/>
          <a:p>
            <a:pPr algn="just">
              <a:lnSpc>
                <a:spcPts val="3720"/>
              </a:lnSpc>
            </a:pPr>
            <a:r>
              <a:rPr lang="en-US" sz="3000" spc="-6">
                <a:solidFill>
                  <a:srgbClr val="000000"/>
                </a:solidFill>
                <a:latin typeface="Vollkorn"/>
                <a:ea typeface="Vollkorn"/>
                <a:cs typeface="Vollkorn"/>
                <a:sym typeface="Vollkorn"/>
              </a:rPr>
              <a:t>Different oxidation states of one metal can produce different colors</a:t>
            </a:r>
          </a:p>
        </p:txBody>
      </p:sp>
    </p:spTree>
  </p:cSld>
  <p:clrMapOvr>
    <a:masterClrMapping/>
  </p:clrMapOvr>
</p:sld>
</file>

<file path=ppt/slides/slide72.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613724" y="5306895"/>
            <a:ext cx="10352629" cy="4490453"/>
          </a:xfrm>
          <a:custGeom>
            <a:avLst/>
            <a:gdLst/>
            <a:ahLst/>
            <a:cxnLst/>
            <a:rect r="r" b="b" t="t" l="l"/>
            <a:pathLst>
              <a:path h="4490453" w="10352629">
                <a:moveTo>
                  <a:pt x="0" y="0"/>
                </a:moveTo>
                <a:lnTo>
                  <a:pt x="10352629" y="0"/>
                </a:lnTo>
                <a:lnTo>
                  <a:pt x="10352629" y="4490453"/>
                </a:lnTo>
                <a:lnTo>
                  <a:pt x="0" y="4490453"/>
                </a:lnTo>
                <a:lnTo>
                  <a:pt x="0" y="0"/>
                </a:lnTo>
                <a:close/>
              </a:path>
            </a:pathLst>
          </a:custGeom>
          <a:blipFill>
            <a:blip r:embed="rId8"/>
            <a:stretch>
              <a:fillRect l="0" t="0" r="0" b="0"/>
            </a:stretch>
          </a:blipFill>
        </p:spPr>
      </p:sp>
      <p:sp>
        <p:nvSpPr>
          <p:cNvPr name="TextBox 10" id="10"/>
          <p:cNvSpPr txBox="true"/>
          <p:nvPr/>
        </p:nvSpPr>
        <p:spPr>
          <a:xfrm rot="0">
            <a:off x="641123" y="846355"/>
            <a:ext cx="14631156"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COLOR DEPENDS ON LIGAND FIELD</a:t>
            </a:r>
          </a:p>
        </p:txBody>
      </p:sp>
      <p:sp>
        <p:nvSpPr>
          <p:cNvPr name="TextBox 11" id="11"/>
          <p:cNvSpPr txBox="true"/>
          <p:nvPr/>
        </p:nvSpPr>
        <p:spPr>
          <a:xfrm rot="0">
            <a:off x="641123" y="2657664"/>
            <a:ext cx="16297832" cy="2794635"/>
          </a:xfrm>
          <a:prstGeom prst="rect">
            <a:avLst/>
          </a:prstGeom>
        </p:spPr>
        <p:txBody>
          <a:bodyPr anchor="t" rtlCol="false" tIns="0" lIns="0" bIns="0" rIns="0">
            <a:spAutoFit/>
          </a:bodyPr>
          <a:lstStyle/>
          <a:p>
            <a:pPr algn="just">
              <a:lnSpc>
                <a:spcPts val="3720"/>
              </a:lnSpc>
            </a:pPr>
            <a:r>
              <a:rPr lang="en-US" sz="3000" spc="-6">
                <a:solidFill>
                  <a:srgbClr val="000000"/>
                </a:solidFill>
                <a:latin typeface="Vollkorn"/>
                <a:ea typeface="Vollkorn"/>
                <a:cs typeface="Vollkorn"/>
                <a:sym typeface="Vollkorn"/>
              </a:rPr>
              <a:t>The specific ligands coordinated to the metal center also influence the color of coordination complexes. Because the energy of a photon of light is inversely proportional to its wavelength, the color of a complex depends on the magnitude of Δo.</a:t>
            </a:r>
          </a:p>
          <a:p>
            <a:pPr algn="just">
              <a:lnSpc>
                <a:spcPts val="3720"/>
              </a:lnSpc>
            </a:pPr>
          </a:p>
          <a:p>
            <a:pPr algn="ctr">
              <a:lnSpc>
                <a:spcPts val="3720"/>
              </a:lnSpc>
            </a:pPr>
            <a:r>
              <a:rPr lang="en-US" b="true" sz="3000" spc="-6">
                <a:solidFill>
                  <a:srgbClr val="000000"/>
                </a:solidFill>
                <a:latin typeface="Vollkorn Bold"/>
                <a:ea typeface="Vollkorn Bold"/>
                <a:cs typeface="Vollkorn Bold"/>
                <a:sym typeface="Vollkorn Bold"/>
              </a:rPr>
              <a:t>Increasing ligand field strength</a:t>
            </a:r>
          </a:p>
          <a:p>
            <a:pPr algn="just">
              <a:lnSpc>
                <a:spcPts val="3720"/>
              </a:lnSpc>
            </a:pPr>
            <a:r>
              <a:rPr lang="en-US" sz="3000" spc="-6">
                <a:solidFill>
                  <a:srgbClr val="000000"/>
                </a:solidFill>
                <a:latin typeface="Vollkorn"/>
                <a:ea typeface="Vollkorn"/>
                <a:cs typeface="Vollkorn"/>
                <a:sym typeface="Vollkorn"/>
              </a:rPr>
              <a:t> </a:t>
            </a:r>
          </a:p>
        </p:txBody>
      </p:sp>
    </p:spTree>
  </p:cSld>
  <p:clrMapOvr>
    <a:masterClrMapping/>
  </p:clrMapOvr>
</p:sld>
</file>

<file path=ppt/slides/slide7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028700" y="3428258"/>
            <a:ext cx="6231455" cy="5830042"/>
          </a:xfrm>
          <a:custGeom>
            <a:avLst/>
            <a:gdLst/>
            <a:ahLst/>
            <a:cxnLst/>
            <a:rect r="r" b="b" t="t" l="l"/>
            <a:pathLst>
              <a:path h="5830042" w="6231455">
                <a:moveTo>
                  <a:pt x="0" y="0"/>
                </a:moveTo>
                <a:lnTo>
                  <a:pt x="6231455" y="0"/>
                </a:lnTo>
                <a:lnTo>
                  <a:pt x="6231455" y="5830042"/>
                </a:lnTo>
                <a:lnTo>
                  <a:pt x="0" y="5830042"/>
                </a:lnTo>
                <a:lnTo>
                  <a:pt x="0" y="0"/>
                </a:lnTo>
                <a:close/>
              </a:path>
            </a:pathLst>
          </a:custGeom>
          <a:blipFill>
            <a:blip r:embed="rId8"/>
            <a:stretch>
              <a:fillRect l="0" t="0" r="0" b="0"/>
            </a:stretch>
          </a:blipFill>
        </p:spPr>
      </p:sp>
      <p:sp>
        <p:nvSpPr>
          <p:cNvPr name="Freeform 10" id="10"/>
          <p:cNvSpPr/>
          <p:nvPr/>
        </p:nvSpPr>
        <p:spPr>
          <a:xfrm flipH="false" flipV="false" rot="0">
            <a:off x="9412357" y="3528868"/>
            <a:ext cx="7087314" cy="2489419"/>
          </a:xfrm>
          <a:custGeom>
            <a:avLst/>
            <a:gdLst/>
            <a:ahLst/>
            <a:cxnLst/>
            <a:rect r="r" b="b" t="t" l="l"/>
            <a:pathLst>
              <a:path h="2489419" w="7087314">
                <a:moveTo>
                  <a:pt x="0" y="0"/>
                </a:moveTo>
                <a:lnTo>
                  <a:pt x="7087314" y="0"/>
                </a:lnTo>
                <a:lnTo>
                  <a:pt x="7087314" y="2489419"/>
                </a:lnTo>
                <a:lnTo>
                  <a:pt x="0" y="2489419"/>
                </a:lnTo>
                <a:lnTo>
                  <a:pt x="0" y="0"/>
                </a:lnTo>
                <a:close/>
              </a:path>
            </a:pathLst>
          </a:custGeom>
          <a:blipFill>
            <a:blip r:embed="rId9"/>
            <a:stretch>
              <a:fillRect l="0" t="0" r="0" b="0"/>
            </a:stretch>
          </a:blipFill>
        </p:spPr>
      </p:sp>
      <p:sp>
        <p:nvSpPr>
          <p:cNvPr name="Freeform 11" id="11"/>
          <p:cNvSpPr/>
          <p:nvPr/>
        </p:nvSpPr>
        <p:spPr>
          <a:xfrm flipH="false" flipV="false" rot="0">
            <a:off x="9412357" y="6267079"/>
            <a:ext cx="4713395" cy="3821671"/>
          </a:xfrm>
          <a:custGeom>
            <a:avLst/>
            <a:gdLst/>
            <a:ahLst/>
            <a:cxnLst/>
            <a:rect r="r" b="b" t="t" l="l"/>
            <a:pathLst>
              <a:path h="3821671" w="4713395">
                <a:moveTo>
                  <a:pt x="0" y="0"/>
                </a:moveTo>
                <a:lnTo>
                  <a:pt x="4713395" y="0"/>
                </a:lnTo>
                <a:lnTo>
                  <a:pt x="4713395" y="3821671"/>
                </a:lnTo>
                <a:lnTo>
                  <a:pt x="0" y="3821671"/>
                </a:lnTo>
                <a:lnTo>
                  <a:pt x="0" y="0"/>
                </a:lnTo>
                <a:close/>
              </a:path>
            </a:pathLst>
          </a:custGeom>
          <a:blipFill>
            <a:blip r:embed="rId10"/>
            <a:stretch>
              <a:fillRect l="0" t="0" r="0" b="0"/>
            </a:stretch>
          </a:blipFill>
        </p:spPr>
      </p:sp>
      <p:sp>
        <p:nvSpPr>
          <p:cNvPr name="TextBox 12" id="12"/>
          <p:cNvSpPr txBox="true"/>
          <p:nvPr/>
        </p:nvSpPr>
        <p:spPr>
          <a:xfrm rot="0">
            <a:off x="641123" y="846355"/>
            <a:ext cx="14631156"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SELECTION RULE</a:t>
            </a:r>
          </a:p>
        </p:txBody>
      </p:sp>
      <p:sp>
        <p:nvSpPr>
          <p:cNvPr name="TextBox 13" id="13"/>
          <p:cNvSpPr txBox="true"/>
          <p:nvPr/>
        </p:nvSpPr>
        <p:spPr>
          <a:xfrm rot="0">
            <a:off x="641123" y="2648139"/>
            <a:ext cx="5392449" cy="535178"/>
          </a:xfrm>
          <a:prstGeom prst="rect">
            <a:avLst/>
          </a:prstGeom>
        </p:spPr>
        <p:txBody>
          <a:bodyPr anchor="t" rtlCol="false" tIns="0" lIns="0" bIns="0" rIns="0">
            <a:spAutoFit/>
          </a:bodyPr>
          <a:lstStyle/>
          <a:p>
            <a:pPr algn="just">
              <a:lnSpc>
                <a:spcPts val="4216"/>
              </a:lnSpc>
            </a:pPr>
            <a:r>
              <a:rPr lang="en-US" b="true" sz="3400" spc="-6">
                <a:solidFill>
                  <a:srgbClr val="000000"/>
                </a:solidFill>
                <a:latin typeface="Vollkorn Bold"/>
                <a:ea typeface="Vollkorn Bold"/>
                <a:cs typeface="Vollkorn Bold"/>
                <a:sym typeface="Vollkorn Bold"/>
              </a:rPr>
              <a:t>1. Laporte Selection Rule</a:t>
            </a:r>
          </a:p>
        </p:txBody>
      </p:sp>
      <p:sp>
        <p:nvSpPr>
          <p:cNvPr name="TextBox 14" id="14"/>
          <p:cNvSpPr txBox="true"/>
          <p:nvPr/>
        </p:nvSpPr>
        <p:spPr>
          <a:xfrm rot="0">
            <a:off x="9412357" y="2648139"/>
            <a:ext cx="4977571" cy="535178"/>
          </a:xfrm>
          <a:prstGeom prst="rect">
            <a:avLst/>
          </a:prstGeom>
        </p:spPr>
        <p:txBody>
          <a:bodyPr anchor="t" rtlCol="false" tIns="0" lIns="0" bIns="0" rIns="0">
            <a:spAutoFit/>
          </a:bodyPr>
          <a:lstStyle/>
          <a:p>
            <a:pPr algn="just">
              <a:lnSpc>
                <a:spcPts val="4216"/>
              </a:lnSpc>
            </a:pPr>
            <a:r>
              <a:rPr lang="en-US" b="true" sz="3400" spc="-6">
                <a:solidFill>
                  <a:srgbClr val="000000"/>
                </a:solidFill>
                <a:latin typeface="Vollkorn Bold"/>
                <a:ea typeface="Vollkorn Bold"/>
                <a:cs typeface="Vollkorn Bold"/>
                <a:sym typeface="Vollkorn Bold"/>
              </a:rPr>
              <a:t>2. Spin Selection Rule</a:t>
            </a:r>
          </a:p>
        </p:txBody>
      </p:sp>
    </p:spTree>
  </p:cSld>
  <p:clrMapOvr>
    <a:masterClrMapping/>
  </p:clrMapOvr>
</p:sld>
</file>

<file path=ppt/slides/slide7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aphicFrame>
        <p:nvGraphicFramePr>
          <p:cNvPr name="Table 9" id="9"/>
          <p:cNvGraphicFramePr>
            <a:graphicFrameLocks noGrp="true"/>
          </p:cNvGraphicFramePr>
          <p:nvPr/>
        </p:nvGraphicFramePr>
        <p:xfrm>
          <a:off x="3731932" y="2751971"/>
          <a:ext cx="11635597" cy="7197604"/>
        </p:xfrm>
        <a:graphic>
          <a:graphicData uri="http://schemas.openxmlformats.org/drawingml/2006/table">
            <a:tbl>
              <a:tblPr/>
              <a:tblGrid>
                <a:gridCol w="3878532"/>
                <a:gridCol w="3878532"/>
                <a:gridCol w="3878532"/>
              </a:tblGrid>
              <a:tr h="1106315">
                <a:tc>
                  <a:txBody>
                    <a:bodyPr anchor="t" rtlCol="false"/>
                    <a:lstStyle/>
                    <a:p>
                      <a:pPr algn="ctr">
                        <a:lnSpc>
                          <a:spcPts val="2361"/>
                        </a:lnSpc>
                        <a:defRPr/>
                      </a:pPr>
                      <a:endParaRPr lang="en-US" sz="1100"/>
                    </a:p>
                    <a:p>
                      <a:pPr algn="ctr">
                        <a:lnSpc>
                          <a:spcPts val="2361"/>
                        </a:lnSpc>
                      </a:pPr>
                      <a:r>
                        <a:rPr lang="en-US" sz="1686" b="true">
                          <a:solidFill>
                            <a:srgbClr val="FFFFFF"/>
                          </a:solidFill>
                          <a:latin typeface="Vollkorn Bold"/>
                          <a:ea typeface="Vollkorn Bold"/>
                          <a:cs typeface="Vollkorn Bold"/>
                          <a:sym typeface="Vollkorn Bold"/>
                        </a:rPr>
                        <a:t>  Transition type</a:t>
                      </a:r>
                    </a:p>
                    <a:p>
                      <a:pPr algn="ctr">
                        <a:lnSpc>
                          <a:spcPts val="2361"/>
                        </a:lnSpc>
                      </a:pPr>
                      <a:r>
                        <a:rPr lang="en-US" sz="1686" b="true">
                          <a:solidFill>
                            <a:srgbClr val="FFFFFF"/>
                          </a:solidFill>
                          <a:latin typeface="Vollkorn Bold"/>
                          <a:ea typeface="Vollkorn Bold"/>
                          <a:cs typeface="Vollkorn Bold"/>
                          <a:sym typeface="Vollkorn Bold"/>
                        </a:rPr>
                        <a:t>  </a:t>
                      </a:r>
                    </a:p>
                  </a:txBody>
                  <a:tcPr marL="61379" marR="61379" marT="61379" marB="61379" anchor="ctr">
                    <a:lnL cmpd="sng" algn="ctr" cap="flat" w="9207">
                      <a:solidFill>
                        <a:srgbClr val="000000"/>
                      </a:solidFill>
                      <a:prstDash val="solid"/>
                      <a:round/>
                      <a:headEnd type="none" w="med" len="med"/>
                      <a:tailEnd type="none" w="med" len="med"/>
                    </a:lnL>
                    <a:lnR cmpd="sng" algn="ctr" cap="flat" w="9207">
                      <a:solidFill>
                        <a:srgbClr val="000000"/>
                      </a:solidFill>
                      <a:prstDash val="solid"/>
                      <a:round/>
                      <a:headEnd type="none" w="med" len="med"/>
                      <a:tailEnd type="none" w="med" len="med"/>
                    </a:lnR>
                    <a:lnT cmpd="sng" algn="ctr" cap="flat" w="9207">
                      <a:solidFill>
                        <a:srgbClr val="000000"/>
                      </a:solidFill>
                      <a:prstDash val="solid"/>
                      <a:round/>
                      <a:headEnd type="none" w="med" len="med"/>
                      <a:tailEnd type="none" w="med" len="med"/>
                    </a:lnT>
                    <a:lnB cmpd="sng" algn="ctr" cap="flat" w="9207">
                      <a:solidFill>
                        <a:srgbClr val="000000"/>
                      </a:solidFill>
                      <a:prstDash val="solid"/>
                      <a:round/>
                      <a:headEnd type="none" w="med" len="med"/>
                      <a:tailEnd type="none" w="med" len="med"/>
                    </a:lnB>
                    <a:solidFill>
                      <a:srgbClr val="02AEAE"/>
                    </a:solidFill>
                  </a:tcPr>
                </a:tc>
                <a:tc>
                  <a:txBody>
                    <a:bodyPr anchor="t" rtlCol="false"/>
                    <a:lstStyle/>
                    <a:p>
                      <a:pPr algn="ctr">
                        <a:lnSpc>
                          <a:spcPts val="2361"/>
                        </a:lnSpc>
                        <a:defRPr/>
                      </a:pPr>
                      <a:endParaRPr lang="en-US" sz="1100"/>
                    </a:p>
                    <a:p>
                      <a:pPr algn="ctr">
                        <a:lnSpc>
                          <a:spcPts val="2361"/>
                        </a:lnSpc>
                      </a:pPr>
                      <a:r>
                        <a:rPr lang="en-US" sz="1686" b="true">
                          <a:solidFill>
                            <a:srgbClr val="FFFFFF"/>
                          </a:solidFill>
                          <a:latin typeface="Vollkorn Bold"/>
                          <a:ea typeface="Vollkorn Bold"/>
                          <a:cs typeface="Vollkorn Bold"/>
                          <a:sym typeface="Vollkorn Bold"/>
                        </a:rPr>
                        <a:t>  Example</a:t>
                      </a:r>
                    </a:p>
                    <a:p>
                      <a:pPr algn="ctr">
                        <a:lnSpc>
                          <a:spcPts val="2361"/>
                        </a:lnSpc>
                      </a:pPr>
                      <a:r>
                        <a:rPr lang="en-US" sz="1686" b="true">
                          <a:solidFill>
                            <a:srgbClr val="FFFFFF"/>
                          </a:solidFill>
                          <a:latin typeface="Vollkorn Bold"/>
                          <a:ea typeface="Vollkorn Bold"/>
                          <a:cs typeface="Vollkorn Bold"/>
                          <a:sym typeface="Vollkorn Bold"/>
                        </a:rPr>
                        <a:t>  </a:t>
                      </a:r>
                    </a:p>
                  </a:txBody>
                  <a:tcPr marL="61379" marR="61379" marT="61379" marB="61379" anchor="ctr">
                    <a:lnL cmpd="sng" algn="ctr" cap="flat" w="9207">
                      <a:solidFill>
                        <a:srgbClr val="000000"/>
                      </a:solidFill>
                      <a:prstDash val="solid"/>
                      <a:round/>
                      <a:headEnd type="none" w="med" len="med"/>
                      <a:tailEnd type="none" w="med" len="med"/>
                    </a:lnL>
                    <a:lnR cmpd="sng" algn="ctr" cap="flat" w="9207">
                      <a:solidFill>
                        <a:srgbClr val="000000"/>
                      </a:solidFill>
                      <a:prstDash val="solid"/>
                      <a:round/>
                      <a:headEnd type="none" w="med" len="med"/>
                      <a:tailEnd type="none" w="med" len="med"/>
                    </a:lnR>
                    <a:lnT cmpd="sng" algn="ctr" cap="flat" w="9207">
                      <a:solidFill>
                        <a:srgbClr val="000000"/>
                      </a:solidFill>
                      <a:prstDash val="solid"/>
                      <a:round/>
                      <a:headEnd type="none" w="med" len="med"/>
                      <a:tailEnd type="none" w="med" len="med"/>
                    </a:lnT>
                    <a:lnB cmpd="sng" algn="ctr" cap="flat" w="9207">
                      <a:solidFill>
                        <a:srgbClr val="000000"/>
                      </a:solidFill>
                      <a:prstDash val="solid"/>
                      <a:round/>
                      <a:headEnd type="none" w="med" len="med"/>
                      <a:tailEnd type="none" w="med" len="med"/>
                    </a:lnB>
                    <a:solidFill>
                      <a:srgbClr val="02AEAE"/>
                    </a:solidFill>
                  </a:tcPr>
                </a:tc>
                <a:tc>
                  <a:txBody>
                    <a:bodyPr anchor="t" rtlCol="false"/>
                    <a:lstStyle/>
                    <a:p>
                      <a:pPr algn="ctr">
                        <a:lnSpc>
                          <a:spcPts val="2361"/>
                        </a:lnSpc>
                        <a:defRPr/>
                      </a:pPr>
                      <a:endParaRPr lang="en-US" sz="1100"/>
                    </a:p>
                    <a:p>
                      <a:pPr algn="ctr">
                        <a:lnSpc>
                          <a:spcPts val="2361"/>
                        </a:lnSpc>
                      </a:pPr>
                      <a:r>
                        <a:rPr lang="en-US" sz="1686" b="true">
                          <a:solidFill>
                            <a:srgbClr val="FFFFFF"/>
                          </a:solidFill>
                          <a:latin typeface="Vollkorn Bold"/>
                          <a:ea typeface="Vollkorn Bold"/>
                          <a:cs typeface="Vollkorn Bold"/>
                          <a:sym typeface="Vollkorn Bold"/>
                        </a:rPr>
                        <a:t>  Typical values of ε /dm3cm-1mol-1</a:t>
                      </a:r>
                    </a:p>
                    <a:p>
                      <a:pPr algn="ctr">
                        <a:lnSpc>
                          <a:spcPts val="2361"/>
                        </a:lnSpc>
                      </a:pPr>
                      <a:r>
                        <a:rPr lang="en-US" sz="1686" b="true">
                          <a:solidFill>
                            <a:srgbClr val="FFFFFF"/>
                          </a:solidFill>
                          <a:latin typeface="Vollkorn Bold"/>
                          <a:ea typeface="Vollkorn Bold"/>
                          <a:cs typeface="Vollkorn Bold"/>
                          <a:sym typeface="Vollkorn Bold"/>
                        </a:rPr>
                        <a:t>  </a:t>
                      </a:r>
                    </a:p>
                  </a:txBody>
                  <a:tcPr marL="61379" marR="61379" marT="61379" marB="61379" anchor="ctr">
                    <a:lnL cmpd="sng" algn="ctr" cap="flat" w="9207">
                      <a:solidFill>
                        <a:srgbClr val="000000"/>
                      </a:solidFill>
                      <a:prstDash val="solid"/>
                      <a:round/>
                      <a:headEnd type="none" w="med" len="med"/>
                      <a:tailEnd type="none" w="med" len="med"/>
                    </a:lnL>
                    <a:lnR cmpd="sng" algn="ctr" cap="flat" w="9207">
                      <a:solidFill>
                        <a:srgbClr val="000000"/>
                      </a:solidFill>
                      <a:prstDash val="solid"/>
                      <a:round/>
                      <a:headEnd type="none" w="med" len="med"/>
                      <a:tailEnd type="none" w="med" len="med"/>
                    </a:lnR>
                    <a:lnT cmpd="sng" algn="ctr" cap="flat" w="9207">
                      <a:solidFill>
                        <a:srgbClr val="000000"/>
                      </a:solidFill>
                      <a:prstDash val="solid"/>
                      <a:round/>
                      <a:headEnd type="none" w="med" len="med"/>
                      <a:tailEnd type="none" w="med" len="med"/>
                    </a:lnT>
                    <a:lnB cmpd="sng" algn="ctr" cap="flat" w="9207">
                      <a:solidFill>
                        <a:srgbClr val="000000"/>
                      </a:solidFill>
                      <a:prstDash val="solid"/>
                      <a:round/>
                      <a:headEnd type="none" w="med" len="med"/>
                      <a:tailEnd type="none" w="med" len="med"/>
                    </a:lnB>
                    <a:solidFill>
                      <a:srgbClr val="02AEAE"/>
                    </a:solidFill>
                  </a:tcPr>
                </a:tc>
              </a:tr>
              <a:tr h="1459608">
                <a:tc>
                  <a:txBody>
                    <a:bodyPr anchor="t" rtlCol="false"/>
                    <a:lstStyle/>
                    <a:p>
                      <a:pPr algn="ctr">
                        <a:lnSpc>
                          <a:spcPts val="1941"/>
                        </a:lnSpc>
                        <a:defRPr/>
                      </a:pPr>
                      <a:endParaRPr lang="en-US" sz="1100"/>
                    </a:p>
                    <a:p>
                      <a:pPr algn="ctr">
                        <a:lnSpc>
                          <a:spcPts val="1941"/>
                        </a:lnSpc>
                      </a:pPr>
                      <a:r>
                        <a:rPr lang="en-US" sz="1386">
                          <a:solidFill>
                            <a:srgbClr val="000000"/>
                          </a:solidFill>
                          <a:latin typeface="Vollkorn"/>
                          <a:ea typeface="Vollkorn"/>
                          <a:cs typeface="Vollkorn"/>
                          <a:sym typeface="Vollkorn"/>
                        </a:rPr>
                        <a:t>  Spin forbidden, </a:t>
                      </a:r>
                    </a:p>
                    <a:p>
                      <a:pPr algn="ctr">
                        <a:lnSpc>
                          <a:spcPts val="1941"/>
                        </a:lnSpc>
                      </a:pPr>
                      <a:r>
                        <a:rPr lang="en-US" sz="1386">
                          <a:solidFill>
                            <a:srgbClr val="000000"/>
                          </a:solidFill>
                          <a:latin typeface="Vollkorn"/>
                          <a:ea typeface="Vollkorn"/>
                          <a:cs typeface="Vollkorn"/>
                          <a:sym typeface="Vollkorn"/>
                        </a:rPr>
                        <a:t>    Laporte forbidden</a:t>
                      </a:r>
                    </a:p>
                    <a:p>
                      <a:pPr algn="ctr">
                        <a:lnSpc>
                          <a:spcPts val="1941"/>
                        </a:lnSpc>
                      </a:pPr>
                      <a:r>
                        <a:rPr lang="en-US" sz="1386">
                          <a:solidFill>
                            <a:srgbClr val="000000"/>
                          </a:solidFill>
                          <a:latin typeface="Vollkorn"/>
                          <a:ea typeface="Vollkorn"/>
                          <a:cs typeface="Vollkorn"/>
                          <a:sym typeface="Vollkorn"/>
                        </a:rPr>
                        <a:t>  (partly allowed by spin–orbit coupling)</a:t>
                      </a:r>
                    </a:p>
                    <a:p>
                      <a:pPr algn="ctr">
                        <a:lnSpc>
                          <a:spcPts val="1941"/>
                        </a:lnSpc>
                      </a:pPr>
                      <a:r>
                        <a:rPr lang="en-US" sz="1386">
                          <a:solidFill>
                            <a:srgbClr val="000000"/>
                          </a:solidFill>
                          <a:latin typeface="Vollkorn"/>
                          <a:ea typeface="Vollkorn"/>
                          <a:cs typeface="Vollkorn"/>
                          <a:sym typeface="Vollkorn"/>
                        </a:rPr>
                        <a:t>  </a:t>
                      </a:r>
                    </a:p>
                  </a:txBody>
                  <a:tcPr marL="61379" marR="61379" marT="61379" marB="61379" anchor="ctr">
                    <a:lnL cmpd="sng" algn="ctr" cap="flat" w="9207">
                      <a:solidFill>
                        <a:srgbClr val="000000"/>
                      </a:solidFill>
                      <a:prstDash val="solid"/>
                      <a:round/>
                      <a:headEnd type="none" w="med" len="med"/>
                      <a:tailEnd type="none" w="med" len="med"/>
                    </a:lnL>
                    <a:lnR cmpd="sng" algn="ctr" cap="flat" w="9207">
                      <a:solidFill>
                        <a:srgbClr val="000000"/>
                      </a:solidFill>
                      <a:prstDash val="solid"/>
                      <a:round/>
                      <a:headEnd type="none" w="med" len="med"/>
                      <a:tailEnd type="none" w="med" len="med"/>
                    </a:lnR>
                    <a:lnT cmpd="sng" algn="ctr" cap="flat" w="9207">
                      <a:solidFill>
                        <a:srgbClr val="000000"/>
                      </a:solidFill>
                      <a:prstDash val="solid"/>
                      <a:round/>
                      <a:headEnd type="none" w="med" len="med"/>
                      <a:tailEnd type="none" w="med" len="med"/>
                    </a:lnT>
                    <a:lnB cmpd="sng" algn="ctr" cap="flat" w="9207">
                      <a:solidFill>
                        <a:srgbClr val="000000"/>
                      </a:solidFill>
                      <a:prstDash val="solid"/>
                      <a:round/>
                      <a:headEnd type="none" w="med" len="med"/>
                      <a:tailEnd type="none" w="med" len="med"/>
                    </a:lnB>
                    <a:solidFill>
                      <a:srgbClr val="FFFFFF"/>
                    </a:solidFill>
                  </a:tcPr>
                </a:tc>
                <a:tc>
                  <a:txBody>
                    <a:bodyPr anchor="t" rtlCol="false"/>
                    <a:lstStyle/>
                    <a:p>
                      <a:pPr algn="ctr">
                        <a:lnSpc>
                          <a:spcPts val="1941"/>
                        </a:lnSpc>
                        <a:defRPr/>
                      </a:pPr>
                      <a:endParaRPr lang="en-US" sz="1100"/>
                    </a:p>
                    <a:p>
                      <a:pPr algn="ctr">
                        <a:lnSpc>
                          <a:spcPts val="1941"/>
                        </a:lnSpc>
                      </a:pPr>
                      <a:r>
                        <a:rPr lang="en-US" sz="1386">
                          <a:solidFill>
                            <a:srgbClr val="000000"/>
                          </a:solidFill>
                          <a:latin typeface="Vollkorn"/>
                          <a:ea typeface="Vollkorn"/>
                          <a:cs typeface="Vollkorn"/>
                          <a:sym typeface="Vollkorn"/>
                        </a:rPr>
                        <a:t>  [Mn(H2O)6]2+</a:t>
                      </a:r>
                    </a:p>
                    <a:p>
                      <a:pPr algn="ctr">
                        <a:lnSpc>
                          <a:spcPts val="1941"/>
                        </a:lnSpc>
                      </a:pPr>
                      <a:r>
                        <a:rPr lang="en-US" sz="1386">
                          <a:solidFill>
                            <a:srgbClr val="000000"/>
                          </a:solidFill>
                          <a:latin typeface="Vollkorn"/>
                          <a:ea typeface="Vollkorn"/>
                          <a:cs typeface="Vollkorn"/>
                          <a:sym typeface="Vollkorn"/>
                        </a:rPr>
                        <a:t>  </a:t>
                      </a:r>
                    </a:p>
                  </a:txBody>
                  <a:tcPr marL="61379" marR="61379" marT="61379" marB="61379" anchor="ctr">
                    <a:lnL cmpd="sng" algn="ctr" cap="flat" w="9207">
                      <a:solidFill>
                        <a:srgbClr val="000000"/>
                      </a:solidFill>
                      <a:prstDash val="solid"/>
                      <a:round/>
                      <a:headEnd type="none" w="med" len="med"/>
                      <a:tailEnd type="none" w="med" len="med"/>
                    </a:lnL>
                    <a:lnR cmpd="sng" algn="ctr" cap="flat" w="9207">
                      <a:solidFill>
                        <a:srgbClr val="000000"/>
                      </a:solidFill>
                      <a:prstDash val="solid"/>
                      <a:round/>
                      <a:headEnd type="none" w="med" len="med"/>
                      <a:tailEnd type="none" w="med" len="med"/>
                    </a:lnR>
                    <a:lnT cmpd="sng" algn="ctr" cap="flat" w="9207">
                      <a:solidFill>
                        <a:srgbClr val="000000"/>
                      </a:solidFill>
                      <a:prstDash val="solid"/>
                      <a:round/>
                      <a:headEnd type="none" w="med" len="med"/>
                      <a:tailEnd type="none" w="med" len="med"/>
                    </a:lnT>
                    <a:lnB cmpd="sng" algn="ctr" cap="flat" w="9207">
                      <a:solidFill>
                        <a:srgbClr val="000000"/>
                      </a:solidFill>
                      <a:prstDash val="solid"/>
                      <a:round/>
                      <a:headEnd type="none" w="med" len="med"/>
                      <a:tailEnd type="none" w="med" len="med"/>
                    </a:lnB>
                    <a:solidFill>
                      <a:srgbClr val="FFFFFF"/>
                    </a:solidFill>
                  </a:tcPr>
                </a:tc>
                <a:tc>
                  <a:txBody>
                    <a:bodyPr anchor="t" rtlCol="false"/>
                    <a:lstStyle/>
                    <a:p>
                      <a:pPr algn="ctr">
                        <a:lnSpc>
                          <a:spcPts val="1941"/>
                        </a:lnSpc>
                        <a:defRPr/>
                      </a:pPr>
                      <a:endParaRPr lang="en-US" sz="1100"/>
                    </a:p>
                    <a:p>
                      <a:pPr algn="ctr">
                        <a:lnSpc>
                          <a:spcPts val="1941"/>
                        </a:lnSpc>
                      </a:pPr>
                      <a:r>
                        <a:rPr lang="en-US" sz="1386">
                          <a:solidFill>
                            <a:srgbClr val="000000"/>
                          </a:solidFill>
                          <a:latin typeface="Vollkorn"/>
                          <a:ea typeface="Vollkorn"/>
                          <a:cs typeface="Vollkorn"/>
                          <a:sym typeface="Vollkorn"/>
                        </a:rPr>
                        <a:t>  &lt; 1</a:t>
                      </a:r>
                    </a:p>
                    <a:p>
                      <a:pPr algn="ctr">
                        <a:lnSpc>
                          <a:spcPts val="1941"/>
                        </a:lnSpc>
                      </a:pPr>
                      <a:r>
                        <a:rPr lang="en-US" sz="1386">
                          <a:solidFill>
                            <a:srgbClr val="000000"/>
                          </a:solidFill>
                          <a:latin typeface="Vollkorn"/>
                          <a:ea typeface="Vollkorn"/>
                          <a:cs typeface="Vollkorn"/>
                          <a:sym typeface="Vollkorn"/>
                        </a:rPr>
                        <a:t>  </a:t>
                      </a:r>
                    </a:p>
                  </a:txBody>
                  <a:tcPr marL="61379" marR="61379" marT="61379" marB="61379" anchor="ctr">
                    <a:lnL cmpd="sng" algn="ctr" cap="flat" w="9207">
                      <a:solidFill>
                        <a:srgbClr val="000000"/>
                      </a:solidFill>
                      <a:prstDash val="solid"/>
                      <a:round/>
                      <a:headEnd type="none" w="med" len="med"/>
                      <a:tailEnd type="none" w="med" len="med"/>
                    </a:lnL>
                    <a:lnR cmpd="sng" algn="ctr" cap="flat" w="9207">
                      <a:solidFill>
                        <a:srgbClr val="000000"/>
                      </a:solidFill>
                      <a:prstDash val="solid"/>
                      <a:round/>
                      <a:headEnd type="none" w="med" len="med"/>
                      <a:tailEnd type="none" w="med" len="med"/>
                    </a:lnR>
                    <a:lnT cmpd="sng" algn="ctr" cap="flat" w="9207">
                      <a:solidFill>
                        <a:srgbClr val="000000"/>
                      </a:solidFill>
                      <a:prstDash val="solid"/>
                      <a:round/>
                      <a:headEnd type="none" w="med" len="med"/>
                      <a:tailEnd type="none" w="med" len="med"/>
                    </a:lnT>
                    <a:lnB cmpd="sng" algn="ctr" cap="flat" w="9207">
                      <a:solidFill>
                        <a:srgbClr val="000000"/>
                      </a:solidFill>
                      <a:prstDash val="solid"/>
                      <a:round/>
                      <a:headEnd type="none" w="med" len="med"/>
                      <a:tailEnd type="none" w="med" len="med"/>
                    </a:lnB>
                    <a:solidFill>
                      <a:srgbClr val="FFFFFF"/>
                    </a:solidFill>
                  </a:tcPr>
                </a:tc>
              </a:tr>
              <a:tr h="1712465">
                <a:tc>
                  <a:txBody>
                    <a:bodyPr anchor="t" rtlCol="false"/>
                    <a:lstStyle/>
                    <a:p>
                      <a:pPr algn="ctr">
                        <a:lnSpc>
                          <a:spcPts val="1941"/>
                        </a:lnSpc>
                        <a:defRPr/>
                      </a:pPr>
                      <a:endParaRPr lang="en-US" sz="1100"/>
                    </a:p>
                    <a:p>
                      <a:pPr algn="ctr">
                        <a:lnSpc>
                          <a:spcPts val="1941"/>
                        </a:lnSpc>
                      </a:pPr>
                      <a:r>
                        <a:rPr lang="en-US" sz="1386">
                          <a:solidFill>
                            <a:srgbClr val="000000"/>
                          </a:solidFill>
                          <a:latin typeface="Vollkorn"/>
                          <a:ea typeface="Vollkorn"/>
                          <a:cs typeface="Vollkorn"/>
                          <a:sym typeface="Vollkorn"/>
                        </a:rPr>
                        <a:t>  Spin allowed (octahedral complex), </a:t>
                      </a:r>
                    </a:p>
                    <a:p>
                      <a:pPr algn="ctr">
                        <a:lnSpc>
                          <a:spcPts val="1941"/>
                        </a:lnSpc>
                      </a:pPr>
                      <a:r>
                        <a:rPr lang="en-US" sz="1386">
                          <a:solidFill>
                            <a:srgbClr val="000000"/>
                          </a:solidFill>
                          <a:latin typeface="Vollkorn"/>
                          <a:ea typeface="Vollkorn"/>
                          <a:cs typeface="Vollkorn"/>
                          <a:sym typeface="Vollkorn"/>
                        </a:rPr>
                        <a:t>    LaportE forbidden</a:t>
                      </a:r>
                    </a:p>
                    <a:p>
                      <a:pPr algn="ctr">
                        <a:lnSpc>
                          <a:spcPts val="1941"/>
                        </a:lnSpc>
                      </a:pPr>
                      <a:r>
                        <a:rPr lang="en-US" sz="1386">
                          <a:solidFill>
                            <a:srgbClr val="000000"/>
                          </a:solidFill>
                          <a:latin typeface="Vollkorn"/>
                          <a:ea typeface="Vollkorn"/>
                          <a:cs typeface="Vollkorn"/>
                          <a:sym typeface="Vollkorn"/>
                        </a:rPr>
                        <a:t>  (partly allowed by vibronic coupling and d-p</a:t>
                      </a:r>
                    </a:p>
                    <a:p>
                      <a:pPr algn="ctr">
                        <a:lnSpc>
                          <a:spcPts val="1941"/>
                        </a:lnSpc>
                      </a:pPr>
                      <a:r>
                        <a:rPr lang="en-US" sz="1386">
                          <a:solidFill>
                            <a:srgbClr val="000000"/>
                          </a:solidFill>
                          <a:latin typeface="Vollkorn"/>
                          <a:ea typeface="Vollkorn"/>
                          <a:cs typeface="Vollkorn"/>
                          <a:sym typeface="Vollkorn"/>
                        </a:rPr>
                        <a:t>  mixing)</a:t>
                      </a:r>
                    </a:p>
                    <a:p>
                      <a:pPr algn="ctr">
                        <a:lnSpc>
                          <a:spcPts val="1941"/>
                        </a:lnSpc>
                      </a:pPr>
                      <a:r>
                        <a:rPr lang="en-US" sz="1386">
                          <a:solidFill>
                            <a:srgbClr val="000000"/>
                          </a:solidFill>
                          <a:latin typeface="Vollkorn"/>
                          <a:ea typeface="Vollkorn"/>
                          <a:cs typeface="Vollkorn"/>
                          <a:sym typeface="Vollkorn"/>
                        </a:rPr>
                        <a:t>  </a:t>
                      </a:r>
                    </a:p>
                  </a:txBody>
                  <a:tcPr marL="61379" marR="61379" marT="61379" marB="61379" anchor="ctr">
                    <a:lnL cmpd="sng" algn="ctr" cap="flat" w="9207">
                      <a:solidFill>
                        <a:srgbClr val="000000"/>
                      </a:solidFill>
                      <a:prstDash val="solid"/>
                      <a:round/>
                      <a:headEnd type="none" w="med" len="med"/>
                      <a:tailEnd type="none" w="med" len="med"/>
                    </a:lnL>
                    <a:lnR cmpd="sng" algn="ctr" cap="flat" w="9207">
                      <a:solidFill>
                        <a:srgbClr val="000000"/>
                      </a:solidFill>
                      <a:prstDash val="solid"/>
                      <a:round/>
                      <a:headEnd type="none" w="med" len="med"/>
                      <a:tailEnd type="none" w="med" len="med"/>
                    </a:lnR>
                    <a:lnT cmpd="sng" algn="ctr" cap="flat" w="9207">
                      <a:solidFill>
                        <a:srgbClr val="000000"/>
                      </a:solidFill>
                      <a:prstDash val="solid"/>
                      <a:round/>
                      <a:headEnd type="none" w="med" len="med"/>
                      <a:tailEnd type="none" w="med" len="med"/>
                    </a:lnT>
                    <a:lnB cmpd="sng" algn="ctr" cap="flat" w="9207">
                      <a:solidFill>
                        <a:srgbClr val="000000"/>
                      </a:solidFill>
                      <a:prstDash val="solid"/>
                      <a:round/>
                      <a:headEnd type="none" w="med" len="med"/>
                      <a:tailEnd type="none" w="med" len="med"/>
                    </a:lnB>
                    <a:solidFill>
                      <a:srgbClr val="FFFFFF"/>
                    </a:solidFill>
                  </a:tcPr>
                </a:tc>
                <a:tc>
                  <a:txBody>
                    <a:bodyPr anchor="t" rtlCol="false"/>
                    <a:lstStyle/>
                    <a:p>
                      <a:pPr algn="ctr">
                        <a:lnSpc>
                          <a:spcPts val="1941"/>
                        </a:lnSpc>
                        <a:defRPr/>
                      </a:pPr>
                      <a:endParaRPr lang="en-US" sz="1100"/>
                    </a:p>
                    <a:p>
                      <a:pPr algn="ctr">
                        <a:lnSpc>
                          <a:spcPts val="1941"/>
                        </a:lnSpc>
                      </a:pPr>
                      <a:r>
                        <a:rPr lang="en-US" sz="1386">
                          <a:solidFill>
                            <a:srgbClr val="000000"/>
                          </a:solidFill>
                          <a:latin typeface="Vollkorn"/>
                          <a:ea typeface="Vollkorn"/>
                          <a:cs typeface="Vollkorn"/>
                          <a:sym typeface="Vollkorn"/>
                        </a:rPr>
                        <a:t>  [Co(H2O)6]2+</a:t>
                      </a:r>
                    </a:p>
                    <a:p>
                      <a:pPr algn="ctr">
                        <a:lnSpc>
                          <a:spcPts val="1941"/>
                        </a:lnSpc>
                      </a:pPr>
                      <a:r>
                        <a:rPr lang="en-US" sz="1386">
                          <a:solidFill>
                            <a:srgbClr val="000000"/>
                          </a:solidFill>
                          <a:latin typeface="Vollkorn"/>
                          <a:ea typeface="Vollkorn"/>
                          <a:cs typeface="Vollkorn"/>
                          <a:sym typeface="Vollkorn"/>
                        </a:rPr>
                        <a:t>  </a:t>
                      </a:r>
                    </a:p>
                  </a:txBody>
                  <a:tcPr marL="61379" marR="61379" marT="61379" marB="61379" anchor="ctr">
                    <a:lnL cmpd="sng" algn="ctr" cap="flat" w="9207">
                      <a:solidFill>
                        <a:srgbClr val="000000"/>
                      </a:solidFill>
                      <a:prstDash val="solid"/>
                      <a:round/>
                      <a:headEnd type="none" w="med" len="med"/>
                      <a:tailEnd type="none" w="med" len="med"/>
                    </a:lnL>
                    <a:lnR cmpd="sng" algn="ctr" cap="flat" w="9207">
                      <a:solidFill>
                        <a:srgbClr val="000000"/>
                      </a:solidFill>
                      <a:prstDash val="solid"/>
                      <a:round/>
                      <a:headEnd type="none" w="med" len="med"/>
                      <a:tailEnd type="none" w="med" len="med"/>
                    </a:lnR>
                    <a:lnT cmpd="sng" algn="ctr" cap="flat" w="9207">
                      <a:solidFill>
                        <a:srgbClr val="000000"/>
                      </a:solidFill>
                      <a:prstDash val="solid"/>
                      <a:round/>
                      <a:headEnd type="none" w="med" len="med"/>
                      <a:tailEnd type="none" w="med" len="med"/>
                    </a:lnT>
                    <a:lnB cmpd="sng" algn="ctr" cap="flat" w="9207">
                      <a:solidFill>
                        <a:srgbClr val="000000"/>
                      </a:solidFill>
                      <a:prstDash val="solid"/>
                      <a:round/>
                      <a:headEnd type="none" w="med" len="med"/>
                      <a:tailEnd type="none" w="med" len="med"/>
                    </a:lnB>
                    <a:solidFill>
                      <a:srgbClr val="FFFFFF"/>
                    </a:solidFill>
                  </a:tcPr>
                </a:tc>
                <a:tc>
                  <a:txBody>
                    <a:bodyPr anchor="t" rtlCol="false"/>
                    <a:lstStyle/>
                    <a:p>
                      <a:pPr algn="ctr">
                        <a:lnSpc>
                          <a:spcPts val="1941"/>
                        </a:lnSpc>
                        <a:defRPr/>
                      </a:pPr>
                      <a:endParaRPr lang="en-US" sz="1100"/>
                    </a:p>
                    <a:p>
                      <a:pPr algn="ctr">
                        <a:lnSpc>
                          <a:spcPts val="1941"/>
                        </a:lnSpc>
                      </a:pPr>
                      <a:r>
                        <a:rPr lang="en-US" sz="1386">
                          <a:solidFill>
                            <a:srgbClr val="000000"/>
                          </a:solidFill>
                          <a:latin typeface="Vollkorn"/>
                          <a:ea typeface="Vollkorn"/>
                          <a:cs typeface="Vollkorn"/>
                          <a:sym typeface="Vollkorn"/>
                        </a:rPr>
                        <a:t>  1 - 10</a:t>
                      </a:r>
                    </a:p>
                    <a:p>
                      <a:pPr algn="ctr">
                        <a:lnSpc>
                          <a:spcPts val="1941"/>
                        </a:lnSpc>
                      </a:pPr>
                      <a:r>
                        <a:rPr lang="en-US" sz="1386">
                          <a:solidFill>
                            <a:srgbClr val="000000"/>
                          </a:solidFill>
                          <a:latin typeface="Vollkorn"/>
                          <a:ea typeface="Vollkorn"/>
                          <a:cs typeface="Vollkorn"/>
                          <a:sym typeface="Vollkorn"/>
                        </a:rPr>
                        <a:t>  </a:t>
                      </a:r>
                    </a:p>
                  </a:txBody>
                  <a:tcPr marL="61379" marR="61379" marT="61379" marB="61379" anchor="ctr">
                    <a:lnL cmpd="sng" algn="ctr" cap="flat" w="9207">
                      <a:solidFill>
                        <a:srgbClr val="000000"/>
                      </a:solidFill>
                      <a:prstDash val="solid"/>
                      <a:round/>
                      <a:headEnd type="none" w="med" len="med"/>
                      <a:tailEnd type="none" w="med" len="med"/>
                    </a:lnL>
                    <a:lnR cmpd="sng" algn="ctr" cap="flat" w="9207">
                      <a:solidFill>
                        <a:srgbClr val="000000"/>
                      </a:solidFill>
                      <a:prstDash val="solid"/>
                      <a:round/>
                      <a:headEnd type="none" w="med" len="med"/>
                      <a:tailEnd type="none" w="med" len="med"/>
                    </a:lnR>
                    <a:lnT cmpd="sng" algn="ctr" cap="flat" w="9207">
                      <a:solidFill>
                        <a:srgbClr val="000000"/>
                      </a:solidFill>
                      <a:prstDash val="solid"/>
                      <a:round/>
                      <a:headEnd type="none" w="med" len="med"/>
                      <a:tailEnd type="none" w="med" len="med"/>
                    </a:lnT>
                    <a:lnB cmpd="sng" algn="ctr" cap="flat" w="9207">
                      <a:solidFill>
                        <a:srgbClr val="000000"/>
                      </a:solidFill>
                      <a:prstDash val="solid"/>
                      <a:round/>
                      <a:headEnd type="none" w="med" len="med"/>
                      <a:tailEnd type="none" w="med" len="med"/>
                    </a:lnB>
                    <a:solidFill>
                      <a:srgbClr val="FFFFFF"/>
                    </a:solidFill>
                  </a:tcPr>
                </a:tc>
              </a:tr>
              <a:tr h="1459608">
                <a:tc>
                  <a:txBody>
                    <a:bodyPr anchor="t" rtlCol="false"/>
                    <a:lstStyle/>
                    <a:p>
                      <a:pPr algn="ctr">
                        <a:lnSpc>
                          <a:spcPts val="1941"/>
                        </a:lnSpc>
                        <a:defRPr/>
                      </a:pPr>
                      <a:endParaRPr lang="en-US" sz="1100"/>
                    </a:p>
                    <a:p>
                      <a:pPr algn="ctr">
                        <a:lnSpc>
                          <a:spcPts val="1941"/>
                        </a:lnSpc>
                      </a:pPr>
                      <a:r>
                        <a:rPr lang="en-US" sz="1386">
                          <a:solidFill>
                            <a:srgbClr val="000000"/>
                          </a:solidFill>
                          <a:latin typeface="Vollkorn"/>
                          <a:ea typeface="Vollkorn"/>
                          <a:cs typeface="Vollkorn"/>
                          <a:sym typeface="Vollkorn"/>
                        </a:rPr>
                        <a:t>  Spin allowed (tetrahedral complex), </a:t>
                      </a:r>
                    </a:p>
                    <a:p>
                      <a:pPr algn="ctr">
                        <a:lnSpc>
                          <a:spcPts val="1941"/>
                        </a:lnSpc>
                      </a:pPr>
                      <a:r>
                        <a:rPr lang="en-US" sz="1386">
                          <a:solidFill>
                            <a:srgbClr val="000000"/>
                          </a:solidFill>
                          <a:latin typeface="Vollkorn"/>
                          <a:ea typeface="Vollkorn"/>
                          <a:cs typeface="Vollkorn"/>
                          <a:sym typeface="Vollkorn"/>
                        </a:rPr>
                        <a:t>    Laporte  allowed </a:t>
                      </a:r>
                    </a:p>
                    <a:p>
                      <a:pPr algn="ctr">
                        <a:lnSpc>
                          <a:spcPts val="1941"/>
                        </a:lnSpc>
                      </a:pPr>
                      <a:r>
                        <a:rPr lang="en-US" sz="1386">
                          <a:solidFill>
                            <a:srgbClr val="000000"/>
                          </a:solidFill>
                          <a:latin typeface="Vollkorn"/>
                          <a:ea typeface="Vollkorn"/>
                          <a:cs typeface="Vollkorn"/>
                          <a:sym typeface="Vollkorn"/>
                        </a:rPr>
                        <a:t>  (but still retain some original character) </a:t>
                      </a:r>
                    </a:p>
                    <a:p>
                      <a:pPr algn="ctr">
                        <a:lnSpc>
                          <a:spcPts val="1941"/>
                        </a:lnSpc>
                      </a:pPr>
                      <a:r>
                        <a:rPr lang="en-US" sz="1386">
                          <a:solidFill>
                            <a:srgbClr val="000000"/>
                          </a:solidFill>
                          <a:latin typeface="Vollkorn"/>
                          <a:ea typeface="Vollkorn"/>
                          <a:cs typeface="Vollkorn"/>
                          <a:sym typeface="Vollkorn"/>
                        </a:rPr>
                        <a:t>  </a:t>
                      </a:r>
                    </a:p>
                  </a:txBody>
                  <a:tcPr marL="61379" marR="61379" marT="61379" marB="61379" anchor="ctr">
                    <a:lnL cmpd="sng" algn="ctr" cap="flat" w="9207">
                      <a:solidFill>
                        <a:srgbClr val="000000"/>
                      </a:solidFill>
                      <a:prstDash val="solid"/>
                      <a:round/>
                      <a:headEnd type="none" w="med" len="med"/>
                      <a:tailEnd type="none" w="med" len="med"/>
                    </a:lnL>
                    <a:lnR cmpd="sng" algn="ctr" cap="flat" w="9207">
                      <a:solidFill>
                        <a:srgbClr val="000000"/>
                      </a:solidFill>
                      <a:prstDash val="solid"/>
                      <a:round/>
                      <a:headEnd type="none" w="med" len="med"/>
                      <a:tailEnd type="none" w="med" len="med"/>
                    </a:lnR>
                    <a:lnT cmpd="sng" algn="ctr" cap="flat" w="9207">
                      <a:solidFill>
                        <a:srgbClr val="000000"/>
                      </a:solidFill>
                      <a:prstDash val="solid"/>
                      <a:round/>
                      <a:headEnd type="none" w="med" len="med"/>
                      <a:tailEnd type="none" w="med" len="med"/>
                    </a:lnT>
                    <a:lnB cmpd="sng" algn="ctr" cap="flat" w="9207">
                      <a:solidFill>
                        <a:srgbClr val="000000"/>
                      </a:solidFill>
                      <a:prstDash val="solid"/>
                      <a:round/>
                      <a:headEnd type="none" w="med" len="med"/>
                      <a:tailEnd type="none" w="med" len="med"/>
                    </a:lnB>
                    <a:solidFill>
                      <a:srgbClr val="FFFFFF"/>
                    </a:solidFill>
                  </a:tcPr>
                </a:tc>
                <a:tc>
                  <a:txBody>
                    <a:bodyPr anchor="t" rtlCol="false"/>
                    <a:lstStyle/>
                    <a:p>
                      <a:pPr algn="ctr">
                        <a:lnSpc>
                          <a:spcPts val="1941"/>
                        </a:lnSpc>
                        <a:defRPr/>
                      </a:pPr>
                      <a:endParaRPr lang="en-US" sz="1100"/>
                    </a:p>
                    <a:p>
                      <a:pPr algn="ctr">
                        <a:lnSpc>
                          <a:spcPts val="1941"/>
                        </a:lnSpc>
                      </a:pPr>
                      <a:r>
                        <a:rPr lang="en-US" sz="1386">
                          <a:solidFill>
                            <a:srgbClr val="000000"/>
                          </a:solidFill>
                          <a:latin typeface="Vollkorn"/>
                          <a:ea typeface="Vollkorn"/>
                          <a:cs typeface="Vollkorn"/>
                          <a:sym typeface="Vollkorn"/>
                        </a:rPr>
                        <a:t>  [CoCl4]2-</a:t>
                      </a:r>
                    </a:p>
                    <a:p>
                      <a:pPr algn="ctr">
                        <a:lnSpc>
                          <a:spcPts val="1941"/>
                        </a:lnSpc>
                      </a:pPr>
                      <a:r>
                        <a:rPr lang="en-US" sz="1386">
                          <a:solidFill>
                            <a:srgbClr val="000000"/>
                          </a:solidFill>
                          <a:latin typeface="Vollkorn"/>
                          <a:ea typeface="Vollkorn"/>
                          <a:cs typeface="Vollkorn"/>
                          <a:sym typeface="Vollkorn"/>
                        </a:rPr>
                        <a:t>  </a:t>
                      </a:r>
                    </a:p>
                  </a:txBody>
                  <a:tcPr marL="61379" marR="61379" marT="61379" marB="61379" anchor="ctr">
                    <a:lnL cmpd="sng" algn="ctr" cap="flat" w="9207">
                      <a:solidFill>
                        <a:srgbClr val="000000"/>
                      </a:solidFill>
                      <a:prstDash val="solid"/>
                      <a:round/>
                      <a:headEnd type="none" w="med" len="med"/>
                      <a:tailEnd type="none" w="med" len="med"/>
                    </a:lnL>
                    <a:lnR cmpd="sng" algn="ctr" cap="flat" w="9207">
                      <a:solidFill>
                        <a:srgbClr val="000000"/>
                      </a:solidFill>
                      <a:prstDash val="solid"/>
                      <a:round/>
                      <a:headEnd type="none" w="med" len="med"/>
                      <a:tailEnd type="none" w="med" len="med"/>
                    </a:lnR>
                    <a:lnT cmpd="sng" algn="ctr" cap="flat" w="9207">
                      <a:solidFill>
                        <a:srgbClr val="000000"/>
                      </a:solidFill>
                      <a:prstDash val="solid"/>
                      <a:round/>
                      <a:headEnd type="none" w="med" len="med"/>
                      <a:tailEnd type="none" w="med" len="med"/>
                    </a:lnT>
                    <a:lnB cmpd="sng" algn="ctr" cap="flat" w="9207">
                      <a:solidFill>
                        <a:srgbClr val="000000"/>
                      </a:solidFill>
                      <a:prstDash val="solid"/>
                      <a:round/>
                      <a:headEnd type="none" w="med" len="med"/>
                      <a:tailEnd type="none" w="med" len="med"/>
                    </a:lnB>
                    <a:solidFill>
                      <a:srgbClr val="FFFFFF"/>
                    </a:solidFill>
                  </a:tcPr>
                </a:tc>
                <a:tc>
                  <a:txBody>
                    <a:bodyPr anchor="t" rtlCol="false"/>
                    <a:lstStyle/>
                    <a:p>
                      <a:pPr algn="ctr">
                        <a:lnSpc>
                          <a:spcPts val="1941"/>
                        </a:lnSpc>
                        <a:defRPr/>
                      </a:pPr>
                      <a:endParaRPr lang="en-US" sz="1100"/>
                    </a:p>
                    <a:p>
                      <a:pPr algn="ctr">
                        <a:lnSpc>
                          <a:spcPts val="1941"/>
                        </a:lnSpc>
                      </a:pPr>
                      <a:r>
                        <a:rPr lang="en-US" sz="1386">
                          <a:solidFill>
                            <a:srgbClr val="000000"/>
                          </a:solidFill>
                          <a:latin typeface="Vollkorn"/>
                          <a:ea typeface="Vollkorn"/>
                          <a:cs typeface="Vollkorn"/>
                          <a:sym typeface="Vollkorn"/>
                        </a:rPr>
                        <a:t>  10 - 1000</a:t>
                      </a:r>
                    </a:p>
                    <a:p>
                      <a:pPr algn="ctr">
                        <a:lnSpc>
                          <a:spcPts val="1941"/>
                        </a:lnSpc>
                      </a:pPr>
                      <a:r>
                        <a:rPr lang="en-US" sz="1386">
                          <a:solidFill>
                            <a:srgbClr val="000000"/>
                          </a:solidFill>
                          <a:latin typeface="Vollkorn"/>
                          <a:ea typeface="Vollkorn"/>
                          <a:cs typeface="Vollkorn"/>
                          <a:sym typeface="Vollkorn"/>
                        </a:rPr>
                        <a:t>  </a:t>
                      </a:r>
                    </a:p>
                  </a:txBody>
                  <a:tcPr marL="61379" marR="61379" marT="61379" marB="61379" anchor="ctr">
                    <a:lnL cmpd="sng" algn="ctr" cap="flat" w="9207">
                      <a:solidFill>
                        <a:srgbClr val="000000"/>
                      </a:solidFill>
                      <a:prstDash val="solid"/>
                      <a:round/>
                      <a:headEnd type="none" w="med" len="med"/>
                      <a:tailEnd type="none" w="med" len="med"/>
                    </a:lnL>
                    <a:lnR cmpd="sng" algn="ctr" cap="flat" w="9207">
                      <a:solidFill>
                        <a:srgbClr val="000000"/>
                      </a:solidFill>
                      <a:prstDash val="solid"/>
                      <a:round/>
                      <a:headEnd type="none" w="med" len="med"/>
                      <a:tailEnd type="none" w="med" len="med"/>
                    </a:lnR>
                    <a:lnT cmpd="sng" algn="ctr" cap="flat" w="9207">
                      <a:solidFill>
                        <a:srgbClr val="000000"/>
                      </a:solidFill>
                      <a:prstDash val="solid"/>
                      <a:round/>
                      <a:headEnd type="none" w="med" len="med"/>
                      <a:tailEnd type="none" w="med" len="med"/>
                    </a:lnT>
                    <a:lnB cmpd="sng" algn="ctr" cap="flat" w="9207">
                      <a:solidFill>
                        <a:srgbClr val="000000"/>
                      </a:solidFill>
                      <a:prstDash val="solid"/>
                      <a:round/>
                      <a:headEnd type="none" w="med" len="med"/>
                      <a:tailEnd type="none" w="med" len="med"/>
                    </a:lnB>
                    <a:solidFill>
                      <a:srgbClr val="FFFFFF"/>
                    </a:solidFill>
                  </a:tcPr>
                </a:tc>
              </a:tr>
              <a:tr h="1459608">
                <a:tc>
                  <a:txBody>
                    <a:bodyPr anchor="t" rtlCol="false"/>
                    <a:lstStyle/>
                    <a:p>
                      <a:pPr algn="ctr">
                        <a:lnSpc>
                          <a:spcPts val="1941"/>
                        </a:lnSpc>
                        <a:defRPr/>
                      </a:pPr>
                      <a:endParaRPr lang="en-US" sz="1100"/>
                    </a:p>
                    <a:p>
                      <a:pPr algn="ctr">
                        <a:lnSpc>
                          <a:spcPts val="1941"/>
                        </a:lnSpc>
                      </a:pPr>
                      <a:r>
                        <a:rPr lang="en-US" sz="1386">
                          <a:solidFill>
                            <a:srgbClr val="000000"/>
                          </a:solidFill>
                          <a:latin typeface="Vollkorn"/>
                          <a:ea typeface="Vollkorn"/>
                          <a:cs typeface="Vollkorn"/>
                          <a:sym typeface="Vollkorn"/>
                        </a:rPr>
                        <a:t>  Spin allowed, </a:t>
                      </a:r>
                    </a:p>
                    <a:p>
                      <a:pPr algn="ctr">
                        <a:lnSpc>
                          <a:spcPts val="1941"/>
                        </a:lnSpc>
                      </a:pPr>
                      <a:r>
                        <a:rPr lang="en-US" sz="1386">
                          <a:solidFill>
                            <a:srgbClr val="000000"/>
                          </a:solidFill>
                          <a:latin typeface="Vollkorn"/>
                          <a:ea typeface="Vollkorn"/>
                          <a:cs typeface="Vollkorn"/>
                          <a:sym typeface="Vollkorn"/>
                        </a:rPr>
                        <a:t>    Laporte allowed </a:t>
                      </a:r>
                    </a:p>
                    <a:p>
                      <a:pPr algn="ctr">
                        <a:lnSpc>
                          <a:spcPts val="1941"/>
                        </a:lnSpc>
                      </a:pPr>
                      <a:r>
                        <a:rPr lang="en-US" sz="1386">
                          <a:solidFill>
                            <a:srgbClr val="000000"/>
                          </a:solidFill>
                          <a:latin typeface="Vollkorn"/>
                          <a:ea typeface="Vollkorn"/>
                          <a:cs typeface="Vollkorn"/>
                          <a:sym typeface="Vollkorn"/>
                        </a:rPr>
                        <a:t>    e.g. charge transfer bands</a:t>
                      </a:r>
                    </a:p>
                    <a:p>
                      <a:pPr algn="ctr">
                        <a:lnSpc>
                          <a:spcPts val="1941"/>
                        </a:lnSpc>
                      </a:pPr>
                      <a:r>
                        <a:rPr lang="en-US" sz="1386">
                          <a:solidFill>
                            <a:srgbClr val="000000"/>
                          </a:solidFill>
                          <a:latin typeface="Vollkorn"/>
                          <a:ea typeface="Vollkorn"/>
                          <a:cs typeface="Vollkorn"/>
                          <a:sym typeface="Vollkorn"/>
                        </a:rPr>
                        <a:t>  </a:t>
                      </a:r>
                    </a:p>
                  </a:txBody>
                  <a:tcPr marL="61379" marR="61379" marT="61379" marB="61379" anchor="ctr">
                    <a:lnL cmpd="sng" algn="ctr" cap="flat" w="9207">
                      <a:solidFill>
                        <a:srgbClr val="000000"/>
                      </a:solidFill>
                      <a:prstDash val="solid"/>
                      <a:round/>
                      <a:headEnd type="none" w="med" len="med"/>
                      <a:tailEnd type="none" w="med" len="med"/>
                    </a:lnL>
                    <a:lnR cmpd="sng" algn="ctr" cap="flat" w="9207">
                      <a:solidFill>
                        <a:srgbClr val="000000"/>
                      </a:solidFill>
                      <a:prstDash val="solid"/>
                      <a:round/>
                      <a:headEnd type="none" w="med" len="med"/>
                      <a:tailEnd type="none" w="med" len="med"/>
                    </a:lnR>
                    <a:lnT cmpd="sng" algn="ctr" cap="flat" w="9207">
                      <a:solidFill>
                        <a:srgbClr val="000000"/>
                      </a:solidFill>
                      <a:prstDash val="solid"/>
                      <a:round/>
                      <a:headEnd type="none" w="med" len="med"/>
                      <a:tailEnd type="none" w="med" len="med"/>
                    </a:lnT>
                    <a:lnB cmpd="sng" algn="ctr" cap="flat" w="9207">
                      <a:solidFill>
                        <a:srgbClr val="000000"/>
                      </a:solidFill>
                      <a:prstDash val="solid"/>
                      <a:round/>
                      <a:headEnd type="none" w="med" len="med"/>
                      <a:tailEnd type="none" w="med" len="med"/>
                    </a:lnB>
                    <a:solidFill>
                      <a:srgbClr val="FFFFFF"/>
                    </a:solidFill>
                  </a:tcPr>
                </a:tc>
                <a:tc>
                  <a:txBody>
                    <a:bodyPr anchor="t" rtlCol="false"/>
                    <a:lstStyle/>
                    <a:p>
                      <a:pPr algn="ctr">
                        <a:lnSpc>
                          <a:spcPts val="1941"/>
                        </a:lnSpc>
                        <a:defRPr/>
                      </a:pPr>
                      <a:endParaRPr lang="en-US" sz="1100"/>
                    </a:p>
                    <a:p>
                      <a:pPr algn="ctr">
                        <a:lnSpc>
                          <a:spcPts val="1941"/>
                        </a:lnSpc>
                      </a:pPr>
                      <a:r>
                        <a:rPr lang="en-US" sz="1386">
                          <a:solidFill>
                            <a:srgbClr val="000000"/>
                          </a:solidFill>
                          <a:latin typeface="Vollkorn"/>
                          <a:ea typeface="Vollkorn"/>
                          <a:cs typeface="Vollkorn"/>
                          <a:sym typeface="Vollkorn"/>
                        </a:rPr>
                        <a:t>  KMnO4</a:t>
                      </a:r>
                    </a:p>
                    <a:p>
                      <a:pPr algn="ctr">
                        <a:lnSpc>
                          <a:spcPts val="1941"/>
                        </a:lnSpc>
                      </a:pPr>
                      <a:r>
                        <a:rPr lang="en-US" sz="1386">
                          <a:solidFill>
                            <a:srgbClr val="000000"/>
                          </a:solidFill>
                          <a:latin typeface="Vollkorn"/>
                          <a:ea typeface="Vollkorn"/>
                          <a:cs typeface="Vollkorn"/>
                          <a:sym typeface="Vollkorn"/>
                        </a:rPr>
                        <a:t>  </a:t>
                      </a:r>
                    </a:p>
                  </a:txBody>
                  <a:tcPr marL="61379" marR="61379" marT="61379" marB="61379" anchor="ctr">
                    <a:lnL cmpd="sng" algn="ctr" cap="flat" w="9207">
                      <a:solidFill>
                        <a:srgbClr val="000000"/>
                      </a:solidFill>
                      <a:prstDash val="solid"/>
                      <a:round/>
                      <a:headEnd type="none" w="med" len="med"/>
                      <a:tailEnd type="none" w="med" len="med"/>
                    </a:lnL>
                    <a:lnR cmpd="sng" algn="ctr" cap="flat" w="9207">
                      <a:solidFill>
                        <a:srgbClr val="000000"/>
                      </a:solidFill>
                      <a:prstDash val="solid"/>
                      <a:round/>
                      <a:headEnd type="none" w="med" len="med"/>
                      <a:tailEnd type="none" w="med" len="med"/>
                    </a:lnR>
                    <a:lnT cmpd="sng" algn="ctr" cap="flat" w="9207">
                      <a:solidFill>
                        <a:srgbClr val="000000"/>
                      </a:solidFill>
                      <a:prstDash val="solid"/>
                      <a:round/>
                      <a:headEnd type="none" w="med" len="med"/>
                      <a:tailEnd type="none" w="med" len="med"/>
                    </a:lnT>
                    <a:lnB cmpd="sng" algn="ctr" cap="flat" w="9207">
                      <a:solidFill>
                        <a:srgbClr val="000000"/>
                      </a:solidFill>
                      <a:prstDash val="solid"/>
                      <a:round/>
                      <a:headEnd type="none" w="med" len="med"/>
                      <a:tailEnd type="none" w="med" len="med"/>
                    </a:lnB>
                    <a:solidFill>
                      <a:srgbClr val="FFFFFF"/>
                    </a:solidFill>
                  </a:tcPr>
                </a:tc>
                <a:tc>
                  <a:txBody>
                    <a:bodyPr anchor="t" rtlCol="false"/>
                    <a:lstStyle/>
                    <a:p>
                      <a:pPr algn="ctr">
                        <a:lnSpc>
                          <a:spcPts val="1941"/>
                        </a:lnSpc>
                        <a:defRPr/>
                      </a:pPr>
                      <a:endParaRPr lang="en-US" sz="1100"/>
                    </a:p>
                    <a:p>
                      <a:pPr algn="ctr">
                        <a:lnSpc>
                          <a:spcPts val="1941"/>
                        </a:lnSpc>
                      </a:pPr>
                      <a:r>
                        <a:rPr lang="en-US" sz="1386">
                          <a:solidFill>
                            <a:srgbClr val="000000"/>
                          </a:solidFill>
                          <a:latin typeface="Vollkorn"/>
                          <a:ea typeface="Vollkorn"/>
                          <a:cs typeface="Vollkorn"/>
                          <a:sym typeface="Vollkorn"/>
                        </a:rPr>
                        <a:t>  1000 - 50000</a:t>
                      </a:r>
                    </a:p>
                    <a:p>
                      <a:pPr algn="ctr">
                        <a:lnSpc>
                          <a:spcPts val="1941"/>
                        </a:lnSpc>
                      </a:pPr>
                      <a:r>
                        <a:rPr lang="en-US" sz="1386">
                          <a:solidFill>
                            <a:srgbClr val="000000"/>
                          </a:solidFill>
                          <a:latin typeface="Vollkorn"/>
                          <a:ea typeface="Vollkorn"/>
                          <a:cs typeface="Vollkorn"/>
                          <a:sym typeface="Vollkorn"/>
                        </a:rPr>
                        <a:t>  </a:t>
                      </a:r>
                    </a:p>
                  </a:txBody>
                  <a:tcPr marL="61379" marR="61379" marT="61379" marB="61379" anchor="ctr">
                    <a:lnL cmpd="sng" algn="ctr" cap="flat" w="9207">
                      <a:solidFill>
                        <a:srgbClr val="000000"/>
                      </a:solidFill>
                      <a:prstDash val="solid"/>
                      <a:round/>
                      <a:headEnd type="none" w="med" len="med"/>
                      <a:tailEnd type="none" w="med" len="med"/>
                    </a:lnL>
                    <a:lnR cmpd="sng" algn="ctr" cap="flat" w="9207">
                      <a:solidFill>
                        <a:srgbClr val="000000"/>
                      </a:solidFill>
                      <a:prstDash val="solid"/>
                      <a:round/>
                      <a:headEnd type="none" w="med" len="med"/>
                      <a:tailEnd type="none" w="med" len="med"/>
                    </a:lnR>
                    <a:lnT cmpd="sng" algn="ctr" cap="flat" w="9207">
                      <a:solidFill>
                        <a:srgbClr val="000000"/>
                      </a:solidFill>
                      <a:prstDash val="solid"/>
                      <a:round/>
                      <a:headEnd type="none" w="med" len="med"/>
                      <a:tailEnd type="none" w="med" len="med"/>
                    </a:lnT>
                    <a:lnB cmpd="sng" algn="ctr" cap="flat" w="9207">
                      <a:solidFill>
                        <a:srgbClr val="000000"/>
                      </a:solidFill>
                      <a:prstDash val="solid"/>
                      <a:round/>
                      <a:headEnd type="none" w="med" len="med"/>
                      <a:tailEnd type="none" w="med" len="med"/>
                    </a:lnB>
                    <a:solidFill>
                      <a:srgbClr val="FFFFFF"/>
                    </a:solidFill>
                  </a:tcPr>
                </a:tc>
              </a:tr>
            </a:tbl>
          </a:graphicData>
        </a:graphic>
      </p:graphicFrame>
      <p:sp>
        <p:nvSpPr>
          <p:cNvPr name="TextBox 10" id="10"/>
          <p:cNvSpPr txBox="true"/>
          <p:nvPr/>
        </p:nvSpPr>
        <p:spPr>
          <a:xfrm rot="0">
            <a:off x="641123" y="414824"/>
            <a:ext cx="14631156" cy="1717165"/>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CLASSIFICATION OF  INTENSITIES OF ELECTRONIC TRANSITIONS</a:t>
            </a:r>
          </a:p>
        </p:txBody>
      </p:sp>
    </p:spTree>
  </p:cSld>
  <p:clrMapOvr>
    <a:masterClrMapping/>
  </p:clrMapOvr>
</p:sld>
</file>

<file path=ppt/slides/slide7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538683" y="489652"/>
            <a:ext cx="10854455" cy="9307695"/>
          </a:xfrm>
          <a:custGeom>
            <a:avLst/>
            <a:gdLst/>
            <a:ahLst/>
            <a:cxnLst/>
            <a:rect r="r" b="b" t="t" l="l"/>
            <a:pathLst>
              <a:path h="9307695" w="10854455">
                <a:moveTo>
                  <a:pt x="0" y="0"/>
                </a:moveTo>
                <a:lnTo>
                  <a:pt x="10854455" y="0"/>
                </a:lnTo>
                <a:lnTo>
                  <a:pt x="10854455" y="9307696"/>
                </a:lnTo>
                <a:lnTo>
                  <a:pt x="0" y="9307696"/>
                </a:lnTo>
                <a:lnTo>
                  <a:pt x="0" y="0"/>
                </a:lnTo>
                <a:close/>
              </a:path>
            </a:pathLst>
          </a:custGeom>
          <a:blipFill>
            <a:blip r:embed="rId8"/>
            <a:stretch>
              <a:fillRect l="0" t="0" r="0" b="0"/>
            </a:stretch>
          </a:blipFill>
        </p:spPr>
      </p:sp>
    </p:spTree>
  </p:cSld>
  <p:clrMapOvr>
    <a:masterClrMapping/>
  </p:clrMapOvr>
</p:sld>
</file>

<file path=ppt/slides/slide7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538683" y="489652"/>
            <a:ext cx="10966357" cy="9307695"/>
          </a:xfrm>
          <a:custGeom>
            <a:avLst/>
            <a:gdLst/>
            <a:ahLst/>
            <a:cxnLst/>
            <a:rect r="r" b="b" t="t" l="l"/>
            <a:pathLst>
              <a:path h="9307695" w="10966357">
                <a:moveTo>
                  <a:pt x="0" y="0"/>
                </a:moveTo>
                <a:lnTo>
                  <a:pt x="10966357" y="0"/>
                </a:lnTo>
                <a:lnTo>
                  <a:pt x="10966357" y="9307696"/>
                </a:lnTo>
                <a:lnTo>
                  <a:pt x="0" y="9307696"/>
                </a:lnTo>
                <a:lnTo>
                  <a:pt x="0" y="0"/>
                </a:lnTo>
                <a:close/>
              </a:path>
            </a:pathLst>
          </a:custGeom>
          <a:blipFill>
            <a:blip r:embed="rId8"/>
            <a:stretch>
              <a:fillRect l="0" t="0" r="0" b="0"/>
            </a:stretch>
          </a:blipFill>
        </p:spPr>
      </p:sp>
    </p:spTree>
  </p:cSld>
  <p:clrMapOvr>
    <a:masterClrMapping/>
  </p:clrMapOvr>
</p:sld>
</file>

<file path=ppt/slides/slide77.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641123" y="2676714"/>
            <a:ext cx="16297832" cy="5817870"/>
          </a:xfrm>
          <a:prstGeom prst="rect">
            <a:avLst/>
          </a:prstGeom>
        </p:spPr>
        <p:txBody>
          <a:bodyPr anchor="t" rtlCol="false" tIns="0" lIns="0" bIns="0" rIns="0">
            <a:spAutoFit/>
          </a:bodyPr>
          <a:lstStyle/>
          <a:p>
            <a:pPr algn="just">
              <a:lnSpc>
                <a:spcPts val="3540"/>
              </a:lnSpc>
            </a:pPr>
            <a:r>
              <a:rPr lang="en-US" sz="3000" spc="-6">
                <a:solidFill>
                  <a:srgbClr val="000000"/>
                </a:solidFill>
                <a:latin typeface="Vollkorn"/>
                <a:ea typeface="Vollkorn"/>
                <a:cs typeface="Vollkorn"/>
                <a:sym typeface="Vollkorn"/>
              </a:rPr>
              <a:t>Magnetism is caused by moving charged electrical particles (Faraday, 1830s). These particles can be the current of electrons through an electric wire, or the movement of charged particles (protons and electrons) within an atom. These charged particles move much like planets in a solar system:</a:t>
            </a:r>
          </a:p>
          <a:p>
            <a:pPr algn="just">
              <a:lnSpc>
                <a:spcPts val="3540"/>
              </a:lnSpc>
            </a:pPr>
          </a:p>
          <a:p>
            <a:pPr algn="ctr">
              <a:lnSpc>
                <a:spcPts val="3540"/>
              </a:lnSpc>
            </a:pPr>
            <a:r>
              <a:rPr lang="en-US" b="true" sz="3000" spc="-6">
                <a:solidFill>
                  <a:srgbClr val="000000"/>
                </a:solidFill>
                <a:latin typeface="Vollkorn Bold"/>
                <a:ea typeface="Vollkorn Bold"/>
                <a:cs typeface="Vollkorn Bold"/>
                <a:sym typeface="Vollkorn Bold"/>
              </a:rPr>
              <a:t>Nucleus spin around its own axis, causing a very weak magnetic field.</a:t>
            </a:r>
          </a:p>
          <a:p>
            <a:pPr algn="ctr">
              <a:lnSpc>
                <a:spcPts val="3540"/>
              </a:lnSpc>
            </a:pPr>
          </a:p>
          <a:p>
            <a:pPr algn="ctr">
              <a:lnSpc>
                <a:spcPts val="3540"/>
              </a:lnSpc>
            </a:pPr>
            <a:r>
              <a:rPr lang="en-US" b="true" sz="3000" spc="-6">
                <a:solidFill>
                  <a:srgbClr val="000000"/>
                </a:solidFill>
                <a:latin typeface="Vollkorn Bold"/>
                <a:ea typeface="Vollkorn Bold"/>
                <a:cs typeface="Vollkorn Bold"/>
                <a:sym typeface="Vollkorn Bold"/>
              </a:rPr>
              <a:t>Electrons orbit around the nucleus, causing a weak magnetic field.</a:t>
            </a:r>
          </a:p>
          <a:p>
            <a:pPr algn="ctr">
              <a:lnSpc>
                <a:spcPts val="3540"/>
              </a:lnSpc>
            </a:pPr>
          </a:p>
          <a:p>
            <a:pPr algn="ctr">
              <a:lnSpc>
                <a:spcPts val="3540"/>
              </a:lnSpc>
            </a:pPr>
            <a:r>
              <a:rPr lang="en-US" b="true" sz="3000" spc="-6">
                <a:solidFill>
                  <a:srgbClr val="000000"/>
                </a:solidFill>
                <a:latin typeface="Vollkorn Bold"/>
                <a:ea typeface="Vollkorn Bold"/>
                <a:cs typeface="Vollkorn Bold"/>
                <a:sym typeface="Vollkorn Bold"/>
              </a:rPr>
              <a:t>Electrons spin around their own axis, causing a significant magnetic field .</a:t>
            </a:r>
          </a:p>
          <a:p>
            <a:pPr algn="just">
              <a:lnSpc>
                <a:spcPts val="3540"/>
              </a:lnSpc>
            </a:pPr>
          </a:p>
          <a:p>
            <a:pPr algn="just">
              <a:lnSpc>
                <a:spcPts val="3540"/>
              </a:lnSpc>
            </a:pPr>
            <a:r>
              <a:rPr lang="en-US" sz="3000" spc="-6">
                <a:solidFill>
                  <a:srgbClr val="000000"/>
                </a:solidFill>
                <a:latin typeface="Vollkorn"/>
                <a:ea typeface="Vollkorn"/>
                <a:cs typeface="Vollkorn"/>
                <a:sym typeface="Vollkorn"/>
              </a:rPr>
              <a:t>Spinning electrons generate the bulk of the magnetism in an atom. Within each orbit, electrons with opposite spins pair together, resulting in no net magnetic field. Therefore only unpaired electrons lead to magnetic moment</a:t>
            </a:r>
          </a:p>
        </p:txBody>
      </p:sp>
      <p:sp>
        <p:nvSpPr>
          <p:cNvPr name="Freeform 10" id="10"/>
          <p:cNvSpPr/>
          <p:nvPr/>
        </p:nvSpPr>
        <p:spPr>
          <a:xfrm flipH="false" flipV="false" rot="0">
            <a:off x="5248454" y="8627956"/>
            <a:ext cx="3895546" cy="1386686"/>
          </a:xfrm>
          <a:custGeom>
            <a:avLst/>
            <a:gdLst/>
            <a:ahLst/>
            <a:cxnLst/>
            <a:rect r="r" b="b" t="t" l="l"/>
            <a:pathLst>
              <a:path h="1386686" w="3895546">
                <a:moveTo>
                  <a:pt x="0" y="0"/>
                </a:moveTo>
                <a:lnTo>
                  <a:pt x="3895546" y="0"/>
                </a:lnTo>
                <a:lnTo>
                  <a:pt x="3895546" y="1386686"/>
                </a:lnTo>
                <a:lnTo>
                  <a:pt x="0" y="1386686"/>
                </a:lnTo>
                <a:lnTo>
                  <a:pt x="0" y="0"/>
                </a:lnTo>
                <a:close/>
              </a:path>
            </a:pathLst>
          </a:custGeom>
          <a:blipFill>
            <a:blip r:embed="rId8"/>
            <a:stretch>
              <a:fillRect l="0" t="0" r="0" b="0"/>
            </a:stretch>
          </a:blipFill>
        </p:spPr>
      </p:sp>
      <p:sp>
        <p:nvSpPr>
          <p:cNvPr name="Freeform 11" id="11"/>
          <p:cNvSpPr/>
          <p:nvPr/>
        </p:nvSpPr>
        <p:spPr>
          <a:xfrm flipH="false" flipV="false" rot="0">
            <a:off x="9895831" y="8382400"/>
            <a:ext cx="2401649" cy="1632242"/>
          </a:xfrm>
          <a:custGeom>
            <a:avLst/>
            <a:gdLst/>
            <a:ahLst/>
            <a:cxnLst/>
            <a:rect r="r" b="b" t="t" l="l"/>
            <a:pathLst>
              <a:path h="1632242" w="2401649">
                <a:moveTo>
                  <a:pt x="0" y="0"/>
                </a:moveTo>
                <a:lnTo>
                  <a:pt x="2401649" y="0"/>
                </a:lnTo>
                <a:lnTo>
                  <a:pt x="2401649" y="1632242"/>
                </a:lnTo>
                <a:lnTo>
                  <a:pt x="0" y="1632242"/>
                </a:lnTo>
                <a:lnTo>
                  <a:pt x="0" y="0"/>
                </a:lnTo>
                <a:close/>
              </a:path>
            </a:pathLst>
          </a:custGeom>
          <a:blipFill>
            <a:blip r:embed="rId9"/>
            <a:stretch>
              <a:fillRect l="0" t="0" r="0" b="0"/>
            </a:stretch>
          </a:blipFill>
        </p:spPr>
      </p:sp>
      <p:sp>
        <p:nvSpPr>
          <p:cNvPr name="TextBox 12" id="12"/>
          <p:cNvSpPr txBox="true"/>
          <p:nvPr/>
        </p:nvSpPr>
        <p:spPr>
          <a:xfrm rot="0">
            <a:off x="641123" y="846355"/>
            <a:ext cx="14631156"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MAGNETIC PROPERTIES OF METAL COMPLEXES BY CFT</a:t>
            </a:r>
          </a:p>
        </p:txBody>
      </p:sp>
    </p:spTree>
  </p:cSld>
  <p:clrMapOvr>
    <a:masterClrMapping/>
  </p:clrMapOvr>
</p:sld>
</file>

<file path=ppt/slides/slide78.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538683" y="2455072"/>
            <a:ext cx="5304816" cy="3097703"/>
          </a:xfrm>
          <a:custGeom>
            <a:avLst/>
            <a:gdLst/>
            <a:ahLst/>
            <a:cxnLst/>
            <a:rect r="r" b="b" t="t" l="l"/>
            <a:pathLst>
              <a:path h="3097703" w="5304816">
                <a:moveTo>
                  <a:pt x="0" y="0"/>
                </a:moveTo>
                <a:lnTo>
                  <a:pt x="5304816" y="0"/>
                </a:lnTo>
                <a:lnTo>
                  <a:pt x="5304816" y="3097703"/>
                </a:lnTo>
                <a:lnTo>
                  <a:pt x="0" y="3097703"/>
                </a:lnTo>
                <a:lnTo>
                  <a:pt x="0" y="0"/>
                </a:lnTo>
                <a:close/>
              </a:path>
            </a:pathLst>
          </a:custGeom>
          <a:blipFill>
            <a:blip r:embed="rId8"/>
            <a:stretch>
              <a:fillRect l="0" t="0" r="0" b="0"/>
            </a:stretch>
          </a:blipFill>
        </p:spPr>
      </p:sp>
      <p:sp>
        <p:nvSpPr>
          <p:cNvPr name="Freeform 10" id="10"/>
          <p:cNvSpPr/>
          <p:nvPr/>
        </p:nvSpPr>
        <p:spPr>
          <a:xfrm flipH="false" flipV="false" rot="0">
            <a:off x="3446777" y="6846892"/>
            <a:ext cx="5488627" cy="3071018"/>
          </a:xfrm>
          <a:custGeom>
            <a:avLst/>
            <a:gdLst/>
            <a:ahLst/>
            <a:cxnLst/>
            <a:rect r="r" b="b" t="t" l="l"/>
            <a:pathLst>
              <a:path h="3071018" w="5488627">
                <a:moveTo>
                  <a:pt x="0" y="0"/>
                </a:moveTo>
                <a:lnTo>
                  <a:pt x="5488628" y="0"/>
                </a:lnTo>
                <a:lnTo>
                  <a:pt x="5488628" y="3071017"/>
                </a:lnTo>
                <a:lnTo>
                  <a:pt x="0" y="3071017"/>
                </a:lnTo>
                <a:lnTo>
                  <a:pt x="0" y="0"/>
                </a:lnTo>
                <a:close/>
              </a:path>
            </a:pathLst>
          </a:custGeom>
          <a:blipFill>
            <a:blip r:embed="rId9"/>
            <a:stretch>
              <a:fillRect l="0" t="0" r="0" b="0"/>
            </a:stretch>
          </a:blipFill>
        </p:spPr>
      </p:sp>
      <p:sp>
        <p:nvSpPr>
          <p:cNvPr name="Freeform 11" id="11"/>
          <p:cNvSpPr/>
          <p:nvPr/>
        </p:nvSpPr>
        <p:spPr>
          <a:xfrm flipH="false" flipV="false" rot="0">
            <a:off x="9258300" y="3799559"/>
            <a:ext cx="1800639" cy="480170"/>
          </a:xfrm>
          <a:custGeom>
            <a:avLst/>
            <a:gdLst/>
            <a:ahLst/>
            <a:cxnLst/>
            <a:rect r="r" b="b" t="t" l="l"/>
            <a:pathLst>
              <a:path h="480170" w="1800639">
                <a:moveTo>
                  <a:pt x="0" y="0"/>
                </a:moveTo>
                <a:lnTo>
                  <a:pt x="1800639" y="0"/>
                </a:lnTo>
                <a:lnTo>
                  <a:pt x="1800639" y="480170"/>
                </a:lnTo>
                <a:lnTo>
                  <a:pt x="0" y="480170"/>
                </a:lnTo>
                <a:lnTo>
                  <a:pt x="0" y="0"/>
                </a:lnTo>
                <a:close/>
              </a:path>
            </a:pathLst>
          </a:custGeom>
          <a:blipFill>
            <a:blip r:embed="rId10"/>
            <a:stretch>
              <a:fillRect l="0" t="0" r="0" b="0"/>
            </a:stretch>
          </a:blipFill>
        </p:spPr>
      </p:sp>
      <p:sp>
        <p:nvSpPr>
          <p:cNvPr name="Freeform 12" id="12"/>
          <p:cNvSpPr/>
          <p:nvPr/>
        </p:nvSpPr>
        <p:spPr>
          <a:xfrm flipH="false" flipV="false" rot="0">
            <a:off x="9258300" y="8345995"/>
            <a:ext cx="1800639" cy="480170"/>
          </a:xfrm>
          <a:custGeom>
            <a:avLst/>
            <a:gdLst/>
            <a:ahLst/>
            <a:cxnLst/>
            <a:rect r="r" b="b" t="t" l="l"/>
            <a:pathLst>
              <a:path h="480170" w="1800639">
                <a:moveTo>
                  <a:pt x="0" y="0"/>
                </a:moveTo>
                <a:lnTo>
                  <a:pt x="1800639" y="0"/>
                </a:lnTo>
                <a:lnTo>
                  <a:pt x="1800639" y="480170"/>
                </a:lnTo>
                <a:lnTo>
                  <a:pt x="0" y="480170"/>
                </a:lnTo>
                <a:lnTo>
                  <a:pt x="0" y="0"/>
                </a:lnTo>
                <a:close/>
              </a:path>
            </a:pathLst>
          </a:custGeom>
          <a:blipFill>
            <a:blip r:embed="rId10"/>
            <a:stretch>
              <a:fillRect l="0" t="0" r="0" b="0"/>
            </a:stretch>
          </a:blipFill>
        </p:spPr>
      </p:sp>
      <p:sp>
        <p:nvSpPr>
          <p:cNvPr name="TextBox 13" id="13"/>
          <p:cNvSpPr txBox="true"/>
          <p:nvPr/>
        </p:nvSpPr>
        <p:spPr>
          <a:xfrm rot="0">
            <a:off x="641123" y="658580"/>
            <a:ext cx="14480203" cy="1341120"/>
          </a:xfrm>
          <a:prstGeom prst="rect">
            <a:avLst/>
          </a:prstGeom>
        </p:spPr>
        <p:txBody>
          <a:bodyPr anchor="t" rtlCol="false" tIns="0" lIns="0" bIns="0" rIns="0">
            <a:spAutoFit/>
          </a:bodyPr>
          <a:lstStyle/>
          <a:p>
            <a:pPr algn="just">
              <a:lnSpc>
                <a:spcPts val="3540"/>
              </a:lnSpc>
            </a:pPr>
            <a:r>
              <a:rPr lang="en-US" sz="3000" spc="-6">
                <a:solidFill>
                  <a:srgbClr val="000000"/>
                </a:solidFill>
                <a:latin typeface="Vollkorn"/>
                <a:ea typeface="Vollkorn"/>
                <a:cs typeface="Vollkorn"/>
                <a:sym typeface="Vollkorn"/>
              </a:rPr>
              <a:t>In the presence of weak field ligand, the complex has small value of ∆o. Hence,no pairing of electrons will takes place i.e. Number of unpaired electrons are more and magnetic moments is greater.</a:t>
            </a:r>
          </a:p>
        </p:txBody>
      </p:sp>
      <p:sp>
        <p:nvSpPr>
          <p:cNvPr name="TextBox 14" id="14"/>
          <p:cNvSpPr txBox="true"/>
          <p:nvPr/>
        </p:nvSpPr>
        <p:spPr>
          <a:xfrm rot="0">
            <a:off x="641123" y="5871400"/>
            <a:ext cx="16990689" cy="893445"/>
          </a:xfrm>
          <a:prstGeom prst="rect">
            <a:avLst/>
          </a:prstGeom>
        </p:spPr>
        <p:txBody>
          <a:bodyPr anchor="t" rtlCol="false" tIns="0" lIns="0" bIns="0" rIns="0">
            <a:spAutoFit/>
          </a:bodyPr>
          <a:lstStyle/>
          <a:p>
            <a:pPr algn="just">
              <a:lnSpc>
                <a:spcPts val="3540"/>
              </a:lnSpc>
            </a:pPr>
            <a:r>
              <a:rPr lang="en-US" sz="3000" spc="-6">
                <a:solidFill>
                  <a:srgbClr val="000000"/>
                </a:solidFill>
                <a:latin typeface="Vollkorn"/>
                <a:ea typeface="Vollkorn"/>
                <a:cs typeface="Vollkorn"/>
                <a:sym typeface="Vollkorn"/>
              </a:rPr>
              <a:t>While in the presence of strong field ligand, the complex has large value of ∆o. Pairing of electrons will takes place i.e. Number of unpaired electrons are less and magnetic moment is lesser.</a:t>
            </a:r>
          </a:p>
        </p:txBody>
      </p:sp>
      <p:sp>
        <p:nvSpPr>
          <p:cNvPr name="TextBox 15" id="15"/>
          <p:cNvSpPr txBox="true"/>
          <p:nvPr/>
        </p:nvSpPr>
        <p:spPr>
          <a:xfrm rot="0">
            <a:off x="11478039" y="3121863"/>
            <a:ext cx="5065454" cy="1607055"/>
          </a:xfrm>
          <a:prstGeom prst="rect">
            <a:avLst/>
          </a:prstGeom>
        </p:spPr>
        <p:txBody>
          <a:bodyPr anchor="t" rtlCol="false" tIns="0" lIns="0" bIns="0" rIns="0">
            <a:spAutoFit/>
          </a:bodyPr>
          <a:lstStyle/>
          <a:p>
            <a:pPr algn="ctr">
              <a:lnSpc>
                <a:spcPts val="3184"/>
              </a:lnSpc>
            </a:pPr>
            <a:r>
              <a:rPr lang="en-US" b="true" sz="2698" spc="-5">
                <a:solidFill>
                  <a:srgbClr val="000000"/>
                </a:solidFill>
                <a:latin typeface="Vollkorn Bold"/>
                <a:ea typeface="Vollkorn Bold"/>
                <a:cs typeface="Vollkorn Bold"/>
                <a:sym typeface="Vollkorn Bold"/>
              </a:rPr>
              <a:t>Since F- is weak field ligand no pairing of electrons will takes place.</a:t>
            </a:r>
          </a:p>
          <a:p>
            <a:pPr algn="ctr">
              <a:lnSpc>
                <a:spcPts val="3184"/>
              </a:lnSpc>
            </a:pPr>
            <a:r>
              <a:rPr lang="en-US" b="true" sz="2698" spc="-5">
                <a:solidFill>
                  <a:srgbClr val="000000"/>
                </a:solidFill>
                <a:latin typeface="Vollkorn Bold"/>
                <a:ea typeface="Vollkorn Bold"/>
                <a:cs typeface="Vollkorn Bold"/>
                <a:sym typeface="Vollkorn Bold"/>
              </a:rPr>
              <a:t> Hence, it is paramagnetic.</a:t>
            </a:r>
          </a:p>
        </p:txBody>
      </p:sp>
      <p:sp>
        <p:nvSpPr>
          <p:cNvPr name="TextBox 16" id="16"/>
          <p:cNvSpPr txBox="true"/>
          <p:nvPr/>
        </p:nvSpPr>
        <p:spPr>
          <a:xfrm rot="0">
            <a:off x="11478039" y="7542467"/>
            <a:ext cx="5065454" cy="1607055"/>
          </a:xfrm>
          <a:prstGeom prst="rect">
            <a:avLst/>
          </a:prstGeom>
        </p:spPr>
        <p:txBody>
          <a:bodyPr anchor="t" rtlCol="false" tIns="0" lIns="0" bIns="0" rIns="0">
            <a:spAutoFit/>
          </a:bodyPr>
          <a:lstStyle/>
          <a:p>
            <a:pPr algn="ctr">
              <a:lnSpc>
                <a:spcPts val="3184"/>
              </a:lnSpc>
            </a:pPr>
            <a:r>
              <a:rPr lang="en-US" b="true" sz="2698" spc="-5">
                <a:solidFill>
                  <a:srgbClr val="000000"/>
                </a:solidFill>
                <a:latin typeface="Vollkorn Bold"/>
                <a:ea typeface="Vollkorn Bold"/>
                <a:cs typeface="Vollkorn Bold"/>
                <a:sym typeface="Vollkorn Bold"/>
              </a:rPr>
              <a:t>Since CN- is strong field ligand pairing of electrons will takes place.</a:t>
            </a:r>
          </a:p>
          <a:p>
            <a:pPr algn="ctr">
              <a:lnSpc>
                <a:spcPts val="3184"/>
              </a:lnSpc>
            </a:pPr>
            <a:r>
              <a:rPr lang="en-US" b="true" sz="2698" spc="-5">
                <a:solidFill>
                  <a:srgbClr val="000000"/>
                </a:solidFill>
                <a:latin typeface="Vollkorn Bold"/>
                <a:ea typeface="Vollkorn Bold"/>
                <a:cs typeface="Vollkorn Bold"/>
                <a:sym typeface="Vollkorn Bold"/>
              </a:rPr>
              <a:t> Hence, it is diamagnetic.</a:t>
            </a:r>
          </a:p>
        </p:txBody>
      </p:sp>
    </p:spTree>
  </p:cSld>
  <p:clrMapOvr>
    <a:masterClrMapping/>
  </p:clrMapOvr>
</p:sld>
</file>

<file path=ppt/slides/slide79.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028700" y="2790903"/>
            <a:ext cx="3103923" cy="786709"/>
          </a:xfrm>
          <a:custGeom>
            <a:avLst/>
            <a:gdLst/>
            <a:ahLst/>
            <a:cxnLst/>
            <a:rect r="r" b="b" t="t" l="l"/>
            <a:pathLst>
              <a:path h="786709" w="3103923">
                <a:moveTo>
                  <a:pt x="0" y="0"/>
                </a:moveTo>
                <a:lnTo>
                  <a:pt x="3103923" y="0"/>
                </a:lnTo>
                <a:lnTo>
                  <a:pt x="3103923" y="786709"/>
                </a:lnTo>
                <a:lnTo>
                  <a:pt x="0" y="786709"/>
                </a:lnTo>
                <a:lnTo>
                  <a:pt x="0" y="0"/>
                </a:lnTo>
                <a:close/>
              </a:path>
            </a:pathLst>
          </a:custGeom>
          <a:blipFill>
            <a:blip r:embed="rId8"/>
            <a:stretch>
              <a:fillRect l="0" t="0" r="0" b="0"/>
            </a:stretch>
          </a:blipFill>
        </p:spPr>
      </p:sp>
      <p:sp>
        <p:nvSpPr>
          <p:cNvPr name="Freeform 10" id="10"/>
          <p:cNvSpPr/>
          <p:nvPr/>
        </p:nvSpPr>
        <p:spPr>
          <a:xfrm flipH="false" flipV="false" rot="0">
            <a:off x="7553472" y="2755371"/>
            <a:ext cx="6742325" cy="713551"/>
          </a:xfrm>
          <a:custGeom>
            <a:avLst/>
            <a:gdLst/>
            <a:ahLst/>
            <a:cxnLst/>
            <a:rect r="r" b="b" t="t" l="l"/>
            <a:pathLst>
              <a:path h="713551" w="6742325">
                <a:moveTo>
                  <a:pt x="0" y="0"/>
                </a:moveTo>
                <a:lnTo>
                  <a:pt x="6742325" y="0"/>
                </a:lnTo>
                <a:lnTo>
                  <a:pt x="6742325" y="713550"/>
                </a:lnTo>
                <a:lnTo>
                  <a:pt x="0" y="713550"/>
                </a:lnTo>
                <a:lnTo>
                  <a:pt x="0" y="0"/>
                </a:lnTo>
                <a:close/>
              </a:path>
            </a:pathLst>
          </a:custGeom>
          <a:blipFill>
            <a:blip r:embed="rId9"/>
            <a:stretch>
              <a:fillRect l="0" t="0" r="0" b="0"/>
            </a:stretch>
          </a:blipFill>
        </p:spPr>
      </p:sp>
      <p:sp>
        <p:nvSpPr>
          <p:cNvPr name="Freeform 11" id="11"/>
          <p:cNvSpPr/>
          <p:nvPr/>
        </p:nvSpPr>
        <p:spPr>
          <a:xfrm flipH="false" flipV="false" rot="0">
            <a:off x="822886" y="6320792"/>
            <a:ext cx="5388324" cy="924201"/>
          </a:xfrm>
          <a:custGeom>
            <a:avLst/>
            <a:gdLst/>
            <a:ahLst/>
            <a:cxnLst/>
            <a:rect r="r" b="b" t="t" l="l"/>
            <a:pathLst>
              <a:path h="924201" w="5388324">
                <a:moveTo>
                  <a:pt x="0" y="0"/>
                </a:moveTo>
                <a:lnTo>
                  <a:pt x="5388324" y="0"/>
                </a:lnTo>
                <a:lnTo>
                  <a:pt x="5388324" y="924201"/>
                </a:lnTo>
                <a:lnTo>
                  <a:pt x="0" y="924201"/>
                </a:lnTo>
                <a:lnTo>
                  <a:pt x="0" y="0"/>
                </a:lnTo>
                <a:close/>
              </a:path>
            </a:pathLst>
          </a:custGeom>
          <a:blipFill>
            <a:blip r:embed="rId10"/>
            <a:stretch>
              <a:fillRect l="-18862" t="0" r="0" b="-280855"/>
            </a:stretch>
          </a:blipFill>
        </p:spPr>
      </p:sp>
      <p:sp>
        <p:nvSpPr>
          <p:cNvPr name="Freeform 12" id="12"/>
          <p:cNvSpPr/>
          <p:nvPr/>
        </p:nvSpPr>
        <p:spPr>
          <a:xfrm flipH="false" flipV="false" rot="0">
            <a:off x="7553472" y="6019704"/>
            <a:ext cx="4453100" cy="1526377"/>
          </a:xfrm>
          <a:custGeom>
            <a:avLst/>
            <a:gdLst/>
            <a:ahLst/>
            <a:cxnLst/>
            <a:rect r="r" b="b" t="t" l="l"/>
            <a:pathLst>
              <a:path h="1526377" w="4453100">
                <a:moveTo>
                  <a:pt x="0" y="0"/>
                </a:moveTo>
                <a:lnTo>
                  <a:pt x="4453100" y="0"/>
                </a:lnTo>
                <a:lnTo>
                  <a:pt x="4453100" y="1526377"/>
                </a:lnTo>
                <a:lnTo>
                  <a:pt x="0" y="1526377"/>
                </a:lnTo>
                <a:lnTo>
                  <a:pt x="0" y="0"/>
                </a:lnTo>
                <a:close/>
              </a:path>
            </a:pathLst>
          </a:custGeom>
          <a:blipFill>
            <a:blip r:embed="rId11"/>
            <a:stretch>
              <a:fillRect l="0" t="0" r="0" b="0"/>
            </a:stretch>
          </a:blipFill>
        </p:spPr>
      </p:sp>
      <p:sp>
        <p:nvSpPr>
          <p:cNvPr name="TextBox 13" id="13"/>
          <p:cNvSpPr txBox="true"/>
          <p:nvPr/>
        </p:nvSpPr>
        <p:spPr>
          <a:xfrm rot="0">
            <a:off x="822886" y="1038225"/>
            <a:ext cx="4422655" cy="523240"/>
          </a:xfrm>
          <a:prstGeom prst="rect">
            <a:avLst/>
          </a:prstGeom>
        </p:spPr>
        <p:txBody>
          <a:bodyPr anchor="t" rtlCol="false" tIns="0" lIns="0" bIns="0" rIns="0">
            <a:spAutoFit/>
          </a:bodyPr>
          <a:lstStyle/>
          <a:p>
            <a:pPr algn="just">
              <a:lnSpc>
                <a:spcPts val="4130"/>
              </a:lnSpc>
            </a:pPr>
            <a:r>
              <a:rPr lang="en-US" b="true" sz="3500" spc="-7">
                <a:solidFill>
                  <a:srgbClr val="000000"/>
                </a:solidFill>
                <a:latin typeface="Vollkorn Bold"/>
                <a:ea typeface="Vollkorn Bold"/>
                <a:cs typeface="Vollkorn Bold"/>
                <a:sym typeface="Vollkorn Bold"/>
              </a:rPr>
              <a:t>Spin only formula</a:t>
            </a:r>
          </a:p>
        </p:txBody>
      </p:sp>
      <p:sp>
        <p:nvSpPr>
          <p:cNvPr name="TextBox 14" id="14"/>
          <p:cNvSpPr txBox="true"/>
          <p:nvPr/>
        </p:nvSpPr>
        <p:spPr>
          <a:xfrm rot="0">
            <a:off x="822886" y="4715075"/>
            <a:ext cx="5058825" cy="1047115"/>
          </a:xfrm>
          <a:prstGeom prst="rect">
            <a:avLst/>
          </a:prstGeom>
        </p:spPr>
        <p:txBody>
          <a:bodyPr anchor="t" rtlCol="false" tIns="0" lIns="0" bIns="0" rIns="0">
            <a:spAutoFit/>
          </a:bodyPr>
          <a:lstStyle/>
          <a:p>
            <a:pPr algn="l">
              <a:lnSpc>
                <a:spcPts val="4130"/>
              </a:lnSpc>
            </a:pPr>
            <a:r>
              <a:rPr lang="en-US" b="true" sz="3500" spc="-7">
                <a:solidFill>
                  <a:srgbClr val="000000"/>
                </a:solidFill>
                <a:latin typeface="Vollkorn Bold"/>
                <a:ea typeface="Vollkorn Bold"/>
                <a:cs typeface="Vollkorn Bold"/>
                <a:sym typeface="Vollkorn Bold"/>
              </a:rPr>
              <a:t>Used when seperation energy levels are large</a:t>
            </a:r>
          </a:p>
        </p:txBody>
      </p:sp>
      <p:sp>
        <p:nvSpPr>
          <p:cNvPr name="TextBox 15" id="15"/>
          <p:cNvSpPr txBox="true"/>
          <p:nvPr/>
        </p:nvSpPr>
        <p:spPr>
          <a:xfrm rot="0">
            <a:off x="7553472" y="4715075"/>
            <a:ext cx="8542614" cy="1047115"/>
          </a:xfrm>
          <a:prstGeom prst="rect">
            <a:avLst/>
          </a:prstGeom>
        </p:spPr>
        <p:txBody>
          <a:bodyPr anchor="t" rtlCol="false" tIns="0" lIns="0" bIns="0" rIns="0">
            <a:spAutoFit/>
          </a:bodyPr>
          <a:lstStyle/>
          <a:p>
            <a:pPr algn="l">
              <a:lnSpc>
                <a:spcPts val="4130"/>
              </a:lnSpc>
            </a:pPr>
            <a:r>
              <a:rPr lang="en-US" b="true" sz="3500" spc="-7">
                <a:solidFill>
                  <a:srgbClr val="000000"/>
                </a:solidFill>
                <a:latin typeface="Vollkorn Bold"/>
                <a:ea typeface="Vollkorn Bold"/>
                <a:cs typeface="Vollkorn Bold"/>
                <a:sym typeface="Vollkorn Bold"/>
              </a:rPr>
              <a:t>Spin-orbit coupling equation applies only to ions having A or E ground term</a:t>
            </a:r>
          </a:p>
        </p:txBody>
      </p:sp>
      <p:sp>
        <p:nvSpPr>
          <p:cNvPr name="TextBox 16" id="16"/>
          <p:cNvSpPr txBox="true"/>
          <p:nvPr/>
        </p:nvSpPr>
        <p:spPr>
          <a:xfrm rot="0">
            <a:off x="7553472" y="1038225"/>
            <a:ext cx="7420238" cy="2094865"/>
          </a:xfrm>
          <a:prstGeom prst="rect">
            <a:avLst/>
          </a:prstGeom>
        </p:spPr>
        <p:txBody>
          <a:bodyPr anchor="t" rtlCol="false" tIns="0" lIns="0" bIns="0" rIns="0">
            <a:spAutoFit/>
          </a:bodyPr>
          <a:lstStyle/>
          <a:p>
            <a:pPr algn="l">
              <a:lnSpc>
                <a:spcPts val="4130"/>
              </a:lnSpc>
            </a:pPr>
            <a:r>
              <a:rPr lang="en-US" sz="3500" spc="-7" b="true">
                <a:solidFill>
                  <a:srgbClr val="000000"/>
                </a:solidFill>
                <a:latin typeface="Vollkorn Bold"/>
                <a:ea typeface="Vollkorn Bold"/>
                <a:cs typeface="Vollkorn Bold"/>
                <a:sym typeface="Vollkorn Bold"/>
              </a:rPr>
              <a:t>Van-Vleck formula used </a:t>
            </a:r>
          </a:p>
          <a:p>
            <a:pPr algn="l">
              <a:lnSpc>
                <a:spcPts val="4130"/>
              </a:lnSpc>
            </a:pPr>
            <a:r>
              <a:rPr lang="en-US" sz="3500" spc="-7" b="true">
                <a:solidFill>
                  <a:srgbClr val="000000"/>
                </a:solidFill>
                <a:latin typeface="Vollkorn Bold"/>
                <a:ea typeface="Vollkorn Bold"/>
                <a:cs typeface="Vollkorn Bold"/>
                <a:sym typeface="Vollkorn Bold"/>
              </a:rPr>
              <a:t>when seperation energy levels are small</a:t>
            </a:r>
          </a:p>
          <a:p>
            <a:pPr algn="l">
              <a:lnSpc>
                <a:spcPts val="4130"/>
              </a:lnSpc>
            </a:pPr>
          </a:p>
        </p:txBody>
      </p:sp>
      <p:sp>
        <p:nvSpPr>
          <p:cNvPr name="Freeform 17" id="17"/>
          <p:cNvSpPr/>
          <p:nvPr/>
        </p:nvSpPr>
        <p:spPr>
          <a:xfrm flipH="false" flipV="false" rot="0">
            <a:off x="822886" y="7680887"/>
            <a:ext cx="5345053" cy="1403027"/>
          </a:xfrm>
          <a:custGeom>
            <a:avLst/>
            <a:gdLst/>
            <a:ahLst/>
            <a:cxnLst/>
            <a:rect r="r" b="b" t="t" l="l"/>
            <a:pathLst>
              <a:path h="1403027" w="5345053">
                <a:moveTo>
                  <a:pt x="0" y="0"/>
                </a:moveTo>
                <a:lnTo>
                  <a:pt x="5345053" y="0"/>
                </a:lnTo>
                <a:lnTo>
                  <a:pt x="5345053" y="1403027"/>
                </a:lnTo>
                <a:lnTo>
                  <a:pt x="0" y="1403027"/>
                </a:lnTo>
                <a:lnTo>
                  <a:pt x="0" y="0"/>
                </a:lnTo>
                <a:close/>
              </a:path>
            </a:pathLst>
          </a:custGeom>
          <a:blipFill>
            <a:blip r:embed="rId10"/>
            <a:stretch>
              <a:fillRect l="0" t="-109369" r="0" b="0"/>
            </a:stretch>
          </a:blipFill>
        </p:spPr>
      </p:sp>
      <p:sp>
        <p:nvSpPr>
          <p:cNvPr name="TextBox 18" id="18"/>
          <p:cNvSpPr txBox="true"/>
          <p:nvPr/>
        </p:nvSpPr>
        <p:spPr>
          <a:xfrm rot="0">
            <a:off x="7553472" y="7812781"/>
            <a:ext cx="4998237" cy="2225675"/>
          </a:xfrm>
          <a:prstGeom prst="rect">
            <a:avLst/>
          </a:prstGeom>
        </p:spPr>
        <p:txBody>
          <a:bodyPr anchor="t" rtlCol="false" tIns="0" lIns="0" bIns="0" rIns="0">
            <a:spAutoFit/>
          </a:bodyPr>
          <a:lstStyle/>
          <a:p>
            <a:pPr algn="ctr">
              <a:lnSpc>
                <a:spcPts val="2949"/>
              </a:lnSpc>
            </a:pPr>
            <a:r>
              <a:rPr lang="en-US" b="true" sz="2499" spc="-4">
                <a:solidFill>
                  <a:srgbClr val="000000"/>
                </a:solidFill>
                <a:latin typeface="Vollkorn Bold"/>
                <a:ea typeface="Vollkorn Bold"/>
                <a:cs typeface="Vollkorn Bold"/>
                <a:sym typeface="Vollkorn Bold"/>
              </a:rPr>
              <a:t>λ = Spin-orbit coupling constant</a:t>
            </a:r>
          </a:p>
          <a:p>
            <a:pPr algn="ctr">
              <a:lnSpc>
                <a:spcPts val="2949"/>
              </a:lnSpc>
            </a:pPr>
          </a:p>
          <a:p>
            <a:pPr algn="ctr">
              <a:lnSpc>
                <a:spcPts val="2949"/>
              </a:lnSpc>
            </a:pPr>
            <a:r>
              <a:rPr lang="en-US" b="true" sz="2499" spc="-4">
                <a:solidFill>
                  <a:srgbClr val="000000"/>
                </a:solidFill>
                <a:latin typeface="Vollkorn Bold"/>
                <a:ea typeface="Vollkorn Bold"/>
                <a:cs typeface="Vollkorn Bold"/>
                <a:sym typeface="Vollkorn Bold"/>
              </a:rPr>
              <a:t>α = 4 for A ground term</a:t>
            </a:r>
          </a:p>
          <a:p>
            <a:pPr algn="ctr">
              <a:lnSpc>
                <a:spcPts val="2949"/>
              </a:lnSpc>
            </a:pPr>
          </a:p>
          <a:p>
            <a:pPr algn="ctr">
              <a:lnSpc>
                <a:spcPts val="2949"/>
              </a:lnSpc>
            </a:pPr>
            <a:r>
              <a:rPr lang="en-US" b="true" sz="2499" spc="-4">
                <a:solidFill>
                  <a:srgbClr val="000000"/>
                </a:solidFill>
                <a:latin typeface="Vollkorn Bold"/>
                <a:ea typeface="Vollkorn Bold"/>
                <a:cs typeface="Vollkorn Bold"/>
                <a:sym typeface="Vollkorn Bold"/>
              </a:rPr>
              <a:t>α = 2 for E ground term</a:t>
            </a:r>
          </a:p>
          <a:p>
            <a:pPr algn="ctr">
              <a:lnSpc>
                <a:spcPts val="2949"/>
              </a:lnSpc>
            </a:pPr>
          </a:p>
        </p:txBody>
      </p:sp>
    </p:spTree>
  </p:cSld>
  <p:clrMapOvr>
    <a:masterClrMapping/>
  </p:clrMapOvr>
</p:sld>
</file>

<file path=ppt/slides/slide80.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411187" y="1912691"/>
            <a:ext cx="15400518" cy="1058786"/>
          </a:xfrm>
          <a:custGeom>
            <a:avLst/>
            <a:gdLst/>
            <a:ahLst/>
            <a:cxnLst/>
            <a:rect r="r" b="b" t="t" l="l"/>
            <a:pathLst>
              <a:path h="1058786" w="15400518">
                <a:moveTo>
                  <a:pt x="0" y="0"/>
                </a:moveTo>
                <a:lnTo>
                  <a:pt x="15400518" y="0"/>
                </a:lnTo>
                <a:lnTo>
                  <a:pt x="15400518" y="1058785"/>
                </a:lnTo>
                <a:lnTo>
                  <a:pt x="0" y="1058785"/>
                </a:lnTo>
                <a:lnTo>
                  <a:pt x="0" y="0"/>
                </a:lnTo>
                <a:close/>
              </a:path>
            </a:pathLst>
          </a:custGeom>
          <a:blipFill>
            <a:blip r:embed="rId8"/>
            <a:stretch>
              <a:fillRect l="0" t="0" r="0" b="0"/>
            </a:stretch>
          </a:blipFill>
        </p:spPr>
      </p:sp>
      <p:sp>
        <p:nvSpPr>
          <p:cNvPr name="Freeform 10" id="10"/>
          <p:cNvSpPr/>
          <p:nvPr/>
        </p:nvSpPr>
        <p:spPr>
          <a:xfrm flipH="false" flipV="false" rot="0">
            <a:off x="3311526" y="3347714"/>
            <a:ext cx="11301259" cy="748708"/>
          </a:xfrm>
          <a:custGeom>
            <a:avLst/>
            <a:gdLst/>
            <a:ahLst/>
            <a:cxnLst/>
            <a:rect r="r" b="b" t="t" l="l"/>
            <a:pathLst>
              <a:path h="748708" w="11301259">
                <a:moveTo>
                  <a:pt x="0" y="0"/>
                </a:moveTo>
                <a:lnTo>
                  <a:pt x="11301259" y="0"/>
                </a:lnTo>
                <a:lnTo>
                  <a:pt x="11301259" y="748708"/>
                </a:lnTo>
                <a:lnTo>
                  <a:pt x="0" y="748708"/>
                </a:lnTo>
                <a:lnTo>
                  <a:pt x="0" y="0"/>
                </a:lnTo>
                <a:close/>
              </a:path>
            </a:pathLst>
          </a:custGeom>
          <a:blipFill>
            <a:blip r:embed="rId9"/>
            <a:stretch>
              <a:fillRect l="0" t="0" r="0" b="0"/>
            </a:stretch>
          </a:blipFill>
        </p:spPr>
      </p:sp>
      <p:sp>
        <p:nvSpPr>
          <p:cNvPr name="Freeform 11" id="11"/>
          <p:cNvSpPr/>
          <p:nvPr/>
        </p:nvSpPr>
        <p:spPr>
          <a:xfrm flipH="false" flipV="false" rot="0">
            <a:off x="1444845" y="4096422"/>
            <a:ext cx="14711341" cy="772345"/>
          </a:xfrm>
          <a:custGeom>
            <a:avLst/>
            <a:gdLst/>
            <a:ahLst/>
            <a:cxnLst/>
            <a:rect r="r" b="b" t="t" l="l"/>
            <a:pathLst>
              <a:path h="772345" w="14711341">
                <a:moveTo>
                  <a:pt x="0" y="0"/>
                </a:moveTo>
                <a:lnTo>
                  <a:pt x="14711342" y="0"/>
                </a:lnTo>
                <a:lnTo>
                  <a:pt x="14711342" y="772346"/>
                </a:lnTo>
                <a:lnTo>
                  <a:pt x="0" y="772346"/>
                </a:lnTo>
                <a:lnTo>
                  <a:pt x="0" y="0"/>
                </a:lnTo>
                <a:close/>
              </a:path>
            </a:pathLst>
          </a:custGeom>
          <a:blipFill>
            <a:blip r:embed="rId10"/>
            <a:stretch>
              <a:fillRect l="0" t="0" r="0" b="0"/>
            </a:stretch>
          </a:blipFill>
        </p:spPr>
      </p:sp>
      <p:sp>
        <p:nvSpPr>
          <p:cNvPr name="Freeform 12" id="12"/>
          <p:cNvSpPr/>
          <p:nvPr/>
        </p:nvSpPr>
        <p:spPr>
          <a:xfrm flipH="false" flipV="false" rot="0">
            <a:off x="2302832" y="5245005"/>
            <a:ext cx="13682336" cy="906455"/>
          </a:xfrm>
          <a:custGeom>
            <a:avLst/>
            <a:gdLst/>
            <a:ahLst/>
            <a:cxnLst/>
            <a:rect r="r" b="b" t="t" l="l"/>
            <a:pathLst>
              <a:path h="906455" w="13682336">
                <a:moveTo>
                  <a:pt x="0" y="0"/>
                </a:moveTo>
                <a:lnTo>
                  <a:pt x="13682336" y="0"/>
                </a:lnTo>
                <a:lnTo>
                  <a:pt x="13682336" y="906455"/>
                </a:lnTo>
                <a:lnTo>
                  <a:pt x="0" y="906455"/>
                </a:lnTo>
                <a:lnTo>
                  <a:pt x="0" y="0"/>
                </a:lnTo>
                <a:close/>
              </a:path>
            </a:pathLst>
          </a:custGeom>
          <a:blipFill>
            <a:blip r:embed="rId11"/>
            <a:stretch>
              <a:fillRect l="0" t="0" r="0" b="0"/>
            </a:stretch>
          </a:blipFill>
        </p:spPr>
      </p:sp>
      <p:sp>
        <p:nvSpPr>
          <p:cNvPr name="Freeform 13" id="13"/>
          <p:cNvSpPr/>
          <p:nvPr/>
        </p:nvSpPr>
        <p:spPr>
          <a:xfrm flipH="false" flipV="false" rot="0">
            <a:off x="1472049" y="6840175"/>
            <a:ext cx="15343903" cy="805555"/>
          </a:xfrm>
          <a:custGeom>
            <a:avLst/>
            <a:gdLst/>
            <a:ahLst/>
            <a:cxnLst/>
            <a:rect r="r" b="b" t="t" l="l"/>
            <a:pathLst>
              <a:path h="805555" w="15343903">
                <a:moveTo>
                  <a:pt x="0" y="0"/>
                </a:moveTo>
                <a:lnTo>
                  <a:pt x="15343902" y="0"/>
                </a:lnTo>
                <a:lnTo>
                  <a:pt x="15343902" y="805555"/>
                </a:lnTo>
                <a:lnTo>
                  <a:pt x="0" y="805555"/>
                </a:lnTo>
                <a:lnTo>
                  <a:pt x="0" y="0"/>
                </a:lnTo>
                <a:close/>
              </a:path>
            </a:pathLst>
          </a:custGeom>
          <a:blipFill>
            <a:blip r:embed="rId12"/>
            <a:stretch>
              <a:fillRect l="0" t="0" r="0" b="0"/>
            </a:stretch>
          </a:blipFill>
        </p:spPr>
      </p:sp>
      <p:sp>
        <p:nvSpPr>
          <p:cNvPr name="Freeform 14" id="14"/>
          <p:cNvSpPr/>
          <p:nvPr/>
        </p:nvSpPr>
        <p:spPr>
          <a:xfrm flipH="false" flipV="false" rot="0">
            <a:off x="4294268" y="8088145"/>
            <a:ext cx="10072958" cy="1007296"/>
          </a:xfrm>
          <a:custGeom>
            <a:avLst/>
            <a:gdLst/>
            <a:ahLst/>
            <a:cxnLst/>
            <a:rect r="r" b="b" t="t" l="l"/>
            <a:pathLst>
              <a:path h="1007296" w="10072958">
                <a:moveTo>
                  <a:pt x="0" y="0"/>
                </a:moveTo>
                <a:lnTo>
                  <a:pt x="10072958" y="0"/>
                </a:lnTo>
                <a:lnTo>
                  <a:pt x="10072958" y="1007296"/>
                </a:lnTo>
                <a:lnTo>
                  <a:pt x="0" y="1007296"/>
                </a:lnTo>
                <a:lnTo>
                  <a:pt x="0" y="0"/>
                </a:lnTo>
                <a:close/>
              </a:path>
            </a:pathLst>
          </a:custGeom>
          <a:blipFill>
            <a:blip r:embed="rId13"/>
            <a:stretch>
              <a:fillRect l="0" t="0" r="0" b="0"/>
            </a:stretch>
          </a:blipFill>
        </p:spPr>
      </p:sp>
    </p:spTree>
  </p:cSld>
  <p:clrMapOvr>
    <a:masterClrMapping/>
  </p:clrMapOvr>
</p:sld>
</file>

<file path=ppt/slides/slide81.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920470" y="2455072"/>
            <a:ext cx="12447059" cy="7701618"/>
          </a:xfrm>
          <a:custGeom>
            <a:avLst/>
            <a:gdLst/>
            <a:ahLst/>
            <a:cxnLst/>
            <a:rect r="r" b="b" t="t" l="l"/>
            <a:pathLst>
              <a:path h="7701618" w="12447059">
                <a:moveTo>
                  <a:pt x="0" y="0"/>
                </a:moveTo>
                <a:lnTo>
                  <a:pt x="12447060" y="0"/>
                </a:lnTo>
                <a:lnTo>
                  <a:pt x="12447060" y="7701618"/>
                </a:lnTo>
                <a:lnTo>
                  <a:pt x="0" y="7701618"/>
                </a:lnTo>
                <a:lnTo>
                  <a:pt x="0" y="0"/>
                </a:lnTo>
                <a:close/>
              </a:path>
            </a:pathLst>
          </a:custGeom>
          <a:blipFill>
            <a:blip r:embed="rId8"/>
            <a:stretch>
              <a:fillRect l="0" t="0" r="0" b="0"/>
            </a:stretch>
          </a:blipFill>
        </p:spPr>
      </p:sp>
      <p:sp>
        <p:nvSpPr>
          <p:cNvPr name="TextBox 10" id="10"/>
          <p:cNvSpPr txBox="true"/>
          <p:nvPr/>
        </p:nvSpPr>
        <p:spPr>
          <a:xfrm rot="0">
            <a:off x="641123" y="846355"/>
            <a:ext cx="14631156"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MAGNETIC PROPERTIES: SPIN ONLY AND EFFECTIVE</a:t>
            </a:r>
          </a:p>
        </p:txBody>
      </p:sp>
    </p:spTree>
  </p:cSld>
  <p:clrMapOvr>
    <a:masterClrMapping/>
  </p:clrMapOvr>
</p:sld>
</file>

<file path=ppt/slides/slide82.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995398" y="490230"/>
            <a:ext cx="7499825" cy="4368648"/>
          </a:xfrm>
          <a:custGeom>
            <a:avLst/>
            <a:gdLst/>
            <a:ahLst/>
            <a:cxnLst/>
            <a:rect r="r" b="b" t="t" l="l"/>
            <a:pathLst>
              <a:path h="4368648" w="7499825">
                <a:moveTo>
                  <a:pt x="0" y="0"/>
                </a:moveTo>
                <a:lnTo>
                  <a:pt x="7499825" y="0"/>
                </a:lnTo>
                <a:lnTo>
                  <a:pt x="7499825" y="4368648"/>
                </a:lnTo>
                <a:lnTo>
                  <a:pt x="0" y="4368648"/>
                </a:lnTo>
                <a:lnTo>
                  <a:pt x="0" y="0"/>
                </a:lnTo>
                <a:close/>
              </a:path>
            </a:pathLst>
          </a:custGeom>
          <a:blipFill>
            <a:blip r:embed="rId8"/>
            <a:stretch>
              <a:fillRect l="0" t="0" r="0" b="0"/>
            </a:stretch>
          </a:blipFill>
        </p:spPr>
      </p:sp>
      <p:sp>
        <p:nvSpPr>
          <p:cNvPr name="Freeform 10" id="10"/>
          <p:cNvSpPr/>
          <p:nvPr/>
        </p:nvSpPr>
        <p:spPr>
          <a:xfrm flipH="false" flipV="false" rot="0">
            <a:off x="5967033" y="5344581"/>
            <a:ext cx="8002987" cy="4609127"/>
          </a:xfrm>
          <a:custGeom>
            <a:avLst/>
            <a:gdLst/>
            <a:ahLst/>
            <a:cxnLst/>
            <a:rect r="r" b="b" t="t" l="l"/>
            <a:pathLst>
              <a:path h="4609127" w="8002987">
                <a:moveTo>
                  <a:pt x="0" y="0"/>
                </a:moveTo>
                <a:lnTo>
                  <a:pt x="8002987" y="0"/>
                </a:lnTo>
                <a:lnTo>
                  <a:pt x="8002987" y="4609127"/>
                </a:lnTo>
                <a:lnTo>
                  <a:pt x="0" y="4609127"/>
                </a:lnTo>
                <a:lnTo>
                  <a:pt x="0" y="0"/>
                </a:lnTo>
                <a:close/>
              </a:path>
            </a:pathLst>
          </a:custGeom>
          <a:blipFill>
            <a:blip r:embed="rId9"/>
            <a:stretch>
              <a:fillRect l="0" t="0" r="0" b="0"/>
            </a:stretch>
          </a:blipFill>
        </p:spPr>
      </p:sp>
      <p:sp>
        <p:nvSpPr>
          <p:cNvPr name="Freeform 11" id="11"/>
          <p:cNvSpPr/>
          <p:nvPr/>
        </p:nvSpPr>
        <p:spPr>
          <a:xfrm flipH="false" flipV="false" rot="0">
            <a:off x="8857927" y="2362107"/>
            <a:ext cx="1897349" cy="681682"/>
          </a:xfrm>
          <a:custGeom>
            <a:avLst/>
            <a:gdLst/>
            <a:ahLst/>
            <a:cxnLst/>
            <a:rect r="r" b="b" t="t" l="l"/>
            <a:pathLst>
              <a:path h="681682" w="1897349">
                <a:moveTo>
                  <a:pt x="0" y="0"/>
                </a:moveTo>
                <a:lnTo>
                  <a:pt x="1897349" y="0"/>
                </a:lnTo>
                <a:lnTo>
                  <a:pt x="1897349" y="681682"/>
                </a:lnTo>
                <a:lnTo>
                  <a:pt x="0" y="681682"/>
                </a:lnTo>
                <a:lnTo>
                  <a:pt x="0" y="0"/>
                </a:lnTo>
                <a:close/>
              </a:path>
            </a:pathLst>
          </a:custGeom>
          <a:blipFill>
            <a:blip r:embed="rId10"/>
            <a:stretch>
              <a:fillRect l="0" t="0" r="0" b="0"/>
            </a:stretch>
          </a:blipFill>
        </p:spPr>
      </p:sp>
      <p:sp>
        <p:nvSpPr>
          <p:cNvPr name="TextBox 12" id="12"/>
          <p:cNvSpPr txBox="true"/>
          <p:nvPr/>
        </p:nvSpPr>
        <p:spPr>
          <a:xfrm rot="0">
            <a:off x="10190004" y="1922216"/>
            <a:ext cx="5177525" cy="1570990"/>
          </a:xfrm>
          <a:prstGeom prst="rect">
            <a:avLst/>
          </a:prstGeom>
        </p:spPr>
        <p:txBody>
          <a:bodyPr anchor="t" rtlCol="false" tIns="0" lIns="0" bIns="0" rIns="0">
            <a:spAutoFit/>
          </a:bodyPr>
          <a:lstStyle/>
          <a:p>
            <a:pPr algn="ctr">
              <a:lnSpc>
                <a:spcPts val="4130"/>
              </a:lnSpc>
            </a:pPr>
            <a:r>
              <a:rPr lang="en-US" b="true" sz="3500" spc="-7">
                <a:solidFill>
                  <a:srgbClr val="000000"/>
                </a:solidFill>
                <a:latin typeface="Vollkorn Bold"/>
                <a:ea typeface="Vollkorn Bold"/>
                <a:cs typeface="Vollkorn Bold"/>
                <a:sym typeface="Vollkorn Bold"/>
              </a:rPr>
              <a:t>make orbital contributions to magnetic moment</a:t>
            </a:r>
          </a:p>
        </p:txBody>
      </p:sp>
    </p:spTree>
  </p:cSld>
  <p:clrMapOvr>
    <a:masterClrMapping/>
  </p:clrMapOvr>
</p:sld>
</file>

<file path=ppt/slides/slide8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9" id="9"/>
          <p:cNvGrpSpPr/>
          <p:nvPr/>
        </p:nvGrpSpPr>
        <p:grpSpPr>
          <a:xfrm rot="0">
            <a:off x="641123" y="775435"/>
            <a:ext cx="11227133" cy="1097884"/>
            <a:chOff x="0" y="0"/>
            <a:chExt cx="14969510" cy="1463845"/>
          </a:xfrm>
        </p:grpSpPr>
        <p:sp>
          <p:nvSpPr>
            <p:cNvPr name="Freeform 10" id="10"/>
            <p:cNvSpPr/>
            <p:nvPr/>
          </p:nvSpPr>
          <p:spPr>
            <a:xfrm flipH="false" flipV="false" rot="0">
              <a:off x="12824046" y="0"/>
              <a:ext cx="2145464" cy="1463845"/>
            </a:xfrm>
            <a:custGeom>
              <a:avLst/>
              <a:gdLst/>
              <a:ahLst/>
              <a:cxnLst/>
              <a:rect r="r" b="b" t="t" l="l"/>
              <a:pathLst>
                <a:path h="1463845" w="2145464">
                  <a:moveTo>
                    <a:pt x="0" y="0"/>
                  </a:moveTo>
                  <a:lnTo>
                    <a:pt x="2145464" y="0"/>
                  </a:lnTo>
                  <a:lnTo>
                    <a:pt x="2145464" y="1463845"/>
                  </a:lnTo>
                  <a:lnTo>
                    <a:pt x="0" y="1463845"/>
                  </a:lnTo>
                  <a:lnTo>
                    <a:pt x="0" y="0"/>
                  </a:lnTo>
                  <a:close/>
                </a:path>
              </a:pathLst>
            </a:custGeom>
            <a:blipFill>
              <a:blip r:embed="rId8"/>
              <a:stretch>
                <a:fillRect l="-37069" t="-60204" r="-26048" b="-44051"/>
              </a:stretch>
            </a:blipFill>
          </p:spPr>
        </p:sp>
        <p:sp>
          <p:nvSpPr>
            <p:cNvPr name="TextBox 11" id="11"/>
            <p:cNvSpPr txBox="true"/>
            <p:nvPr/>
          </p:nvSpPr>
          <p:spPr>
            <a:xfrm rot="0">
              <a:off x="0" y="100910"/>
              <a:ext cx="13087895" cy="1132453"/>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SPIN AND ORBITAL CONTRIBUTIONS TO </a:t>
              </a:r>
            </a:p>
          </p:txBody>
        </p:sp>
      </p:grpSp>
      <p:sp>
        <p:nvSpPr>
          <p:cNvPr name="Freeform 12" id="12"/>
          <p:cNvSpPr/>
          <p:nvPr/>
        </p:nvSpPr>
        <p:spPr>
          <a:xfrm flipH="false" flipV="false" rot="0">
            <a:off x="4662000" y="4625315"/>
            <a:ext cx="9758662" cy="3757085"/>
          </a:xfrm>
          <a:custGeom>
            <a:avLst/>
            <a:gdLst/>
            <a:ahLst/>
            <a:cxnLst/>
            <a:rect r="r" b="b" t="t" l="l"/>
            <a:pathLst>
              <a:path h="3757085" w="9758662">
                <a:moveTo>
                  <a:pt x="0" y="0"/>
                </a:moveTo>
                <a:lnTo>
                  <a:pt x="9758663" y="0"/>
                </a:lnTo>
                <a:lnTo>
                  <a:pt x="9758663" y="3757085"/>
                </a:lnTo>
                <a:lnTo>
                  <a:pt x="0" y="3757085"/>
                </a:lnTo>
                <a:lnTo>
                  <a:pt x="0" y="0"/>
                </a:lnTo>
                <a:close/>
              </a:path>
            </a:pathLst>
          </a:custGeom>
          <a:blipFill>
            <a:blip r:embed="rId9"/>
            <a:stretch>
              <a:fillRect l="0" t="0" r="0" b="0"/>
            </a:stretch>
          </a:blipFill>
        </p:spPr>
      </p:sp>
      <p:sp>
        <p:nvSpPr>
          <p:cNvPr name="TextBox 13" id="13"/>
          <p:cNvSpPr txBox="true"/>
          <p:nvPr/>
        </p:nvSpPr>
        <p:spPr>
          <a:xfrm rot="0">
            <a:off x="641123" y="2676714"/>
            <a:ext cx="16297832" cy="1788795"/>
          </a:xfrm>
          <a:prstGeom prst="rect">
            <a:avLst/>
          </a:prstGeom>
        </p:spPr>
        <p:txBody>
          <a:bodyPr anchor="t" rtlCol="false" tIns="0" lIns="0" bIns="0" rIns="0">
            <a:spAutoFit/>
          </a:bodyPr>
          <a:lstStyle/>
          <a:p>
            <a:pPr algn="just">
              <a:lnSpc>
                <a:spcPts val="3540"/>
              </a:lnSpc>
            </a:pPr>
            <a:r>
              <a:rPr lang="en-US" sz="3000" spc="-6">
                <a:solidFill>
                  <a:srgbClr val="000000"/>
                </a:solidFill>
                <a:latin typeface="Vollkorn"/>
                <a:ea typeface="Vollkorn"/>
                <a:cs typeface="Vollkorn"/>
                <a:sym typeface="Vollkorn"/>
              </a:rPr>
              <a:t>For the first-row d-block metal ions the main contribution to magnetic susceptibility is from electron spin. However, there is also an orbital contribution (especially for the second and third row TM) from the motion of unpaired electrons from one d-orbital to another. This motion constitutes an electric current, and so creates a magnetic field. </a:t>
            </a:r>
          </a:p>
        </p:txBody>
      </p:sp>
      <p:sp>
        <p:nvSpPr>
          <p:cNvPr name="TextBox 14" id="14"/>
          <p:cNvSpPr txBox="true"/>
          <p:nvPr/>
        </p:nvSpPr>
        <p:spPr>
          <a:xfrm rot="0">
            <a:off x="3775641" y="8553850"/>
            <a:ext cx="5809853" cy="1111250"/>
          </a:xfrm>
          <a:prstGeom prst="rect">
            <a:avLst/>
          </a:prstGeom>
        </p:spPr>
        <p:txBody>
          <a:bodyPr anchor="t" rtlCol="false" tIns="0" lIns="0" bIns="0" rIns="0">
            <a:spAutoFit/>
          </a:bodyPr>
          <a:lstStyle/>
          <a:p>
            <a:pPr algn="ctr">
              <a:lnSpc>
                <a:spcPts val="2950"/>
              </a:lnSpc>
            </a:pPr>
            <a:r>
              <a:rPr lang="en-US" sz="2500" spc="-5">
                <a:solidFill>
                  <a:srgbClr val="000000"/>
                </a:solidFill>
                <a:latin typeface="Vollkorn"/>
                <a:ea typeface="Vollkorn"/>
                <a:cs typeface="Vollkorn"/>
                <a:sym typeface="Vollkorn"/>
              </a:rPr>
              <a:t>Spin contribution – electrons are spinning creating an electric current and hence a magnetic field </a:t>
            </a:r>
          </a:p>
        </p:txBody>
      </p:sp>
      <p:sp>
        <p:nvSpPr>
          <p:cNvPr name="TextBox 15" id="15"/>
          <p:cNvSpPr txBox="true"/>
          <p:nvPr/>
        </p:nvSpPr>
        <p:spPr>
          <a:xfrm rot="0">
            <a:off x="10142357" y="8391925"/>
            <a:ext cx="5809853" cy="1482725"/>
          </a:xfrm>
          <a:prstGeom prst="rect">
            <a:avLst/>
          </a:prstGeom>
        </p:spPr>
        <p:txBody>
          <a:bodyPr anchor="t" rtlCol="false" tIns="0" lIns="0" bIns="0" rIns="0">
            <a:spAutoFit/>
          </a:bodyPr>
          <a:lstStyle/>
          <a:p>
            <a:pPr algn="ctr">
              <a:lnSpc>
                <a:spcPts val="2950"/>
              </a:lnSpc>
            </a:pPr>
            <a:r>
              <a:rPr lang="en-US" sz="2500" spc="-5">
                <a:solidFill>
                  <a:srgbClr val="000000"/>
                </a:solidFill>
                <a:latin typeface="Vollkorn"/>
                <a:ea typeface="Vollkorn"/>
                <a:cs typeface="Vollkorn"/>
                <a:sym typeface="Vollkorn"/>
              </a:rPr>
              <a:t>Orbital contribution - electrons</a:t>
            </a:r>
          </a:p>
          <a:p>
            <a:pPr algn="ctr">
              <a:lnSpc>
                <a:spcPts val="2950"/>
              </a:lnSpc>
            </a:pPr>
            <a:r>
              <a:rPr lang="en-US" sz="2500" spc="-5">
                <a:solidFill>
                  <a:srgbClr val="000000"/>
                </a:solidFill>
                <a:latin typeface="Vollkorn"/>
                <a:ea typeface="Vollkorn"/>
                <a:cs typeface="Vollkorn"/>
                <a:sym typeface="Vollkorn"/>
              </a:rPr>
              <a:t>move from one orbital to</a:t>
            </a:r>
          </a:p>
          <a:p>
            <a:pPr algn="ctr">
              <a:lnSpc>
                <a:spcPts val="2950"/>
              </a:lnSpc>
            </a:pPr>
            <a:r>
              <a:rPr lang="en-US" sz="2500" spc="-5">
                <a:solidFill>
                  <a:srgbClr val="000000"/>
                </a:solidFill>
                <a:latin typeface="Vollkorn"/>
                <a:ea typeface="Vollkorn"/>
                <a:cs typeface="Vollkorn"/>
                <a:sym typeface="Vollkorn"/>
              </a:rPr>
              <a:t>another creating a current and hence a magnetic field</a:t>
            </a:r>
          </a:p>
        </p:txBody>
      </p:sp>
    </p:spTree>
  </p:cSld>
  <p:clrMapOvr>
    <a:masterClrMapping/>
  </p:clrMapOvr>
</p:sld>
</file>

<file path=ppt/slides/slide8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641123" y="414824"/>
            <a:ext cx="9980826" cy="1717165"/>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GOUY BALANCE USED TO MEASURE THE MAGNETICSUSCEPTIBILITIES</a:t>
            </a:r>
          </a:p>
        </p:txBody>
      </p:sp>
      <p:grpSp>
        <p:nvGrpSpPr>
          <p:cNvPr name="Group 10" id="10"/>
          <p:cNvGrpSpPr/>
          <p:nvPr/>
        </p:nvGrpSpPr>
        <p:grpSpPr>
          <a:xfrm rot="0">
            <a:off x="4833718" y="2818959"/>
            <a:ext cx="9503551" cy="6747521"/>
            <a:chOff x="0" y="0"/>
            <a:chExt cx="12671402" cy="8996695"/>
          </a:xfrm>
        </p:grpSpPr>
        <p:sp>
          <p:nvSpPr>
            <p:cNvPr name="Freeform 11" id="11"/>
            <p:cNvSpPr/>
            <p:nvPr/>
          </p:nvSpPr>
          <p:spPr>
            <a:xfrm flipH="false" flipV="false" rot="0">
              <a:off x="0" y="0"/>
              <a:ext cx="12671402" cy="1474520"/>
            </a:xfrm>
            <a:custGeom>
              <a:avLst/>
              <a:gdLst/>
              <a:ahLst/>
              <a:cxnLst/>
              <a:rect r="r" b="b" t="t" l="l"/>
              <a:pathLst>
                <a:path h="1474520" w="12671402">
                  <a:moveTo>
                    <a:pt x="0" y="0"/>
                  </a:moveTo>
                  <a:lnTo>
                    <a:pt x="12671402" y="0"/>
                  </a:lnTo>
                  <a:lnTo>
                    <a:pt x="12671402" y="1474520"/>
                  </a:lnTo>
                  <a:lnTo>
                    <a:pt x="0" y="1474520"/>
                  </a:lnTo>
                  <a:lnTo>
                    <a:pt x="0" y="0"/>
                  </a:lnTo>
                  <a:close/>
                </a:path>
              </a:pathLst>
            </a:custGeom>
            <a:blipFill>
              <a:blip r:embed="rId8"/>
              <a:stretch>
                <a:fillRect l="0" t="0" r="0" b="-510144"/>
              </a:stretch>
            </a:blipFill>
          </p:spPr>
        </p:sp>
        <p:sp>
          <p:nvSpPr>
            <p:cNvPr name="Freeform 12" id="12"/>
            <p:cNvSpPr/>
            <p:nvPr/>
          </p:nvSpPr>
          <p:spPr>
            <a:xfrm flipH="false" flipV="false" rot="0">
              <a:off x="0" y="0"/>
              <a:ext cx="12671402" cy="8996695"/>
            </a:xfrm>
            <a:custGeom>
              <a:avLst/>
              <a:gdLst/>
              <a:ahLst/>
              <a:cxnLst/>
              <a:rect r="r" b="b" t="t" l="l"/>
              <a:pathLst>
                <a:path h="8996695" w="12671402">
                  <a:moveTo>
                    <a:pt x="0" y="0"/>
                  </a:moveTo>
                  <a:lnTo>
                    <a:pt x="12671402" y="0"/>
                  </a:lnTo>
                  <a:lnTo>
                    <a:pt x="12671402" y="8996695"/>
                  </a:lnTo>
                  <a:lnTo>
                    <a:pt x="0" y="8996695"/>
                  </a:lnTo>
                  <a:lnTo>
                    <a:pt x="0" y="0"/>
                  </a:lnTo>
                  <a:close/>
                </a:path>
              </a:pathLst>
            </a:custGeom>
            <a:blipFill>
              <a:blip r:embed="rId9"/>
              <a:stretch>
                <a:fillRect l="0" t="0" r="0" b="0"/>
              </a:stretch>
            </a:blipFill>
          </p:spPr>
        </p:sp>
      </p:grpSp>
    </p:spTree>
  </p:cSld>
  <p:clrMapOvr>
    <a:masterClrMapping/>
  </p:clrMapOvr>
</p:sld>
</file>

<file path=ppt/slides/slide8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868342" y="6168898"/>
            <a:ext cx="3643724" cy="923186"/>
          </a:xfrm>
          <a:custGeom>
            <a:avLst/>
            <a:gdLst/>
            <a:ahLst/>
            <a:cxnLst/>
            <a:rect r="r" b="b" t="t" l="l"/>
            <a:pathLst>
              <a:path h="923186" w="3643724">
                <a:moveTo>
                  <a:pt x="0" y="0"/>
                </a:moveTo>
                <a:lnTo>
                  <a:pt x="3643724" y="0"/>
                </a:lnTo>
                <a:lnTo>
                  <a:pt x="3643724" y="923186"/>
                </a:lnTo>
                <a:lnTo>
                  <a:pt x="0" y="923186"/>
                </a:lnTo>
                <a:lnTo>
                  <a:pt x="0" y="0"/>
                </a:lnTo>
                <a:close/>
              </a:path>
            </a:pathLst>
          </a:custGeom>
          <a:blipFill>
            <a:blip r:embed="rId8"/>
            <a:stretch>
              <a:fillRect l="-8672" t="0" r="-4081" b="-34228"/>
            </a:stretch>
          </a:blipFill>
        </p:spPr>
      </p:sp>
      <p:sp>
        <p:nvSpPr>
          <p:cNvPr name="Freeform 10" id="10"/>
          <p:cNvSpPr/>
          <p:nvPr/>
        </p:nvSpPr>
        <p:spPr>
          <a:xfrm flipH="false" flipV="false" rot="0">
            <a:off x="10658181" y="5912452"/>
            <a:ext cx="3690158" cy="3895589"/>
          </a:xfrm>
          <a:custGeom>
            <a:avLst/>
            <a:gdLst/>
            <a:ahLst/>
            <a:cxnLst/>
            <a:rect r="r" b="b" t="t" l="l"/>
            <a:pathLst>
              <a:path h="3895589" w="3690158">
                <a:moveTo>
                  <a:pt x="0" y="0"/>
                </a:moveTo>
                <a:lnTo>
                  <a:pt x="3690158" y="0"/>
                </a:lnTo>
                <a:lnTo>
                  <a:pt x="3690158" y="3895589"/>
                </a:lnTo>
                <a:lnTo>
                  <a:pt x="0" y="3895589"/>
                </a:lnTo>
                <a:lnTo>
                  <a:pt x="0" y="0"/>
                </a:lnTo>
                <a:close/>
              </a:path>
            </a:pathLst>
          </a:custGeom>
          <a:blipFill>
            <a:blip r:embed="rId9"/>
            <a:stretch>
              <a:fillRect l="0" t="0" r="0" b="0"/>
            </a:stretch>
          </a:blipFill>
        </p:spPr>
      </p:sp>
      <p:sp>
        <p:nvSpPr>
          <p:cNvPr name="Freeform 11" id="11"/>
          <p:cNvSpPr/>
          <p:nvPr/>
        </p:nvSpPr>
        <p:spPr>
          <a:xfrm flipH="false" flipV="false" rot="0">
            <a:off x="1542063" y="7330209"/>
            <a:ext cx="5037021" cy="2380487"/>
          </a:xfrm>
          <a:custGeom>
            <a:avLst/>
            <a:gdLst/>
            <a:ahLst/>
            <a:cxnLst/>
            <a:rect r="r" b="b" t="t" l="l"/>
            <a:pathLst>
              <a:path h="2380487" w="5037021">
                <a:moveTo>
                  <a:pt x="0" y="0"/>
                </a:moveTo>
                <a:lnTo>
                  <a:pt x="5037022" y="0"/>
                </a:lnTo>
                <a:lnTo>
                  <a:pt x="5037022" y="2380487"/>
                </a:lnTo>
                <a:lnTo>
                  <a:pt x="0" y="2380487"/>
                </a:lnTo>
                <a:lnTo>
                  <a:pt x="0" y="0"/>
                </a:lnTo>
                <a:close/>
              </a:path>
            </a:pathLst>
          </a:custGeom>
          <a:blipFill>
            <a:blip r:embed="rId10"/>
            <a:stretch>
              <a:fillRect l="0" t="0" r="-68785" b="0"/>
            </a:stretch>
          </a:blipFill>
        </p:spPr>
      </p:sp>
      <p:sp>
        <p:nvSpPr>
          <p:cNvPr name="TextBox 12" id="12"/>
          <p:cNvSpPr txBox="true"/>
          <p:nvPr/>
        </p:nvSpPr>
        <p:spPr>
          <a:xfrm rot="0">
            <a:off x="692807" y="492830"/>
            <a:ext cx="14393102" cy="1419861"/>
          </a:xfrm>
          <a:prstGeom prst="rect">
            <a:avLst/>
          </a:prstGeom>
        </p:spPr>
        <p:txBody>
          <a:bodyPr anchor="t" rtlCol="false" tIns="0" lIns="0" bIns="0" rIns="0">
            <a:spAutoFit/>
          </a:bodyPr>
          <a:lstStyle/>
          <a:p>
            <a:pPr algn="l">
              <a:lnSpc>
                <a:spcPts val="5739"/>
              </a:lnSpc>
            </a:pPr>
            <a:r>
              <a:rPr lang="en-US" sz="4099">
                <a:solidFill>
                  <a:srgbClr val="010440"/>
                </a:solidFill>
                <a:latin typeface="Anton"/>
                <a:ea typeface="Anton"/>
                <a:cs typeface="Anton"/>
                <a:sym typeface="Anton"/>
              </a:rPr>
              <a:t>CRYSTAL FIELD THEORY TO EXPLAIN OBSERVED PROPERTIES OF COMPLEXES:</a:t>
            </a:r>
          </a:p>
          <a:p>
            <a:pPr algn="l">
              <a:lnSpc>
                <a:spcPts val="5739"/>
              </a:lnSpc>
            </a:pPr>
            <a:r>
              <a:rPr lang="en-US" sz="4099">
                <a:solidFill>
                  <a:srgbClr val="010440"/>
                </a:solidFill>
                <a:latin typeface="Anton"/>
                <a:ea typeface="Anton"/>
                <a:cs typeface="Anton"/>
                <a:sym typeface="Anton"/>
              </a:rPr>
              <a:t>Variation of some physical properties across a period: </a:t>
            </a:r>
          </a:p>
        </p:txBody>
      </p:sp>
      <p:sp>
        <p:nvSpPr>
          <p:cNvPr name="TextBox 13" id="13"/>
          <p:cNvSpPr txBox="true"/>
          <p:nvPr/>
        </p:nvSpPr>
        <p:spPr>
          <a:xfrm rot="0">
            <a:off x="593125" y="2125120"/>
            <a:ext cx="14774404" cy="1894605"/>
          </a:xfrm>
          <a:prstGeom prst="rect">
            <a:avLst/>
          </a:prstGeom>
        </p:spPr>
        <p:txBody>
          <a:bodyPr anchor="t" rtlCol="false" tIns="0" lIns="0" bIns="0" rIns="0">
            <a:spAutoFit/>
          </a:bodyPr>
          <a:lstStyle/>
          <a:p>
            <a:pPr algn="just" marL="587160" indent="-293580" lvl="1">
              <a:lnSpc>
                <a:spcPts val="3753"/>
              </a:lnSpc>
              <a:buAutoNum type="arabicPeriod" startAt="1"/>
            </a:pPr>
            <a:r>
              <a:rPr lang="en-US" sz="2719" spc="-5">
                <a:solidFill>
                  <a:srgbClr val="000000"/>
                </a:solidFill>
                <a:latin typeface="Vollkorn"/>
                <a:ea typeface="Vollkorn"/>
                <a:cs typeface="Vollkorn"/>
                <a:sym typeface="Vollkorn"/>
              </a:rPr>
              <a:t>Lattice energy of transition metal ions in a complex</a:t>
            </a:r>
          </a:p>
          <a:p>
            <a:pPr algn="just" marL="587160" indent="-293580" lvl="1">
              <a:lnSpc>
                <a:spcPts val="3753"/>
              </a:lnSpc>
              <a:buAutoNum type="arabicPeriod" startAt="1"/>
            </a:pPr>
            <a:r>
              <a:rPr lang="en-US" sz="2719" spc="-5">
                <a:solidFill>
                  <a:srgbClr val="000000"/>
                </a:solidFill>
                <a:latin typeface="Vollkorn"/>
                <a:ea typeface="Vollkorn"/>
                <a:cs typeface="Vollkorn"/>
                <a:sym typeface="Vollkorn"/>
              </a:rPr>
              <a:t>Ionic radii of transition metal ions in a complex</a:t>
            </a:r>
          </a:p>
          <a:p>
            <a:pPr algn="just" marL="587160" indent="-293580" lvl="1">
              <a:lnSpc>
                <a:spcPts val="3753"/>
              </a:lnSpc>
              <a:buAutoNum type="arabicPeriod" startAt="1"/>
            </a:pPr>
            <a:r>
              <a:rPr lang="en-US" sz="2719" spc="-5">
                <a:solidFill>
                  <a:srgbClr val="000000"/>
                </a:solidFill>
                <a:latin typeface="Vollkorn"/>
                <a:ea typeface="Vollkorn"/>
                <a:cs typeface="Vollkorn"/>
                <a:sym typeface="Vollkorn"/>
              </a:rPr>
              <a:t>Enthalpy of hydration of transition metal ions</a:t>
            </a:r>
          </a:p>
          <a:p>
            <a:pPr algn="just" marL="587160" indent="-293580" lvl="1">
              <a:lnSpc>
                <a:spcPts val="3753"/>
              </a:lnSpc>
              <a:buAutoNum type="arabicPeriod" startAt="1"/>
            </a:pPr>
            <a:r>
              <a:rPr lang="en-US" sz="2719" spc="-5">
                <a:solidFill>
                  <a:srgbClr val="000000"/>
                </a:solidFill>
                <a:latin typeface="Vollkorn"/>
                <a:ea typeface="Vollkorn"/>
                <a:cs typeface="Vollkorn"/>
                <a:sym typeface="Vollkorn"/>
              </a:rPr>
              <a:t>Site preference of Spinels and Inverse spinels</a:t>
            </a:r>
          </a:p>
        </p:txBody>
      </p:sp>
      <p:sp>
        <p:nvSpPr>
          <p:cNvPr name="TextBox 14" id="14"/>
          <p:cNvSpPr txBox="true"/>
          <p:nvPr/>
        </p:nvSpPr>
        <p:spPr>
          <a:xfrm rot="0">
            <a:off x="857901" y="4200700"/>
            <a:ext cx="16773911" cy="471230"/>
          </a:xfrm>
          <a:prstGeom prst="rect">
            <a:avLst/>
          </a:prstGeom>
        </p:spPr>
        <p:txBody>
          <a:bodyPr anchor="t" rtlCol="false" tIns="0" lIns="0" bIns="0" rIns="0">
            <a:spAutoFit/>
          </a:bodyPr>
          <a:lstStyle/>
          <a:p>
            <a:pPr algn="just">
              <a:lnSpc>
                <a:spcPts val="3753"/>
              </a:lnSpc>
            </a:pPr>
            <a:r>
              <a:rPr lang="en-US" sz="2719" spc="-5">
                <a:solidFill>
                  <a:srgbClr val="000000"/>
                </a:solidFill>
                <a:latin typeface="Vollkorn"/>
                <a:ea typeface="Vollkorn"/>
                <a:cs typeface="Vollkorn"/>
                <a:sym typeface="Vollkorn"/>
              </a:rPr>
              <a:t>Lattice Energy: Energy released when one mole of an ionic solid is formed from isolated gaseous ions.</a:t>
            </a:r>
          </a:p>
        </p:txBody>
      </p:sp>
      <p:sp>
        <p:nvSpPr>
          <p:cNvPr name="TextBox 15" id="15"/>
          <p:cNvSpPr txBox="true"/>
          <p:nvPr/>
        </p:nvSpPr>
        <p:spPr>
          <a:xfrm rot="0">
            <a:off x="1542063" y="4833855"/>
            <a:ext cx="4628474" cy="840472"/>
          </a:xfrm>
          <a:prstGeom prst="rect">
            <a:avLst/>
          </a:prstGeom>
        </p:spPr>
        <p:txBody>
          <a:bodyPr anchor="t" rtlCol="false" tIns="0" lIns="0" bIns="0" rIns="0">
            <a:spAutoFit/>
          </a:bodyPr>
          <a:lstStyle/>
          <a:p>
            <a:pPr algn="ctr">
              <a:lnSpc>
                <a:spcPts val="3382"/>
              </a:lnSpc>
            </a:pPr>
            <a:r>
              <a:rPr lang="en-US" sz="2450" spc="-4">
                <a:solidFill>
                  <a:srgbClr val="000000"/>
                </a:solidFill>
                <a:latin typeface="Vollkorn"/>
                <a:ea typeface="Vollkorn"/>
                <a:cs typeface="Vollkorn"/>
                <a:sym typeface="Vollkorn"/>
              </a:rPr>
              <a:t>Calculated theoretically using the </a:t>
            </a:r>
          </a:p>
          <a:p>
            <a:pPr algn="ctr">
              <a:lnSpc>
                <a:spcPts val="3382"/>
              </a:lnSpc>
            </a:pPr>
            <a:r>
              <a:rPr lang="en-US" sz="2450" spc="-4">
                <a:solidFill>
                  <a:srgbClr val="000000"/>
                </a:solidFill>
                <a:latin typeface="Vollkorn"/>
                <a:ea typeface="Vollkorn"/>
                <a:cs typeface="Vollkorn"/>
                <a:sym typeface="Vollkorn"/>
              </a:rPr>
              <a:t>Born- Lande Equation</a:t>
            </a:r>
          </a:p>
        </p:txBody>
      </p:sp>
      <p:sp>
        <p:nvSpPr>
          <p:cNvPr name="TextBox 16" id="16"/>
          <p:cNvSpPr txBox="true"/>
          <p:nvPr/>
        </p:nvSpPr>
        <p:spPr>
          <a:xfrm rot="0">
            <a:off x="10189023" y="4833855"/>
            <a:ext cx="4628474" cy="840472"/>
          </a:xfrm>
          <a:prstGeom prst="rect">
            <a:avLst/>
          </a:prstGeom>
        </p:spPr>
        <p:txBody>
          <a:bodyPr anchor="t" rtlCol="false" tIns="0" lIns="0" bIns="0" rIns="0">
            <a:spAutoFit/>
          </a:bodyPr>
          <a:lstStyle/>
          <a:p>
            <a:pPr algn="ctr">
              <a:lnSpc>
                <a:spcPts val="3382"/>
              </a:lnSpc>
            </a:pPr>
            <a:r>
              <a:rPr lang="en-US" sz="2450" spc="-4">
                <a:solidFill>
                  <a:srgbClr val="000000"/>
                </a:solidFill>
                <a:latin typeface="Vollkorn"/>
                <a:ea typeface="Vollkorn"/>
                <a:cs typeface="Vollkorn"/>
                <a:sym typeface="Vollkorn"/>
              </a:rPr>
              <a:t>Experimentally determined using the Born- Haber cycle</a:t>
            </a:r>
          </a:p>
        </p:txBody>
      </p:sp>
    </p:spTree>
  </p:cSld>
  <p:clrMapOvr>
    <a:masterClrMapping/>
  </p:clrMapOvr>
</p:sld>
</file>

<file path=ppt/slides/slide8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879938" y="369641"/>
            <a:ext cx="12730330" cy="5012568"/>
          </a:xfrm>
          <a:custGeom>
            <a:avLst/>
            <a:gdLst/>
            <a:ahLst/>
            <a:cxnLst/>
            <a:rect r="r" b="b" t="t" l="l"/>
            <a:pathLst>
              <a:path h="5012568" w="12730330">
                <a:moveTo>
                  <a:pt x="0" y="0"/>
                </a:moveTo>
                <a:lnTo>
                  <a:pt x="12730330" y="0"/>
                </a:lnTo>
                <a:lnTo>
                  <a:pt x="12730330" y="5012567"/>
                </a:lnTo>
                <a:lnTo>
                  <a:pt x="0" y="5012567"/>
                </a:lnTo>
                <a:lnTo>
                  <a:pt x="0" y="0"/>
                </a:lnTo>
                <a:close/>
              </a:path>
            </a:pathLst>
          </a:custGeom>
          <a:blipFill>
            <a:blip r:embed="rId8"/>
            <a:stretch>
              <a:fillRect l="0" t="0" r="0" b="0"/>
            </a:stretch>
          </a:blipFill>
        </p:spPr>
      </p:sp>
      <p:sp>
        <p:nvSpPr>
          <p:cNvPr name="Freeform 10" id="10"/>
          <p:cNvSpPr/>
          <p:nvPr/>
        </p:nvSpPr>
        <p:spPr>
          <a:xfrm flipH="false" flipV="false" rot="0">
            <a:off x="1028700" y="5891325"/>
            <a:ext cx="16603112" cy="3528161"/>
          </a:xfrm>
          <a:custGeom>
            <a:avLst/>
            <a:gdLst/>
            <a:ahLst/>
            <a:cxnLst/>
            <a:rect r="r" b="b" t="t" l="l"/>
            <a:pathLst>
              <a:path h="3528161" w="16603112">
                <a:moveTo>
                  <a:pt x="0" y="0"/>
                </a:moveTo>
                <a:lnTo>
                  <a:pt x="16603112" y="0"/>
                </a:lnTo>
                <a:lnTo>
                  <a:pt x="16603112" y="3528162"/>
                </a:lnTo>
                <a:lnTo>
                  <a:pt x="0" y="3528162"/>
                </a:lnTo>
                <a:lnTo>
                  <a:pt x="0" y="0"/>
                </a:lnTo>
                <a:close/>
              </a:path>
            </a:pathLst>
          </a:custGeom>
          <a:blipFill>
            <a:blip r:embed="rId9"/>
            <a:stretch>
              <a:fillRect l="0" t="0" r="0" b="0"/>
            </a:stretch>
          </a:blipFill>
        </p:spPr>
      </p:sp>
    </p:spTree>
  </p:cSld>
  <p:clrMapOvr>
    <a:masterClrMapping/>
  </p:clrMapOvr>
</p:sld>
</file>

<file path=ppt/slides/slide87.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4180973" y="800852"/>
            <a:ext cx="9926053" cy="8685297"/>
          </a:xfrm>
          <a:custGeom>
            <a:avLst/>
            <a:gdLst/>
            <a:ahLst/>
            <a:cxnLst/>
            <a:rect r="r" b="b" t="t" l="l"/>
            <a:pathLst>
              <a:path h="8685297" w="9926053">
                <a:moveTo>
                  <a:pt x="0" y="0"/>
                </a:moveTo>
                <a:lnTo>
                  <a:pt x="9926054" y="0"/>
                </a:lnTo>
                <a:lnTo>
                  <a:pt x="9926054" y="8685296"/>
                </a:lnTo>
                <a:lnTo>
                  <a:pt x="0" y="8685296"/>
                </a:lnTo>
                <a:lnTo>
                  <a:pt x="0" y="0"/>
                </a:lnTo>
                <a:close/>
              </a:path>
            </a:pathLst>
          </a:custGeom>
          <a:blipFill>
            <a:blip r:embed="rId8"/>
            <a:stretch>
              <a:fillRect l="0" t="0" r="0" b="0"/>
            </a:stretch>
          </a:blipFill>
        </p:spPr>
      </p:sp>
    </p:spTree>
  </p:cSld>
  <p:clrMapOvr>
    <a:masterClrMapping/>
  </p:clrMapOvr>
</p:sld>
</file>

<file path=ppt/slides/slide88.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047167" y="277271"/>
            <a:ext cx="12976610" cy="9732458"/>
          </a:xfrm>
          <a:custGeom>
            <a:avLst/>
            <a:gdLst/>
            <a:ahLst/>
            <a:cxnLst/>
            <a:rect r="r" b="b" t="t" l="l"/>
            <a:pathLst>
              <a:path h="9732458" w="12976610">
                <a:moveTo>
                  <a:pt x="0" y="0"/>
                </a:moveTo>
                <a:lnTo>
                  <a:pt x="12976610" y="0"/>
                </a:lnTo>
                <a:lnTo>
                  <a:pt x="12976610" y="9732458"/>
                </a:lnTo>
                <a:lnTo>
                  <a:pt x="0" y="9732458"/>
                </a:lnTo>
                <a:lnTo>
                  <a:pt x="0" y="0"/>
                </a:lnTo>
                <a:close/>
              </a:path>
            </a:pathLst>
          </a:custGeom>
          <a:blipFill>
            <a:blip r:embed="rId8"/>
            <a:stretch>
              <a:fillRect l="0" t="0" r="0" b="0"/>
            </a:stretch>
          </a:blipFill>
        </p:spPr>
      </p:sp>
    </p:spTree>
  </p:cSld>
  <p:clrMapOvr>
    <a:masterClrMapping/>
  </p:clrMapOvr>
</p:sld>
</file>

<file path=ppt/slides/slide89.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692807" y="1912691"/>
            <a:ext cx="13712457" cy="3290990"/>
          </a:xfrm>
          <a:custGeom>
            <a:avLst/>
            <a:gdLst/>
            <a:ahLst/>
            <a:cxnLst/>
            <a:rect r="r" b="b" t="t" l="l"/>
            <a:pathLst>
              <a:path h="3290990" w="13712457">
                <a:moveTo>
                  <a:pt x="0" y="0"/>
                </a:moveTo>
                <a:lnTo>
                  <a:pt x="13712458" y="0"/>
                </a:lnTo>
                <a:lnTo>
                  <a:pt x="13712458" y="3290989"/>
                </a:lnTo>
                <a:lnTo>
                  <a:pt x="0" y="3290989"/>
                </a:lnTo>
                <a:lnTo>
                  <a:pt x="0" y="0"/>
                </a:lnTo>
                <a:close/>
              </a:path>
            </a:pathLst>
          </a:custGeom>
          <a:blipFill>
            <a:blip r:embed="rId8"/>
            <a:stretch>
              <a:fillRect l="0" t="0" r="0" b="0"/>
            </a:stretch>
          </a:blipFill>
        </p:spPr>
      </p:sp>
      <p:sp>
        <p:nvSpPr>
          <p:cNvPr name="Freeform 10" id="10"/>
          <p:cNvSpPr/>
          <p:nvPr/>
        </p:nvSpPr>
        <p:spPr>
          <a:xfrm flipH="false" flipV="false" rot="0">
            <a:off x="3538683" y="5285149"/>
            <a:ext cx="3607373" cy="840461"/>
          </a:xfrm>
          <a:custGeom>
            <a:avLst/>
            <a:gdLst/>
            <a:ahLst/>
            <a:cxnLst/>
            <a:rect r="r" b="b" t="t" l="l"/>
            <a:pathLst>
              <a:path h="840461" w="3607373">
                <a:moveTo>
                  <a:pt x="0" y="0"/>
                </a:moveTo>
                <a:lnTo>
                  <a:pt x="3607373" y="0"/>
                </a:lnTo>
                <a:lnTo>
                  <a:pt x="3607373" y="840461"/>
                </a:lnTo>
                <a:lnTo>
                  <a:pt x="0" y="840461"/>
                </a:lnTo>
                <a:lnTo>
                  <a:pt x="0" y="0"/>
                </a:lnTo>
                <a:close/>
              </a:path>
            </a:pathLst>
          </a:custGeom>
          <a:blipFill>
            <a:blip r:embed="rId9"/>
            <a:stretch>
              <a:fillRect l="0" t="0" r="0" b="0"/>
            </a:stretch>
          </a:blipFill>
        </p:spPr>
      </p:sp>
      <p:sp>
        <p:nvSpPr>
          <p:cNvPr name="Freeform 11" id="11"/>
          <p:cNvSpPr/>
          <p:nvPr/>
        </p:nvSpPr>
        <p:spPr>
          <a:xfrm flipH="false" flipV="false" rot="0">
            <a:off x="10265156" y="5143500"/>
            <a:ext cx="3604791" cy="982110"/>
          </a:xfrm>
          <a:custGeom>
            <a:avLst/>
            <a:gdLst/>
            <a:ahLst/>
            <a:cxnLst/>
            <a:rect r="r" b="b" t="t" l="l"/>
            <a:pathLst>
              <a:path h="982110" w="3604791">
                <a:moveTo>
                  <a:pt x="0" y="0"/>
                </a:moveTo>
                <a:lnTo>
                  <a:pt x="3604791" y="0"/>
                </a:lnTo>
                <a:lnTo>
                  <a:pt x="3604791" y="982110"/>
                </a:lnTo>
                <a:lnTo>
                  <a:pt x="0" y="982110"/>
                </a:lnTo>
                <a:lnTo>
                  <a:pt x="0" y="0"/>
                </a:lnTo>
                <a:close/>
              </a:path>
            </a:pathLst>
          </a:custGeom>
          <a:blipFill>
            <a:blip r:embed="rId10"/>
            <a:stretch>
              <a:fillRect l="0" t="0" r="0" b="0"/>
            </a:stretch>
          </a:blipFill>
        </p:spPr>
      </p:sp>
      <p:sp>
        <p:nvSpPr>
          <p:cNvPr name="Freeform 12" id="12"/>
          <p:cNvSpPr/>
          <p:nvPr/>
        </p:nvSpPr>
        <p:spPr>
          <a:xfrm flipH="false" flipV="false" rot="0">
            <a:off x="3125987" y="6275085"/>
            <a:ext cx="4763371" cy="3567343"/>
          </a:xfrm>
          <a:custGeom>
            <a:avLst/>
            <a:gdLst/>
            <a:ahLst/>
            <a:cxnLst/>
            <a:rect r="r" b="b" t="t" l="l"/>
            <a:pathLst>
              <a:path h="3567343" w="4763371">
                <a:moveTo>
                  <a:pt x="0" y="0"/>
                </a:moveTo>
                <a:lnTo>
                  <a:pt x="4763371" y="0"/>
                </a:lnTo>
                <a:lnTo>
                  <a:pt x="4763371" y="3567344"/>
                </a:lnTo>
                <a:lnTo>
                  <a:pt x="0" y="3567344"/>
                </a:lnTo>
                <a:lnTo>
                  <a:pt x="0" y="0"/>
                </a:lnTo>
                <a:close/>
              </a:path>
            </a:pathLst>
          </a:custGeom>
          <a:blipFill>
            <a:blip r:embed="rId11"/>
            <a:stretch>
              <a:fillRect l="0" t="0" r="0" b="0"/>
            </a:stretch>
          </a:blipFill>
        </p:spPr>
      </p:sp>
      <p:sp>
        <p:nvSpPr>
          <p:cNvPr name="Freeform 13" id="13"/>
          <p:cNvSpPr/>
          <p:nvPr/>
        </p:nvSpPr>
        <p:spPr>
          <a:xfrm flipH="false" flipV="false" rot="0">
            <a:off x="9420009" y="6275085"/>
            <a:ext cx="5322457" cy="3635395"/>
          </a:xfrm>
          <a:custGeom>
            <a:avLst/>
            <a:gdLst/>
            <a:ahLst/>
            <a:cxnLst/>
            <a:rect r="r" b="b" t="t" l="l"/>
            <a:pathLst>
              <a:path h="3635395" w="5322457">
                <a:moveTo>
                  <a:pt x="0" y="0"/>
                </a:moveTo>
                <a:lnTo>
                  <a:pt x="5322456" y="0"/>
                </a:lnTo>
                <a:lnTo>
                  <a:pt x="5322456" y="3635395"/>
                </a:lnTo>
                <a:lnTo>
                  <a:pt x="0" y="3635395"/>
                </a:lnTo>
                <a:lnTo>
                  <a:pt x="0" y="0"/>
                </a:lnTo>
                <a:close/>
              </a:path>
            </a:pathLst>
          </a:custGeom>
          <a:blipFill>
            <a:blip r:embed="rId12"/>
            <a:stretch>
              <a:fillRect l="0" t="0" r="0" b="0"/>
            </a:stretch>
          </a:blipFill>
        </p:spPr>
      </p:sp>
      <p:sp>
        <p:nvSpPr>
          <p:cNvPr name="TextBox 14" id="14"/>
          <p:cNvSpPr txBox="true"/>
          <p:nvPr/>
        </p:nvSpPr>
        <p:spPr>
          <a:xfrm rot="0">
            <a:off x="692807" y="685869"/>
            <a:ext cx="14393102" cy="995682"/>
          </a:xfrm>
          <a:prstGeom prst="rect">
            <a:avLst/>
          </a:prstGeom>
        </p:spPr>
        <p:txBody>
          <a:bodyPr anchor="t" rtlCol="false" tIns="0" lIns="0" bIns="0" rIns="0">
            <a:spAutoFit/>
          </a:bodyPr>
          <a:lstStyle/>
          <a:p>
            <a:pPr algn="l">
              <a:lnSpc>
                <a:spcPts val="8119"/>
              </a:lnSpc>
            </a:pPr>
            <a:r>
              <a:rPr lang="en-US" sz="5799">
                <a:solidFill>
                  <a:srgbClr val="010440"/>
                </a:solidFill>
                <a:latin typeface="Anton"/>
                <a:ea typeface="Anton"/>
                <a:cs typeface="Anton"/>
                <a:sym typeface="Anton"/>
              </a:rPr>
              <a:t>IONIC RADII </a:t>
            </a:r>
          </a:p>
        </p:txBody>
      </p:sp>
    </p:spTree>
  </p:cSld>
  <p:clrMapOvr>
    <a:masterClrMapping/>
  </p:clrMapOvr>
</p:sld>
</file>

<file path=ppt/slides/slide90.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6423053" y="307983"/>
            <a:ext cx="6079400" cy="4546334"/>
          </a:xfrm>
          <a:custGeom>
            <a:avLst/>
            <a:gdLst/>
            <a:ahLst/>
            <a:cxnLst/>
            <a:rect r="r" b="b" t="t" l="l"/>
            <a:pathLst>
              <a:path h="4546334" w="6079400">
                <a:moveTo>
                  <a:pt x="0" y="0"/>
                </a:moveTo>
                <a:lnTo>
                  <a:pt x="6079400" y="0"/>
                </a:lnTo>
                <a:lnTo>
                  <a:pt x="6079400" y="4546333"/>
                </a:lnTo>
                <a:lnTo>
                  <a:pt x="0" y="4546333"/>
                </a:lnTo>
                <a:lnTo>
                  <a:pt x="0" y="0"/>
                </a:lnTo>
                <a:close/>
              </a:path>
            </a:pathLst>
          </a:custGeom>
          <a:blipFill>
            <a:blip r:embed="rId8"/>
            <a:stretch>
              <a:fillRect l="0" t="0" r="0" b="0"/>
            </a:stretch>
          </a:blipFill>
        </p:spPr>
      </p:sp>
      <p:sp>
        <p:nvSpPr>
          <p:cNvPr name="Freeform 10" id="10"/>
          <p:cNvSpPr/>
          <p:nvPr/>
        </p:nvSpPr>
        <p:spPr>
          <a:xfrm flipH="false" flipV="false" rot="0">
            <a:off x="1239203" y="5505341"/>
            <a:ext cx="15260468" cy="4292007"/>
          </a:xfrm>
          <a:custGeom>
            <a:avLst/>
            <a:gdLst/>
            <a:ahLst/>
            <a:cxnLst/>
            <a:rect r="r" b="b" t="t" l="l"/>
            <a:pathLst>
              <a:path h="4292007" w="15260468">
                <a:moveTo>
                  <a:pt x="0" y="0"/>
                </a:moveTo>
                <a:lnTo>
                  <a:pt x="15260468" y="0"/>
                </a:lnTo>
                <a:lnTo>
                  <a:pt x="15260468" y="4292007"/>
                </a:lnTo>
                <a:lnTo>
                  <a:pt x="0" y="4292007"/>
                </a:lnTo>
                <a:lnTo>
                  <a:pt x="0" y="0"/>
                </a:lnTo>
                <a:close/>
              </a:path>
            </a:pathLst>
          </a:custGeom>
          <a:blipFill>
            <a:blip r:embed="rId9"/>
            <a:stretch>
              <a:fillRect l="0" t="0" r="0" b="0"/>
            </a:stretch>
          </a:blipFill>
        </p:spPr>
      </p:sp>
      <p:sp>
        <p:nvSpPr>
          <p:cNvPr name="TextBox 11" id="11"/>
          <p:cNvSpPr txBox="true"/>
          <p:nvPr/>
        </p:nvSpPr>
        <p:spPr>
          <a:xfrm rot="0">
            <a:off x="1434760" y="4984006"/>
            <a:ext cx="14393102" cy="521335"/>
          </a:xfrm>
          <a:prstGeom prst="rect">
            <a:avLst/>
          </a:prstGeom>
        </p:spPr>
        <p:txBody>
          <a:bodyPr anchor="t" rtlCol="false" tIns="0" lIns="0" bIns="0" rIns="0">
            <a:spAutoFit/>
          </a:bodyPr>
          <a:lstStyle/>
          <a:p>
            <a:pPr algn="l">
              <a:lnSpc>
                <a:spcPts val="4339"/>
              </a:lnSpc>
            </a:pPr>
            <a:r>
              <a:rPr lang="en-US" sz="3099">
                <a:solidFill>
                  <a:srgbClr val="000000"/>
                </a:solidFill>
                <a:latin typeface="Vollkorn"/>
                <a:ea typeface="Vollkorn"/>
                <a:cs typeface="Vollkorn"/>
                <a:sym typeface="Vollkorn"/>
              </a:rPr>
              <a:t>Why does the ionic radii decreases and then increases??</a:t>
            </a:r>
          </a:p>
        </p:txBody>
      </p:sp>
    </p:spTree>
  </p:cSld>
  <p:clrMapOvr>
    <a:masterClrMapping/>
  </p:clrMapOvr>
</p:sld>
</file>

<file path=ppt/slides/slide91.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4427508" y="5915993"/>
            <a:ext cx="4564092" cy="4154718"/>
          </a:xfrm>
          <a:custGeom>
            <a:avLst/>
            <a:gdLst/>
            <a:ahLst/>
            <a:cxnLst/>
            <a:rect r="r" b="b" t="t" l="l"/>
            <a:pathLst>
              <a:path h="4154718" w="4564092">
                <a:moveTo>
                  <a:pt x="0" y="0"/>
                </a:moveTo>
                <a:lnTo>
                  <a:pt x="4564092" y="0"/>
                </a:lnTo>
                <a:lnTo>
                  <a:pt x="4564092" y="4154718"/>
                </a:lnTo>
                <a:lnTo>
                  <a:pt x="0" y="4154718"/>
                </a:lnTo>
                <a:lnTo>
                  <a:pt x="0" y="0"/>
                </a:lnTo>
                <a:close/>
              </a:path>
            </a:pathLst>
          </a:custGeom>
          <a:blipFill>
            <a:blip r:embed="rId8"/>
            <a:stretch>
              <a:fillRect l="0" t="0" r="0" b="0"/>
            </a:stretch>
          </a:blipFill>
        </p:spPr>
      </p:sp>
      <p:sp>
        <p:nvSpPr>
          <p:cNvPr name="TextBox 10" id="10"/>
          <p:cNvSpPr txBox="true"/>
          <p:nvPr/>
        </p:nvSpPr>
        <p:spPr>
          <a:xfrm rot="0">
            <a:off x="485389" y="971550"/>
            <a:ext cx="16773911" cy="4379147"/>
          </a:xfrm>
          <a:prstGeom prst="rect">
            <a:avLst/>
          </a:prstGeom>
        </p:spPr>
        <p:txBody>
          <a:bodyPr anchor="t" rtlCol="false" tIns="0" lIns="0" bIns="0" rIns="0">
            <a:spAutoFit/>
          </a:bodyPr>
          <a:lstStyle/>
          <a:p>
            <a:pPr algn="ctr">
              <a:lnSpc>
                <a:spcPts val="4581"/>
              </a:lnSpc>
            </a:pPr>
            <a:r>
              <a:rPr lang="en-US" b="true" sz="3319" spc="-6">
                <a:solidFill>
                  <a:srgbClr val="000000"/>
                </a:solidFill>
                <a:latin typeface="Vollkorn Bold"/>
                <a:ea typeface="Vollkorn Bold"/>
                <a:cs typeface="Vollkorn Bold"/>
                <a:sym typeface="Vollkorn Bold"/>
              </a:rPr>
              <a:t>Enthalpy of hydration of transition metal ions</a:t>
            </a:r>
          </a:p>
          <a:p>
            <a:pPr algn="ctr">
              <a:lnSpc>
                <a:spcPts val="3753"/>
              </a:lnSpc>
            </a:pPr>
          </a:p>
          <a:p>
            <a:pPr algn="just">
              <a:lnSpc>
                <a:spcPts val="3753"/>
              </a:lnSpc>
            </a:pPr>
            <a:r>
              <a:rPr lang="en-US" sz="2719" spc="-5">
                <a:solidFill>
                  <a:srgbClr val="000000"/>
                </a:solidFill>
                <a:latin typeface="Vollkorn"/>
                <a:ea typeface="Vollkorn"/>
                <a:cs typeface="Vollkorn"/>
                <a:sym typeface="Vollkorn"/>
              </a:rPr>
              <a:t>The amount of energy released when a mole of the ion dissolves in a large amount of water forming an infinite dilute solution in the process.</a:t>
            </a:r>
          </a:p>
          <a:p>
            <a:pPr algn="just">
              <a:lnSpc>
                <a:spcPts val="3753"/>
              </a:lnSpc>
            </a:pPr>
          </a:p>
          <a:p>
            <a:pPr algn="just">
              <a:lnSpc>
                <a:spcPts val="3753"/>
              </a:lnSpc>
            </a:pPr>
          </a:p>
          <a:p>
            <a:pPr algn="just">
              <a:lnSpc>
                <a:spcPts val="3753"/>
              </a:lnSpc>
            </a:pPr>
            <a:r>
              <a:rPr lang="en-US" sz="2719" spc="-5">
                <a:solidFill>
                  <a:srgbClr val="000000"/>
                </a:solidFill>
                <a:latin typeface="Vollkorn"/>
                <a:ea typeface="Vollkorn"/>
                <a:cs typeface="Vollkorn"/>
                <a:sym typeface="Vollkorn"/>
              </a:rPr>
              <a:t>Higher the charge on the ions and smaller the size, more exothermic will be the hydration energy. So it is expected to increase smoothly on going from left to right of the transition metals (</a:t>
            </a:r>
            <a:r>
              <a:rPr lang="en-US" b="true" sz="2719" spc="-5">
                <a:solidFill>
                  <a:srgbClr val="000000"/>
                </a:solidFill>
                <a:latin typeface="Vollkorn Bold"/>
                <a:ea typeface="Vollkorn Bold"/>
                <a:cs typeface="Vollkorn Bold"/>
                <a:sym typeface="Vollkorn Bold"/>
              </a:rPr>
              <a:t>green line in the graph</a:t>
            </a:r>
            <a:r>
              <a:rPr lang="en-US" sz="2719" spc="-5">
                <a:solidFill>
                  <a:srgbClr val="000000"/>
                </a:solidFill>
                <a:latin typeface="Vollkorn"/>
                <a:ea typeface="Vollkorn"/>
                <a:cs typeface="Vollkorn"/>
                <a:sym typeface="Vollkorn"/>
              </a:rPr>
              <a:t>)</a:t>
            </a:r>
          </a:p>
          <a:p>
            <a:pPr algn="just">
              <a:lnSpc>
                <a:spcPts val="3753"/>
              </a:lnSpc>
            </a:pPr>
          </a:p>
        </p:txBody>
      </p:sp>
      <p:sp>
        <p:nvSpPr>
          <p:cNvPr name="Freeform 11" id="11"/>
          <p:cNvSpPr/>
          <p:nvPr/>
        </p:nvSpPr>
        <p:spPr>
          <a:xfrm flipH="false" flipV="false" rot="0">
            <a:off x="4762768" y="2745887"/>
            <a:ext cx="9120077" cy="810964"/>
          </a:xfrm>
          <a:custGeom>
            <a:avLst/>
            <a:gdLst/>
            <a:ahLst/>
            <a:cxnLst/>
            <a:rect r="r" b="b" t="t" l="l"/>
            <a:pathLst>
              <a:path h="810964" w="9120077">
                <a:moveTo>
                  <a:pt x="0" y="0"/>
                </a:moveTo>
                <a:lnTo>
                  <a:pt x="9120077" y="0"/>
                </a:lnTo>
                <a:lnTo>
                  <a:pt x="9120077" y="810964"/>
                </a:lnTo>
                <a:lnTo>
                  <a:pt x="0" y="810964"/>
                </a:lnTo>
                <a:lnTo>
                  <a:pt x="0" y="0"/>
                </a:lnTo>
                <a:close/>
              </a:path>
            </a:pathLst>
          </a:custGeom>
          <a:blipFill>
            <a:blip r:embed="rId9"/>
            <a:stretch>
              <a:fillRect l="-36584" t="-11343" r="-31272" b="-20796"/>
            </a:stretch>
          </a:blipFill>
        </p:spPr>
      </p:sp>
      <p:sp>
        <p:nvSpPr>
          <p:cNvPr name="TextBox 12" id="12"/>
          <p:cNvSpPr txBox="true"/>
          <p:nvPr/>
        </p:nvSpPr>
        <p:spPr>
          <a:xfrm rot="0">
            <a:off x="10010771" y="6872478"/>
            <a:ext cx="5356758" cy="2385822"/>
          </a:xfrm>
          <a:prstGeom prst="rect">
            <a:avLst/>
          </a:prstGeom>
        </p:spPr>
        <p:txBody>
          <a:bodyPr anchor="t" rtlCol="false" tIns="0" lIns="0" bIns="0" rIns="0">
            <a:spAutoFit/>
          </a:bodyPr>
          <a:lstStyle/>
          <a:p>
            <a:pPr algn="ctr">
              <a:lnSpc>
                <a:spcPts val="3173"/>
              </a:lnSpc>
            </a:pPr>
            <a:r>
              <a:rPr lang="en-US" b="true" sz="2299" spc="-4">
                <a:solidFill>
                  <a:srgbClr val="000000"/>
                </a:solidFill>
                <a:latin typeface="Vollkorn Bold"/>
                <a:ea typeface="Vollkorn Bold"/>
                <a:cs typeface="Vollkorn Bold"/>
                <a:sym typeface="Vollkorn Bold"/>
              </a:rPr>
              <a:t>The heats of hydration show two “humps” consistent with the expected CFSE for the metal ions. The values for d5 and d10 are the same as expected with a CFSE equal to 0.</a:t>
            </a:r>
          </a:p>
          <a:p>
            <a:pPr algn="just">
              <a:lnSpc>
                <a:spcPts val="3173"/>
              </a:lnSpc>
            </a:pPr>
          </a:p>
        </p:txBody>
      </p:sp>
    </p:spTree>
  </p:cSld>
  <p:clrMapOvr>
    <a:masterClrMapping/>
  </p:clrMapOvr>
</p:sld>
</file>

<file path=ppt/slides/slide92.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4535765" y="701837"/>
            <a:ext cx="9216470" cy="5529882"/>
          </a:xfrm>
          <a:custGeom>
            <a:avLst/>
            <a:gdLst/>
            <a:ahLst/>
            <a:cxnLst/>
            <a:rect r="r" b="b" t="t" l="l"/>
            <a:pathLst>
              <a:path h="5529882" w="9216470">
                <a:moveTo>
                  <a:pt x="0" y="0"/>
                </a:moveTo>
                <a:lnTo>
                  <a:pt x="9216470" y="0"/>
                </a:lnTo>
                <a:lnTo>
                  <a:pt x="9216470" y="5529882"/>
                </a:lnTo>
                <a:lnTo>
                  <a:pt x="0" y="5529882"/>
                </a:lnTo>
                <a:lnTo>
                  <a:pt x="0" y="0"/>
                </a:lnTo>
                <a:close/>
              </a:path>
            </a:pathLst>
          </a:custGeom>
          <a:blipFill>
            <a:blip r:embed="rId8"/>
            <a:stretch>
              <a:fillRect l="0" t="0" r="0" b="0"/>
            </a:stretch>
          </a:blipFill>
        </p:spPr>
      </p:sp>
      <p:sp>
        <p:nvSpPr>
          <p:cNvPr name="Freeform 10" id="10"/>
          <p:cNvSpPr/>
          <p:nvPr/>
        </p:nvSpPr>
        <p:spPr>
          <a:xfrm flipH="false" flipV="false" rot="0">
            <a:off x="3006423" y="7059309"/>
            <a:ext cx="5738465" cy="2646182"/>
          </a:xfrm>
          <a:custGeom>
            <a:avLst/>
            <a:gdLst/>
            <a:ahLst/>
            <a:cxnLst/>
            <a:rect r="r" b="b" t="t" l="l"/>
            <a:pathLst>
              <a:path h="2646182" w="5738465">
                <a:moveTo>
                  <a:pt x="0" y="0"/>
                </a:moveTo>
                <a:lnTo>
                  <a:pt x="5738465" y="0"/>
                </a:lnTo>
                <a:lnTo>
                  <a:pt x="5738465" y="2646183"/>
                </a:lnTo>
                <a:lnTo>
                  <a:pt x="0" y="2646183"/>
                </a:lnTo>
                <a:lnTo>
                  <a:pt x="0" y="0"/>
                </a:lnTo>
                <a:close/>
              </a:path>
            </a:pathLst>
          </a:custGeom>
          <a:blipFill>
            <a:blip r:embed="rId9"/>
            <a:stretch>
              <a:fillRect l="0" t="0" r="0" b="0"/>
            </a:stretch>
          </a:blipFill>
        </p:spPr>
      </p:sp>
      <p:sp>
        <p:nvSpPr>
          <p:cNvPr name="Freeform 11" id="11"/>
          <p:cNvSpPr/>
          <p:nvPr/>
        </p:nvSpPr>
        <p:spPr>
          <a:xfrm flipH="false" flipV="false" rot="0">
            <a:off x="9658120" y="7092084"/>
            <a:ext cx="6488305" cy="2516267"/>
          </a:xfrm>
          <a:custGeom>
            <a:avLst/>
            <a:gdLst/>
            <a:ahLst/>
            <a:cxnLst/>
            <a:rect r="r" b="b" t="t" l="l"/>
            <a:pathLst>
              <a:path h="2516267" w="6488305">
                <a:moveTo>
                  <a:pt x="0" y="0"/>
                </a:moveTo>
                <a:lnTo>
                  <a:pt x="6488305" y="0"/>
                </a:lnTo>
                <a:lnTo>
                  <a:pt x="6488305" y="2516267"/>
                </a:lnTo>
                <a:lnTo>
                  <a:pt x="0" y="2516267"/>
                </a:lnTo>
                <a:lnTo>
                  <a:pt x="0" y="0"/>
                </a:lnTo>
                <a:close/>
              </a:path>
            </a:pathLst>
          </a:custGeom>
          <a:blipFill>
            <a:blip r:embed="rId10"/>
            <a:stretch>
              <a:fillRect l="0" t="0" r="0" b="0"/>
            </a:stretch>
          </a:blipFill>
        </p:spPr>
      </p:sp>
    </p:spTree>
  </p:cSld>
  <p:clrMapOvr>
    <a:masterClrMapping/>
  </p:clrMapOvr>
</p:sld>
</file>

<file path=ppt/slides/slide9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299293" y="548396"/>
            <a:ext cx="11301259" cy="960607"/>
          </a:xfrm>
          <a:custGeom>
            <a:avLst/>
            <a:gdLst/>
            <a:ahLst/>
            <a:cxnLst/>
            <a:rect r="r" b="b" t="t" l="l"/>
            <a:pathLst>
              <a:path h="960607" w="11301259">
                <a:moveTo>
                  <a:pt x="0" y="0"/>
                </a:moveTo>
                <a:lnTo>
                  <a:pt x="11301259" y="0"/>
                </a:lnTo>
                <a:lnTo>
                  <a:pt x="11301259" y="960608"/>
                </a:lnTo>
                <a:lnTo>
                  <a:pt x="0" y="960608"/>
                </a:lnTo>
                <a:lnTo>
                  <a:pt x="0" y="0"/>
                </a:lnTo>
                <a:close/>
              </a:path>
            </a:pathLst>
          </a:custGeom>
          <a:blipFill>
            <a:blip r:embed="rId8"/>
            <a:stretch>
              <a:fillRect l="0" t="0" r="0" b="0"/>
            </a:stretch>
          </a:blipFill>
        </p:spPr>
      </p:sp>
      <p:sp>
        <p:nvSpPr>
          <p:cNvPr name="Freeform 10" id="10"/>
          <p:cNvSpPr/>
          <p:nvPr/>
        </p:nvSpPr>
        <p:spPr>
          <a:xfrm flipH="false" flipV="false" rot="0">
            <a:off x="3299293" y="1509004"/>
            <a:ext cx="11301259" cy="1257265"/>
          </a:xfrm>
          <a:custGeom>
            <a:avLst/>
            <a:gdLst/>
            <a:ahLst/>
            <a:cxnLst/>
            <a:rect r="r" b="b" t="t" l="l"/>
            <a:pathLst>
              <a:path h="1257265" w="11301259">
                <a:moveTo>
                  <a:pt x="0" y="0"/>
                </a:moveTo>
                <a:lnTo>
                  <a:pt x="11301259" y="0"/>
                </a:lnTo>
                <a:lnTo>
                  <a:pt x="11301259" y="1257265"/>
                </a:lnTo>
                <a:lnTo>
                  <a:pt x="0" y="1257265"/>
                </a:lnTo>
                <a:lnTo>
                  <a:pt x="0" y="0"/>
                </a:lnTo>
                <a:close/>
              </a:path>
            </a:pathLst>
          </a:custGeom>
          <a:blipFill>
            <a:blip r:embed="rId9"/>
            <a:stretch>
              <a:fillRect l="0" t="0" r="0" b="0"/>
            </a:stretch>
          </a:blipFill>
        </p:spPr>
      </p:sp>
      <p:sp>
        <p:nvSpPr>
          <p:cNvPr name="Freeform 11" id="11"/>
          <p:cNvSpPr/>
          <p:nvPr/>
        </p:nvSpPr>
        <p:spPr>
          <a:xfrm flipH="false" flipV="false" rot="0">
            <a:off x="3299293" y="2794844"/>
            <a:ext cx="11301259" cy="2147239"/>
          </a:xfrm>
          <a:custGeom>
            <a:avLst/>
            <a:gdLst/>
            <a:ahLst/>
            <a:cxnLst/>
            <a:rect r="r" b="b" t="t" l="l"/>
            <a:pathLst>
              <a:path h="2147239" w="11301259">
                <a:moveTo>
                  <a:pt x="0" y="0"/>
                </a:moveTo>
                <a:lnTo>
                  <a:pt x="11301259" y="0"/>
                </a:lnTo>
                <a:lnTo>
                  <a:pt x="11301259" y="2147239"/>
                </a:lnTo>
                <a:lnTo>
                  <a:pt x="0" y="2147239"/>
                </a:lnTo>
                <a:lnTo>
                  <a:pt x="0" y="0"/>
                </a:lnTo>
                <a:close/>
              </a:path>
            </a:pathLst>
          </a:custGeom>
          <a:blipFill>
            <a:blip r:embed="rId10"/>
            <a:stretch>
              <a:fillRect l="0" t="0" r="0" b="0"/>
            </a:stretch>
          </a:blipFill>
        </p:spPr>
      </p:sp>
      <p:sp>
        <p:nvSpPr>
          <p:cNvPr name="Freeform 12" id="12"/>
          <p:cNvSpPr/>
          <p:nvPr/>
        </p:nvSpPr>
        <p:spPr>
          <a:xfrm flipH="false" flipV="false" rot="0">
            <a:off x="3493371" y="4942083"/>
            <a:ext cx="11301259" cy="1115999"/>
          </a:xfrm>
          <a:custGeom>
            <a:avLst/>
            <a:gdLst/>
            <a:ahLst/>
            <a:cxnLst/>
            <a:rect r="r" b="b" t="t" l="l"/>
            <a:pathLst>
              <a:path h="1115999" w="11301259">
                <a:moveTo>
                  <a:pt x="0" y="0"/>
                </a:moveTo>
                <a:lnTo>
                  <a:pt x="11301258" y="0"/>
                </a:lnTo>
                <a:lnTo>
                  <a:pt x="11301258" y="1115999"/>
                </a:lnTo>
                <a:lnTo>
                  <a:pt x="0" y="1115999"/>
                </a:lnTo>
                <a:lnTo>
                  <a:pt x="0" y="0"/>
                </a:lnTo>
                <a:close/>
              </a:path>
            </a:pathLst>
          </a:custGeom>
          <a:blipFill>
            <a:blip r:embed="rId11"/>
            <a:stretch>
              <a:fillRect l="0" t="0" r="0" b="0"/>
            </a:stretch>
          </a:blipFill>
        </p:spPr>
      </p:sp>
      <p:sp>
        <p:nvSpPr>
          <p:cNvPr name="Freeform 13" id="13"/>
          <p:cNvSpPr/>
          <p:nvPr/>
        </p:nvSpPr>
        <p:spPr>
          <a:xfrm flipH="false" flipV="false" rot="0">
            <a:off x="4315425" y="6185086"/>
            <a:ext cx="9657149" cy="3730074"/>
          </a:xfrm>
          <a:custGeom>
            <a:avLst/>
            <a:gdLst/>
            <a:ahLst/>
            <a:cxnLst/>
            <a:rect r="r" b="b" t="t" l="l"/>
            <a:pathLst>
              <a:path h="3730074" w="9657149">
                <a:moveTo>
                  <a:pt x="0" y="0"/>
                </a:moveTo>
                <a:lnTo>
                  <a:pt x="9657150" y="0"/>
                </a:lnTo>
                <a:lnTo>
                  <a:pt x="9657150" y="3730074"/>
                </a:lnTo>
                <a:lnTo>
                  <a:pt x="0" y="3730074"/>
                </a:lnTo>
                <a:lnTo>
                  <a:pt x="0" y="0"/>
                </a:lnTo>
                <a:close/>
              </a:path>
            </a:pathLst>
          </a:custGeom>
          <a:blipFill>
            <a:blip r:embed="rId12"/>
            <a:stretch>
              <a:fillRect l="0" t="0" r="0" b="0"/>
            </a:stretch>
          </a:blipFill>
        </p:spPr>
      </p:sp>
    </p:spTree>
  </p:cSld>
  <p:clrMapOvr>
    <a:masterClrMapping/>
  </p:clrMapOvr>
</p:sld>
</file>

<file path=ppt/slides/slide9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100881" y="1028700"/>
            <a:ext cx="12985562" cy="8229600"/>
          </a:xfrm>
          <a:custGeom>
            <a:avLst/>
            <a:gdLst/>
            <a:ahLst/>
            <a:cxnLst/>
            <a:rect r="r" b="b" t="t" l="l"/>
            <a:pathLst>
              <a:path h="8229600" w="12985562">
                <a:moveTo>
                  <a:pt x="0" y="0"/>
                </a:moveTo>
                <a:lnTo>
                  <a:pt x="12985562" y="0"/>
                </a:lnTo>
                <a:lnTo>
                  <a:pt x="12985562" y="8229600"/>
                </a:lnTo>
                <a:lnTo>
                  <a:pt x="0" y="8229600"/>
                </a:lnTo>
                <a:lnTo>
                  <a:pt x="0" y="0"/>
                </a:lnTo>
                <a:close/>
              </a:path>
            </a:pathLst>
          </a:custGeom>
          <a:blipFill>
            <a:blip r:embed="rId8"/>
            <a:stretch>
              <a:fillRect l="0" t="0" r="0" b="0"/>
            </a:stretch>
          </a:blipFill>
        </p:spPr>
      </p:sp>
    </p:spTree>
  </p:cSld>
  <p:clrMapOvr>
    <a:masterClrMapping/>
  </p:clrMapOvr>
</p:sld>
</file>

<file path=ppt/slides/slide9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576509" y="320265"/>
            <a:ext cx="12447059" cy="9646471"/>
          </a:xfrm>
          <a:custGeom>
            <a:avLst/>
            <a:gdLst/>
            <a:ahLst/>
            <a:cxnLst/>
            <a:rect r="r" b="b" t="t" l="l"/>
            <a:pathLst>
              <a:path h="9646471" w="12447059">
                <a:moveTo>
                  <a:pt x="0" y="0"/>
                </a:moveTo>
                <a:lnTo>
                  <a:pt x="12447059" y="0"/>
                </a:lnTo>
                <a:lnTo>
                  <a:pt x="12447059" y="9646470"/>
                </a:lnTo>
                <a:lnTo>
                  <a:pt x="0" y="9646470"/>
                </a:lnTo>
                <a:lnTo>
                  <a:pt x="0" y="0"/>
                </a:lnTo>
                <a:close/>
              </a:path>
            </a:pathLst>
          </a:custGeom>
          <a:blipFill>
            <a:blip r:embed="rId8"/>
            <a:stretch>
              <a:fillRect l="0" t="0" r="0" b="0"/>
            </a:stretch>
          </a:blipFill>
        </p:spPr>
      </p:sp>
    </p:spTree>
  </p:cSld>
  <p:clrMapOvr>
    <a:masterClrMapping/>
  </p:clrMapOvr>
</p:sld>
</file>

<file path=ppt/slides/slide9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641123" y="846355"/>
            <a:ext cx="11501332"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ADVANTAGES OF CRYSTAL FIELD THEORY</a:t>
            </a:r>
          </a:p>
        </p:txBody>
      </p:sp>
      <p:sp>
        <p:nvSpPr>
          <p:cNvPr name="TextBox 10" id="10"/>
          <p:cNvSpPr txBox="true"/>
          <p:nvPr/>
        </p:nvSpPr>
        <p:spPr>
          <a:xfrm rot="0">
            <a:off x="641123" y="2419539"/>
            <a:ext cx="16297832" cy="5348732"/>
          </a:xfrm>
          <a:prstGeom prst="rect">
            <a:avLst/>
          </a:prstGeom>
        </p:spPr>
        <p:txBody>
          <a:bodyPr anchor="t" rtlCol="false" tIns="0" lIns="0" bIns="0" rIns="0">
            <a:spAutoFit/>
          </a:bodyPr>
          <a:lstStyle/>
          <a:p>
            <a:pPr algn="just" marL="820419" indent="-410209" lvl="1">
              <a:lnSpc>
                <a:spcPts val="7143"/>
              </a:lnSpc>
              <a:buAutoNum type="arabicPeriod" startAt="1"/>
            </a:pPr>
            <a:r>
              <a:rPr lang="en-US" sz="3799" spc="-7">
                <a:solidFill>
                  <a:srgbClr val="000000"/>
                </a:solidFill>
                <a:latin typeface="Vollkorn"/>
                <a:ea typeface="Vollkorn"/>
                <a:cs typeface="Vollkorn"/>
                <a:sym typeface="Vollkorn"/>
              </a:rPr>
              <a:t>Explains colors of complexes.</a:t>
            </a:r>
          </a:p>
          <a:p>
            <a:pPr algn="just" marL="820419" indent="-410209" lvl="1">
              <a:lnSpc>
                <a:spcPts val="7143"/>
              </a:lnSpc>
              <a:buAutoNum type="arabicPeriod" startAt="1"/>
            </a:pPr>
            <a:r>
              <a:rPr lang="en-US" sz="3799" spc="-7">
                <a:solidFill>
                  <a:srgbClr val="000000"/>
                </a:solidFill>
                <a:latin typeface="Vollkorn"/>
                <a:ea typeface="Vollkorn"/>
                <a:cs typeface="Vollkorn"/>
                <a:sym typeface="Vollkorn"/>
              </a:rPr>
              <a:t>Explains magnetic properties of complexes ( without knowing hybridization) and temperature dependence of magnetic moments.</a:t>
            </a:r>
          </a:p>
          <a:p>
            <a:pPr algn="just" marL="820419" indent="-410209" lvl="1">
              <a:lnSpc>
                <a:spcPts val="7143"/>
              </a:lnSpc>
              <a:buAutoNum type="arabicPeriod" startAt="1"/>
            </a:pPr>
            <a:r>
              <a:rPr lang="en-US" sz="3799" spc="-7">
                <a:solidFill>
                  <a:srgbClr val="000000"/>
                </a:solidFill>
                <a:latin typeface="Vollkorn"/>
                <a:ea typeface="Vollkorn"/>
                <a:cs typeface="Vollkorn"/>
                <a:sym typeface="Vollkorn"/>
              </a:rPr>
              <a:t>Classifies ligands as weak and strong.</a:t>
            </a:r>
          </a:p>
          <a:p>
            <a:pPr algn="just" marL="820419" indent="-410209" lvl="1">
              <a:lnSpc>
                <a:spcPts val="7143"/>
              </a:lnSpc>
              <a:buAutoNum type="arabicPeriod" startAt="1"/>
            </a:pPr>
            <a:r>
              <a:rPr lang="en-US" sz="3799" spc="-7">
                <a:solidFill>
                  <a:srgbClr val="000000"/>
                </a:solidFill>
                <a:latin typeface="Vollkorn"/>
                <a:ea typeface="Vollkorn"/>
                <a:cs typeface="Vollkorn"/>
                <a:sym typeface="Vollkorn"/>
              </a:rPr>
              <a:t>Explains anomalies in physical properties of metal complexes.</a:t>
            </a:r>
          </a:p>
          <a:p>
            <a:pPr algn="just" marL="820419" indent="-410209" lvl="1">
              <a:lnSpc>
                <a:spcPts val="7143"/>
              </a:lnSpc>
              <a:buAutoNum type="arabicPeriod" startAt="1"/>
            </a:pPr>
            <a:r>
              <a:rPr lang="en-US" sz="3799" spc="-7">
                <a:solidFill>
                  <a:srgbClr val="000000"/>
                </a:solidFill>
                <a:latin typeface="Vollkorn"/>
                <a:ea typeface="Vollkorn"/>
                <a:cs typeface="Vollkorn"/>
                <a:sym typeface="Vollkorn"/>
              </a:rPr>
              <a:t>Explains distortion in shape observed for some metal complexes.</a:t>
            </a:r>
          </a:p>
        </p:txBody>
      </p:sp>
    </p:spTree>
  </p:cSld>
  <p:clrMapOvr>
    <a:masterClrMapping/>
  </p:clrMapOvr>
</p:sld>
</file>

<file path=ppt/slides/slide97.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382400"/>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641123" y="846355"/>
            <a:ext cx="11501332" cy="854102"/>
          </a:xfrm>
          <a:prstGeom prst="rect">
            <a:avLst/>
          </a:prstGeom>
        </p:spPr>
        <p:txBody>
          <a:bodyPr anchor="t" rtlCol="false" tIns="0" lIns="0" bIns="0" rIns="0">
            <a:spAutoFit/>
          </a:bodyPr>
          <a:lstStyle/>
          <a:p>
            <a:pPr algn="l">
              <a:lnSpc>
                <a:spcPts val="6837"/>
              </a:lnSpc>
            </a:pPr>
            <a:r>
              <a:rPr lang="en-US" sz="5513">
                <a:solidFill>
                  <a:srgbClr val="010440"/>
                </a:solidFill>
                <a:latin typeface="Anton"/>
                <a:ea typeface="Anton"/>
                <a:cs typeface="Anton"/>
                <a:sym typeface="Anton"/>
              </a:rPr>
              <a:t>DISADVANTAGES OF CRYSTAL FIELD THEORY</a:t>
            </a:r>
          </a:p>
        </p:txBody>
      </p:sp>
      <p:sp>
        <p:nvSpPr>
          <p:cNvPr name="TextBox 10" id="10"/>
          <p:cNvSpPr txBox="true"/>
          <p:nvPr/>
        </p:nvSpPr>
        <p:spPr>
          <a:xfrm rot="0">
            <a:off x="641123" y="2419539"/>
            <a:ext cx="16297832" cy="3538982"/>
          </a:xfrm>
          <a:prstGeom prst="rect">
            <a:avLst/>
          </a:prstGeom>
        </p:spPr>
        <p:txBody>
          <a:bodyPr anchor="t" rtlCol="false" tIns="0" lIns="0" bIns="0" rIns="0">
            <a:spAutoFit/>
          </a:bodyPr>
          <a:lstStyle/>
          <a:p>
            <a:pPr algn="just" marL="820419" indent="-410209" lvl="1">
              <a:lnSpc>
                <a:spcPts val="7143"/>
              </a:lnSpc>
              <a:buAutoNum type="arabicPeriod" startAt="1"/>
            </a:pPr>
            <a:r>
              <a:rPr lang="en-US" sz="3799" spc="-7">
                <a:solidFill>
                  <a:srgbClr val="000000"/>
                </a:solidFill>
                <a:latin typeface="Vollkorn"/>
                <a:ea typeface="Vollkorn"/>
                <a:cs typeface="Vollkorn"/>
                <a:sym typeface="Vollkorn"/>
              </a:rPr>
              <a:t>Evidences for the presence of covalent bonding (orbital overlap) in metal complexeshave been disregarded.</a:t>
            </a:r>
          </a:p>
          <a:p>
            <a:pPr algn="just" marL="820419" indent="-410209" lvl="1">
              <a:lnSpc>
                <a:spcPts val="7143"/>
              </a:lnSpc>
              <a:buAutoNum type="arabicPeriod" startAt="1"/>
            </a:pPr>
            <a:r>
              <a:rPr lang="en-US" sz="3799" spc="-7">
                <a:solidFill>
                  <a:srgbClr val="000000"/>
                </a:solidFill>
                <a:latin typeface="Vollkorn"/>
                <a:ea typeface="Vollkorn"/>
                <a:cs typeface="Vollkorn"/>
                <a:sym typeface="Vollkorn"/>
              </a:rPr>
              <a:t>Cannot predict shape of complexes (since not based on hybridization).</a:t>
            </a:r>
          </a:p>
          <a:p>
            <a:pPr algn="just" marL="820419" indent="-410209" lvl="1">
              <a:lnSpc>
                <a:spcPts val="7143"/>
              </a:lnSpc>
              <a:buAutoNum type="arabicPeriod" startAt="1"/>
            </a:pPr>
            <a:r>
              <a:rPr lang="en-US" sz="3799" spc="-7">
                <a:solidFill>
                  <a:srgbClr val="000000"/>
                </a:solidFill>
                <a:latin typeface="Vollkorn"/>
                <a:ea typeface="Vollkorn"/>
                <a:cs typeface="Vollkorn"/>
                <a:sym typeface="Vollkorn"/>
              </a:rPr>
              <a:t>Charge Transfer spectra not explained by CFT alone.</a:t>
            </a:r>
          </a:p>
        </p:txBody>
      </p:sp>
    </p:spTree>
  </p:cSld>
  <p:clrMapOvr>
    <a:masterClrMapping/>
  </p:clrMapOvr>
</p:sld>
</file>

<file path=ppt/slides/slide9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BD4A8">
                <a:alpha val="100000"/>
              </a:srgbClr>
            </a:gs>
            <a:gs pos="100000">
              <a:srgbClr val="002060">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0">
            <a:off x="457985" y="325987"/>
            <a:ext cx="17450951" cy="9620579"/>
            <a:chOff x="0" y="0"/>
            <a:chExt cx="4575349" cy="2522356"/>
          </a:xfrm>
        </p:grpSpPr>
        <p:sp>
          <p:nvSpPr>
            <p:cNvPr name="Freeform 3" id="3"/>
            <p:cNvSpPr/>
            <p:nvPr/>
          </p:nvSpPr>
          <p:spPr>
            <a:xfrm flipH="false" flipV="false" rot="0">
              <a:off x="0" y="0"/>
              <a:ext cx="4575349" cy="2522356"/>
            </a:xfrm>
            <a:custGeom>
              <a:avLst/>
              <a:gdLst/>
              <a:ahLst/>
              <a:cxnLst/>
              <a:rect r="r" b="b" t="t" l="l"/>
              <a:pathLst>
                <a:path h="2522356" w="4575349">
                  <a:moveTo>
                    <a:pt x="0" y="0"/>
                  </a:moveTo>
                  <a:lnTo>
                    <a:pt x="4575349" y="0"/>
                  </a:lnTo>
                  <a:lnTo>
                    <a:pt x="4575349" y="2522356"/>
                  </a:lnTo>
                  <a:lnTo>
                    <a:pt x="0" y="2522356"/>
                  </a:lnTo>
                  <a:close/>
                </a:path>
              </a:pathLst>
            </a:custGeom>
            <a:solidFill>
              <a:srgbClr val="000000">
                <a:alpha val="0"/>
              </a:srgbClr>
            </a:solidFill>
            <a:ln w="28575" cap="sq">
              <a:solidFill>
                <a:srgbClr val="FFFFFF"/>
              </a:solidFill>
              <a:prstDash val="solid"/>
              <a:miter/>
            </a:ln>
          </p:spPr>
        </p:sp>
        <p:sp>
          <p:nvSpPr>
            <p:cNvPr name="TextBox 4" id="4"/>
            <p:cNvSpPr txBox="true"/>
            <p:nvPr/>
          </p:nvSpPr>
          <p:spPr>
            <a:xfrm>
              <a:off x="0" y="-28575"/>
              <a:ext cx="4575349" cy="2550931"/>
            </a:xfrm>
            <a:prstGeom prst="rect">
              <a:avLst/>
            </a:prstGeom>
          </p:spPr>
          <p:txBody>
            <a:bodyPr anchor="ctr" rtlCol="false" tIns="50800" lIns="50800" bIns="50800" rIns="50800"/>
            <a:lstStyle/>
            <a:p>
              <a:pPr algn="ctr">
                <a:lnSpc>
                  <a:spcPts val="2044"/>
                </a:lnSpc>
              </a:pPr>
            </a:p>
          </p:txBody>
        </p:sp>
      </p:grpSp>
      <p:grpSp>
        <p:nvGrpSpPr>
          <p:cNvPr name="Group 5" id="5"/>
          <p:cNvGrpSpPr/>
          <p:nvPr/>
        </p:nvGrpSpPr>
        <p:grpSpPr>
          <a:xfrm rot="0">
            <a:off x="868353" y="728182"/>
            <a:ext cx="16630215" cy="8816189"/>
            <a:chOff x="0" y="0"/>
            <a:chExt cx="4360166" cy="2311458"/>
          </a:xfrm>
        </p:grpSpPr>
        <p:sp>
          <p:nvSpPr>
            <p:cNvPr name="Freeform 6" id="6"/>
            <p:cNvSpPr/>
            <p:nvPr/>
          </p:nvSpPr>
          <p:spPr>
            <a:xfrm flipH="false" flipV="false" rot="0">
              <a:off x="0" y="0"/>
              <a:ext cx="4360166" cy="2311458"/>
            </a:xfrm>
            <a:custGeom>
              <a:avLst/>
              <a:gdLst/>
              <a:ahLst/>
              <a:cxnLst/>
              <a:rect r="r" b="b" t="t" l="l"/>
              <a:pathLst>
                <a:path h="2311458" w="4360166">
                  <a:moveTo>
                    <a:pt x="0" y="0"/>
                  </a:moveTo>
                  <a:lnTo>
                    <a:pt x="4360166" y="0"/>
                  </a:lnTo>
                  <a:lnTo>
                    <a:pt x="4360166" y="2311458"/>
                  </a:lnTo>
                  <a:lnTo>
                    <a:pt x="0" y="2311458"/>
                  </a:lnTo>
                  <a:close/>
                </a:path>
              </a:pathLst>
            </a:custGeom>
            <a:solidFill>
              <a:srgbClr val="000000">
                <a:alpha val="0"/>
              </a:srgbClr>
            </a:solidFill>
            <a:ln w="47625" cap="sq">
              <a:solidFill>
                <a:srgbClr val="FFFFFF"/>
              </a:solidFill>
              <a:prstDash val="solid"/>
              <a:miter/>
            </a:ln>
          </p:spPr>
        </p:sp>
        <p:sp>
          <p:nvSpPr>
            <p:cNvPr name="TextBox 7" id="7"/>
            <p:cNvSpPr txBox="true"/>
            <p:nvPr/>
          </p:nvSpPr>
          <p:spPr>
            <a:xfrm>
              <a:off x="0" y="-28575"/>
              <a:ext cx="4360166" cy="2340033"/>
            </a:xfrm>
            <a:prstGeom prst="rect">
              <a:avLst/>
            </a:prstGeom>
          </p:spPr>
          <p:txBody>
            <a:bodyPr anchor="ctr" rtlCol="false" tIns="50800" lIns="50800" bIns="50800" rIns="50800"/>
            <a:lstStyle/>
            <a:p>
              <a:pPr algn="ctr">
                <a:lnSpc>
                  <a:spcPts val="2044"/>
                </a:lnSpc>
              </a:pPr>
            </a:p>
          </p:txBody>
        </p:sp>
      </p:grpSp>
      <p:sp>
        <p:nvSpPr>
          <p:cNvPr name="Freeform 8" id="8"/>
          <p:cNvSpPr/>
          <p:nvPr/>
        </p:nvSpPr>
        <p:spPr>
          <a:xfrm flipH="false" flipV="false" rot="0">
            <a:off x="7704283" y="1299253"/>
            <a:ext cx="3598419" cy="3593821"/>
          </a:xfrm>
          <a:custGeom>
            <a:avLst/>
            <a:gdLst/>
            <a:ahLst/>
            <a:cxnLst/>
            <a:rect r="r" b="b" t="t" l="l"/>
            <a:pathLst>
              <a:path h="3593821" w="3598419">
                <a:moveTo>
                  <a:pt x="0" y="0"/>
                </a:moveTo>
                <a:lnTo>
                  <a:pt x="3598419" y="0"/>
                </a:lnTo>
                <a:lnTo>
                  <a:pt x="3598419" y="3593822"/>
                </a:lnTo>
                <a:lnTo>
                  <a:pt x="0" y="3593822"/>
                </a:lnTo>
                <a:lnTo>
                  <a:pt x="0" y="0"/>
                </a:lnTo>
                <a:close/>
              </a:path>
            </a:pathLst>
          </a:custGeom>
          <a:blipFill>
            <a:blip r:embed="rId2"/>
            <a:stretch>
              <a:fillRect l="0" t="0" r="0" b="0"/>
            </a:stretch>
          </a:blipFill>
        </p:spPr>
      </p:sp>
      <p:sp>
        <p:nvSpPr>
          <p:cNvPr name="TextBox 9" id="9"/>
          <p:cNvSpPr txBox="true"/>
          <p:nvPr/>
        </p:nvSpPr>
        <p:spPr>
          <a:xfrm rot="0">
            <a:off x="1358071" y="5508599"/>
            <a:ext cx="3447103" cy="1948243"/>
          </a:xfrm>
          <a:prstGeom prst="rect">
            <a:avLst/>
          </a:prstGeom>
        </p:spPr>
        <p:txBody>
          <a:bodyPr anchor="t" rtlCol="false" tIns="0" lIns="0" bIns="0" rIns="0">
            <a:spAutoFit/>
          </a:bodyPr>
          <a:lstStyle/>
          <a:p>
            <a:pPr algn="l">
              <a:lnSpc>
                <a:spcPts val="5354"/>
              </a:lnSpc>
            </a:pPr>
            <a:r>
              <a:rPr lang="en-US" b="true" sz="2774" spc="-5">
                <a:solidFill>
                  <a:srgbClr val="FDEC00"/>
                </a:solidFill>
                <a:latin typeface="Vollkorn Bold"/>
                <a:ea typeface="Vollkorn Bold"/>
                <a:cs typeface="Vollkorn Bold"/>
                <a:sym typeface="Vollkorn Bold"/>
              </a:rPr>
              <a:t>WRITER :-</a:t>
            </a:r>
          </a:p>
          <a:p>
            <a:pPr algn="l">
              <a:lnSpc>
                <a:spcPts val="5354"/>
              </a:lnSpc>
            </a:pPr>
            <a:r>
              <a:rPr lang="en-US" b="true" sz="2774" spc="-5">
                <a:solidFill>
                  <a:srgbClr val="FDEC00"/>
                </a:solidFill>
                <a:latin typeface="Vollkorn Bold"/>
                <a:ea typeface="Vollkorn Bold"/>
                <a:cs typeface="Vollkorn Bold"/>
                <a:sym typeface="Vollkorn Bold"/>
              </a:rPr>
              <a:t>WEBSITE :-</a:t>
            </a:r>
          </a:p>
          <a:p>
            <a:pPr algn="l">
              <a:lnSpc>
                <a:spcPts val="5354"/>
              </a:lnSpc>
            </a:pPr>
            <a:r>
              <a:rPr lang="en-US" b="true" sz="2774" spc="-6">
                <a:solidFill>
                  <a:srgbClr val="FDEC00"/>
                </a:solidFill>
                <a:latin typeface="Vollkorn Bold"/>
                <a:ea typeface="Vollkorn Bold"/>
                <a:cs typeface="Vollkorn Bold"/>
                <a:sym typeface="Vollkorn Bold"/>
              </a:rPr>
              <a:t>MOBILE NUMBER :- </a:t>
            </a:r>
          </a:p>
        </p:txBody>
      </p:sp>
      <p:sp>
        <p:nvSpPr>
          <p:cNvPr name="TextBox 10" id="10"/>
          <p:cNvSpPr txBox="true"/>
          <p:nvPr/>
        </p:nvSpPr>
        <p:spPr>
          <a:xfrm rot="0">
            <a:off x="5120531" y="5508599"/>
            <a:ext cx="5167503" cy="1948243"/>
          </a:xfrm>
          <a:prstGeom prst="rect">
            <a:avLst/>
          </a:prstGeom>
        </p:spPr>
        <p:txBody>
          <a:bodyPr anchor="t" rtlCol="false" tIns="0" lIns="0" bIns="0" rIns="0">
            <a:spAutoFit/>
          </a:bodyPr>
          <a:lstStyle/>
          <a:p>
            <a:pPr algn="l">
              <a:lnSpc>
                <a:spcPts val="5354"/>
              </a:lnSpc>
            </a:pPr>
            <a:r>
              <a:rPr lang="en-US" b="true" sz="2774" spc="-5">
                <a:solidFill>
                  <a:srgbClr val="FFFFFF"/>
                </a:solidFill>
                <a:latin typeface="Vollkorn Bold"/>
                <a:ea typeface="Vollkorn Bold"/>
                <a:cs typeface="Vollkorn Bold"/>
                <a:sym typeface="Vollkorn Bold"/>
              </a:rPr>
              <a:t>MR. ANIKET BHARDWAJ </a:t>
            </a:r>
          </a:p>
          <a:p>
            <a:pPr algn="l">
              <a:lnSpc>
                <a:spcPts val="5354"/>
              </a:lnSpc>
            </a:pPr>
            <a:r>
              <a:rPr lang="en-US" b="true" sz="2774" spc="-5">
                <a:solidFill>
                  <a:srgbClr val="FFFFFF"/>
                </a:solidFill>
                <a:latin typeface="Vollkorn Bold"/>
                <a:ea typeface="Vollkorn Bold"/>
                <a:cs typeface="Vollkorn Bold"/>
                <a:sym typeface="Vollkorn Bold"/>
              </a:rPr>
              <a:t>ABCCHEMISTRY.COM </a:t>
            </a:r>
          </a:p>
          <a:p>
            <a:pPr algn="l">
              <a:lnSpc>
                <a:spcPts val="5354"/>
              </a:lnSpc>
            </a:pPr>
            <a:r>
              <a:rPr lang="en-US" b="true" sz="2774" spc="-6">
                <a:solidFill>
                  <a:srgbClr val="FFFFFF"/>
                </a:solidFill>
                <a:latin typeface="Vollkorn Bold"/>
                <a:ea typeface="Vollkorn Bold"/>
                <a:cs typeface="Vollkorn Bold"/>
                <a:sym typeface="Vollkorn Bold"/>
              </a:rPr>
              <a:t> 9212142424</a:t>
            </a:r>
          </a:p>
        </p:txBody>
      </p:sp>
      <p:sp>
        <p:nvSpPr>
          <p:cNvPr name="TextBox 11" id="11"/>
          <p:cNvSpPr txBox="true"/>
          <p:nvPr/>
        </p:nvSpPr>
        <p:spPr>
          <a:xfrm rot="0">
            <a:off x="9440553" y="7869142"/>
            <a:ext cx="3413825" cy="1266105"/>
          </a:xfrm>
          <a:prstGeom prst="rect">
            <a:avLst/>
          </a:prstGeom>
        </p:spPr>
        <p:txBody>
          <a:bodyPr anchor="t" rtlCol="false" tIns="0" lIns="0" bIns="0" rIns="0">
            <a:spAutoFit/>
          </a:bodyPr>
          <a:lstStyle/>
          <a:p>
            <a:pPr algn="l">
              <a:lnSpc>
                <a:spcPts val="5302"/>
              </a:lnSpc>
            </a:pPr>
            <a:r>
              <a:rPr lang="en-US" b="true" sz="2747" spc="-5">
                <a:solidFill>
                  <a:srgbClr val="FDEC00"/>
                </a:solidFill>
                <a:latin typeface="Vollkorn Bold"/>
                <a:ea typeface="Vollkorn Bold"/>
                <a:cs typeface="Vollkorn Bold"/>
                <a:sym typeface="Vollkorn Bold"/>
              </a:rPr>
              <a:t>EDITOR :- </a:t>
            </a:r>
          </a:p>
          <a:p>
            <a:pPr algn="l">
              <a:lnSpc>
                <a:spcPts val="5302"/>
              </a:lnSpc>
            </a:pPr>
            <a:r>
              <a:rPr lang="en-US" b="true" sz="2747" spc="-6">
                <a:solidFill>
                  <a:srgbClr val="FDEC00"/>
                </a:solidFill>
                <a:latin typeface="Vollkorn Bold"/>
                <a:ea typeface="Vollkorn Bold"/>
                <a:cs typeface="Vollkorn Bold"/>
                <a:sym typeface="Vollkorn Bold"/>
              </a:rPr>
              <a:t>DESIGNER :- </a:t>
            </a:r>
          </a:p>
        </p:txBody>
      </p:sp>
      <p:sp>
        <p:nvSpPr>
          <p:cNvPr name="TextBox 12" id="12"/>
          <p:cNvSpPr txBox="true"/>
          <p:nvPr/>
        </p:nvSpPr>
        <p:spPr>
          <a:xfrm rot="0">
            <a:off x="11908247" y="7869142"/>
            <a:ext cx="5117618" cy="1266105"/>
          </a:xfrm>
          <a:prstGeom prst="rect">
            <a:avLst/>
          </a:prstGeom>
        </p:spPr>
        <p:txBody>
          <a:bodyPr anchor="t" rtlCol="false" tIns="0" lIns="0" bIns="0" rIns="0">
            <a:spAutoFit/>
          </a:bodyPr>
          <a:lstStyle/>
          <a:p>
            <a:pPr algn="l">
              <a:lnSpc>
                <a:spcPts val="5302"/>
              </a:lnSpc>
            </a:pPr>
            <a:r>
              <a:rPr lang="en-US" b="true" sz="2747" spc="-5">
                <a:solidFill>
                  <a:srgbClr val="FFFFFF"/>
                </a:solidFill>
                <a:latin typeface="Vollkorn Bold"/>
                <a:ea typeface="Vollkorn Bold"/>
                <a:cs typeface="Vollkorn Bold"/>
                <a:sym typeface="Vollkorn Bold"/>
              </a:rPr>
              <a:t>MRS. ABHILASHA BHARDWAJ </a:t>
            </a:r>
          </a:p>
          <a:p>
            <a:pPr algn="l">
              <a:lnSpc>
                <a:spcPts val="5302"/>
              </a:lnSpc>
            </a:pPr>
            <a:r>
              <a:rPr lang="en-US" b="true" sz="2747" spc="-6">
                <a:solidFill>
                  <a:srgbClr val="FFFFFF"/>
                </a:solidFill>
                <a:latin typeface="Vollkorn Bold"/>
                <a:ea typeface="Vollkorn Bold"/>
                <a:cs typeface="Vollkorn Bold"/>
                <a:sym typeface="Vollkorn Bold"/>
              </a:rPr>
              <a:t> MRS. SHWETA THAKUR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DAGeHTTm07U</dc:identifier>
  <dcterms:modified xsi:type="dcterms:W3CDTF">2011-08-01T06:04:30Z</dcterms:modified>
  <cp:revision>1</cp:revision>
  <dc:title>Crystal Field Theory - CFT || U-5-P2-V1 || PDF || PPT ||  </dc:title>
</cp:coreProperties>
</file>