
<file path=[Content_Types].xml><?xml version="1.0" encoding="utf-8"?>
<Types xmlns="http://schemas.openxmlformats.org/package/2006/content-types">
  <Default ContentType="application/x-fontdata" Extension="fntdata"/>
  <Default ContentType="image/gif" Extension="gif"/>
  <Default ContentType="image/jpeg" Extension="jpeg"/>
  <Default ContentType="video/mp4" Extension="mp4"/>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Lst>
  <p:sldSz cx="18288000" cy="10287000"/>
  <p:notesSz cx="6858000" cy="9144000"/>
  <p:embeddedFontLst>
    <p:embeddedFont>
      <p:font typeface="Anton" charset="1" panose="00000500000000000000"/>
      <p:regular r:id="rId44"/>
    </p:embeddedFont>
    <p:embeddedFont>
      <p:font typeface="Arimo Bold" charset="1" panose="020B0704020202020204"/>
      <p:regular r:id="rId45"/>
    </p:embeddedFont>
    <p:embeddedFont>
      <p:font typeface="Montserrat Semi-Bold Bold" charset="1" panose="00000800000000000000"/>
      <p:regular r:id="rId46"/>
    </p:embeddedFont>
    <p:embeddedFont>
      <p:font typeface="Norwester" charset="1" panose="00000506000000000000"/>
      <p:regular r:id="rId47"/>
    </p:embeddedFont>
    <p:embeddedFont>
      <p:font typeface="Vollkorn" charset="1" panose="00000500000000000000"/>
      <p:regular r:id="rId48"/>
    </p:embeddedFont>
    <p:embeddedFont>
      <p:font typeface="Arimo" charset="1" panose="020B0604020202020204"/>
      <p:regular r:id="rId49"/>
    </p:embeddedFont>
    <p:embeddedFont>
      <p:font typeface="Vollkorn Bold" charset="1" panose="00000800000000000000"/>
      <p:regular r:id="rId50"/>
    </p:embeddedFont>
    <p:embeddedFont>
      <p:font typeface="Georgia Pro Bold" charset="1" panose="02040802050405020203"/>
      <p:regular r:id="rId51"/>
    </p:embeddedFont>
    <p:embeddedFont>
      <p:font typeface="Garamond" charset="1" panose="02020404030301010803"/>
      <p:regular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fonts/font44.fntdata" Type="http://schemas.openxmlformats.org/officeDocument/2006/relationships/font"/><Relationship Id="rId45" Target="fonts/font45.fntdata" Type="http://schemas.openxmlformats.org/officeDocument/2006/relationships/font"/><Relationship Id="rId46" Target="fonts/font46.fntdata" Type="http://schemas.openxmlformats.org/officeDocument/2006/relationships/font"/><Relationship Id="rId47" Target="fonts/font47.fntdata" Type="http://schemas.openxmlformats.org/officeDocument/2006/relationships/font"/><Relationship Id="rId48" Target="fonts/font48.fntdata" Type="http://schemas.openxmlformats.org/officeDocument/2006/relationships/font"/><Relationship Id="rId49" Target="fonts/font49.fntdata" Type="http://schemas.openxmlformats.org/officeDocument/2006/relationships/font"/><Relationship Id="rId5" Target="tableStyles.xml" Type="http://schemas.openxmlformats.org/officeDocument/2006/relationships/tableStyles"/><Relationship Id="rId50" Target="fonts/font50.fntdata" Type="http://schemas.openxmlformats.org/officeDocument/2006/relationships/font"/><Relationship Id="rId51" Target="fonts/font51.fntdata" Type="http://schemas.openxmlformats.org/officeDocument/2006/relationships/font"/><Relationship Id="rId52" Target="fonts/font52.fntdata" Type="http://schemas.openxmlformats.org/officeDocument/2006/relationships/font"/><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png" Type="http://schemas.openxmlformats.org/officeDocument/2006/relationships/image"/><Relationship Id="rId11" Target="../media/image8.svg" Type="http://schemas.openxmlformats.org/officeDocument/2006/relationships/image"/><Relationship Id="rId12" Target="../media/image9.png" Type="http://schemas.openxmlformats.org/officeDocument/2006/relationships/image"/><Relationship Id="rId13" Target="../media/image10.svg" Type="http://schemas.openxmlformats.org/officeDocument/2006/relationships/image"/><Relationship Id="rId14" Target="../media/image11.png" Type="http://schemas.openxmlformats.org/officeDocument/2006/relationships/image"/><Relationship Id="rId15" Target="../media/image12.gif" Type="http://schemas.openxmlformats.org/officeDocument/2006/relationships/image"/><Relationship Id="rId16" Target="../media/image13.png" Type="http://schemas.openxmlformats.org/officeDocument/2006/relationships/image"/><Relationship Id="rId17" Target="../media/image14.svg" Type="http://schemas.openxmlformats.org/officeDocument/2006/relationships/image"/><Relationship Id="rId18" Target="../media/image15.png" Type="http://schemas.openxmlformats.org/officeDocument/2006/relationships/image"/><Relationship Id="rId19" Target="../media/image16.svg" Type="http://schemas.openxmlformats.org/officeDocument/2006/relationships/image"/><Relationship Id="rId2" Target="../media/image1.jpeg" Type="http://schemas.openxmlformats.org/officeDocument/2006/relationships/image"/><Relationship Id="rId20" Target="../media/image17.png" Type="http://schemas.openxmlformats.org/officeDocument/2006/relationships/image"/><Relationship Id="rId21" Target="../media/image18.svg" Type="http://schemas.openxmlformats.org/officeDocument/2006/relationships/image"/><Relationship Id="rId3" Target="../media/VAE6p2zIeOk.mp4" Type="http://schemas.openxmlformats.org/officeDocument/2006/relationships/video"/><Relationship Id="rId4" Target="../media/VAE6p2zIeOk.mp4" Type="http://schemas.microsoft.com/office/2007/relationships/media"/><Relationship Id="rId5" Target="../media/image2.png" Type="http://schemas.openxmlformats.org/officeDocument/2006/relationships/image"/><Relationship Id="rId6" Target="../media/image3.svg" Type="http://schemas.openxmlformats.org/officeDocument/2006/relationships/image"/><Relationship Id="rId7" Target="../media/image4.png" Type="http://schemas.openxmlformats.org/officeDocument/2006/relationships/image"/><Relationship Id="rId8" Target="../media/image5.png" Type="http://schemas.openxmlformats.org/officeDocument/2006/relationships/image"/><Relationship Id="rId9" Target="../media/image6.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24.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8.png" Type="http://schemas.openxmlformats.org/officeDocument/2006/relationships/image"/><Relationship Id="rId11" Target="../media/image29.svg" Type="http://schemas.openxmlformats.org/officeDocument/2006/relationships/image"/><Relationship Id="rId12" Target="../media/image30.svg" Type="http://schemas.openxmlformats.org/officeDocument/2006/relationships/image"/><Relationship Id="rId13" Target="../media/image31.png" Type="http://schemas.openxmlformats.org/officeDocument/2006/relationships/image"/><Relationship Id="rId14" Target="../media/image32.svg" Type="http://schemas.openxmlformats.org/officeDocument/2006/relationships/image"/><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25.png" Type="http://schemas.openxmlformats.org/officeDocument/2006/relationships/image"/><Relationship Id="rId8" Target="../media/image26.svg" Type="http://schemas.openxmlformats.org/officeDocument/2006/relationships/image"/><Relationship Id="rId9" Target="../media/image27.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33.png" Type="http://schemas.openxmlformats.org/officeDocument/2006/relationships/image"/><Relationship Id="rId8" Target="../media/image34.svg" Type="http://schemas.openxmlformats.org/officeDocument/2006/relationships/image"/><Relationship Id="rId9" Target="../media/image35.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36.jpeg" Type="http://schemas.openxmlformats.org/officeDocument/2006/relationships/image"/><Relationship Id="rId8" Target="../media/image37.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36.jpeg" Type="http://schemas.openxmlformats.org/officeDocument/2006/relationships/image"/><Relationship Id="rId8" Target="../media/image37.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38.png" Type="http://schemas.openxmlformats.org/officeDocument/2006/relationships/image"/><Relationship Id="rId8" Target="../media/image39.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40.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41.png" Type="http://schemas.openxmlformats.org/officeDocument/2006/relationships/image"/><Relationship Id="rId8" Target="../media/image42.png" Type="http://schemas.openxmlformats.org/officeDocument/2006/relationships/image"/><Relationship Id="rId9" Target="../media/image43.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44.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8.svg" Type="http://schemas.openxmlformats.org/officeDocument/2006/relationships/image"/><Relationship Id="rId11" Target="../media/image49.png" Type="http://schemas.openxmlformats.org/officeDocument/2006/relationships/image"/><Relationship Id="rId12" Target="../media/image50.svg" Type="http://schemas.openxmlformats.org/officeDocument/2006/relationships/image"/><Relationship Id="rId13" Target="../media/image51.png" Type="http://schemas.openxmlformats.org/officeDocument/2006/relationships/image"/><Relationship Id="rId14" Target="../media/image52.svg" Type="http://schemas.openxmlformats.org/officeDocument/2006/relationships/image"/><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45.png" Type="http://schemas.openxmlformats.org/officeDocument/2006/relationships/image"/><Relationship Id="rId8" Target="../media/image46.svg" Type="http://schemas.openxmlformats.org/officeDocument/2006/relationships/image"/><Relationship Id="rId9" Target="../media/image47.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53.png" Type="http://schemas.openxmlformats.org/officeDocument/2006/relationships/image"/><Relationship Id="rId8" Target="../media/image54.png" Type="http://schemas.openxmlformats.org/officeDocument/2006/relationships/image"/><Relationship Id="rId9" Target="../media/image55.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56.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57.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58.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59.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60.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61.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62.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63.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64.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65.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66.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67.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68.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69.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70.png" Type="http://schemas.openxmlformats.org/officeDocument/2006/relationships/image"/><Relationship Id="rId8" Target="../media/image71.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72.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73.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74.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75.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9.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76.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a:hlinkClick action="ppaction://media"/>
          </p:cNvPr>
          <p:cNvPicPr>
            <a:picLocks noChangeAspect="true"/>
          </p:cNvPicPr>
          <p:nvPr>
            <a:videoFile r:link="rId3"/>
            <p:extLst>
              <p:ext uri="{DAA4B4D4-6D71-4841-9C94-3DE7FCFB9230}">
                <p14:media xmlns:p14="http://schemas.microsoft.com/office/powerpoint/2010/main" r:embed="rId4">
                  <p14:trim st="8525.0040" end="3500.0013"/>
                </p14:media>
              </p:ext>
            </p:extLst>
          </p:nvPr>
        </p:nvPicPr>
        <p:blipFill>
          <a:blip r:embed="rId2"/>
          <a:srcRect l="0" t="0" r="0" b="0"/>
          <a:stretch>
            <a:fillRect/>
          </a:stretch>
        </p:blipFill>
        <p:spPr>
          <a:xfrm flipH="false" flipV="false">
            <a:off x="0" y="0"/>
            <a:ext cx="18288000" cy="10287000"/>
          </a:xfrm>
          <a:prstGeom prst="rect">
            <a:avLst/>
          </a:prstGeom>
        </p:spPr>
      </p:pic>
      <p:grpSp>
        <p:nvGrpSpPr>
          <p:cNvPr name="Group 3" id="3"/>
          <p:cNvGrpSpPr/>
          <p:nvPr/>
        </p:nvGrpSpPr>
        <p:grpSpPr>
          <a:xfrm rot="0">
            <a:off x="0" y="0"/>
            <a:ext cx="18288000" cy="10287000"/>
            <a:chOff x="0" y="0"/>
            <a:chExt cx="4816593" cy="2709333"/>
          </a:xfrm>
        </p:grpSpPr>
        <p:sp>
          <p:nvSpPr>
            <p:cNvPr name="Freeform 4" id="4"/>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gradFill rotWithShape="true">
              <a:gsLst>
                <a:gs pos="0">
                  <a:srgbClr val="000000">
                    <a:alpha val="65000"/>
                  </a:srgbClr>
                </a:gs>
                <a:gs pos="100000">
                  <a:srgbClr val="044244">
                    <a:alpha val="65000"/>
                  </a:srgbClr>
                </a:gs>
              </a:gsLst>
              <a:lin ang="0"/>
            </a:gradFill>
          </p:spPr>
        </p:sp>
        <p:sp>
          <p:nvSpPr>
            <p:cNvPr name="TextBox 5" id="5"/>
            <p:cNvSpPr txBox="true"/>
            <p:nvPr/>
          </p:nvSpPr>
          <p:spPr>
            <a:xfrm>
              <a:off x="0" y="-38100"/>
              <a:ext cx="4816593" cy="2747433"/>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4423859">
            <a:off x="15826981" y="8668785"/>
            <a:ext cx="2864638" cy="1895523"/>
          </a:xfrm>
          <a:custGeom>
            <a:avLst/>
            <a:gdLst/>
            <a:ahLst/>
            <a:cxnLst/>
            <a:rect r="r" b="b" t="t" l="l"/>
            <a:pathLst>
              <a:path h="1895523" w="2864638">
                <a:moveTo>
                  <a:pt x="0" y="0"/>
                </a:moveTo>
                <a:lnTo>
                  <a:pt x="2864638" y="0"/>
                </a:lnTo>
                <a:lnTo>
                  <a:pt x="2864638" y="1895523"/>
                </a:lnTo>
                <a:lnTo>
                  <a:pt x="0" y="189552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7">
              <a:alphaModFix amt="6999"/>
            </a:blip>
            <a:stretch>
              <a:fillRect l="0" t="-7138" r="-7876" b="-15361"/>
            </a:stretch>
          </a:blipFill>
        </p:spPr>
      </p:sp>
      <p:sp>
        <p:nvSpPr>
          <p:cNvPr name="Freeform 8" id="8"/>
          <p:cNvSpPr/>
          <p:nvPr/>
        </p:nvSpPr>
        <p:spPr>
          <a:xfrm flipH="false" flipV="false" rot="0">
            <a:off x="13697622" y="6989418"/>
            <a:ext cx="3297582" cy="3297582"/>
          </a:xfrm>
          <a:custGeom>
            <a:avLst/>
            <a:gdLst/>
            <a:ahLst/>
            <a:cxnLst/>
            <a:rect r="r" b="b" t="t" l="l"/>
            <a:pathLst>
              <a:path h="3297582" w="3297582">
                <a:moveTo>
                  <a:pt x="0" y="0"/>
                </a:moveTo>
                <a:lnTo>
                  <a:pt x="3297582" y="0"/>
                </a:lnTo>
                <a:lnTo>
                  <a:pt x="3297582" y="3297582"/>
                </a:lnTo>
                <a:lnTo>
                  <a:pt x="0" y="329758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9" id="9"/>
          <p:cNvGrpSpPr/>
          <p:nvPr/>
        </p:nvGrpSpPr>
        <p:grpSpPr>
          <a:xfrm rot="0">
            <a:off x="4333647" y="3849762"/>
            <a:ext cx="7315394" cy="1204455"/>
            <a:chOff x="0" y="0"/>
            <a:chExt cx="1846784" cy="304067"/>
          </a:xfrm>
        </p:grpSpPr>
        <p:sp>
          <p:nvSpPr>
            <p:cNvPr name="Freeform 10" id="10"/>
            <p:cNvSpPr/>
            <p:nvPr/>
          </p:nvSpPr>
          <p:spPr>
            <a:xfrm flipH="false" flipV="false" rot="0">
              <a:off x="0" y="0"/>
              <a:ext cx="1846784" cy="304067"/>
            </a:xfrm>
            <a:custGeom>
              <a:avLst/>
              <a:gdLst/>
              <a:ahLst/>
              <a:cxnLst/>
              <a:rect r="r" b="b" t="t" l="l"/>
              <a:pathLst>
                <a:path h="304067" w="1846784">
                  <a:moveTo>
                    <a:pt x="0" y="0"/>
                  </a:moveTo>
                  <a:lnTo>
                    <a:pt x="1846784" y="0"/>
                  </a:lnTo>
                  <a:lnTo>
                    <a:pt x="1846784" y="304067"/>
                  </a:lnTo>
                  <a:lnTo>
                    <a:pt x="0" y="304067"/>
                  </a:lnTo>
                  <a:close/>
                </a:path>
              </a:pathLst>
            </a:custGeom>
            <a:solidFill>
              <a:srgbClr val="000000">
                <a:alpha val="0"/>
              </a:srgbClr>
            </a:solidFill>
            <a:ln w="38100" cap="sq">
              <a:solidFill>
                <a:srgbClr val="F5F5F5"/>
              </a:solidFill>
              <a:prstDash val="solid"/>
              <a:miter/>
            </a:ln>
          </p:spPr>
        </p:sp>
        <p:sp>
          <p:nvSpPr>
            <p:cNvPr name="TextBox 11" id="11"/>
            <p:cNvSpPr txBox="true"/>
            <p:nvPr/>
          </p:nvSpPr>
          <p:spPr>
            <a:xfrm>
              <a:off x="0" y="-38100"/>
              <a:ext cx="1846784" cy="342167"/>
            </a:xfrm>
            <a:prstGeom prst="rect">
              <a:avLst/>
            </a:prstGeom>
          </p:spPr>
          <p:txBody>
            <a:bodyPr anchor="ctr" rtlCol="false" tIns="50800" lIns="50800" bIns="50800" rIns="50800"/>
            <a:lstStyle/>
            <a:p>
              <a:pPr algn="ctr">
                <a:lnSpc>
                  <a:spcPts val="1819"/>
                </a:lnSpc>
                <a:spcBef>
                  <a:spcPct val="0"/>
                </a:spcBef>
              </a:pPr>
            </a:p>
          </p:txBody>
        </p:sp>
      </p:grpSp>
      <p:grpSp>
        <p:nvGrpSpPr>
          <p:cNvPr name="Group 12" id="12"/>
          <p:cNvGrpSpPr/>
          <p:nvPr/>
        </p:nvGrpSpPr>
        <p:grpSpPr>
          <a:xfrm rot="0">
            <a:off x="0" y="3849762"/>
            <a:ext cx="4158955" cy="1204455"/>
            <a:chOff x="0" y="0"/>
            <a:chExt cx="1049935" cy="304067"/>
          </a:xfrm>
        </p:grpSpPr>
        <p:sp>
          <p:nvSpPr>
            <p:cNvPr name="Freeform 13" id="13"/>
            <p:cNvSpPr/>
            <p:nvPr/>
          </p:nvSpPr>
          <p:spPr>
            <a:xfrm flipH="false" flipV="false" rot="0">
              <a:off x="0" y="0"/>
              <a:ext cx="1049935" cy="304067"/>
            </a:xfrm>
            <a:custGeom>
              <a:avLst/>
              <a:gdLst/>
              <a:ahLst/>
              <a:cxnLst/>
              <a:rect r="r" b="b" t="t" l="l"/>
              <a:pathLst>
                <a:path h="304067" w="1049935">
                  <a:moveTo>
                    <a:pt x="0" y="0"/>
                  </a:moveTo>
                  <a:lnTo>
                    <a:pt x="1049935" y="0"/>
                  </a:lnTo>
                  <a:lnTo>
                    <a:pt x="1049935" y="304067"/>
                  </a:lnTo>
                  <a:lnTo>
                    <a:pt x="0" y="304067"/>
                  </a:lnTo>
                  <a:close/>
                </a:path>
              </a:pathLst>
            </a:custGeom>
            <a:solidFill>
              <a:srgbClr val="FFFFFF"/>
            </a:solidFill>
          </p:spPr>
        </p:sp>
        <p:sp>
          <p:nvSpPr>
            <p:cNvPr name="TextBox 14" id="14"/>
            <p:cNvSpPr txBox="true"/>
            <p:nvPr/>
          </p:nvSpPr>
          <p:spPr>
            <a:xfrm>
              <a:off x="0" y="-38100"/>
              <a:ext cx="1049935" cy="342167"/>
            </a:xfrm>
            <a:prstGeom prst="rect">
              <a:avLst/>
            </a:prstGeom>
          </p:spPr>
          <p:txBody>
            <a:bodyPr anchor="ctr" rtlCol="false" tIns="50800" lIns="50800" bIns="50800" rIns="50800"/>
            <a:lstStyle/>
            <a:p>
              <a:pPr algn="ctr">
                <a:lnSpc>
                  <a:spcPts val="1819"/>
                </a:lnSpc>
                <a:spcBef>
                  <a:spcPct val="0"/>
                </a:spcBef>
              </a:pPr>
            </a:p>
          </p:txBody>
        </p:sp>
      </p:grpSp>
      <p:sp>
        <p:nvSpPr>
          <p:cNvPr name="Freeform 15" id="15"/>
          <p:cNvSpPr/>
          <p:nvPr/>
        </p:nvSpPr>
        <p:spPr>
          <a:xfrm flipH="false" flipV="true" rot="0">
            <a:off x="0" y="8946093"/>
            <a:ext cx="1340907" cy="1340907"/>
          </a:xfrm>
          <a:custGeom>
            <a:avLst/>
            <a:gdLst/>
            <a:ahLst/>
            <a:cxnLst/>
            <a:rect r="r" b="b" t="t" l="l"/>
            <a:pathLst>
              <a:path h="1340907" w="1340907">
                <a:moveTo>
                  <a:pt x="0" y="1340907"/>
                </a:moveTo>
                <a:lnTo>
                  <a:pt x="1340907" y="1340907"/>
                </a:lnTo>
                <a:lnTo>
                  <a:pt x="1340907" y="0"/>
                </a:lnTo>
                <a:lnTo>
                  <a:pt x="0" y="0"/>
                </a:lnTo>
                <a:lnTo>
                  <a:pt x="0" y="1340907"/>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6" id="16"/>
          <p:cNvSpPr/>
          <p:nvPr/>
        </p:nvSpPr>
        <p:spPr>
          <a:xfrm flipH="true" flipV="false" rot="0">
            <a:off x="16677614" y="-76200"/>
            <a:ext cx="1648486" cy="1648486"/>
          </a:xfrm>
          <a:custGeom>
            <a:avLst/>
            <a:gdLst/>
            <a:ahLst/>
            <a:cxnLst/>
            <a:rect r="r" b="b" t="t" l="l"/>
            <a:pathLst>
              <a:path h="1648486" w="1648486">
                <a:moveTo>
                  <a:pt x="1648486" y="0"/>
                </a:moveTo>
                <a:lnTo>
                  <a:pt x="0" y="0"/>
                </a:lnTo>
                <a:lnTo>
                  <a:pt x="0" y="1648486"/>
                </a:lnTo>
                <a:lnTo>
                  <a:pt x="1648486" y="1648486"/>
                </a:lnTo>
                <a:lnTo>
                  <a:pt x="1648486"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7" id="17"/>
          <p:cNvSpPr/>
          <p:nvPr/>
        </p:nvSpPr>
        <p:spPr>
          <a:xfrm flipH="false" flipV="false" rot="0">
            <a:off x="9973642" y="9548781"/>
            <a:ext cx="543370" cy="544732"/>
          </a:xfrm>
          <a:custGeom>
            <a:avLst/>
            <a:gdLst/>
            <a:ahLst/>
            <a:cxnLst/>
            <a:rect r="r" b="b" t="t" l="l"/>
            <a:pathLst>
              <a:path h="544732" w="543370">
                <a:moveTo>
                  <a:pt x="0" y="0"/>
                </a:moveTo>
                <a:lnTo>
                  <a:pt x="543370" y="0"/>
                </a:lnTo>
                <a:lnTo>
                  <a:pt x="543370" y="544731"/>
                </a:lnTo>
                <a:lnTo>
                  <a:pt x="0" y="54473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8" id="18"/>
          <p:cNvSpPr/>
          <p:nvPr/>
        </p:nvSpPr>
        <p:spPr>
          <a:xfrm flipH="false" flipV="false" rot="-4423859">
            <a:off x="-1964008" y="-260240"/>
            <a:ext cx="3928016" cy="2599158"/>
          </a:xfrm>
          <a:custGeom>
            <a:avLst/>
            <a:gdLst/>
            <a:ahLst/>
            <a:cxnLst/>
            <a:rect r="r" b="b" t="t" l="l"/>
            <a:pathLst>
              <a:path h="2599158" w="3928016">
                <a:moveTo>
                  <a:pt x="0" y="0"/>
                </a:moveTo>
                <a:lnTo>
                  <a:pt x="3928016" y="0"/>
                </a:lnTo>
                <a:lnTo>
                  <a:pt x="3928016" y="2599158"/>
                </a:lnTo>
                <a:lnTo>
                  <a:pt x="0" y="259915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9" id="19"/>
          <p:cNvGrpSpPr/>
          <p:nvPr/>
        </p:nvGrpSpPr>
        <p:grpSpPr>
          <a:xfrm rot="0">
            <a:off x="12700412" y="3288776"/>
            <a:ext cx="5221444" cy="5202592"/>
            <a:chOff x="0" y="0"/>
            <a:chExt cx="6961925" cy="6936789"/>
          </a:xfrm>
        </p:grpSpPr>
        <p:grpSp>
          <p:nvGrpSpPr>
            <p:cNvPr name="Group 20" id="20"/>
            <p:cNvGrpSpPr/>
            <p:nvPr/>
          </p:nvGrpSpPr>
          <p:grpSpPr>
            <a:xfrm rot="0">
              <a:off x="0" y="56049"/>
              <a:ext cx="6880740" cy="6880740"/>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38100" cap="sq">
                <a:solidFill>
                  <a:srgbClr val="FFFFFF"/>
                </a:solidFill>
                <a:prstDash val="solid"/>
                <a:miter/>
              </a:ln>
            </p:spPr>
          </p:sp>
          <p:sp>
            <p:nvSpPr>
              <p:cNvPr name="TextBox 22" id="22"/>
              <p:cNvSpPr txBox="true"/>
              <p:nvPr/>
            </p:nvSpPr>
            <p:spPr>
              <a:xfrm>
                <a:off x="76200" y="38100"/>
                <a:ext cx="660400" cy="698500"/>
              </a:xfrm>
              <a:prstGeom prst="rect">
                <a:avLst/>
              </a:prstGeom>
            </p:spPr>
            <p:txBody>
              <a:bodyPr anchor="ctr" rtlCol="false" tIns="53689" lIns="53689" bIns="53689" rIns="53689"/>
              <a:lstStyle/>
              <a:p>
                <a:pPr algn="ctr">
                  <a:lnSpc>
                    <a:spcPts val="1820"/>
                  </a:lnSpc>
                  <a:spcBef>
                    <a:spcPct val="0"/>
                  </a:spcBef>
                </a:pPr>
              </a:p>
            </p:txBody>
          </p:sp>
        </p:grpSp>
        <p:grpSp>
          <p:nvGrpSpPr>
            <p:cNvPr name="Group 23" id="23"/>
            <p:cNvGrpSpPr>
              <a:grpSpLocks noChangeAspect="true"/>
            </p:cNvGrpSpPr>
            <p:nvPr/>
          </p:nvGrpSpPr>
          <p:grpSpPr>
            <a:xfrm rot="0">
              <a:off x="377054" y="415049"/>
              <a:ext cx="6140157" cy="6140133"/>
              <a:chOff x="0" y="0"/>
              <a:chExt cx="6350000" cy="6349975"/>
            </a:xfrm>
          </p:grpSpPr>
          <p:sp>
            <p:nvSpPr>
              <p:cNvPr name="Freeform 24" id="2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4"/>
                <a:stretch>
                  <a:fillRect l="0" t="-483" r="0" b="-14516"/>
                </a:stretch>
              </a:blipFill>
            </p:spPr>
          </p:sp>
        </p:grpSp>
        <p:grpSp>
          <p:nvGrpSpPr>
            <p:cNvPr name="Group 25" id="25"/>
            <p:cNvGrpSpPr/>
            <p:nvPr/>
          </p:nvGrpSpPr>
          <p:grpSpPr>
            <a:xfrm rot="0">
              <a:off x="554" y="4506717"/>
              <a:ext cx="478623" cy="478623"/>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044244">
                      <a:alpha val="100000"/>
                    </a:srgbClr>
                  </a:gs>
                </a:gsLst>
                <a:lin ang="0"/>
              </a:gradFill>
              <a:ln w="38100" cap="sq">
                <a:solidFill>
                  <a:srgbClr val="FFFFFF"/>
                </a:solidFill>
                <a:prstDash val="solid"/>
                <a:miter/>
              </a:ln>
            </p:spPr>
          </p:sp>
          <p:sp>
            <p:nvSpPr>
              <p:cNvPr name="TextBox 27" id="27"/>
              <p:cNvSpPr txBox="true"/>
              <p:nvPr/>
            </p:nvSpPr>
            <p:spPr>
              <a:xfrm>
                <a:off x="76200" y="38100"/>
                <a:ext cx="660400" cy="698500"/>
              </a:xfrm>
              <a:prstGeom prst="rect">
                <a:avLst/>
              </a:prstGeom>
            </p:spPr>
            <p:txBody>
              <a:bodyPr anchor="ctr" rtlCol="false" tIns="53689" lIns="53689" bIns="53689" rIns="53689"/>
              <a:lstStyle/>
              <a:p>
                <a:pPr algn="ctr">
                  <a:lnSpc>
                    <a:spcPts val="1820"/>
                  </a:lnSpc>
                </a:pPr>
              </a:p>
            </p:txBody>
          </p:sp>
        </p:grpSp>
        <p:grpSp>
          <p:nvGrpSpPr>
            <p:cNvPr name="Group 28" id="28"/>
            <p:cNvGrpSpPr/>
            <p:nvPr/>
          </p:nvGrpSpPr>
          <p:grpSpPr>
            <a:xfrm rot="0">
              <a:off x="6483302" y="2153954"/>
              <a:ext cx="478623" cy="478623"/>
              <a:chOff x="0" y="0"/>
              <a:chExt cx="812800" cy="812800"/>
            </a:xfrm>
          </p:grpSpPr>
          <p:sp>
            <p:nvSpPr>
              <p:cNvPr name="Freeform 29" id="2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044244">
                      <a:alpha val="100000"/>
                    </a:srgbClr>
                  </a:gs>
                </a:gsLst>
                <a:lin ang="0"/>
              </a:gradFill>
              <a:ln w="38100" cap="sq">
                <a:solidFill>
                  <a:srgbClr val="FFFFFF"/>
                </a:solidFill>
                <a:prstDash val="solid"/>
                <a:miter/>
              </a:ln>
            </p:spPr>
          </p:sp>
          <p:sp>
            <p:nvSpPr>
              <p:cNvPr name="TextBox 30" id="30"/>
              <p:cNvSpPr txBox="true"/>
              <p:nvPr/>
            </p:nvSpPr>
            <p:spPr>
              <a:xfrm>
                <a:off x="76200" y="38100"/>
                <a:ext cx="660400" cy="698500"/>
              </a:xfrm>
              <a:prstGeom prst="rect">
                <a:avLst/>
              </a:prstGeom>
            </p:spPr>
            <p:txBody>
              <a:bodyPr anchor="ctr" rtlCol="false" tIns="53689" lIns="53689" bIns="53689" rIns="53689"/>
              <a:lstStyle/>
              <a:p>
                <a:pPr algn="ctr">
                  <a:lnSpc>
                    <a:spcPts val="1820"/>
                  </a:lnSpc>
                </a:pPr>
              </a:p>
            </p:txBody>
          </p:sp>
        </p:grpSp>
        <p:grpSp>
          <p:nvGrpSpPr>
            <p:cNvPr name="Group 31" id="31"/>
            <p:cNvGrpSpPr/>
            <p:nvPr/>
          </p:nvGrpSpPr>
          <p:grpSpPr>
            <a:xfrm rot="0">
              <a:off x="5051545" y="6055005"/>
              <a:ext cx="674404" cy="674404"/>
              <a:chOff x="0" y="0"/>
              <a:chExt cx="812800" cy="812800"/>
            </a:xfrm>
          </p:grpSpPr>
          <p:sp>
            <p:nvSpPr>
              <p:cNvPr name="Freeform 32" id="3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044244">
                      <a:alpha val="100000"/>
                    </a:srgbClr>
                  </a:gs>
                </a:gsLst>
                <a:lin ang="0"/>
              </a:gradFill>
              <a:ln w="38100" cap="sq">
                <a:solidFill>
                  <a:srgbClr val="FFFFFF"/>
                </a:solidFill>
                <a:prstDash val="solid"/>
                <a:miter/>
              </a:ln>
            </p:spPr>
          </p:sp>
          <p:sp>
            <p:nvSpPr>
              <p:cNvPr name="TextBox 33" id="33"/>
              <p:cNvSpPr txBox="true"/>
              <p:nvPr/>
            </p:nvSpPr>
            <p:spPr>
              <a:xfrm>
                <a:off x="76200" y="38100"/>
                <a:ext cx="660400" cy="698500"/>
              </a:xfrm>
              <a:prstGeom prst="rect">
                <a:avLst/>
              </a:prstGeom>
            </p:spPr>
            <p:txBody>
              <a:bodyPr anchor="ctr" rtlCol="false" tIns="53689" lIns="53689" bIns="53689" rIns="53689"/>
              <a:lstStyle/>
              <a:p>
                <a:pPr algn="ctr">
                  <a:lnSpc>
                    <a:spcPts val="1820"/>
                  </a:lnSpc>
                </a:pPr>
              </a:p>
            </p:txBody>
          </p:sp>
        </p:grpSp>
        <p:grpSp>
          <p:nvGrpSpPr>
            <p:cNvPr name="Group 34" id="34"/>
            <p:cNvGrpSpPr/>
            <p:nvPr/>
          </p:nvGrpSpPr>
          <p:grpSpPr>
            <a:xfrm rot="0">
              <a:off x="1614293" y="0"/>
              <a:ext cx="674404" cy="674404"/>
              <a:chOff x="0" y="0"/>
              <a:chExt cx="812800" cy="812800"/>
            </a:xfrm>
          </p:grpSpPr>
          <p:sp>
            <p:nvSpPr>
              <p:cNvPr name="Freeform 35" id="3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044244">
                      <a:alpha val="100000"/>
                    </a:srgbClr>
                  </a:gs>
                </a:gsLst>
                <a:lin ang="0"/>
              </a:gradFill>
              <a:ln w="38100" cap="sq">
                <a:solidFill>
                  <a:srgbClr val="FFFFFF"/>
                </a:solidFill>
                <a:prstDash val="solid"/>
                <a:miter/>
              </a:ln>
            </p:spPr>
          </p:sp>
          <p:sp>
            <p:nvSpPr>
              <p:cNvPr name="TextBox 36" id="36"/>
              <p:cNvSpPr txBox="true"/>
              <p:nvPr/>
            </p:nvSpPr>
            <p:spPr>
              <a:xfrm>
                <a:off x="76200" y="38100"/>
                <a:ext cx="660400" cy="698500"/>
              </a:xfrm>
              <a:prstGeom prst="rect">
                <a:avLst/>
              </a:prstGeom>
            </p:spPr>
            <p:txBody>
              <a:bodyPr anchor="ctr" rtlCol="false" tIns="53689" lIns="53689" bIns="53689" rIns="53689"/>
              <a:lstStyle/>
              <a:p>
                <a:pPr algn="ctr">
                  <a:lnSpc>
                    <a:spcPts val="1820"/>
                  </a:lnSpc>
                </a:pPr>
              </a:p>
            </p:txBody>
          </p:sp>
        </p:grpSp>
      </p:grpSp>
      <p:pic>
        <p:nvPicPr>
          <p:cNvPr name="Picture 37" id="37"/>
          <p:cNvPicPr>
            <a:picLocks noChangeAspect="true"/>
          </p:cNvPicPr>
          <p:nvPr/>
        </p:nvPicPr>
        <p:blipFill>
          <a:blip r:embed="rId15"/>
          <a:srcRect l="0" t="0" r="0" b="0"/>
          <a:stretch>
            <a:fillRect/>
          </a:stretch>
        </p:blipFill>
        <p:spPr>
          <a:xfrm flipH="false" flipV="false" rot="0">
            <a:off x="10002217" y="8747813"/>
            <a:ext cx="399358" cy="638972"/>
          </a:xfrm>
          <a:prstGeom prst="rect">
            <a:avLst/>
          </a:prstGeom>
        </p:spPr>
      </p:pic>
      <p:sp>
        <p:nvSpPr>
          <p:cNvPr name="Freeform 38" id="38"/>
          <p:cNvSpPr/>
          <p:nvPr/>
        </p:nvSpPr>
        <p:spPr>
          <a:xfrm flipH="false" flipV="false" rot="0">
            <a:off x="7396076" y="8350255"/>
            <a:ext cx="1021318" cy="908045"/>
          </a:xfrm>
          <a:custGeom>
            <a:avLst/>
            <a:gdLst/>
            <a:ahLst/>
            <a:cxnLst/>
            <a:rect r="r" b="b" t="t" l="l"/>
            <a:pathLst>
              <a:path h="908045" w="1021318">
                <a:moveTo>
                  <a:pt x="0" y="0"/>
                </a:moveTo>
                <a:lnTo>
                  <a:pt x="1021319" y="0"/>
                </a:lnTo>
                <a:lnTo>
                  <a:pt x="1021319" y="908045"/>
                </a:lnTo>
                <a:lnTo>
                  <a:pt x="0" y="908045"/>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39" id="39"/>
          <p:cNvSpPr txBox="true"/>
          <p:nvPr/>
        </p:nvSpPr>
        <p:spPr>
          <a:xfrm rot="0">
            <a:off x="412698" y="3939545"/>
            <a:ext cx="3333558" cy="920116"/>
          </a:xfrm>
          <a:prstGeom prst="rect">
            <a:avLst/>
          </a:prstGeom>
        </p:spPr>
        <p:txBody>
          <a:bodyPr anchor="t" rtlCol="false" tIns="0" lIns="0" bIns="0" rIns="0">
            <a:spAutoFit/>
          </a:bodyPr>
          <a:lstStyle/>
          <a:p>
            <a:pPr algn="ctr">
              <a:lnSpc>
                <a:spcPts val="7559"/>
              </a:lnSpc>
            </a:pPr>
            <a:r>
              <a:rPr lang="en-US" sz="5399">
                <a:solidFill>
                  <a:srgbClr val="FF0037"/>
                </a:solidFill>
                <a:latin typeface="Anton"/>
                <a:ea typeface="Anton"/>
                <a:cs typeface="Anton"/>
                <a:sym typeface="Anton"/>
              </a:rPr>
              <a:t>WRITTEN BY</a:t>
            </a:r>
          </a:p>
        </p:txBody>
      </p:sp>
      <p:sp>
        <p:nvSpPr>
          <p:cNvPr name="TextBox 40" id="40"/>
          <p:cNvSpPr txBox="true"/>
          <p:nvPr/>
        </p:nvSpPr>
        <p:spPr>
          <a:xfrm rot="0">
            <a:off x="4740845" y="3898269"/>
            <a:ext cx="6500997" cy="1002666"/>
          </a:xfrm>
          <a:prstGeom prst="rect">
            <a:avLst/>
          </a:prstGeom>
        </p:spPr>
        <p:txBody>
          <a:bodyPr anchor="t" rtlCol="false" tIns="0" lIns="0" bIns="0" rIns="0">
            <a:spAutoFit/>
          </a:bodyPr>
          <a:lstStyle/>
          <a:p>
            <a:pPr algn="l">
              <a:lnSpc>
                <a:spcPts val="8259"/>
              </a:lnSpc>
            </a:pPr>
            <a:r>
              <a:rPr lang="en-US" sz="5899">
                <a:solidFill>
                  <a:srgbClr val="FFFFFF"/>
                </a:solidFill>
                <a:latin typeface="Anton"/>
                <a:ea typeface="Anton"/>
                <a:cs typeface="Anton"/>
                <a:sym typeface="Anton"/>
              </a:rPr>
              <a:t>MR. ANIKET BHARDWAJ</a:t>
            </a:r>
          </a:p>
        </p:txBody>
      </p:sp>
      <p:sp>
        <p:nvSpPr>
          <p:cNvPr name="TextBox 41" id="41"/>
          <p:cNvSpPr txBox="true"/>
          <p:nvPr/>
        </p:nvSpPr>
        <p:spPr>
          <a:xfrm rot="0">
            <a:off x="5967326" y="9334988"/>
            <a:ext cx="3769820" cy="681703"/>
          </a:xfrm>
          <a:prstGeom prst="rect">
            <a:avLst/>
          </a:prstGeom>
        </p:spPr>
        <p:txBody>
          <a:bodyPr anchor="t" rtlCol="false" tIns="0" lIns="0" bIns="0" rIns="0">
            <a:spAutoFit/>
          </a:bodyPr>
          <a:lstStyle/>
          <a:p>
            <a:pPr algn="ctr">
              <a:lnSpc>
                <a:spcPts val="2730"/>
              </a:lnSpc>
            </a:pPr>
            <a:r>
              <a:rPr lang="en-US" b="true" sz="2100" spc="77">
                <a:solidFill>
                  <a:srgbClr val="FF0037"/>
                </a:solidFill>
                <a:latin typeface="Arimo Bold"/>
                <a:ea typeface="Arimo Bold"/>
                <a:cs typeface="Arimo Bold"/>
                <a:sym typeface="Arimo Bold"/>
              </a:rPr>
              <a:t>Www</a:t>
            </a:r>
            <a:r>
              <a:rPr lang="en-US" b="true" sz="2100" spc="77">
                <a:solidFill>
                  <a:srgbClr val="FFFFFF"/>
                </a:solidFill>
                <a:latin typeface="Arimo Bold"/>
                <a:ea typeface="Arimo Bold"/>
                <a:cs typeface="Arimo Bold"/>
                <a:sym typeface="Arimo Bold"/>
              </a:rPr>
              <a:t>.</a:t>
            </a:r>
            <a:r>
              <a:rPr lang="en-US" b="true" sz="2100" spc="77">
                <a:solidFill>
                  <a:srgbClr val="9DFF00"/>
                </a:solidFill>
                <a:latin typeface="Arimo Bold"/>
                <a:ea typeface="Arimo Bold"/>
                <a:cs typeface="Arimo Bold"/>
                <a:sym typeface="Arimo Bold"/>
              </a:rPr>
              <a:t>AniketBhardwaj</a:t>
            </a:r>
            <a:r>
              <a:rPr lang="en-US" b="true" sz="2100" spc="77">
                <a:solidFill>
                  <a:srgbClr val="FFFFFF"/>
                </a:solidFill>
                <a:latin typeface="Arimo Bold"/>
                <a:ea typeface="Arimo Bold"/>
                <a:cs typeface="Arimo Bold"/>
                <a:sym typeface="Arimo Bold"/>
              </a:rPr>
              <a:t>.</a:t>
            </a:r>
            <a:r>
              <a:rPr lang="en-US" b="true" sz="2100" spc="77">
                <a:solidFill>
                  <a:srgbClr val="02AEAE"/>
                </a:solidFill>
                <a:latin typeface="Arimo Bold"/>
                <a:ea typeface="Arimo Bold"/>
                <a:cs typeface="Arimo Bold"/>
                <a:sym typeface="Arimo Bold"/>
              </a:rPr>
              <a:t>Com</a:t>
            </a:r>
          </a:p>
          <a:p>
            <a:pPr algn="ctr">
              <a:lnSpc>
                <a:spcPts val="2730"/>
              </a:lnSpc>
            </a:pPr>
            <a:r>
              <a:rPr lang="en-US" b="true" sz="2100" spc="77">
                <a:solidFill>
                  <a:srgbClr val="02AEAE"/>
                </a:solidFill>
                <a:latin typeface="Arimo Bold"/>
                <a:ea typeface="Arimo Bold"/>
                <a:cs typeface="Arimo Bold"/>
                <a:sym typeface="Arimo Bold"/>
              </a:rPr>
              <a:t> </a:t>
            </a:r>
            <a:r>
              <a:rPr lang="en-US" b="true" sz="2100" spc="77">
                <a:solidFill>
                  <a:srgbClr val="FDEC00"/>
                </a:solidFill>
                <a:latin typeface="Arimo Bold"/>
                <a:ea typeface="Arimo Bold"/>
                <a:cs typeface="Arimo Bold"/>
                <a:sym typeface="Arimo Bold"/>
              </a:rPr>
              <a:t>Visit Inventor Profile</a:t>
            </a:r>
          </a:p>
        </p:txBody>
      </p:sp>
      <p:sp>
        <p:nvSpPr>
          <p:cNvPr name="TextBox 42" id="42"/>
          <p:cNvSpPr txBox="true"/>
          <p:nvPr/>
        </p:nvSpPr>
        <p:spPr>
          <a:xfrm rot="0">
            <a:off x="10695869" y="9581620"/>
            <a:ext cx="2431936" cy="462232"/>
          </a:xfrm>
          <a:prstGeom prst="rect">
            <a:avLst/>
          </a:prstGeom>
        </p:spPr>
        <p:txBody>
          <a:bodyPr anchor="t" rtlCol="false" tIns="0" lIns="0" bIns="0" rIns="0">
            <a:spAutoFit/>
          </a:bodyPr>
          <a:lstStyle/>
          <a:p>
            <a:pPr algn="l">
              <a:lnSpc>
                <a:spcPts val="3602"/>
              </a:lnSpc>
            </a:pPr>
            <a:r>
              <a:rPr lang="en-US" sz="3132" b="true">
                <a:solidFill>
                  <a:srgbClr val="FFFFFF"/>
                </a:solidFill>
                <a:latin typeface="Montserrat Semi-Bold Bold"/>
                <a:ea typeface="Montserrat Semi-Bold Bold"/>
                <a:cs typeface="Montserrat Semi-Bold Bold"/>
                <a:sym typeface="Montserrat Semi-Bold Bold"/>
              </a:rPr>
              <a:t>9212149491</a:t>
            </a:r>
          </a:p>
        </p:txBody>
      </p:sp>
      <p:sp>
        <p:nvSpPr>
          <p:cNvPr name="TextBox 43" id="43"/>
          <p:cNvSpPr txBox="true"/>
          <p:nvPr/>
        </p:nvSpPr>
        <p:spPr>
          <a:xfrm rot="0">
            <a:off x="786143" y="1550901"/>
            <a:ext cx="16715714" cy="1388104"/>
          </a:xfrm>
          <a:prstGeom prst="rect">
            <a:avLst/>
          </a:prstGeom>
        </p:spPr>
        <p:txBody>
          <a:bodyPr anchor="t" rtlCol="false" tIns="0" lIns="0" bIns="0" rIns="0">
            <a:spAutoFit/>
          </a:bodyPr>
          <a:lstStyle/>
          <a:p>
            <a:pPr algn="ctr">
              <a:lnSpc>
                <a:spcPts val="11567"/>
              </a:lnSpc>
            </a:pPr>
            <a:r>
              <a:rPr lang="en-US" sz="7560" spc="279">
                <a:solidFill>
                  <a:srgbClr val="FABB17"/>
                </a:solidFill>
                <a:latin typeface="Anton"/>
                <a:ea typeface="Anton"/>
                <a:cs typeface="Anton"/>
                <a:sym typeface="Anton"/>
              </a:rPr>
              <a:t>The Hydrogen Atom</a:t>
            </a:r>
          </a:p>
        </p:txBody>
      </p:sp>
      <p:sp>
        <p:nvSpPr>
          <p:cNvPr name="TextBox 44" id="44"/>
          <p:cNvSpPr txBox="true"/>
          <p:nvPr/>
        </p:nvSpPr>
        <p:spPr>
          <a:xfrm rot="0">
            <a:off x="10677800" y="8754094"/>
            <a:ext cx="2243099" cy="685044"/>
          </a:xfrm>
          <a:prstGeom prst="rect">
            <a:avLst/>
          </a:prstGeom>
        </p:spPr>
        <p:txBody>
          <a:bodyPr anchor="t" rtlCol="false" tIns="0" lIns="0" bIns="0" rIns="0">
            <a:spAutoFit/>
          </a:bodyPr>
          <a:lstStyle/>
          <a:p>
            <a:pPr algn="l">
              <a:lnSpc>
                <a:spcPts val="2692"/>
              </a:lnSpc>
            </a:pPr>
            <a:r>
              <a:rPr lang="en-US" b="true" sz="2301">
                <a:solidFill>
                  <a:srgbClr val="FFFFFF"/>
                </a:solidFill>
                <a:latin typeface="Arimo Bold"/>
                <a:ea typeface="Arimo Bold"/>
                <a:cs typeface="Arimo Bold"/>
                <a:sym typeface="Arimo Bold"/>
              </a:rPr>
              <a:t>DWARKA, NEW DELHI, INDIA</a:t>
            </a:r>
          </a:p>
        </p:txBody>
      </p:sp>
      <p:sp>
        <p:nvSpPr>
          <p:cNvPr name="TextBox 45" id="45"/>
          <p:cNvSpPr txBox="true"/>
          <p:nvPr/>
        </p:nvSpPr>
        <p:spPr>
          <a:xfrm rot="0">
            <a:off x="6004154" y="119393"/>
            <a:ext cx="6279693" cy="1538739"/>
          </a:xfrm>
          <a:prstGeom prst="rect">
            <a:avLst/>
          </a:prstGeom>
        </p:spPr>
        <p:txBody>
          <a:bodyPr anchor="t" rtlCol="false" tIns="0" lIns="0" bIns="0" rIns="0">
            <a:spAutoFit/>
          </a:bodyPr>
          <a:lstStyle/>
          <a:p>
            <a:pPr algn="ctr">
              <a:lnSpc>
                <a:spcPts val="12836"/>
              </a:lnSpc>
            </a:pPr>
            <a:r>
              <a:rPr lang="en-US" sz="8390" spc="310">
                <a:solidFill>
                  <a:srgbClr val="FEFEFE"/>
                </a:solidFill>
                <a:latin typeface="Anton"/>
                <a:ea typeface="Anton"/>
                <a:cs typeface="Anton"/>
                <a:sym typeface="Anton"/>
              </a:rPr>
              <a:t>COURSE WORK</a:t>
            </a:r>
          </a:p>
        </p:txBody>
      </p:sp>
      <p:sp>
        <p:nvSpPr>
          <p:cNvPr name="Freeform 46" id="46"/>
          <p:cNvSpPr/>
          <p:nvPr/>
        </p:nvSpPr>
        <p:spPr>
          <a:xfrm flipH="false" flipV="false" rot="0">
            <a:off x="3356208" y="9386785"/>
            <a:ext cx="2326558" cy="689243"/>
          </a:xfrm>
          <a:custGeom>
            <a:avLst/>
            <a:gdLst/>
            <a:ahLst/>
            <a:cxnLst/>
            <a:rect r="r" b="b" t="t" l="l"/>
            <a:pathLst>
              <a:path h="689243" w="2326558">
                <a:moveTo>
                  <a:pt x="0" y="0"/>
                </a:moveTo>
                <a:lnTo>
                  <a:pt x="2326558" y="0"/>
                </a:lnTo>
                <a:lnTo>
                  <a:pt x="2326558" y="689243"/>
                </a:lnTo>
                <a:lnTo>
                  <a:pt x="0" y="689243"/>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TextBox 47" id="47"/>
          <p:cNvSpPr txBox="true"/>
          <p:nvPr/>
        </p:nvSpPr>
        <p:spPr>
          <a:xfrm rot="0">
            <a:off x="782357" y="5470528"/>
            <a:ext cx="9734655" cy="1758950"/>
          </a:xfrm>
          <a:prstGeom prst="rect">
            <a:avLst/>
          </a:prstGeom>
        </p:spPr>
        <p:txBody>
          <a:bodyPr anchor="t" rtlCol="false" tIns="0" lIns="0" bIns="0" rIns="0">
            <a:spAutoFit/>
          </a:bodyPr>
          <a:lstStyle/>
          <a:p>
            <a:pPr algn="ctr">
              <a:lnSpc>
                <a:spcPts val="7000"/>
              </a:lnSpc>
            </a:pPr>
            <a:r>
              <a:rPr lang="en-US" sz="5000">
                <a:solidFill>
                  <a:srgbClr val="FFFFFF"/>
                </a:solidFill>
                <a:latin typeface="Norwester"/>
                <a:ea typeface="Norwester"/>
                <a:cs typeface="Norwester"/>
                <a:sym typeface="Norwester"/>
              </a:rPr>
              <a:t>    Version : 1.00</a:t>
            </a:r>
          </a:p>
          <a:p>
            <a:pPr algn="ctr">
              <a:lnSpc>
                <a:spcPts val="7000"/>
              </a:lnSpc>
            </a:pPr>
            <a:r>
              <a:rPr lang="en-US" sz="5000">
                <a:solidFill>
                  <a:srgbClr val="FFFFFF"/>
                </a:solidFill>
                <a:latin typeface="Norwester"/>
                <a:ea typeface="Norwester"/>
                <a:cs typeface="Norwester"/>
                <a:sym typeface="Norwester"/>
              </a:rPr>
              <a:t>    Last UpdateD : 31-01-2025 </a:t>
            </a:r>
          </a:p>
        </p:txBody>
      </p:sp>
      <p:sp>
        <p:nvSpPr>
          <p:cNvPr name="TextBox 48" id="48"/>
          <p:cNvSpPr txBox="true"/>
          <p:nvPr/>
        </p:nvSpPr>
        <p:spPr>
          <a:xfrm rot="0">
            <a:off x="3356208" y="8009672"/>
            <a:ext cx="2803759" cy="1199924"/>
          </a:xfrm>
          <a:prstGeom prst="rect">
            <a:avLst/>
          </a:prstGeom>
        </p:spPr>
        <p:txBody>
          <a:bodyPr anchor="t" rtlCol="false" tIns="0" lIns="0" bIns="0" rIns="0">
            <a:spAutoFit/>
          </a:bodyPr>
          <a:lstStyle/>
          <a:p>
            <a:pPr algn="l">
              <a:lnSpc>
                <a:spcPts val="3162"/>
              </a:lnSpc>
            </a:pPr>
            <a:r>
              <a:rPr lang="en-US" sz="2258" b="true">
                <a:solidFill>
                  <a:srgbClr val="FFFFFF"/>
                </a:solidFill>
                <a:latin typeface="Arimo Bold"/>
                <a:ea typeface="Arimo Bold"/>
                <a:cs typeface="Arimo Bold"/>
                <a:sym typeface="Arimo Bold"/>
              </a:rPr>
              <a:t>Scan this for </a:t>
            </a:r>
          </a:p>
          <a:p>
            <a:pPr algn="l">
              <a:lnSpc>
                <a:spcPts val="3162"/>
              </a:lnSpc>
            </a:pPr>
            <a:r>
              <a:rPr lang="en-US" sz="2258" b="true">
                <a:solidFill>
                  <a:srgbClr val="FFFFFF"/>
                </a:solidFill>
                <a:latin typeface="Arimo Bold"/>
                <a:ea typeface="Arimo Bold"/>
                <a:cs typeface="Arimo Bold"/>
                <a:sym typeface="Arimo Bold"/>
              </a:rPr>
              <a:t>PDF | PPT</a:t>
            </a:r>
          </a:p>
          <a:p>
            <a:pPr algn="l">
              <a:lnSpc>
                <a:spcPts val="3162"/>
              </a:lnSpc>
            </a:pPr>
            <a:r>
              <a:rPr lang="en-US" sz="2258" b="true">
                <a:solidFill>
                  <a:srgbClr val="FFFFFF"/>
                </a:solidFill>
                <a:latin typeface="Arimo Bold"/>
                <a:ea typeface="Arimo Bold"/>
                <a:cs typeface="Arimo Bold"/>
                <a:sym typeface="Arimo Bold"/>
              </a:rPr>
              <a:t>of this Presentation</a:t>
            </a:r>
          </a:p>
        </p:txBody>
      </p:sp>
      <p:grpSp>
        <p:nvGrpSpPr>
          <p:cNvPr name="Group 49" id="49"/>
          <p:cNvGrpSpPr/>
          <p:nvPr/>
        </p:nvGrpSpPr>
        <p:grpSpPr>
          <a:xfrm rot="0">
            <a:off x="670454" y="7760088"/>
            <a:ext cx="2372009" cy="2372009"/>
            <a:chOff x="0" y="0"/>
            <a:chExt cx="3162679" cy="3162679"/>
          </a:xfrm>
        </p:grpSpPr>
        <p:sp>
          <p:nvSpPr>
            <p:cNvPr name="Freeform 50" id="50"/>
            <p:cNvSpPr/>
            <p:nvPr/>
          </p:nvSpPr>
          <p:spPr>
            <a:xfrm flipH="false" flipV="false" rot="0">
              <a:off x="0" y="0"/>
              <a:ext cx="3162679" cy="3162679"/>
            </a:xfrm>
            <a:custGeom>
              <a:avLst/>
              <a:gdLst/>
              <a:ahLst/>
              <a:cxnLst/>
              <a:rect r="r" b="b" t="t" l="l"/>
              <a:pathLst>
                <a:path h="3162679" w="3162679">
                  <a:moveTo>
                    <a:pt x="0" y="0"/>
                  </a:moveTo>
                  <a:lnTo>
                    <a:pt x="3162679" y="0"/>
                  </a:lnTo>
                  <a:lnTo>
                    <a:pt x="3162679" y="3162679"/>
                  </a:lnTo>
                  <a:lnTo>
                    <a:pt x="0" y="3162679"/>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grpSp>
    </p:spTree>
  </p:cSld>
  <p:clrMapOvr>
    <a:masterClrMapping/>
  </p:clrMapOvr>
  <p:timing>
    <p:tnLst>
      <p:par>
        <p:cTn dur="indefinite" restart="never" nodeType="tmRoot">
          <p:childTnLst>
            <p:video>
              <p:cMediaNode vol="100000">
                <p:cTn fill="hold" display="false">
                  <p:stCondLst>
                    <p:cond delay="indefinite"/>
                  </p:stCondLst>
                </p:cTn>
                <p:tgtEl>
                  <p:spTgt spid="2"/>
                </p:tgtEl>
              </p:cMediaNode>
            </p:video>
          </p:childTnLst>
        </p:cTn>
      </p:par>
    </p:tnLst>
  </p:timing>
</p:sld>
</file>

<file path=ppt/slides/slide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3BD4A8">
                <a:alpha val="100000"/>
              </a:srgbClr>
            </a:gs>
            <a:gs pos="100000">
              <a:srgbClr val="002060">
                <a:alpha val="100000"/>
              </a:srgbClr>
            </a:gs>
          </a:gsLst>
          <a:lin ang="5400000"/>
        </a:gradFill>
      </p:bgPr>
    </p:bg>
    <p:spTree>
      <p:nvGrpSpPr>
        <p:cNvPr id="1" name=""/>
        <p:cNvGrpSpPr/>
        <p:nvPr/>
      </p:nvGrpSpPr>
      <p:grpSpPr>
        <a:xfrm>
          <a:off x="0" y="0"/>
          <a:ext cx="0" cy="0"/>
          <a:chOff x="0" y="0"/>
          <a:chExt cx="0" cy="0"/>
        </a:xfrm>
      </p:grpSpPr>
      <p:grpSp>
        <p:nvGrpSpPr>
          <p:cNvPr name="Group 2" id="2"/>
          <p:cNvGrpSpPr/>
          <p:nvPr/>
        </p:nvGrpSpPr>
        <p:grpSpPr>
          <a:xfrm rot="0">
            <a:off x="457985" y="325987"/>
            <a:ext cx="17450951" cy="9620579"/>
            <a:chOff x="0" y="0"/>
            <a:chExt cx="4575349" cy="2522356"/>
          </a:xfrm>
        </p:grpSpPr>
        <p:sp>
          <p:nvSpPr>
            <p:cNvPr name="Freeform 3" id="3"/>
            <p:cNvSpPr/>
            <p:nvPr/>
          </p:nvSpPr>
          <p:spPr>
            <a:xfrm flipH="false" flipV="false" rot="0">
              <a:off x="0" y="0"/>
              <a:ext cx="4575349" cy="2522356"/>
            </a:xfrm>
            <a:custGeom>
              <a:avLst/>
              <a:gdLst/>
              <a:ahLst/>
              <a:cxnLst/>
              <a:rect r="r" b="b" t="t" l="l"/>
              <a:pathLst>
                <a:path h="2522356" w="4575349">
                  <a:moveTo>
                    <a:pt x="0" y="0"/>
                  </a:moveTo>
                  <a:lnTo>
                    <a:pt x="4575349" y="0"/>
                  </a:lnTo>
                  <a:lnTo>
                    <a:pt x="4575349" y="2522356"/>
                  </a:lnTo>
                  <a:lnTo>
                    <a:pt x="0" y="2522356"/>
                  </a:lnTo>
                  <a:close/>
                </a:path>
              </a:pathLst>
            </a:custGeom>
            <a:solidFill>
              <a:srgbClr val="000000">
                <a:alpha val="0"/>
              </a:srgbClr>
            </a:solidFill>
            <a:ln w="28575" cap="sq">
              <a:solidFill>
                <a:srgbClr val="FFFFFF"/>
              </a:solidFill>
              <a:prstDash val="solid"/>
              <a:miter/>
            </a:ln>
          </p:spPr>
        </p:sp>
        <p:sp>
          <p:nvSpPr>
            <p:cNvPr name="TextBox 4" id="4"/>
            <p:cNvSpPr txBox="true"/>
            <p:nvPr/>
          </p:nvSpPr>
          <p:spPr>
            <a:xfrm>
              <a:off x="0" y="-28575"/>
              <a:ext cx="4575349" cy="2550931"/>
            </a:xfrm>
            <a:prstGeom prst="rect">
              <a:avLst/>
            </a:prstGeom>
          </p:spPr>
          <p:txBody>
            <a:bodyPr anchor="ctr" rtlCol="false" tIns="50800" lIns="50800" bIns="50800" rIns="50800"/>
            <a:lstStyle/>
            <a:p>
              <a:pPr algn="ctr">
                <a:lnSpc>
                  <a:spcPts val="2044"/>
                </a:lnSpc>
              </a:pPr>
            </a:p>
          </p:txBody>
        </p:sp>
      </p:grpSp>
      <p:grpSp>
        <p:nvGrpSpPr>
          <p:cNvPr name="Group 5" id="5"/>
          <p:cNvGrpSpPr/>
          <p:nvPr/>
        </p:nvGrpSpPr>
        <p:grpSpPr>
          <a:xfrm rot="0">
            <a:off x="868353" y="728182"/>
            <a:ext cx="16630215" cy="8816189"/>
            <a:chOff x="0" y="0"/>
            <a:chExt cx="4360166" cy="2311458"/>
          </a:xfrm>
        </p:grpSpPr>
        <p:sp>
          <p:nvSpPr>
            <p:cNvPr name="Freeform 6" id="6"/>
            <p:cNvSpPr/>
            <p:nvPr/>
          </p:nvSpPr>
          <p:spPr>
            <a:xfrm flipH="false" flipV="false" rot="0">
              <a:off x="0" y="0"/>
              <a:ext cx="4360166" cy="2311458"/>
            </a:xfrm>
            <a:custGeom>
              <a:avLst/>
              <a:gdLst/>
              <a:ahLst/>
              <a:cxnLst/>
              <a:rect r="r" b="b" t="t" l="l"/>
              <a:pathLst>
                <a:path h="2311458" w="4360166">
                  <a:moveTo>
                    <a:pt x="0" y="0"/>
                  </a:moveTo>
                  <a:lnTo>
                    <a:pt x="4360166" y="0"/>
                  </a:lnTo>
                  <a:lnTo>
                    <a:pt x="4360166" y="2311458"/>
                  </a:lnTo>
                  <a:lnTo>
                    <a:pt x="0" y="2311458"/>
                  </a:lnTo>
                  <a:close/>
                </a:path>
              </a:pathLst>
            </a:custGeom>
            <a:solidFill>
              <a:srgbClr val="000000">
                <a:alpha val="0"/>
              </a:srgbClr>
            </a:solidFill>
            <a:ln w="47625" cap="sq">
              <a:solidFill>
                <a:srgbClr val="FFFFFF"/>
              </a:solidFill>
              <a:prstDash val="solid"/>
              <a:miter/>
            </a:ln>
          </p:spPr>
        </p:sp>
        <p:sp>
          <p:nvSpPr>
            <p:cNvPr name="TextBox 7" id="7"/>
            <p:cNvSpPr txBox="true"/>
            <p:nvPr/>
          </p:nvSpPr>
          <p:spPr>
            <a:xfrm>
              <a:off x="0" y="-28575"/>
              <a:ext cx="4360166" cy="2340033"/>
            </a:xfrm>
            <a:prstGeom prst="rect">
              <a:avLst/>
            </a:prstGeom>
          </p:spPr>
          <p:txBody>
            <a:bodyPr anchor="ctr" rtlCol="false" tIns="50800" lIns="50800" bIns="50800" rIns="50800"/>
            <a:lstStyle/>
            <a:p>
              <a:pPr algn="ctr">
                <a:lnSpc>
                  <a:spcPts val="2044"/>
                </a:lnSpc>
              </a:pPr>
            </a:p>
          </p:txBody>
        </p:sp>
      </p:grpSp>
      <p:sp>
        <p:nvSpPr>
          <p:cNvPr name="Freeform 8" id="8"/>
          <p:cNvSpPr/>
          <p:nvPr/>
        </p:nvSpPr>
        <p:spPr>
          <a:xfrm flipH="false" flipV="false" rot="0">
            <a:off x="7384251" y="1549679"/>
            <a:ext cx="3598419" cy="3593821"/>
          </a:xfrm>
          <a:custGeom>
            <a:avLst/>
            <a:gdLst/>
            <a:ahLst/>
            <a:cxnLst/>
            <a:rect r="r" b="b" t="t" l="l"/>
            <a:pathLst>
              <a:path h="3593821" w="3598419">
                <a:moveTo>
                  <a:pt x="0" y="0"/>
                </a:moveTo>
                <a:lnTo>
                  <a:pt x="3598419" y="0"/>
                </a:lnTo>
                <a:lnTo>
                  <a:pt x="3598419" y="3593821"/>
                </a:lnTo>
                <a:lnTo>
                  <a:pt x="0" y="3593821"/>
                </a:lnTo>
                <a:lnTo>
                  <a:pt x="0" y="0"/>
                </a:lnTo>
                <a:close/>
              </a:path>
            </a:pathLst>
          </a:custGeom>
          <a:blipFill>
            <a:blip r:embed="rId2"/>
            <a:stretch>
              <a:fillRect l="0" t="0" r="0" b="0"/>
            </a:stretch>
          </a:blipFill>
        </p:spPr>
      </p:sp>
      <p:sp>
        <p:nvSpPr>
          <p:cNvPr name="TextBox 9" id="9"/>
          <p:cNvSpPr txBox="true"/>
          <p:nvPr/>
        </p:nvSpPr>
        <p:spPr>
          <a:xfrm rot="0">
            <a:off x="1541396" y="5571053"/>
            <a:ext cx="15505335" cy="2904012"/>
          </a:xfrm>
          <a:prstGeom prst="rect">
            <a:avLst/>
          </a:prstGeom>
        </p:spPr>
        <p:txBody>
          <a:bodyPr anchor="t" rtlCol="false" tIns="0" lIns="0" bIns="0" rIns="0">
            <a:spAutoFit/>
          </a:bodyPr>
          <a:lstStyle/>
          <a:p>
            <a:pPr algn="ctr">
              <a:lnSpc>
                <a:spcPts val="12661"/>
              </a:lnSpc>
            </a:pPr>
            <a:r>
              <a:rPr lang="en-US" sz="9043">
                <a:solidFill>
                  <a:srgbClr val="FFFFFF"/>
                </a:solidFill>
                <a:latin typeface="Anton"/>
                <a:ea typeface="Anton"/>
                <a:cs typeface="Anton"/>
                <a:sym typeface="Anton"/>
              </a:rPr>
              <a:t>UNIT - 1B</a:t>
            </a:r>
            <a:r>
              <a:rPr lang="en-US" sz="9043">
                <a:solidFill>
                  <a:srgbClr val="FFFFFF"/>
                </a:solidFill>
                <a:latin typeface="Anton"/>
                <a:ea typeface="Anton"/>
                <a:cs typeface="Anton"/>
                <a:sym typeface="Anton"/>
              </a:rPr>
              <a:t> | paper - 2</a:t>
            </a:r>
          </a:p>
          <a:p>
            <a:pPr algn="ctr">
              <a:lnSpc>
                <a:spcPts val="10561"/>
              </a:lnSpc>
            </a:pPr>
            <a:r>
              <a:rPr lang="en-US" sz="7544">
                <a:solidFill>
                  <a:srgbClr val="FFFFFF"/>
                </a:solidFill>
                <a:latin typeface="Anton"/>
                <a:ea typeface="Anton"/>
                <a:cs typeface="Anton"/>
                <a:sym typeface="Anton"/>
              </a:rPr>
              <a:t>THE HYDROGEN ATOM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TextBox 8" id="8"/>
          <p:cNvSpPr txBox="true"/>
          <p:nvPr/>
        </p:nvSpPr>
        <p:spPr>
          <a:xfrm rot="0">
            <a:off x="736373" y="583194"/>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INTRODUCTION</a:t>
            </a:r>
          </a:p>
        </p:txBody>
      </p:sp>
      <p:sp>
        <p:nvSpPr>
          <p:cNvPr name="Freeform 9" id="9"/>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593125" y="2579862"/>
            <a:ext cx="16814962" cy="4190365"/>
          </a:xfrm>
          <a:prstGeom prst="rect">
            <a:avLst/>
          </a:prstGeom>
        </p:spPr>
        <p:txBody>
          <a:bodyPr anchor="t" rtlCol="false" tIns="0" lIns="0" bIns="0" rIns="0">
            <a:spAutoFit/>
          </a:bodyPr>
          <a:lstStyle/>
          <a:p>
            <a:pPr algn="just">
              <a:lnSpc>
                <a:spcPts val="4759"/>
              </a:lnSpc>
            </a:pPr>
            <a:r>
              <a:rPr lang="en-US" sz="3399" spc="-6">
                <a:solidFill>
                  <a:srgbClr val="000000"/>
                </a:solidFill>
                <a:latin typeface="Vollkorn"/>
                <a:ea typeface="Vollkorn"/>
                <a:cs typeface="Vollkorn"/>
                <a:sym typeface="Vollkorn"/>
              </a:rPr>
              <a:t>A hydrogen atom is an atom of the chemical element hydrogen.</a:t>
            </a:r>
          </a:p>
          <a:p>
            <a:pPr algn="just">
              <a:lnSpc>
                <a:spcPts val="4759"/>
              </a:lnSpc>
            </a:pPr>
            <a:r>
              <a:rPr lang="en-US" sz="3399" spc="-6">
                <a:solidFill>
                  <a:srgbClr val="000000"/>
                </a:solidFill>
                <a:latin typeface="Vollkorn"/>
                <a:ea typeface="Vollkorn"/>
                <a:cs typeface="Vollkorn"/>
                <a:sym typeface="Vollkorn"/>
              </a:rPr>
              <a:t>The electrically neutral atom contains a single positively charged proton and a single negatively charged electron bound to the nucleus by the Coulomb force.</a:t>
            </a:r>
          </a:p>
          <a:p>
            <a:pPr algn="just">
              <a:lnSpc>
                <a:spcPts val="4759"/>
              </a:lnSpc>
            </a:pPr>
          </a:p>
          <a:p>
            <a:pPr algn="just">
              <a:lnSpc>
                <a:spcPts val="4759"/>
              </a:lnSpc>
            </a:pPr>
            <a:r>
              <a:rPr lang="en-US" sz="3399" spc="-6">
                <a:solidFill>
                  <a:srgbClr val="000000"/>
                </a:solidFill>
                <a:latin typeface="Vollkorn"/>
                <a:ea typeface="Vollkorn"/>
                <a:cs typeface="Vollkorn"/>
                <a:sym typeface="Vollkorn"/>
              </a:rPr>
              <a:t>General Symbol 1H</a:t>
            </a:r>
          </a:p>
          <a:p>
            <a:pPr algn="just" marL="734058" indent="-367029" lvl="1">
              <a:lnSpc>
                <a:spcPts val="4759"/>
              </a:lnSpc>
              <a:buFont typeface="Arial"/>
              <a:buChar char="•"/>
            </a:pPr>
            <a:r>
              <a:rPr lang="en-US" sz="3399" spc="-6">
                <a:solidFill>
                  <a:srgbClr val="000000"/>
                </a:solidFill>
                <a:latin typeface="Vollkorn"/>
                <a:ea typeface="Vollkorn"/>
                <a:cs typeface="Vollkorn"/>
                <a:sym typeface="Vollkorn"/>
              </a:rPr>
              <a:t>Protons 1</a:t>
            </a:r>
          </a:p>
          <a:p>
            <a:pPr algn="just" marL="734058" indent="-367029" lvl="1">
              <a:lnSpc>
                <a:spcPts val="4759"/>
              </a:lnSpc>
              <a:buFont typeface="Arial"/>
              <a:buChar char="•"/>
            </a:pPr>
            <a:r>
              <a:rPr lang="en-US" sz="3399" spc="-6">
                <a:solidFill>
                  <a:srgbClr val="000000"/>
                </a:solidFill>
                <a:latin typeface="Vollkorn"/>
                <a:ea typeface="Vollkorn"/>
                <a:cs typeface="Vollkorn"/>
                <a:sym typeface="Vollkorn"/>
              </a:rPr>
              <a:t>Neutrons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5333238" y="1332738"/>
            <a:ext cx="7621524" cy="7212330"/>
          </a:xfrm>
          <a:custGeom>
            <a:avLst/>
            <a:gdLst/>
            <a:ahLst/>
            <a:cxnLst/>
            <a:rect r="r" b="b" t="t" l="l"/>
            <a:pathLst>
              <a:path h="7212330" w="7621524">
                <a:moveTo>
                  <a:pt x="0" y="0"/>
                </a:moveTo>
                <a:lnTo>
                  <a:pt x="7621524" y="0"/>
                </a:lnTo>
                <a:lnTo>
                  <a:pt x="7621524" y="7212330"/>
                </a:lnTo>
                <a:lnTo>
                  <a:pt x="0" y="7212330"/>
                </a:lnTo>
                <a:lnTo>
                  <a:pt x="0" y="0"/>
                </a:lnTo>
                <a:close/>
              </a:path>
            </a:pathLst>
          </a:custGeom>
          <a:blipFill>
            <a:blip r:embed="rId7"/>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TextBox 8" id="8"/>
          <p:cNvSpPr txBox="true"/>
          <p:nvPr/>
        </p:nvSpPr>
        <p:spPr>
          <a:xfrm rot="0">
            <a:off x="736373" y="583194"/>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SCHRODINGER EQUATION OF HYDROGEN ATOM</a:t>
            </a:r>
          </a:p>
        </p:txBody>
      </p:sp>
      <p:sp>
        <p:nvSpPr>
          <p:cNvPr name="Freeform 9" id="9"/>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0" id="10"/>
          <p:cNvGrpSpPr/>
          <p:nvPr/>
        </p:nvGrpSpPr>
        <p:grpSpPr>
          <a:xfrm rot="0">
            <a:off x="736373" y="2916322"/>
            <a:ext cx="12747782" cy="5034353"/>
            <a:chOff x="0" y="0"/>
            <a:chExt cx="16997043" cy="6712471"/>
          </a:xfrm>
        </p:grpSpPr>
        <p:sp>
          <p:nvSpPr>
            <p:cNvPr name="Freeform 11" id="11"/>
            <p:cNvSpPr/>
            <p:nvPr/>
          </p:nvSpPr>
          <p:spPr>
            <a:xfrm flipH="false" flipV="false" rot="0">
              <a:off x="4388488" y="1977593"/>
              <a:ext cx="1330857" cy="44822"/>
            </a:xfrm>
            <a:custGeom>
              <a:avLst/>
              <a:gdLst/>
              <a:ahLst/>
              <a:cxnLst/>
              <a:rect r="r" b="b" t="t" l="l"/>
              <a:pathLst>
                <a:path h="44822" w="1330857">
                  <a:moveTo>
                    <a:pt x="0" y="0"/>
                  </a:moveTo>
                  <a:lnTo>
                    <a:pt x="1330857" y="0"/>
                  </a:lnTo>
                  <a:lnTo>
                    <a:pt x="1330857" y="44821"/>
                  </a:lnTo>
                  <a:lnTo>
                    <a:pt x="0" y="4482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2" id="12"/>
            <p:cNvSpPr/>
            <p:nvPr/>
          </p:nvSpPr>
          <p:spPr>
            <a:xfrm flipH="false" flipV="false" rot="0">
              <a:off x="6539925" y="1977593"/>
              <a:ext cx="1330857" cy="44822"/>
            </a:xfrm>
            <a:custGeom>
              <a:avLst/>
              <a:gdLst/>
              <a:ahLst/>
              <a:cxnLst/>
              <a:rect r="r" b="b" t="t" l="l"/>
              <a:pathLst>
                <a:path h="44822" w="1330857">
                  <a:moveTo>
                    <a:pt x="0" y="0"/>
                  </a:moveTo>
                  <a:lnTo>
                    <a:pt x="1330857" y="0"/>
                  </a:lnTo>
                  <a:lnTo>
                    <a:pt x="1330857" y="44821"/>
                  </a:lnTo>
                  <a:lnTo>
                    <a:pt x="0" y="44821"/>
                  </a:lnTo>
                  <a:lnTo>
                    <a:pt x="0" y="0"/>
                  </a:lnTo>
                  <a:close/>
                </a:path>
              </a:pathLst>
            </a:custGeom>
            <a:blipFill>
              <a:blip r:embed="rId7">
                <a:extLst>
                  <a:ext uri="{96DAC541-7B7A-43D3-8B79-37D633B846F1}">
                    <asvg:svgBlip xmlns:asvg="http://schemas.microsoft.com/office/drawing/2016/SVG/main" r:embed="rId9"/>
                  </a:ext>
                </a:extLst>
              </a:blip>
              <a:stretch>
                <a:fillRect l="0" t="0" r="0" b="0"/>
              </a:stretch>
            </a:blipFill>
          </p:spPr>
        </p:sp>
        <p:sp>
          <p:nvSpPr>
            <p:cNvPr name="Freeform 13" id="13"/>
            <p:cNvSpPr/>
            <p:nvPr/>
          </p:nvSpPr>
          <p:spPr>
            <a:xfrm flipH="false" flipV="false" rot="0">
              <a:off x="4493064" y="5387389"/>
              <a:ext cx="4553121" cy="1031177"/>
            </a:xfrm>
            <a:custGeom>
              <a:avLst/>
              <a:gdLst/>
              <a:ahLst/>
              <a:cxnLst/>
              <a:rect r="r" b="b" t="t" l="l"/>
              <a:pathLst>
                <a:path h="1031177" w="4553121">
                  <a:moveTo>
                    <a:pt x="0" y="0"/>
                  </a:moveTo>
                  <a:lnTo>
                    <a:pt x="4553122" y="0"/>
                  </a:lnTo>
                  <a:lnTo>
                    <a:pt x="4553122" y="1031177"/>
                  </a:lnTo>
                  <a:lnTo>
                    <a:pt x="0" y="103117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4" id="14"/>
            <p:cNvSpPr/>
            <p:nvPr/>
          </p:nvSpPr>
          <p:spPr>
            <a:xfrm flipH="false" flipV="false" rot="0">
              <a:off x="8691362" y="1977593"/>
              <a:ext cx="1330857" cy="44822"/>
            </a:xfrm>
            <a:custGeom>
              <a:avLst/>
              <a:gdLst/>
              <a:ahLst/>
              <a:cxnLst/>
              <a:rect r="r" b="b" t="t" l="l"/>
              <a:pathLst>
                <a:path h="44822" w="1330857">
                  <a:moveTo>
                    <a:pt x="0" y="0"/>
                  </a:moveTo>
                  <a:lnTo>
                    <a:pt x="1330857" y="0"/>
                  </a:lnTo>
                  <a:lnTo>
                    <a:pt x="1330857" y="44821"/>
                  </a:lnTo>
                  <a:lnTo>
                    <a:pt x="0" y="44821"/>
                  </a:lnTo>
                  <a:lnTo>
                    <a:pt x="0" y="0"/>
                  </a:lnTo>
                  <a:close/>
                </a:path>
              </a:pathLst>
            </a:custGeom>
            <a:blipFill>
              <a:blip r:embed="rId7">
                <a:extLst>
                  <a:ext uri="{96DAC541-7B7A-43D3-8B79-37D633B846F1}">
                    <asvg:svgBlip xmlns:asvg="http://schemas.microsoft.com/office/drawing/2016/SVG/main" r:embed="rId12"/>
                  </a:ext>
                </a:extLst>
              </a:blip>
              <a:stretch>
                <a:fillRect l="0" t="0" r="0" b="0"/>
              </a:stretch>
            </a:blipFill>
          </p:spPr>
        </p:sp>
        <p:sp>
          <p:nvSpPr>
            <p:cNvPr name="Freeform 15" id="15"/>
            <p:cNvSpPr/>
            <p:nvPr/>
          </p:nvSpPr>
          <p:spPr>
            <a:xfrm flipH="false" flipV="false" rot="0">
              <a:off x="10702581" y="1537134"/>
              <a:ext cx="4405447" cy="926019"/>
            </a:xfrm>
            <a:custGeom>
              <a:avLst/>
              <a:gdLst/>
              <a:ahLst/>
              <a:cxnLst/>
              <a:rect r="r" b="b" t="t" l="l"/>
              <a:pathLst>
                <a:path h="926019" w="4405447">
                  <a:moveTo>
                    <a:pt x="0" y="0"/>
                  </a:moveTo>
                  <a:lnTo>
                    <a:pt x="4405447" y="0"/>
                  </a:lnTo>
                  <a:lnTo>
                    <a:pt x="4405447" y="926019"/>
                  </a:lnTo>
                  <a:lnTo>
                    <a:pt x="0" y="926019"/>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16" id="16"/>
            <p:cNvSpPr txBox="true"/>
            <p:nvPr/>
          </p:nvSpPr>
          <p:spPr>
            <a:xfrm rot="0">
              <a:off x="0" y="-76200"/>
              <a:ext cx="11342345" cy="898085"/>
            </a:xfrm>
            <a:prstGeom prst="rect">
              <a:avLst/>
            </a:prstGeom>
          </p:spPr>
          <p:txBody>
            <a:bodyPr anchor="t" rtlCol="false" tIns="0" lIns="0" bIns="0" rIns="0">
              <a:spAutoFit/>
            </a:bodyPr>
            <a:lstStyle/>
            <a:p>
              <a:pPr algn="l">
                <a:lnSpc>
                  <a:spcPts val="5583"/>
                </a:lnSpc>
              </a:pPr>
              <a:r>
                <a:rPr lang="en-US" sz="4072">
                  <a:solidFill>
                    <a:srgbClr val="262626"/>
                  </a:solidFill>
                  <a:latin typeface="Vollkorn"/>
                  <a:ea typeface="Vollkorn"/>
                  <a:cs typeface="Vollkorn"/>
                  <a:sym typeface="Vollkorn"/>
                </a:rPr>
                <a:t>We know that Schrodinger equation:</a:t>
              </a:r>
            </a:p>
          </p:txBody>
        </p:sp>
        <p:sp>
          <p:nvSpPr>
            <p:cNvPr name="TextBox 17" id="17"/>
            <p:cNvSpPr txBox="true"/>
            <p:nvPr/>
          </p:nvSpPr>
          <p:spPr>
            <a:xfrm rot="0">
              <a:off x="4810565" y="842156"/>
              <a:ext cx="307050" cy="731288"/>
            </a:xfrm>
            <a:prstGeom prst="rect">
              <a:avLst/>
            </a:prstGeom>
          </p:spPr>
          <p:txBody>
            <a:bodyPr anchor="t" rtlCol="false" tIns="0" lIns="0" bIns="0" rIns="0">
              <a:spAutoFit/>
            </a:bodyPr>
            <a:lstStyle/>
            <a:p>
              <a:pPr algn="l">
                <a:lnSpc>
                  <a:spcPts val="4964"/>
                </a:lnSpc>
              </a:pPr>
              <a:r>
                <a:rPr lang="en-US" sz="2972" spc="2378">
                  <a:solidFill>
                    <a:srgbClr val="262626"/>
                  </a:solidFill>
                  <a:latin typeface="Arimo"/>
                  <a:ea typeface="Arimo"/>
                  <a:cs typeface="Arimo"/>
                  <a:sym typeface="Arimo"/>
                </a:rPr>
                <a:t>𝟐</a:t>
              </a:r>
            </a:p>
          </p:txBody>
        </p:sp>
        <p:sp>
          <p:nvSpPr>
            <p:cNvPr name="TextBox 18" id="18"/>
            <p:cNvSpPr txBox="true"/>
            <p:nvPr/>
          </p:nvSpPr>
          <p:spPr>
            <a:xfrm rot="0">
              <a:off x="6962002" y="842156"/>
              <a:ext cx="307050" cy="731288"/>
            </a:xfrm>
            <a:prstGeom prst="rect">
              <a:avLst/>
            </a:prstGeom>
          </p:spPr>
          <p:txBody>
            <a:bodyPr anchor="t" rtlCol="false" tIns="0" lIns="0" bIns="0" rIns="0">
              <a:spAutoFit/>
            </a:bodyPr>
            <a:lstStyle/>
            <a:p>
              <a:pPr algn="l">
                <a:lnSpc>
                  <a:spcPts val="4964"/>
                </a:lnSpc>
              </a:pPr>
              <a:r>
                <a:rPr lang="en-US" sz="2972" spc="2378">
                  <a:solidFill>
                    <a:srgbClr val="262626"/>
                  </a:solidFill>
                  <a:latin typeface="Arimo"/>
                  <a:ea typeface="Arimo"/>
                  <a:cs typeface="Arimo"/>
                  <a:sym typeface="Arimo"/>
                </a:rPr>
                <a:t>𝟐</a:t>
              </a:r>
            </a:p>
          </p:txBody>
        </p:sp>
        <p:sp>
          <p:nvSpPr>
            <p:cNvPr name="TextBox 19" id="19"/>
            <p:cNvSpPr txBox="true"/>
            <p:nvPr/>
          </p:nvSpPr>
          <p:spPr>
            <a:xfrm rot="0">
              <a:off x="9113439" y="842156"/>
              <a:ext cx="307050" cy="731288"/>
            </a:xfrm>
            <a:prstGeom prst="rect">
              <a:avLst/>
            </a:prstGeom>
          </p:spPr>
          <p:txBody>
            <a:bodyPr anchor="t" rtlCol="false" tIns="0" lIns="0" bIns="0" rIns="0">
              <a:spAutoFit/>
            </a:bodyPr>
            <a:lstStyle/>
            <a:p>
              <a:pPr algn="l">
                <a:lnSpc>
                  <a:spcPts val="4964"/>
                </a:lnSpc>
              </a:pPr>
              <a:r>
                <a:rPr lang="en-US" sz="2972" spc="2378">
                  <a:solidFill>
                    <a:srgbClr val="262626"/>
                  </a:solidFill>
                  <a:latin typeface="Arimo"/>
                  <a:ea typeface="Arimo"/>
                  <a:cs typeface="Arimo"/>
                  <a:sym typeface="Arimo"/>
                </a:rPr>
                <a:t>𝟐</a:t>
              </a:r>
            </a:p>
          </p:txBody>
        </p:sp>
        <p:sp>
          <p:nvSpPr>
            <p:cNvPr name="TextBox 20" id="20"/>
            <p:cNvSpPr txBox="true"/>
            <p:nvPr/>
          </p:nvSpPr>
          <p:spPr>
            <a:xfrm rot="0">
              <a:off x="4389932" y="973131"/>
              <a:ext cx="427637" cy="907298"/>
            </a:xfrm>
            <a:prstGeom prst="rect">
              <a:avLst/>
            </a:prstGeom>
          </p:spPr>
          <p:txBody>
            <a:bodyPr anchor="t" rtlCol="false" tIns="0" lIns="0" bIns="0" rIns="0">
              <a:spAutoFit/>
            </a:bodyPr>
            <a:lstStyle/>
            <a:p>
              <a:pPr algn="l">
                <a:lnSpc>
                  <a:spcPts val="5806"/>
                </a:lnSpc>
              </a:pPr>
              <a:r>
                <a:rPr lang="en-US" sz="4072" spc="1942">
                  <a:solidFill>
                    <a:srgbClr val="262626"/>
                  </a:solidFill>
                  <a:latin typeface="Arimo"/>
                  <a:ea typeface="Arimo"/>
                  <a:cs typeface="Arimo"/>
                  <a:sym typeface="Arimo"/>
                </a:rPr>
                <a:t>𝝏</a:t>
              </a:r>
            </a:p>
          </p:txBody>
        </p:sp>
        <p:sp>
          <p:nvSpPr>
            <p:cNvPr name="TextBox 21" id="21"/>
            <p:cNvSpPr txBox="true"/>
            <p:nvPr/>
          </p:nvSpPr>
          <p:spPr>
            <a:xfrm rot="0">
              <a:off x="5138108" y="973131"/>
              <a:ext cx="592227" cy="907298"/>
            </a:xfrm>
            <a:prstGeom prst="rect">
              <a:avLst/>
            </a:prstGeom>
          </p:spPr>
          <p:txBody>
            <a:bodyPr anchor="t" rtlCol="false" tIns="0" lIns="0" bIns="0" rIns="0">
              <a:spAutoFit/>
            </a:bodyPr>
            <a:lstStyle/>
            <a:p>
              <a:pPr algn="l">
                <a:lnSpc>
                  <a:spcPts val="5806"/>
                </a:lnSpc>
              </a:pPr>
              <a:r>
                <a:rPr lang="en-US" sz="4072" spc="1942">
                  <a:solidFill>
                    <a:srgbClr val="262626"/>
                  </a:solidFill>
                  <a:latin typeface="Arimo"/>
                  <a:ea typeface="Arimo"/>
                  <a:cs typeface="Arimo"/>
                  <a:sym typeface="Arimo"/>
                </a:rPr>
                <a:t>𝚿</a:t>
              </a:r>
            </a:p>
          </p:txBody>
        </p:sp>
        <p:sp>
          <p:nvSpPr>
            <p:cNvPr name="TextBox 22" id="22"/>
            <p:cNvSpPr txBox="true"/>
            <p:nvPr/>
          </p:nvSpPr>
          <p:spPr>
            <a:xfrm rot="0">
              <a:off x="4479575" y="1893202"/>
              <a:ext cx="1140947" cy="970716"/>
            </a:xfrm>
            <a:prstGeom prst="rect">
              <a:avLst/>
            </a:prstGeom>
          </p:spPr>
          <p:txBody>
            <a:bodyPr anchor="t" rtlCol="false" tIns="0" lIns="0" bIns="0" rIns="0">
              <a:spAutoFit/>
            </a:bodyPr>
            <a:lstStyle/>
            <a:p>
              <a:pPr algn="l">
                <a:lnSpc>
                  <a:spcPts val="5806"/>
                </a:lnSpc>
              </a:pPr>
              <a:r>
                <a:rPr lang="en-US" sz="4072">
                  <a:solidFill>
                    <a:srgbClr val="262626"/>
                  </a:solidFill>
                  <a:latin typeface="Arimo"/>
                  <a:ea typeface="Arimo"/>
                  <a:cs typeface="Arimo"/>
                  <a:sym typeface="Arimo"/>
                </a:rPr>
                <a:t>𝝏𝒙𝟐</a:t>
              </a:r>
            </a:p>
          </p:txBody>
        </p:sp>
        <p:sp>
          <p:nvSpPr>
            <p:cNvPr name="TextBox 23" id="23"/>
            <p:cNvSpPr txBox="true"/>
            <p:nvPr/>
          </p:nvSpPr>
          <p:spPr>
            <a:xfrm rot="0">
              <a:off x="6541369" y="973131"/>
              <a:ext cx="427637" cy="907298"/>
            </a:xfrm>
            <a:prstGeom prst="rect">
              <a:avLst/>
            </a:prstGeom>
          </p:spPr>
          <p:txBody>
            <a:bodyPr anchor="t" rtlCol="false" tIns="0" lIns="0" bIns="0" rIns="0">
              <a:spAutoFit/>
            </a:bodyPr>
            <a:lstStyle/>
            <a:p>
              <a:pPr algn="l">
                <a:lnSpc>
                  <a:spcPts val="5806"/>
                </a:lnSpc>
              </a:pPr>
              <a:r>
                <a:rPr lang="en-US" sz="4072" spc="1962">
                  <a:solidFill>
                    <a:srgbClr val="262626"/>
                  </a:solidFill>
                  <a:latin typeface="Arimo"/>
                  <a:ea typeface="Arimo"/>
                  <a:cs typeface="Arimo"/>
                  <a:sym typeface="Arimo"/>
                </a:rPr>
                <a:t>𝝏</a:t>
              </a:r>
            </a:p>
          </p:txBody>
        </p:sp>
        <p:sp>
          <p:nvSpPr>
            <p:cNvPr name="TextBox 24" id="24"/>
            <p:cNvSpPr txBox="true"/>
            <p:nvPr/>
          </p:nvSpPr>
          <p:spPr>
            <a:xfrm rot="0">
              <a:off x="7292993" y="973131"/>
              <a:ext cx="592227" cy="907298"/>
            </a:xfrm>
            <a:prstGeom prst="rect">
              <a:avLst/>
            </a:prstGeom>
          </p:spPr>
          <p:txBody>
            <a:bodyPr anchor="t" rtlCol="false" tIns="0" lIns="0" bIns="0" rIns="0">
              <a:spAutoFit/>
            </a:bodyPr>
            <a:lstStyle/>
            <a:p>
              <a:pPr algn="l">
                <a:lnSpc>
                  <a:spcPts val="5806"/>
                </a:lnSpc>
              </a:pPr>
              <a:r>
                <a:rPr lang="en-US" sz="4072" spc="1962">
                  <a:solidFill>
                    <a:srgbClr val="262626"/>
                  </a:solidFill>
                  <a:latin typeface="Arimo"/>
                  <a:ea typeface="Arimo"/>
                  <a:cs typeface="Arimo"/>
                  <a:sym typeface="Arimo"/>
                </a:rPr>
                <a:t>𝚿</a:t>
              </a:r>
            </a:p>
          </p:txBody>
        </p:sp>
        <p:sp>
          <p:nvSpPr>
            <p:cNvPr name="TextBox 25" id="25"/>
            <p:cNvSpPr txBox="true"/>
            <p:nvPr/>
          </p:nvSpPr>
          <p:spPr>
            <a:xfrm rot="0">
              <a:off x="6624116" y="1893202"/>
              <a:ext cx="1158531" cy="970716"/>
            </a:xfrm>
            <a:prstGeom prst="rect">
              <a:avLst/>
            </a:prstGeom>
          </p:spPr>
          <p:txBody>
            <a:bodyPr anchor="t" rtlCol="false" tIns="0" lIns="0" bIns="0" rIns="0">
              <a:spAutoFit/>
            </a:bodyPr>
            <a:lstStyle/>
            <a:p>
              <a:pPr algn="l">
                <a:lnSpc>
                  <a:spcPts val="5806"/>
                </a:lnSpc>
              </a:pPr>
              <a:r>
                <a:rPr lang="en-US" sz="4072" spc="8">
                  <a:solidFill>
                    <a:srgbClr val="262626"/>
                  </a:solidFill>
                  <a:latin typeface="Arimo"/>
                  <a:ea typeface="Arimo"/>
                  <a:cs typeface="Arimo"/>
                  <a:sym typeface="Arimo"/>
                </a:rPr>
                <a:t>𝝏𝒚𝟐</a:t>
              </a:r>
            </a:p>
          </p:txBody>
        </p:sp>
        <p:sp>
          <p:nvSpPr>
            <p:cNvPr name="TextBox 26" id="26"/>
            <p:cNvSpPr txBox="true"/>
            <p:nvPr/>
          </p:nvSpPr>
          <p:spPr>
            <a:xfrm rot="0">
              <a:off x="8692806" y="973131"/>
              <a:ext cx="427637" cy="907298"/>
            </a:xfrm>
            <a:prstGeom prst="rect">
              <a:avLst/>
            </a:prstGeom>
          </p:spPr>
          <p:txBody>
            <a:bodyPr anchor="t" rtlCol="false" tIns="0" lIns="0" bIns="0" rIns="0">
              <a:spAutoFit/>
            </a:bodyPr>
            <a:lstStyle/>
            <a:p>
              <a:pPr algn="l">
                <a:lnSpc>
                  <a:spcPts val="5806"/>
                </a:lnSpc>
              </a:pPr>
              <a:r>
                <a:rPr lang="en-US" sz="4072" spc="1966">
                  <a:solidFill>
                    <a:srgbClr val="262626"/>
                  </a:solidFill>
                  <a:latin typeface="Arimo"/>
                  <a:ea typeface="Arimo"/>
                  <a:cs typeface="Arimo"/>
                  <a:sym typeface="Arimo"/>
                </a:rPr>
                <a:t>𝝏</a:t>
              </a:r>
            </a:p>
          </p:txBody>
        </p:sp>
        <p:sp>
          <p:nvSpPr>
            <p:cNvPr name="TextBox 27" id="27"/>
            <p:cNvSpPr txBox="true"/>
            <p:nvPr/>
          </p:nvSpPr>
          <p:spPr>
            <a:xfrm rot="0">
              <a:off x="9444990" y="973131"/>
              <a:ext cx="592227" cy="907298"/>
            </a:xfrm>
            <a:prstGeom prst="rect">
              <a:avLst/>
            </a:prstGeom>
          </p:spPr>
          <p:txBody>
            <a:bodyPr anchor="t" rtlCol="false" tIns="0" lIns="0" bIns="0" rIns="0">
              <a:spAutoFit/>
            </a:bodyPr>
            <a:lstStyle/>
            <a:p>
              <a:pPr algn="l">
                <a:lnSpc>
                  <a:spcPts val="5806"/>
                </a:lnSpc>
              </a:pPr>
              <a:r>
                <a:rPr lang="en-US" sz="4072" spc="1966">
                  <a:solidFill>
                    <a:srgbClr val="262626"/>
                  </a:solidFill>
                  <a:latin typeface="Arimo"/>
                  <a:ea typeface="Arimo"/>
                  <a:cs typeface="Arimo"/>
                  <a:sym typeface="Arimo"/>
                </a:rPr>
                <a:t>𝚿</a:t>
              </a:r>
            </a:p>
          </p:txBody>
        </p:sp>
        <p:sp>
          <p:nvSpPr>
            <p:cNvPr name="TextBox 28" id="28"/>
            <p:cNvSpPr txBox="true"/>
            <p:nvPr/>
          </p:nvSpPr>
          <p:spPr>
            <a:xfrm rot="0">
              <a:off x="8803136" y="1893202"/>
              <a:ext cx="1102849" cy="970716"/>
            </a:xfrm>
            <a:prstGeom prst="rect">
              <a:avLst/>
            </a:prstGeom>
          </p:spPr>
          <p:txBody>
            <a:bodyPr anchor="t" rtlCol="false" tIns="0" lIns="0" bIns="0" rIns="0">
              <a:spAutoFit/>
            </a:bodyPr>
            <a:lstStyle/>
            <a:p>
              <a:pPr algn="l">
                <a:lnSpc>
                  <a:spcPts val="5806"/>
                </a:lnSpc>
              </a:pPr>
              <a:r>
                <a:rPr lang="en-US" sz="4072" spc="12">
                  <a:solidFill>
                    <a:srgbClr val="262626"/>
                  </a:solidFill>
                  <a:latin typeface="Arimo"/>
                  <a:ea typeface="Arimo"/>
                  <a:cs typeface="Arimo"/>
                  <a:sym typeface="Arimo"/>
                </a:rPr>
                <a:t>𝝏𝒛𝟐</a:t>
              </a:r>
            </a:p>
          </p:txBody>
        </p:sp>
        <p:sp>
          <p:nvSpPr>
            <p:cNvPr name="TextBox 29" id="29"/>
            <p:cNvSpPr txBox="true"/>
            <p:nvPr/>
          </p:nvSpPr>
          <p:spPr>
            <a:xfrm rot="0">
              <a:off x="10848251" y="866292"/>
              <a:ext cx="1688762" cy="1014137"/>
            </a:xfrm>
            <a:prstGeom prst="rect">
              <a:avLst/>
            </a:prstGeom>
          </p:spPr>
          <p:txBody>
            <a:bodyPr anchor="t" rtlCol="false" tIns="0" lIns="0" bIns="0" rIns="0">
              <a:spAutoFit/>
            </a:bodyPr>
            <a:lstStyle/>
            <a:p>
              <a:pPr algn="l">
                <a:lnSpc>
                  <a:spcPts val="5806"/>
                </a:lnSpc>
              </a:pPr>
              <a:r>
                <a:rPr lang="en-US" sz="4072" spc="61">
                  <a:solidFill>
                    <a:srgbClr val="262626"/>
                  </a:solidFill>
                  <a:latin typeface="Arimo"/>
                  <a:ea typeface="Arimo"/>
                  <a:cs typeface="Arimo"/>
                  <a:sym typeface="Arimo"/>
                </a:rPr>
                <a:t>𝟖𝝅𝟐𝝁</a:t>
              </a:r>
            </a:p>
          </p:txBody>
        </p:sp>
        <p:sp>
          <p:nvSpPr>
            <p:cNvPr name="TextBox 30" id="30"/>
            <p:cNvSpPr txBox="true"/>
            <p:nvPr/>
          </p:nvSpPr>
          <p:spPr>
            <a:xfrm rot="0">
              <a:off x="11368871" y="1893202"/>
              <a:ext cx="750568" cy="970716"/>
            </a:xfrm>
            <a:prstGeom prst="rect">
              <a:avLst/>
            </a:prstGeom>
          </p:spPr>
          <p:txBody>
            <a:bodyPr anchor="t" rtlCol="false" tIns="0" lIns="0" bIns="0" rIns="0">
              <a:spAutoFit/>
            </a:bodyPr>
            <a:lstStyle/>
            <a:p>
              <a:pPr algn="l">
                <a:lnSpc>
                  <a:spcPts val="5806"/>
                </a:lnSpc>
              </a:pPr>
              <a:r>
                <a:rPr lang="en-US" sz="4072">
                  <a:solidFill>
                    <a:srgbClr val="262626"/>
                  </a:solidFill>
                  <a:latin typeface="Arimo"/>
                  <a:ea typeface="Arimo"/>
                  <a:cs typeface="Arimo"/>
                  <a:sym typeface="Arimo"/>
                </a:rPr>
                <a:t>𝒉𝟐</a:t>
              </a:r>
            </a:p>
          </p:txBody>
        </p:sp>
        <p:sp>
          <p:nvSpPr>
            <p:cNvPr name="TextBox 31" id="31"/>
            <p:cNvSpPr txBox="true"/>
            <p:nvPr/>
          </p:nvSpPr>
          <p:spPr>
            <a:xfrm rot="0">
              <a:off x="5875940" y="1502673"/>
              <a:ext cx="525921" cy="898570"/>
            </a:xfrm>
            <a:prstGeom prst="rect">
              <a:avLst/>
            </a:prstGeom>
          </p:spPr>
          <p:txBody>
            <a:bodyPr anchor="t" rtlCol="false" tIns="0" lIns="0" bIns="0" rIns="0">
              <a:spAutoFit/>
            </a:bodyPr>
            <a:lstStyle/>
            <a:p>
              <a:pPr algn="l">
                <a:lnSpc>
                  <a:spcPts val="5706"/>
                </a:lnSpc>
              </a:pPr>
              <a:r>
                <a:rPr lang="en-US" sz="4076">
                  <a:solidFill>
                    <a:srgbClr val="262626"/>
                  </a:solidFill>
                  <a:latin typeface="Arimo"/>
                  <a:ea typeface="Arimo"/>
                  <a:cs typeface="Arimo"/>
                  <a:sym typeface="Arimo"/>
                </a:rPr>
                <a:t>+</a:t>
              </a:r>
            </a:p>
          </p:txBody>
        </p:sp>
        <p:sp>
          <p:nvSpPr>
            <p:cNvPr name="TextBox 32" id="32"/>
            <p:cNvSpPr txBox="true"/>
            <p:nvPr/>
          </p:nvSpPr>
          <p:spPr>
            <a:xfrm rot="0">
              <a:off x="8027377" y="1502673"/>
              <a:ext cx="525921" cy="898570"/>
            </a:xfrm>
            <a:prstGeom prst="rect">
              <a:avLst/>
            </a:prstGeom>
          </p:spPr>
          <p:txBody>
            <a:bodyPr anchor="t" rtlCol="false" tIns="0" lIns="0" bIns="0" rIns="0">
              <a:spAutoFit/>
            </a:bodyPr>
            <a:lstStyle/>
            <a:p>
              <a:pPr algn="l">
                <a:lnSpc>
                  <a:spcPts val="5706"/>
                </a:lnSpc>
              </a:pPr>
              <a:r>
                <a:rPr lang="en-US" sz="4076">
                  <a:solidFill>
                    <a:srgbClr val="262626"/>
                  </a:solidFill>
                  <a:latin typeface="Arimo"/>
                  <a:ea typeface="Arimo"/>
                  <a:cs typeface="Arimo"/>
                  <a:sym typeface="Arimo"/>
                </a:rPr>
                <a:t>+</a:t>
              </a:r>
            </a:p>
          </p:txBody>
        </p:sp>
        <p:sp>
          <p:nvSpPr>
            <p:cNvPr name="TextBox 33" id="33"/>
            <p:cNvSpPr txBox="true"/>
            <p:nvPr/>
          </p:nvSpPr>
          <p:spPr>
            <a:xfrm rot="0">
              <a:off x="10179375" y="1502673"/>
              <a:ext cx="525921" cy="898570"/>
            </a:xfrm>
            <a:prstGeom prst="rect">
              <a:avLst/>
            </a:prstGeom>
          </p:spPr>
          <p:txBody>
            <a:bodyPr anchor="t" rtlCol="false" tIns="0" lIns="0" bIns="0" rIns="0">
              <a:spAutoFit/>
            </a:bodyPr>
            <a:lstStyle/>
            <a:p>
              <a:pPr algn="l">
                <a:lnSpc>
                  <a:spcPts val="5706"/>
                </a:lnSpc>
              </a:pPr>
              <a:r>
                <a:rPr lang="en-US" sz="4076">
                  <a:solidFill>
                    <a:srgbClr val="262626"/>
                  </a:solidFill>
                  <a:latin typeface="Arimo"/>
                  <a:ea typeface="Arimo"/>
                  <a:cs typeface="Arimo"/>
                  <a:sym typeface="Arimo"/>
                </a:rPr>
                <a:t>+</a:t>
              </a:r>
            </a:p>
          </p:txBody>
        </p:sp>
        <p:sp>
          <p:nvSpPr>
            <p:cNvPr name="TextBox 34" id="34"/>
            <p:cNvSpPr txBox="true"/>
            <p:nvPr/>
          </p:nvSpPr>
          <p:spPr>
            <a:xfrm rot="0">
              <a:off x="13054853" y="1502673"/>
              <a:ext cx="3942190" cy="898570"/>
            </a:xfrm>
            <a:prstGeom prst="rect">
              <a:avLst/>
            </a:prstGeom>
          </p:spPr>
          <p:txBody>
            <a:bodyPr anchor="t" rtlCol="false" tIns="0" lIns="0" bIns="0" rIns="0">
              <a:spAutoFit/>
            </a:bodyPr>
            <a:lstStyle/>
            <a:p>
              <a:pPr algn="l">
                <a:lnSpc>
                  <a:spcPts val="5706"/>
                </a:lnSpc>
              </a:pPr>
              <a:r>
                <a:rPr lang="en-US" sz="4076" spc="1149">
                  <a:solidFill>
                    <a:srgbClr val="262626"/>
                  </a:solidFill>
                  <a:latin typeface="Arimo"/>
                  <a:ea typeface="Arimo"/>
                  <a:cs typeface="Arimo"/>
                  <a:sym typeface="Arimo"/>
                </a:rPr>
                <a:t>𝑬−𝒗𝚿=𝟎</a:t>
              </a:r>
            </a:p>
          </p:txBody>
        </p:sp>
        <p:sp>
          <p:nvSpPr>
            <p:cNvPr name="TextBox 35" id="35"/>
            <p:cNvSpPr txBox="true"/>
            <p:nvPr/>
          </p:nvSpPr>
          <p:spPr>
            <a:xfrm rot="0">
              <a:off x="0" y="2969413"/>
              <a:ext cx="4521337" cy="1722960"/>
            </a:xfrm>
            <a:prstGeom prst="rect">
              <a:avLst/>
            </a:prstGeom>
          </p:spPr>
          <p:txBody>
            <a:bodyPr anchor="t" rtlCol="false" tIns="0" lIns="0" bIns="0" rIns="0">
              <a:spAutoFit/>
            </a:bodyPr>
            <a:lstStyle/>
            <a:p>
              <a:pPr algn="l">
                <a:lnSpc>
                  <a:spcPts val="5415"/>
                </a:lnSpc>
              </a:pPr>
              <a:r>
                <a:rPr lang="en-US" sz="3054">
                  <a:solidFill>
                    <a:srgbClr val="262626"/>
                  </a:solidFill>
                  <a:latin typeface="Vollkorn"/>
                  <a:ea typeface="Vollkorn"/>
                  <a:cs typeface="Vollkorn"/>
                  <a:sym typeface="Vollkorn"/>
                </a:rPr>
                <a:t>We can also write as: </a:t>
              </a:r>
              <a:r>
                <a:rPr lang="en-US" b="true" sz="3054">
                  <a:solidFill>
                    <a:srgbClr val="262626"/>
                  </a:solidFill>
                  <a:latin typeface="Vollkorn Bold"/>
                  <a:ea typeface="Vollkorn Bold"/>
                  <a:cs typeface="Vollkorn Bold"/>
                  <a:sym typeface="Vollkorn Bold"/>
                </a:rPr>
                <a:t>Laplacian</a:t>
              </a:r>
            </a:p>
          </p:txBody>
        </p:sp>
        <p:sp>
          <p:nvSpPr>
            <p:cNvPr name="TextBox 36" id="36"/>
            <p:cNvSpPr txBox="true"/>
            <p:nvPr/>
          </p:nvSpPr>
          <p:spPr>
            <a:xfrm rot="0">
              <a:off x="2068690" y="5210252"/>
              <a:ext cx="2437304" cy="1163320"/>
            </a:xfrm>
            <a:prstGeom prst="rect">
              <a:avLst/>
            </a:prstGeom>
          </p:spPr>
          <p:txBody>
            <a:bodyPr anchor="t" rtlCol="false" tIns="0" lIns="0" bIns="0" rIns="0">
              <a:spAutoFit/>
            </a:bodyPr>
            <a:lstStyle/>
            <a:p>
              <a:pPr algn="l">
                <a:lnSpc>
                  <a:spcPts val="6641"/>
                </a:lnSpc>
              </a:pPr>
              <a:r>
                <a:rPr lang="en-US" sz="4744" spc="479">
                  <a:solidFill>
                    <a:srgbClr val="262626"/>
                  </a:solidFill>
                  <a:latin typeface="Arimo"/>
                  <a:ea typeface="Arimo"/>
                  <a:cs typeface="Arimo"/>
                  <a:sym typeface="Arimo"/>
                </a:rPr>
                <a:t>𝛁𝟐𝚿+</a:t>
              </a:r>
            </a:p>
          </p:txBody>
        </p:sp>
        <p:sp>
          <p:nvSpPr>
            <p:cNvPr name="TextBox 37" id="37"/>
            <p:cNvSpPr txBox="true"/>
            <p:nvPr/>
          </p:nvSpPr>
          <p:spPr>
            <a:xfrm rot="0">
              <a:off x="6675834" y="5335430"/>
              <a:ext cx="4591155" cy="1038142"/>
            </a:xfrm>
            <a:prstGeom prst="rect">
              <a:avLst/>
            </a:prstGeom>
          </p:spPr>
          <p:txBody>
            <a:bodyPr anchor="t" rtlCol="false" tIns="0" lIns="0" bIns="0" rIns="0">
              <a:spAutoFit/>
            </a:bodyPr>
            <a:lstStyle/>
            <a:p>
              <a:pPr algn="l">
                <a:lnSpc>
                  <a:spcPts val="6641"/>
                </a:lnSpc>
              </a:pPr>
              <a:r>
                <a:rPr lang="en-US" sz="4744" spc="1342">
                  <a:solidFill>
                    <a:srgbClr val="262626"/>
                  </a:solidFill>
                  <a:latin typeface="Arimo"/>
                  <a:ea typeface="Arimo"/>
                  <a:cs typeface="Arimo"/>
                  <a:sym typeface="Arimo"/>
                </a:rPr>
                <a:t>𝑬−𝒗𝜳=𝟎</a:t>
              </a:r>
            </a:p>
          </p:txBody>
        </p:sp>
        <p:sp>
          <p:nvSpPr>
            <p:cNvPr name="TextBox 38" id="38"/>
            <p:cNvSpPr txBox="true"/>
            <p:nvPr/>
          </p:nvSpPr>
          <p:spPr>
            <a:xfrm rot="0">
              <a:off x="4638174" y="5047214"/>
              <a:ext cx="769315" cy="789145"/>
            </a:xfrm>
            <a:prstGeom prst="rect">
              <a:avLst/>
            </a:prstGeom>
          </p:spPr>
          <p:txBody>
            <a:bodyPr anchor="t" rtlCol="false" tIns="0" lIns="0" bIns="0" rIns="0">
              <a:spAutoFit/>
            </a:bodyPr>
            <a:lstStyle/>
            <a:p>
              <a:pPr algn="l">
                <a:lnSpc>
                  <a:spcPts val="5180"/>
                </a:lnSpc>
              </a:pPr>
              <a:r>
                <a:rPr lang="en-US" sz="3465" spc="3">
                  <a:solidFill>
                    <a:srgbClr val="262626"/>
                  </a:solidFill>
                  <a:latin typeface="Arimo"/>
                  <a:ea typeface="Arimo"/>
                  <a:cs typeface="Arimo"/>
                  <a:sym typeface="Arimo"/>
                </a:rPr>
                <a:t>𝟖𝝅</a:t>
              </a:r>
            </a:p>
          </p:txBody>
        </p:sp>
        <p:sp>
          <p:nvSpPr>
            <p:cNvPr name="TextBox 39" id="39"/>
            <p:cNvSpPr txBox="true"/>
            <p:nvPr/>
          </p:nvSpPr>
          <p:spPr>
            <a:xfrm rot="0">
              <a:off x="5079495" y="5924123"/>
              <a:ext cx="377838" cy="788348"/>
            </a:xfrm>
            <a:prstGeom prst="rect">
              <a:avLst/>
            </a:prstGeom>
          </p:spPr>
          <p:txBody>
            <a:bodyPr anchor="t" rtlCol="false" tIns="0" lIns="0" bIns="0" rIns="0">
              <a:spAutoFit/>
            </a:bodyPr>
            <a:lstStyle/>
            <a:p>
              <a:pPr algn="l">
                <a:lnSpc>
                  <a:spcPts val="5174"/>
                </a:lnSpc>
              </a:pPr>
              <a:r>
                <a:rPr lang="en-US" sz="3461">
                  <a:solidFill>
                    <a:srgbClr val="262626"/>
                  </a:solidFill>
                  <a:latin typeface="Arimo"/>
                  <a:ea typeface="Arimo"/>
                  <a:cs typeface="Arimo"/>
                  <a:sym typeface="Arimo"/>
                </a:rPr>
                <a:t>𝒉</a:t>
              </a:r>
            </a:p>
          </p:txBody>
        </p:sp>
        <p:sp>
          <p:nvSpPr>
            <p:cNvPr name="TextBox 40" id="40"/>
            <p:cNvSpPr txBox="true"/>
            <p:nvPr/>
          </p:nvSpPr>
          <p:spPr>
            <a:xfrm rot="0">
              <a:off x="5706997" y="5075789"/>
              <a:ext cx="380682" cy="760570"/>
            </a:xfrm>
            <a:prstGeom prst="rect">
              <a:avLst/>
            </a:prstGeom>
          </p:spPr>
          <p:txBody>
            <a:bodyPr anchor="t" rtlCol="false" tIns="0" lIns="0" bIns="0" rIns="0">
              <a:spAutoFit/>
            </a:bodyPr>
            <a:lstStyle/>
            <a:p>
              <a:pPr algn="l">
                <a:lnSpc>
                  <a:spcPts val="4851"/>
                </a:lnSpc>
              </a:pPr>
              <a:r>
                <a:rPr lang="en-US" sz="3465">
                  <a:solidFill>
                    <a:srgbClr val="262626"/>
                  </a:solidFill>
                  <a:latin typeface="Arimo"/>
                  <a:ea typeface="Arimo"/>
                  <a:cs typeface="Arimo"/>
                  <a:sym typeface="Arimo"/>
                </a:rPr>
                <a:t>𝝁</a:t>
              </a:r>
            </a:p>
          </p:txBody>
        </p:sp>
        <p:sp>
          <p:nvSpPr>
            <p:cNvPr name="TextBox 41" id="41"/>
            <p:cNvSpPr txBox="true"/>
            <p:nvPr/>
          </p:nvSpPr>
          <p:spPr>
            <a:xfrm rot="0">
              <a:off x="5393246" y="4836527"/>
              <a:ext cx="294422" cy="755123"/>
            </a:xfrm>
            <a:prstGeom prst="rect">
              <a:avLst/>
            </a:prstGeom>
          </p:spPr>
          <p:txBody>
            <a:bodyPr anchor="t" rtlCol="false" tIns="0" lIns="0" bIns="0" rIns="0">
              <a:spAutoFit/>
            </a:bodyPr>
            <a:lstStyle/>
            <a:p>
              <a:pPr algn="l">
                <a:lnSpc>
                  <a:spcPts val="5398"/>
                </a:lnSpc>
              </a:pPr>
              <a:r>
                <a:rPr lang="en-US" sz="2850">
                  <a:solidFill>
                    <a:srgbClr val="262626"/>
                  </a:solidFill>
                  <a:latin typeface="Arimo"/>
                  <a:ea typeface="Arimo"/>
                  <a:cs typeface="Arimo"/>
                  <a:sym typeface="Arimo"/>
                </a:rPr>
                <a:t>𝟐</a:t>
              </a:r>
            </a:p>
          </p:txBody>
        </p:sp>
        <p:sp>
          <p:nvSpPr>
            <p:cNvPr name="TextBox 42" id="42"/>
            <p:cNvSpPr txBox="true"/>
            <p:nvPr/>
          </p:nvSpPr>
          <p:spPr>
            <a:xfrm rot="0">
              <a:off x="5448411" y="5750780"/>
              <a:ext cx="294422" cy="755123"/>
            </a:xfrm>
            <a:prstGeom prst="rect">
              <a:avLst/>
            </a:prstGeom>
          </p:spPr>
          <p:txBody>
            <a:bodyPr anchor="t" rtlCol="false" tIns="0" lIns="0" bIns="0" rIns="0">
              <a:spAutoFit/>
            </a:bodyPr>
            <a:lstStyle/>
            <a:p>
              <a:pPr algn="l">
                <a:lnSpc>
                  <a:spcPts val="5398"/>
                </a:lnSpc>
              </a:pPr>
              <a:r>
                <a:rPr lang="en-US" sz="2850">
                  <a:solidFill>
                    <a:srgbClr val="262626"/>
                  </a:solidFill>
                  <a:latin typeface="Arimo"/>
                  <a:ea typeface="Arimo"/>
                  <a:cs typeface="Arimo"/>
                  <a:sym typeface="Arimo"/>
                </a:rPr>
                <a:t>𝟐</a:t>
              </a:r>
            </a:p>
          </p:txBody>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256623" y="3564783"/>
            <a:ext cx="14110907" cy="23817"/>
          </a:xfrm>
          <a:custGeom>
            <a:avLst/>
            <a:gdLst/>
            <a:ahLst/>
            <a:cxnLst/>
            <a:rect r="r" b="b" t="t" l="l"/>
            <a:pathLst>
              <a:path h="23817" w="14110907">
                <a:moveTo>
                  <a:pt x="0" y="0"/>
                </a:moveTo>
                <a:lnTo>
                  <a:pt x="14110907" y="0"/>
                </a:lnTo>
                <a:lnTo>
                  <a:pt x="14110907" y="23817"/>
                </a:lnTo>
                <a:lnTo>
                  <a:pt x="0" y="2381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0" id="10"/>
          <p:cNvSpPr/>
          <p:nvPr/>
        </p:nvSpPr>
        <p:spPr>
          <a:xfrm flipH="false" flipV="false" rot="0">
            <a:off x="5253477" y="4245825"/>
            <a:ext cx="3058599" cy="1241977"/>
          </a:xfrm>
          <a:custGeom>
            <a:avLst/>
            <a:gdLst/>
            <a:ahLst/>
            <a:cxnLst/>
            <a:rect r="r" b="b" t="t" l="l"/>
            <a:pathLst>
              <a:path h="1241977" w="3058599">
                <a:moveTo>
                  <a:pt x="0" y="0"/>
                </a:moveTo>
                <a:lnTo>
                  <a:pt x="3058599" y="0"/>
                </a:lnTo>
                <a:lnTo>
                  <a:pt x="3058599" y="1241977"/>
                </a:lnTo>
                <a:lnTo>
                  <a:pt x="0" y="1241977"/>
                </a:lnTo>
                <a:lnTo>
                  <a:pt x="0" y="0"/>
                </a:lnTo>
                <a:close/>
              </a:path>
            </a:pathLst>
          </a:custGeom>
          <a:blipFill>
            <a:blip r:embed="rId9"/>
            <a:stretch>
              <a:fillRect l="0" t="0" r="0" b="0"/>
            </a:stretch>
          </a:blipFill>
        </p:spPr>
      </p:sp>
      <p:sp>
        <p:nvSpPr>
          <p:cNvPr name="TextBox 11" id="11"/>
          <p:cNvSpPr txBox="true"/>
          <p:nvPr/>
        </p:nvSpPr>
        <p:spPr>
          <a:xfrm rot="0">
            <a:off x="1947952" y="1779341"/>
            <a:ext cx="4609819" cy="1127274"/>
          </a:xfrm>
          <a:prstGeom prst="rect">
            <a:avLst/>
          </a:prstGeom>
        </p:spPr>
        <p:txBody>
          <a:bodyPr anchor="t" rtlCol="false" tIns="0" lIns="0" bIns="0" rIns="0">
            <a:spAutoFit/>
          </a:bodyPr>
          <a:lstStyle/>
          <a:p>
            <a:pPr algn="l">
              <a:lnSpc>
                <a:spcPts val="9253"/>
              </a:lnSpc>
            </a:pPr>
            <a:r>
              <a:rPr lang="en-US" b="true" sz="6609">
                <a:solidFill>
                  <a:srgbClr val="262626"/>
                </a:solidFill>
                <a:latin typeface="Georgia Pro Bold"/>
                <a:ea typeface="Georgia Pro Bold"/>
                <a:cs typeface="Georgia Pro Bold"/>
                <a:sym typeface="Georgia Pro Bold"/>
              </a:rPr>
              <a:t>Continue..</a:t>
            </a:r>
          </a:p>
        </p:txBody>
      </p:sp>
      <p:sp>
        <p:nvSpPr>
          <p:cNvPr name="TextBox 12" id="12"/>
          <p:cNvSpPr txBox="true"/>
          <p:nvPr/>
        </p:nvSpPr>
        <p:spPr>
          <a:xfrm rot="0">
            <a:off x="1243293" y="3786563"/>
            <a:ext cx="3422971" cy="616268"/>
          </a:xfrm>
          <a:prstGeom prst="rect">
            <a:avLst/>
          </a:prstGeom>
        </p:spPr>
        <p:txBody>
          <a:bodyPr anchor="t" rtlCol="false" tIns="0" lIns="0" bIns="0" rIns="0">
            <a:spAutoFit/>
          </a:bodyPr>
          <a:lstStyle/>
          <a:p>
            <a:pPr algn="l">
              <a:lnSpc>
                <a:spcPts val="5040"/>
              </a:lnSpc>
            </a:pPr>
            <a:r>
              <a:rPr lang="en-US" sz="3600">
                <a:solidFill>
                  <a:srgbClr val="262626"/>
                </a:solidFill>
                <a:latin typeface="Garamond"/>
                <a:ea typeface="Garamond"/>
                <a:cs typeface="Garamond"/>
                <a:sym typeface="Garamond"/>
              </a:rPr>
              <a:t>We also know that:</a:t>
            </a:r>
          </a:p>
        </p:txBody>
      </p:sp>
      <p:sp>
        <p:nvSpPr>
          <p:cNvPr name="TextBox 13" id="13"/>
          <p:cNvSpPr txBox="true"/>
          <p:nvPr/>
        </p:nvSpPr>
        <p:spPr>
          <a:xfrm rot="0">
            <a:off x="1243293" y="5624455"/>
            <a:ext cx="16016007" cy="2220697"/>
          </a:xfrm>
          <a:prstGeom prst="rect">
            <a:avLst/>
          </a:prstGeom>
        </p:spPr>
        <p:txBody>
          <a:bodyPr anchor="t" rtlCol="false" tIns="0" lIns="0" bIns="0" rIns="0">
            <a:spAutoFit/>
          </a:bodyPr>
          <a:lstStyle/>
          <a:p>
            <a:pPr algn="l">
              <a:lnSpc>
                <a:spcPts val="4849"/>
              </a:lnSpc>
            </a:pPr>
            <a:r>
              <a:rPr lang="en-US" sz="3600">
                <a:solidFill>
                  <a:srgbClr val="262626"/>
                </a:solidFill>
                <a:latin typeface="Vollkorn"/>
                <a:ea typeface="Vollkorn"/>
                <a:cs typeface="Vollkorn"/>
                <a:sym typeface="Vollkorn"/>
              </a:rPr>
              <a:t>Here (</a:t>
            </a:r>
            <a:r>
              <a:rPr lang="en-US" b="true" sz="3600">
                <a:solidFill>
                  <a:srgbClr val="262626"/>
                </a:solidFill>
                <a:latin typeface="Vollkorn Bold"/>
                <a:ea typeface="Vollkorn Bold"/>
                <a:cs typeface="Vollkorn Bold"/>
                <a:sym typeface="Vollkorn Bold"/>
              </a:rPr>
              <a:t>r)</a:t>
            </a:r>
            <a:r>
              <a:rPr lang="en-US" sz="3600">
                <a:solidFill>
                  <a:srgbClr val="262626"/>
                </a:solidFill>
                <a:latin typeface="Vollkorn"/>
                <a:ea typeface="Vollkorn"/>
                <a:cs typeface="Vollkorn"/>
                <a:sym typeface="Vollkorn"/>
              </a:rPr>
              <a:t>is the distance between electron and radius.</a:t>
            </a:r>
          </a:p>
          <a:p>
            <a:pPr algn="l">
              <a:lnSpc>
                <a:spcPts val="6919"/>
              </a:lnSpc>
            </a:pPr>
            <a:r>
              <a:rPr lang="en-US" sz="3600">
                <a:solidFill>
                  <a:srgbClr val="262626"/>
                </a:solidFill>
                <a:latin typeface="Vollkorn"/>
                <a:ea typeface="Vollkorn"/>
                <a:cs typeface="Vollkorn"/>
                <a:sym typeface="Vollkorn"/>
              </a:rPr>
              <a:t>Hydrogen atom is a spherical symmetrical system. We can’t use  </a:t>
            </a:r>
            <a:r>
              <a:rPr lang="en-US" sz="3600">
                <a:solidFill>
                  <a:srgbClr val="262626"/>
                </a:solidFill>
                <a:latin typeface="Vollkorn"/>
                <a:ea typeface="Vollkorn"/>
                <a:cs typeface="Vollkorn"/>
                <a:sym typeface="Vollkorn"/>
              </a:rPr>
              <a:t>cartesian co-ordinates, we use spherical co-ordinates.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8790708" y="2647454"/>
            <a:ext cx="6576822" cy="5909310"/>
          </a:xfrm>
          <a:custGeom>
            <a:avLst/>
            <a:gdLst/>
            <a:ahLst/>
            <a:cxnLst/>
            <a:rect r="r" b="b" t="t" l="l"/>
            <a:pathLst>
              <a:path h="5909310" w="6576822">
                <a:moveTo>
                  <a:pt x="0" y="0"/>
                </a:moveTo>
                <a:lnTo>
                  <a:pt x="6576822" y="0"/>
                </a:lnTo>
                <a:lnTo>
                  <a:pt x="6576822" y="5909310"/>
                </a:lnTo>
                <a:lnTo>
                  <a:pt x="0" y="5909310"/>
                </a:lnTo>
                <a:lnTo>
                  <a:pt x="0" y="0"/>
                </a:lnTo>
                <a:close/>
              </a:path>
            </a:pathLst>
          </a:custGeom>
          <a:blipFill>
            <a:blip r:embed="rId7"/>
            <a:stretch>
              <a:fillRect l="0" t="0" r="0" b="0"/>
            </a:stretch>
          </a:blipFill>
        </p:spPr>
      </p:sp>
      <p:sp>
        <p:nvSpPr>
          <p:cNvPr name="Freeform 10" id="10"/>
          <p:cNvSpPr/>
          <p:nvPr/>
        </p:nvSpPr>
        <p:spPr>
          <a:xfrm flipH="false" flipV="false" rot="0">
            <a:off x="2078083" y="5243034"/>
            <a:ext cx="4242593" cy="2734562"/>
          </a:xfrm>
          <a:custGeom>
            <a:avLst/>
            <a:gdLst/>
            <a:ahLst/>
            <a:cxnLst/>
            <a:rect r="r" b="b" t="t" l="l"/>
            <a:pathLst>
              <a:path h="2734562" w="4242593">
                <a:moveTo>
                  <a:pt x="0" y="0"/>
                </a:moveTo>
                <a:lnTo>
                  <a:pt x="4242593" y="0"/>
                </a:lnTo>
                <a:lnTo>
                  <a:pt x="4242593" y="2734562"/>
                </a:lnTo>
                <a:lnTo>
                  <a:pt x="0" y="2734562"/>
                </a:lnTo>
                <a:lnTo>
                  <a:pt x="0" y="0"/>
                </a:lnTo>
                <a:close/>
              </a:path>
            </a:pathLst>
          </a:custGeom>
          <a:blipFill>
            <a:blip r:embed="rId8"/>
            <a:stretch>
              <a:fillRect l="0" t="0" r="0" b="0"/>
            </a:stretch>
          </a:blipFill>
        </p:spPr>
      </p:sp>
      <p:sp>
        <p:nvSpPr>
          <p:cNvPr name="TextBox 11" id="11"/>
          <p:cNvSpPr txBox="true"/>
          <p:nvPr/>
        </p:nvSpPr>
        <p:spPr>
          <a:xfrm rot="0">
            <a:off x="1053169" y="1817441"/>
            <a:ext cx="2324676" cy="817955"/>
          </a:xfrm>
          <a:prstGeom prst="rect">
            <a:avLst/>
          </a:prstGeom>
        </p:spPr>
        <p:txBody>
          <a:bodyPr anchor="t" rtlCol="false" tIns="0" lIns="0" bIns="0" rIns="0">
            <a:spAutoFit/>
          </a:bodyPr>
          <a:lstStyle/>
          <a:p>
            <a:pPr algn="l">
              <a:lnSpc>
                <a:spcPts val="6728"/>
              </a:lnSpc>
            </a:pPr>
            <a:r>
              <a:rPr lang="en-US" b="true" sz="4806">
                <a:solidFill>
                  <a:srgbClr val="262626"/>
                </a:solidFill>
                <a:latin typeface="Georgia Pro Bold"/>
                <a:ea typeface="Georgia Pro Bold"/>
                <a:cs typeface="Georgia Pro Bold"/>
                <a:sym typeface="Georgia Pro Bold"/>
              </a:rPr>
              <a:t>Conti…</a:t>
            </a:r>
          </a:p>
        </p:txBody>
      </p:sp>
      <p:sp>
        <p:nvSpPr>
          <p:cNvPr name="TextBox 12" id="12"/>
          <p:cNvSpPr txBox="true"/>
          <p:nvPr/>
        </p:nvSpPr>
        <p:spPr>
          <a:xfrm rot="0">
            <a:off x="1053169" y="3461095"/>
            <a:ext cx="7219432" cy="934214"/>
          </a:xfrm>
          <a:prstGeom prst="rect">
            <a:avLst/>
          </a:prstGeom>
        </p:spPr>
        <p:txBody>
          <a:bodyPr anchor="t" rtlCol="false" tIns="0" lIns="0" bIns="0" rIns="0">
            <a:spAutoFit/>
          </a:bodyPr>
          <a:lstStyle/>
          <a:p>
            <a:pPr algn="l">
              <a:lnSpc>
                <a:spcPts val="3601"/>
              </a:lnSpc>
            </a:pPr>
            <a:r>
              <a:rPr lang="en-US" sz="3006">
                <a:solidFill>
                  <a:srgbClr val="262626"/>
                </a:solidFill>
                <a:latin typeface="Vollkorn"/>
                <a:ea typeface="Vollkorn"/>
                <a:cs typeface="Vollkorn"/>
                <a:sym typeface="Vollkorn"/>
              </a:rPr>
              <a:t>Relation between cartesian and spherical co- ordinates is given as: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8790708" y="2647454"/>
            <a:ext cx="6576822" cy="5909310"/>
          </a:xfrm>
          <a:custGeom>
            <a:avLst/>
            <a:gdLst/>
            <a:ahLst/>
            <a:cxnLst/>
            <a:rect r="r" b="b" t="t" l="l"/>
            <a:pathLst>
              <a:path h="5909310" w="6576822">
                <a:moveTo>
                  <a:pt x="0" y="0"/>
                </a:moveTo>
                <a:lnTo>
                  <a:pt x="6576822" y="0"/>
                </a:lnTo>
                <a:lnTo>
                  <a:pt x="6576822" y="5909310"/>
                </a:lnTo>
                <a:lnTo>
                  <a:pt x="0" y="5909310"/>
                </a:lnTo>
                <a:lnTo>
                  <a:pt x="0" y="0"/>
                </a:lnTo>
                <a:close/>
              </a:path>
            </a:pathLst>
          </a:custGeom>
          <a:blipFill>
            <a:blip r:embed="rId7"/>
            <a:stretch>
              <a:fillRect l="0" t="0" r="0" b="0"/>
            </a:stretch>
          </a:blipFill>
        </p:spPr>
      </p:sp>
      <p:sp>
        <p:nvSpPr>
          <p:cNvPr name="Freeform 10" id="10"/>
          <p:cNvSpPr/>
          <p:nvPr/>
        </p:nvSpPr>
        <p:spPr>
          <a:xfrm flipH="false" flipV="false" rot="0">
            <a:off x="2078083" y="5243034"/>
            <a:ext cx="4242593" cy="2734562"/>
          </a:xfrm>
          <a:custGeom>
            <a:avLst/>
            <a:gdLst/>
            <a:ahLst/>
            <a:cxnLst/>
            <a:rect r="r" b="b" t="t" l="l"/>
            <a:pathLst>
              <a:path h="2734562" w="4242593">
                <a:moveTo>
                  <a:pt x="0" y="0"/>
                </a:moveTo>
                <a:lnTo>
                  <a:pt x="4242593" y="0"/>
                </a:lnTo>
                <a:lnTo>
                  <a:pt x="4242593" y="2734562"/>
                </a:lnTo>
                <a:lnTo>
                  <a:pt x="0" y="2734562"/>
                </a:lnTo>
                <a:lnTo>
                  <a:pt x="0" y="0"/>
                </a:lnTo>
                <a:close/>
              </a:path>
            </a:pathLst>
          </a:custGeom>
          <a:blipFill>
            <a:blip r:embed="rId8"/>
            <a:stretch>
              <a:fillRect l="0" t="0" r="0" b="0"/>
            </a:stretch>
          </a:blipFill>
        </p:spPr>
      </p:sp>
      <p:sp>
        <p:nvSpPr>
          <p:cNvPr name="TextBox 11" id="11"/>
          <p:cNvSpPr txBox="true"/>
          <p:nvPr/>
        </p:nvSpPr>
        <p:spPr>
          <a:xfrm rot="0">
            <a:off x="1053169" y="1817441"/>
            <a:ext cx="2324676" cy="817955"/>
          </a:xfrm>
          <a:prstGeom prst="rect">
            <a:avLst/>
          </a:prstGeom>
        </p:spPr>
        <p:txBody>
          <a:bodyPr anchor="t" rtlCol="false" tIns="0" lIns="0" bIns="0" rIns="0">
            <a:spAutoFit/>
          </a:bodyPr>
          <a:lstStyle/>
          <a:p>
            <a:pPr algn="l">
              <a:lnSpc>
                <a:spcPts val="6728"/>
              </a:lnSpc>
            </a:pPr>
            <a:r>
              <a:rPr lang="en-US" b="true" sz="4806">
                <a:solidFill>
                  <a:srgbClr val="262626"/>
                </a:solidFill>
                <a:latin typeface="Georgia Pro Bold"/>
                <a:ea typeface="Georgia Pro Bold"/>
                <a:cs typeface="Georgia Pro Bold"/>
                <a:sym typeface="Georgia Pro Bold"/>
              </a:rPr>
              <a:t>Conti…</a:t>
            </a:r>
          </a:p>
        </p:txBody>
      </p:sp>
      <p:sp>
        <p:nvSpPr>
          <p:cNvPr name="TextBox 12" id="12"/>
          <p:cNvSpPr txBox="true"/>
          <p:nvPr/>
        </p:nvSpPr>
        <p:spPr>
          <a:xfrm rot="0">
            <a:off x="1053169" y="3461095"/>
            <a:ext cx="7219432" cy="934214"/>
          </a:xfrm>
          <a:prstGeom prst="rect">
            <a:avLst/>
          </a:prstGeom>
        </p:spPr>
        <p:txBody>
          <a:bodyPr anchor="t" rtlCol="false" tIns="0" lIns="0" bIns="0" rIns="0">
            <a:spAutoFit/>
          </a:bodyPr>
          <a:lstStyle/>
          <a:p>
            <a:pPr algn="l">
              <a:lnSpc>
                <a:spcPts val="3601"/>
              </a:lnSpc>
            </a:pPr>
            <a:r>
              <a:rPr lang="en-US" sz="3006">
                <a:solidFill>
                  <a:srgbClr val="262626"/>
                </a:solidFill>
                <a:latin typeface="Vollkorn"/>
                <a:ea typeface="Vollkorn"/>
                <a:cs typeface="Vollkorn"/>
                <a:sym typeface="Vollkorn"/>
              </a:rPr>
              <a:t>Relation between cartesian and spherical co- ordinates is given as: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3613522" y="4086012"/>
            <a:ext cx="11060956" cy="1432135"/>
          </a:xfrm>
          <a:custGeom>
            <a:avLst/>
            <a:gdLst/>
            <a:ahLst/>
            <a:cxnLst/>
            <a:rect r="r" b="b" t="t" l="l"/>
            <a:pathLst>
              <a:path h="1432135" w="11060956">
                <a:moveTo>
                  <a:pt x="0" y="0"/>
                </a:moveTo>
                <a:lnTo>
                  <a:pt x="11060956" y="0"/>
                </a:lnTo>
                <a:lnTo>
                  <a:pt x="11060956" y="1432135"/>
                </a:lnTo>
                <a:lnTo>
                  <a:pt x="0" y="1432135"/>
                </a:lnTo>
                <a:lnTo>
                  <a:pt x="0" y="0"/>
                </a:lnTo>
                <a:close/>
              </a:path>
            </a:pathLst>
          </a:custGeom>
          <a:blipFill>
            <a:blip r:embed="rId7"/>
            <a:stretch>
              <a:fillRect l="0" t="0" r="0" b="0"/>
            </a:stretch>
          </a:blipFill>
        </p:spPr>
      </p:sp>
      <p:sp>
        <p:nvSpPr>
          <p:cNvPr name="Freeform 10" id="10"/>
          <p:cNvSpPr/>
          <p:nvPr/>
        </p:nvSpPr>
        <p:spPr>
          <a:xfrm flipH="false" flipV="false" rot="0">
            <a:off x="4683986" y="8253355"/>
            <a:ext cx="6319984" cy="1004945"/>
          </a:xfrm>
          <a:custGeom>
            <a:avLst/>
            <a:gdLst/>
            <a:ahLst/>
            <a:cxnLst/>
            <a:rect r="r" b="b" t="t" l="l"/>
            <a:pathLst>
              <a:path h="1004945" w="6319984">
                <a:moveTo>
                  <a:pt x="0" y="0"/>
                </a:moveTo>
                <a:lnTo>
                  <a:pt x="6319984" y="0"/>
                </a:lnTo>
                <a:lnTo>
                  <a:pt x="6319984" y="1004945"/>
                </a:lnTo>
                <a:lnTo>
                  <a:pt x="0" y="1004945"/>
                </a:lnTo>
                <a:lnTo>
                  <a:pt x="0" y="0"/>
                </a:lnTo>
                <a:close/>
              </a:path>
            </a:pathLst>
          </a:custGeom>
          <a:blipFill>
            <a:blip r:embed="rId8"/>
            <a:stretch>
              <a:fillRect l="0" t="0" r="0" b="0"/>
            </a:stretch>
          </a:blipFill>
        </p:spPr>
      </p:sp>
      <p:sp>
        <p:nvSpPr>
          <p:cNvPr name="TextBox 11" id="11"/>
          <p:cNvSpPr txBox="true"/>
          <p:nvPr/>
        </p:nvSpPr>
        <p:spPr>
          <a:xfrm rot="0">
            <a:off x="1053169" y="1817441"/>
            <a:ext cx="2324676" cy="817955"/>
          </a:xfrm>
          <a:prstGeom prst="rect">
            <a:avLst/>
          </a:prstGeom>
        </p:spPr>
        <p:txBody>
          <a:bodyPr anchor="t" rtlCol="false" tIns="0" lIns="0" bIns="0" rIns="0">
            <a:spAutoFit/>
          </a:bodyPr>
          <a:lstStyle/>
          <a:p>
            <a:pPr algn="l">
              <a:lnSpc>
                <a:spcPts val="6728"/>
              </a:lnSpc>
            </a:pPr>
            <a:r>
              <a:rPr lang="en-US" b="true" sz="4806">
                <a:solidFill>
                  <a:srgbClr val="262626"/>
                </a:solidFill>
                <a:latin typeface="Georgia Pro Bold"/>
                <a:ea typeface="Georgia Pro Bold"/>
                <a:cs typeface="Georgia Pro Bold"/>
                <a:sym typeface="Georgia Pro Bold"/>
              </a:rPr>
              <a:t>Conti…</a:t>
            </a:r>
          </a:p>
        </p:txBody>
      </p:sp>
      <p:sp>
        <p:nvSpPr>
          <p:cNvPr name="TextBox 12" id="12"/>
          <p:cNvSpPr txBox="true"/>
          <p:nvPr/>
        </p:nvSpPr>
        <p:spPr>
          <a:xfrm rot="0">
            <a:off x="1053169" y="3242303"/>
            <a:ext cx="9950801" cy="622935"/>
          </a:xfrm>
          <a:prstGeom prst="rect">
            <a:avLst/>
          </a:prstGeom>
        </p:spPr>
        <p:txBody>
          <a:bodyPr anchor="t" rtlCol="false" tIns="0" lIns="0" bIns="0" rIns="0">
            <a:spAutoFit/>
          </a:bodyPr>
          <a:lstStyle/>
          <a:p>
            <a:pPr algn="l">
              <a:lnSpc>
                <a:spcPts val="5040"/>
              </a:lnSpc>
            </a:pPr>
            <a:r>
              <a:rPr lang="en-US" sz="3600">
                <a:solidFill>
                  <a:srgbClr val="262626"/>
                </a:solidFill>
                <a:latin typeface="Vollkorn"/>
                <a:ea typeface="Vollkorn"/>
                <a:cs typeface="Vollkorn"/>
                <a:sym typeface="Vollkorn"/>
              </a:rPr>
              <a:t>Schrodinger equation in spherical co-ordinates:</a:t>
            </a:r>
          </a:p>
        </p:txBody>
      </p:sp>
      <p:sp>
        <p:nvSpPr>
          <p:cNvPr name="TextBox 13" id="13"/>
          <p:cNvSpPr txBox="true"/>
          <p:nvPr/>
        </p:nvSpPr>
        <p:spPr>
          <a:xfrm rot="0">
            <a:off x="1053169" y="5596045"/>
            <a:ext cx="9186205" cy="1143267"/>
          </a:xfrm>
          <a:prstGeom prst="rect">
            <a:avLst/>
          </a:prstGeom>
        </p:spPr>
        <p:txBody>
          <a:bodyPr anchor="t" rtlCol="false" tIns="0" lIns="0" bIns="0" rIns="0">
            <a:spAutoFit/>
          </a:bodyPr>
          <a:lstStyle/>
          <a:p>
            <a:pPr algn="l">
              <a:lnSpc>
                <a:spcPts val="4662"/>
              </a:lnSpc>
            </a:pPr>
            <a:r>
              <a:rPr lang="en-US" sz="2700" spc="2">
                <a:solidFill>
                  <a:srgbClr val="262626"/>
                </a:solidFill>
                <a:latin typeface="Vollkorn"/>
                <a:ea typeface="Vollkorn"/>
                <a:cs typeface="Vollkorn"/>
                <a:sym typeface="Vollkorn"/>
              </a:rPr>
              <a:t>we first separate the radial </a:t>
            </a:r>
            <a:r>
              <a:rPr lang="en-US" b="true" sz="2700" spc="2">
                <a:solidFill>
                  <a:srgbClr val="262626"/>
                </a:solidFill>
                <a:latin typeface="Vollkorn Bold"/>
                <a:ea typeface="Vollkorn Bold"/>
                <a:cs typeface="Vollkorn Bold"/>
                <a:sym typeface="Vollkorn Bold"/>
              </a:rPr>
              <a:t>(r )</a:t>
            </a:r>
            <a:r>
              <a:rPr lang="en-US" sz="2700" spc="2">
                <a:solidFill>
                  <a:srgbClr val="262626"/>
                </a:solidFill>
                <a:latin typeface="Vollkorn"/>
                <a:ea typeface="Vollkorn"/>
                <a:cs typeface="Vollkorn"/>
                <a:sym typeface="Vollkorn"/>
              </a:rPr>
              <a:t>and angular variables</a:t>
            </a:r>
            <a:r>
              <a:rPr lang="en-US" b="true" sz="2700" spc="2">
                <a:solidFill>
                  <a:srgbClr val="262626"/>
                </a:solidFill>
                <a:latin typeface="Vollkorn Bold"/>
                <a:ea typeface="Vollkorn Bold"/>
                <a:cs typeface="Vollkorn Bold"/>
                <a:sym typeface="Vollkorn Bold"/>
              </a:rPr>
              <a:t>(θ,Φ). For </a:t>
            </a:r>
            <a:r>
              <a:rPr lang="en-US" sz="2700" spc="2">
                <a:solidFill>
                  <a:srgbClr val="262626"/>
                </a:solidFill>
                <a:latin typeface="Vollkorn"/>
                <a:ea typeface="Vollkorn"/>
                <a:cs typeface="Vollkorn"/>
                <a:sym typeface="Vollkorn"/>
              </a:rPr>
              <a:t>this we substitute:</a:t>
            </a:r>
          </a:p>
        </p:txBody>
      </p:sp>
      <p:sp>
        <p:nvSpPr>
          <p:cNvPr name="TextBox 14" id="14"/>
          <p:cNvSpPr txBox="true"/>
          <p:nvPr/>
        </p:nvSpPr>
        <p:spPr>
          <a:xfrm rot="0">
            <a:off x="1053169" y="7298048"/>
            <a:ext cx="4109385" cy="424967"/>
          </a:xfrm>
          <a:prstGeom prst="rect">
            <a:avLst/>
          </a:prstGeom>
        </p:spPr>
        <p:txBody>
          <a:bodyPr anchor="t" rtlCol="false" tIns="0" lIns="0" bIns="0" rIns="0">
            <a:spAutoFit/>
          </a:bodyPr>
          <a:lstStyle/>
          <a:p>
            <a:pPr algn="l">
              <a:lnSpc>
                <a:spcPts val="3351"/>
              </a:lnSpc>
            </a:pPr>
            <a:r>
              <a:rPr lang="en-US" sz="2394" spc="4">
                <a:solidFill>
                  <a:srgbClr val="262626"/>
                </a:solidFill>
                <a:latin typeface="Vollkorn"/>
                <a:ea typeface="Vollkorn"/>
                <a:cs typeface="Vollkorn"/>
                <a:sym typeface="Vollkorn"/>
              </a:rPr>
              <a:t>By solving equation 2) we get:</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5819364" y="2635395"/>
            <a:ext cx="6706356" cy="6315694"/>
          </a:xfrm>
          <a:custGeom>
            <a:avLst/>
            <a:gdLst/>
            <a:ahLst/>
            <a:cxnLst/>
            <a:rect r="r" b="b" t="t" l="l"/>
            <a:pathLst>
              <a:path h="6315694" w="6706356">
                <a:moveTo>
                  <a:pt x="0" y="0"/>
                </a:moveTo>
                <a:lnTo>
                  <a:pt x="6706356" y="0"/>
                </a:lnTo>
                <a:lnTo>
                  <a:pt x="6706356" y="6315695"/>
                </a:lnTo>
                <a:lnTo>
                  <a:pt x="0" y="6315695"/>
                </a:lnTo>
                <a:lnTo>
                  <a:pt x="0" y="0"/>
                </a:lnTo>
                <a:close/>
              </a:path>
            </a:pathLst>
          </a:custGeom>
          <a:blipFill>
            <a:blip r:embed="rId7"/>
            <a:stretch>
              <a:fillRect l="0" t="0" r="0" b="0"/>
            </a:stretch>
          </a:blipFill>
        </p:spPr>
      </p:sp>
      <p:sp>
        <p:nvSpPr>
          <p:cNvPr name="TextBox 10" id="10"/>
          <p:cNvSpPr txBox="true"/>
          <p:nvPr/>
        </p:nvSpPr>
        <p:spPr>
          <a:xfrm rot="0">
            <a:off x="1053169" y="1817441"/>
            <a:ext cx="2324676" cy="817955"/>
          </a:xfrm>
          <a:prstGeom prst="rect">
            <a:avLst/>
          </a:prstGeom>
        </p:spPr>
        <p:txBody>
          <a:bodyPr anchor="t" rtlCol="false" tIns="0" lIns="0" bIns="0" rIns="0">
            <a:spAutoFit/>
          </a:bodyPr>
          <a:lstStyle/>
          <a:p>
            <a:pPr algn="l">
              <a:lnSpc>
                <a:spcPts val="6728"/>
              </a:lnSpc>
            </a:pPr>
            <a:r>
              <a:rPr lang="en-US" b="true" sz="4806">
                <a:solidFill>
                  <a:srgbClr val="262626"/>
                </a:solidFill>
                <a:latin typeface="Georgia Pro Bold"/>
                <a:ea typeface="Georgia Pro Bold"/>
                <a:cs typeface="Georgia Pro Bold"/>
                <a:sym typeface="Georgia Pro Bold"/>
              </a:rPr>
              <a:t>Conti…</a:t>
            </a:r>
          </a:p>
        </p:txBody>
      </p:sp>
      <p:sp>
        <p:nvSpPr>
          <p:cNvPr name="TextBox 11" id="11"/>
          <p:cNvSpPr txBox="true"/>
          <p:nvPr/>
        </p:nvSpPr>
        <p:spPr>
          <a:xfrm rot="0">
            <a:off x="1258002" y="7598528"/>
            <a:ext cx="4561362" cy="457896"/>
          </a:xfrm>
          <a:prstGeom prst="rect">
            <a:avLst/>
          </a:prstGeom>
        </p:spPr>
        <p:txBody>
          <a:bodyPr anchor="t" rtlCol="false" tIns="0" lIns="0" bIns="0" rIns="0">
            <a:spAutoFit/>
          </a:bodyPr>
          <a:lstStyle/>
          <a:p>
            <a:pPr algn="l">
              <a:lnSpc>
                <a:spcPts val="3636"/>
              </a:lnSpc>
            </a:pPr>
            <a:r>
              <a:rPr lang="en-US" sz="2597">
                <a:solidFill>
                  <a:srgbClr val="262626"/>
                </a:solidFill>
                <a:latin typeface="Vollkorn"/>
                <a:ea typeface="Vollkorn"/>
                <a:cs typeface="Vollkorn"/>
                <a:sym typeface="Vollkorn"/>
              </a:rPr>
              <a:t>Again differentiate we get:</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2689420" y="4019467"/>
            <a:ext cx="12678110" cy="1188573"/>
          </a:xfrm>
          <a:custGeom>
            <a:avLst/>
            <a:gdLst/>
            <a:ahLst/>
            <a:cxnLst/>
            <a:rect r="r" b="b" t="t" l="l"/>
            <a:pathLst>
              <a:path h="1188573" w="12678110">
                <a:moveTo>
                  <a:pt x="0" y="0"/>
                </a:moveTo>
                <a:lnTo>
                  <a:pt x="12678110" y="0"/>
                </a:lnTo>
                <a:lnTo>
                  <a:pt x="12678110" y="1188573"/>
                </a:lnTo>
                <a:lnTo>
                  <a:pt x="0" y="1188573"/>
                </a:lnTo>
                <a:lnTo>
                  <a:pt x="0" y="0"/>
                </a:lnTo>
                <a:close/>
              </a:path>
            </a:pathLst>
          </a:custGeom>
          <a:blipFill>
            <a:blip r:embed="rId7"/>
            <a:stretch>
              <a:fillRect l="0" t="0" r="0" b="0"/>
            </a:stretch>
          </a:blipFill>
        </p:spPr>
      </p:sp>
      <p:sp>
        <p:nvSpPr>
          <p:cNvPr name="Freeform 10" id="10"/>
          <p:cNvSpPr/>
          <p:nvPr/>
        </p:nvSpPr>
        <p:spPr>
          <a:xfrm flipH="false" flipV="false" rot="0">
            <a:off x="7397034" y="5911390"/>
            <a:ext cx="1996978" cy="973317"/>
          </a:xfrm>
          <a:custGeom>
            <a:avLst/>
            <a:gdLst/>
            <a:ahLst/>
            <a:cxnLst/>
            <a:rect r="r" b="b" t="t" l="l"/>
            <a:pathLst>
              <a:path h="973317" w="1996978">
                <a:moveTo>
                  <a:pt x="0" y="0"/>
                </a:moveTo>
                <a:lnTo>
                  <a:pt x="1996978" y="0"/>
                </a:lnTo>
                <a:lnTo>
                  <a:pt x="1996978" y="973317"/>
                </a:lnTo>
                <a:lnTo>
                  <a:pt x="0" y="973317"/>
                </a:lnTo>
                <a:lnTo>
                  <a:pt x="0" y="0"/>
                </a:lnTo>
                <a:close/>
              </a:path>
            </a:pathLst>
          </a:custGeom>
          <a:blipFill>
            <a:blip r:embed="rId8"/>
            <a:stretch>
              <a:fillRect l="0" t="0" r="0" b="0"/>
            </a:stretch>
          </a:blipFill>
        </p:spPr>
      </p:sp>
      <p:sp>
        <p:nvSpPr>
          <p:cNvPr name="Freeform 11" id="11"/>
          <p:cNvSpPr/>
          <p:nvPr/>
        </p:nvSpPr>
        <p:spPr>
          <a:xfrm flipH="false" flipV="false" rot="0">
            <a:off x="2689420" y="7589557"/>
            <a:ext cx="12026973" cy="1668743"/>
          </a:xfrm>
          <a:custGeom>
            <a:avLst/>
            <a:gdLst/>
            <a:ahLst/>
            <a:cxnLst/>
            <a:rect r="r" b="b" t="t" l="l"/>
            <a:pathLst>
              <a:path h="1668743" w="12026973">
                <a:moveTo>
                  <a:pt x="0" y="0"/>
                </a:moveTo>
                <a:lnTo>
                  <a:pt x="12026973" y="0"/>
                </a:lnTo>
                <a:lnTo>
                  <a:pt x="12026973" y="1668743"/>
                </a:lnTo>
                <a:lnTo>
                  <a:pt x="0" y="1668743"/>
                </a:lnTo>
                <a:lnTo>
                  <a:pt x="0" y="0"/>
                </a:lnTo>
                <a:close/>
              </a:path>
            </a:pathLst>
          </a:custGeom>
          <a:blipFill>
            <a:blip r:embed="rId9"/>
            <a:stretch>
              <a:fillRect l="0" t="0" r="0" b="0"/>
            </a:stretch>
          </a:blipFill>
        </p:spPr>
      </p:sp>
      <p:sp>
        <p:nvSpPr>
          <p:cNvPr name="TextBox 12" id="12"/>
          <p:cNvSpPr txBox="true"/>
          <p:nvPr/>
        </p:nvSpPr>
        <p:spPr>
          <a:xfrm rot="0">
            <a:off x="1053169" y="1817441"/>
            <a:ext cx="2324676" cy="817955"/>
          </a:xfrm>
          <a:prstGeom prst="rect">
            <a:avLst/>
          </a:prstGeom>
        </p:spPr>
        <p:txBody>
          <a:bodyPr anchor="t" rtlCol="false" tIns="0" lIns="0" bIns="0" rIns="0">
            <a:spAutoFit/>
          </a:bodyPr>
          <a:lstStyle/>
          <a:p>
            <a:pPr algn="l">
              <a:lnSpc>
                <a:spcPts val="6728"/>
              </a:lnSpc>
            </a:pPr>
            <a:r>
              <a:rPr lang="en-US" b="true" sz="4806">
                <a:solidFill>
                  <a:srgbClr val="262626"/>
                </a:solidFill>
                <a:latin typeface="Georgia Pro Bold"/>
                <a:ea typeface="Georgia Pro Bold"/>
                <a:cs typeface="Georgia Pro Bold"/>
                <a:sym typeface="Georgia Pro Bold"/>
              </a:rPr>
              <a:t>Conti…</a:t>
            </a:r>
          </a:p>
        </p:txBody>
      </p:sp>
      <p:sp>
        <p:nvSpPr>
          <p:cNvPr name="TextBox 13" id="13"/>
          <p:cNvSpPr txBox="true"/>
          <p:nvPr/>
        </p:nvSpPr>
        <p:spPr>
          <a:xfrm rot="0">
            <a:off x="1028700" y="2788770"/>
            <a:ext cx="7139407" cy="556956"/>
          </a:xfrm>
          <a:prstGeom prst="rect">
            <a:avLst/>
          </a:prstGeom>
        </p:spPr>
        <p:txBody>
          <a:bodyPr anchor="t" rtlCol="false" tIns="0" lIns="0" bIns="0" rIns="0">
            <a:spAutoFit/>
          </a:bodyPr>
          <a:lstStyle/>
          <a:p>
            <a:pPr algn="l">
              <a:lnSpc>
                <a:spcPts val="4476"/>
              </a:lnSpc>
            </a:pPr>
            <a:r>
              <a:rPr lang="en-US" sz="3197">
                <a:solidFill>
                  <a:srgbClr val="262626"/>
                </a:solidFill>
                <a:latin typeface="Vollkorn"/>
                <a:ea typeface="Vollkorn"/>
                <a:cs typeface="Vollkorn"/>
                <a:sym typeface="Vollkorn"/>
              </a:rPr>
              <a:t>By putting equ 3,4 and 5 in equ 1 we get:</a:t>
            </a:r>
          </a:p>
        </p:txBody>
      </p:sp>
      <p:sp>
        <p:nvSpPr>
          <p:cNvPr name="TextBox 14" id="14"/>
          <p:cNvSpPr txBox="true"/>
          <p:nvPr/>
        </p:nvSpPr>
        <p:spPr>
          <a:xfrm rot="0">
            <a:off x="1053169" y="6100552"/>
            <a:ext cx="5931899" cy="537845"/>
          </a:xfrm>
          <a:prstGeom prst="rect">
            <a:avLst/>
          </a:prstGeom>
        </p:spPr>
        <p:txBody>
          <a:bodyPr anchor="t" rtlCol="false" tIns="0" lIns="0" bIns="0" rIns="0">
            <a:spAutoFit/>
          </a:bodyPr>
          <a:lstStyle/>
          <a:p>
            <a:pPr algn="l">
              <a:lnSpc>
                <a:spcPts val="4480"/>
              </a:lnSpc>
            </a:pPr>
            <a:r>
              <a:rPr lang="en-US" sz="3200">
                <a:solidFill>
                  <a:srgbClr val="262626"/>
                </a:solidFill>
                <a:latin typeface="Vollkorn"/>
                <a:ea typeface="Vollkorn"/>
                <a:cs typeface="Vollkorn"/>
                <a:sym typeface="Vollkorn"/>
              </a:rPr>
              <a:t>Multiplying above expression by </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53169" y="3462438"/>
            <a:ext cx="15788016" cy="4696935"/>
          </a:xfrm>
          <a:custGeom>
            <a:avLst/>
            <a:gdLst/>
            <a:ahLst/>
            <a:cxnLst/>
            <a:rect r="r" b="b" t="t" l="l"/>
            <a:pathLst>
              <a:path h="4696935" w="15788016">
                <a:moveTo>
                  <a:pt x="0" y="0"/>
                </a:moveTo>
                <a:lnTo>
                  <a:pt x="15788016" y="0"/>
                </a:lnTo>
                <a:lnTo>
                  <a:pt x="15788016" y="4696934"/>
                </a:lnTo>
                <a:lnTo>
                  <a:pt x="0" y="4696934"/>
                </a:lnTo>
                <a:lnTo>
                  <a:pt x="0" y="0"/>
                </a:lnTo>
                <a:close/>
              </a:path>
            </a:pathLst>
          </a:custGeom>
          <a:blipFill>
            <a:blip r:embed="rId7"/>
            <a:stretch>
              <a:fillRect l="0" t="0" r="0" b="0"/>
            </a:stretch>
          </a:blipFill>
        </p:spPr>
      </p:sp>
      <p:sp>
        <p:nvSpPr>
          <p:cNvPr name="TextBox 10" id="10"/>
          <p:cNvSpPr txBox="true"/>
          <p:nvPr/>
        </p:nvSpPr>
        <p:spPr>
          <a:xfrm rot="0">
            <a:off x="1053169" y="1817441"/>
            <a:ext cx="2324676" cy="817955"/>
          </a:xfrm>
          <a:prstGeom prst="rect">
            <a:avLst/>
          </a:prstGeom>
        </p:spPr>
        <p:txBody>
          <a:bodyPr anchor="t" rtlCol="false" tIns="0" lIns="0" bIns="0" rIns="0">
            <a:spAutoFit/>
          </a:bodyPr>
          <a:lstStyle/>
          <a:p>
            <a:pPr algn="l">
              <a:lnSpc>
                <a:spcPts val="6728"/>
              </a:lnSpc>
            </a:pPr>
            <a:r>
              <a:rPr lang="en-US" b="true" sz="4806">
                <a:solidFill>
                  <a:srgbClr val="262626"/>
                </a:solidFill>
                <a:latin typeface="Georgia Pro Bold"/>
                <a:ea typeface="Georgia Pro Bold"/>
                <a:cs typeface="Georgia Pro Bold"/>
                <a:sym typeface="Georgia Pro Bold"/>
              </a:rPr>
              <a:t>Conti…</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1053169" y="1817441"/>
            <a:ext cx="2324676" cy="817955"/>
          </a:xfrm>
          <a:prstGeom prst="rect">
            <a:avLst/>
          </a:prstGeom>
        </p:spPr>
        <p:txBody>
          <a:bodyPr anchor="t" rtlCol="false" tIns="0" lIns="0" bIns="0" rIns="0">
            <a:spAutoFit/>
          </a:bodyPr>
          <a:lstStyle/>
          <a:p>
            <a:pPr algn="l">
              <a:lnSpc>
                <a:spcPts val="6728"/>
              </a:lnSpc>
            </a:pPr>
            <a:r>
              <a:rPr lang="en-US" b="true" sz="4806">
                <a:solidFill>
                  <a:srgbClr val="262626"/>
                </a:solidFill>
                <a:latin typeface="Georgia Pro Bold"/>
                <a:ea typeface="Georgia Pro Bold"/>
                <a:cs typeface="Georgia Pro Bold"/>
                <a:sym typeface="Georgia Pro Bold"/>
              </a:rPr>
              <a:t>Conti…</a:t>
            </a:r>
          </a:p>
        </p:txBody>
      </p:sp>
      <p:sp>
        <p:nvSpPr>
          <p:cNvPr name="TextBox 10" id="10"/>
          <p:cNvSpPr txBox="true"/>
          <p:nvPr/>
        </p:nvSpPr>
        <p:spPr>
          <a:xfrm rot="0">
            <a:off x="1053169" y="3433984"/>
            <a:ext cx="15639667" cy="1909820"/>
          </a:xfrm>
          <a:prstGeom prst="rect">
            <a:avLst/>
          </a:prstGeom>
        </p:spPr>
        <p:txBody>
          <a:bodyPr anchor="t" rtlCol="false" tIns="0" lIns="0" bIns="0" rIns="0">
            <a:spAutoFit/>
          </a:bodyPr>
          <a:lstStyle/>
          <a:p>
            <a:pPr algn="l">
              <a:lnSpc>
                <a:spcPts val="3960"/>
              </a:lnSpc>
            </a:pPr>
            <a:r>
              <a:rPr lang="en-US" sz="3300" spc="6">
                <a:solidFill>
                  <a:srgbClr val="262626"/>
                </a:solidFill>
                <a:latin typeface="Vollkorn"/>
                <a:ea typeface="Vollkorn"/>
                <a:cs typeface="Vollkorn"/>
                <a:sym typeface="Vollkorn"/>
              </a:rPr>
              <a:t>Hence this equation can be correct only if both sides are equal to some constant.</a:t>
            </a:r>
          </a:p>
          <a:p>
            <a:pPr algn="l">
              <a:lnSpc>
                <a:spcPts val="7236"/>
              </a:lnSpc>
            </a:pPr>
            <a:r>
              <a:rPr lang="en-US" sz="3300">
                <a:solidFill>
                  <a:srgbClr val="262626"/>
                </a:solidFill>
                <a:latin typeface="Vollkorn"/>
                <a:ea typeface="Vollkorn"/>
                <a:cs typeface="Vollkorn"/>
                <a:sym typeface="Vollkorn"/>
              </a:rPr>
              <a:t>Let this constant be 𝒍</a:t>
            </a:r>
          </a:p>
          <a:p>
            <a:pPr algn="l">
              <a:lnSpc>
                <a:spcPts val="3884"/>
              </a:lnSpc>
            </a:pPr>
            <a:r>
              <a:rPr lang="en-US" sz="3300" spc="3">
                <a:solidFill>
                  <a:srgbClr val="262626"/>
                </a:solidFill>
                <a:latin typeface="Vollkorn"/>
                <a:ea typeface="Vollkorn"/>
                <a:cs typeface="Vollkorn"/>
                <a:sym typeface="Vollkorn"/>
              </a:rPr>
              <a:t>The radial equation is:</a:t>
            </a:r>
          </a:p>
        </p:txBody>
      </p:sp>
      <p:grpSp>
        <p:nvGrpSpPr>
          <p:cNvPr name="Group 11" id="11"/>
          <p:cNvGrpSpPr/>
          <p:nvPr/>
        </p:nvGrpSpPr>
        <p:grpSpPr>
          <a:xfrm rot="0">
            <a:off x="5273023" y="4818024"/>
            <a:ext cx="1286632" cy="525780"/>
            <a:chOff x="0" y="0"/>
            <a:chExt cx="1715510" cy="701040"/>
          </a:xfrm>
        </p:grpSpPr>
        <p:sp>
          <p:nvSpPr>
            <p:cNvPr name="Freeform 12" id="12"/>
            <p:cNvSpPr/>
            <p:nvPr/>
          </p:nvSpPr>
          <p:spPr>
            <a:xfrm flipH="false" flipV="false" rot="0">
              <a:off x="0" y="63551"/>
              <a:ext cx="1715510" cy="564642"/>
            </a:xfrm>
            <a:custGeom>
              <a:avLst/>
              <a:gdLst/>
              <a:ahLst/>
              <a:cxnLst/>
              <a:rect r="r" b="b" t="t" l="l"/>
              <a:pathLst>
                <a:path h="564642" w="1715510">
                  <a:moveTo>
                    <a:pt x="0" y="0"/>
                  </a:moveTo>
                  <a:lnTo>
                    <a:pt x="1715510" y="0"/>
                  </a:lnTo>
                  <a:lnTo>
                    <a:pt x="1715510" y="564642"/>
                  </a:lnTo>
                  <a:lnTo>
                    <a:pt x="0" y="56464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3" id="13"/>
            <p:cNvSpPr txBox="true"/>
            <p:nvPr/>
          </p:nvSpPr>
          <p:spPr>
            <a:xfrm rot="0">
              <a:off x="200673" y="-476250"/>
              <a:ext cx="1341825" cy="1177290"/>
            </a:xfrm>
            <a:prstGeom prst="rect">
              <a:avLst/>
            </a:prstGeom>
          </p:spPr>
          <p:txBody>
            <a:bodyPr anchor="t" rtlCol="false" tIns="0" lIns="0" bIns="0" rIns="0">
              <a:spAutoFit/>
            </a:bodyPr>
            <a:lstStyle/>
            <a:p>
              <a:pPr algn="l">
                <a:lnSpc>
                  <a:spcPts val="9000"/>
                </a:lnSpc>
              </a:pPr>
              <a:r>
                <a:rPr lang="en-US" sz="3600" spc="799">
                  <a:solidFill>
                    <a:srgbClr val="262626"/>
                  </a:solidFill>
                  <a:latin typeface="Arimo"/>
                  <a:ea typeface="Arimo"/>
                  <a:cs typeface="Arimo"/>
                  <a:sym typeface="Arimo"/>
                </a:rPr>
                <a:t>𝒍+𝟏</a:t>
              </a:r>
            </a:p>
          </p:txBody>
        </p:sp>
      </p:grpSp>
      <p:grpSp>
        <p:nvGrpSpPr>
          <p:cNvPr name="Group 14" id="14"/>
          <p:cNvGrpSpPr/>
          <p:nvPr/>
        </p:nvGrpSpPr>
        <p:grpSpPr>
          <a:xfrm rot="0">
            <a:off x="3379888" y="6279009"/>
            <a:ext cx="11528223" cy="1626150"/>
            <a:chOff x="0" y="0"/>
            <a:chExt cx="15370964" cy="2168200"/>
          </a:xfrm>
        </p:grpSpPr>
        <p:sp>
          <p:nvSpPr>
            <p:cNvPr name="Freeform 15" id="15"/>
            <p:cNvSpPr/>
            <p:nvPr/>
          </p:nvSpPr>
          <p:spPr>
            <a:xfrm flipH="false" flipV="false" rot="0">
              <a:off x="0" y="0"/>
              <a:ext cx="4512446" cy="2168200"/>
            </a:xfrm>
            <a:custGeom>
              <a:avLst/>
              <a:gdLst/>
              <a:ahLst/>
              <a:cxnLst/>
              <a:rect r="r" b="b" t="t" l="l"/>
              <a:pathLst>
                <a:path h="2168200" w="4512446">
                  <a:moveTo>
                    <a:pt x="0" y="0"/>
                  </a:moveTo>
                  <a:lnTo>
                    <a:pt x="4512446" y="0"/>
                  </a:lnTo>
                  <a:lnTo>
                    <a:pt x="4512446" y="2168200"/>
                  </a:lnTo>
                  <a:lnTo>
                    <a:pt x="0" y="21682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6" id="16"/>
            <p:cNvSpPr/>
            <p:nvPr/>
          </p:nvSpPr>
          <p:spPr>
            <a:xfrm flipH="false" flipV="false" rot="0">
              <a:off x="5975569" y="596026"/>
              <a:ext cx="4509088" cy="981606"/>
            </a:xfrm>
            <a:custGeom>
              <a:avLst/>
              <a:gdLst/>
              <a:ahLst/>
              <a:cxnLst/>
              <a:rect r="r" b="b" t="t" l="l"/>
              <a:pathLst>
                <a:path h="981606" w="4509088">
                  <a:moveTo>
                    <a:pt x="0" y="0"/>
                  </a:moveTo>
                  <a:lnTo>
                    <a:pt x="4509088" y="0"/>
                  </a:lnTo>
                  <a:lnTo>
                    <a:pt x="4509088" y="981607"/>
                  </a:lnTo>
                  <a:lnTo>
                    <a:pt x="0" y="981607"/>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7" id="17"/>
            <p:cNvSpPr/>
            <p:nvPr/>
          </p:nvSpPr>
          <p:spPr>
            <a:xfrm flipH="false" flipV="false" rot="0">
              <a:off x="11681598" y="748317"/>
              <a:ext cx="2057026" cy="677048"/>
            </a:xfrm>
            <a:custGeom>
              <a:avLst/>
              <a:gdLst/>
              <a:ahLst/>
              <a:cxnLst/>
              <a:rect r="r" b="b" t="t" l="l"/>
              <a:pathLst>
                <a:path h="677048" w="2057026">
                  <a:moveTo>
                    <a:pt x="0" y="0"/>
                  </a:moveTo>
                  <a:lnTo>
                    <a:pt x="2057026" y="0"/>
                  </a:lnTo>
                  <a:lnTo>
                    <a:pt x="2057026" y="677048"/>
                  </a:lnTo>
                  <a:lnTo>
                    <a:pt x="0" y="677048"/>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18" id="18"/>
            <p:cNvSpPr txBox="true"/>
            <p:nvPr/>
          </p:nvSpPr>
          <p:spPr>
            <a:xfrm rot="0">
              <a:off x="7069263" y="-225858"/>
              <a:ext cx="325481" cy="861288"/>
            </a:xfrm>
            <a:prstGeom prst="rect">
              <a:avLst/>
            </a:prstGeom>
          </p:spPr>
          <p:txBody>
            <a:bodyPr anchor="t" rtlCol="false" tIns="0" lIns="0" bIns="0" rIns="0">
              <a:spAutoFit/>
            </a:bodyPr>
            <a:lstStyle/>
            <a:p>
              <a:pPr algn="l">
                <a:lnSpc>
                  <a:spcPts val="6182"/>
                </a:lnSpc>
              </a:pPr>
              <a:r>
                <a:rPr lang="en-US" sz="3151">
                  <a:solidFill>
                    <a:srgbClr val="262626"/>
                  </a:solidFill>
                  <a:latin typeface="Arimo"/>
                  <a:ea typeface="Arimo"/>
                  <a:cs typeface="Arimo"/>
                  <a:sym typeface="Arimo"/>
                </a:rPr>
                <a:t>𝟐</a:t>
              </a:r>
            </a:p>
          </p:txBody>
        </p:sp>
        <p:sp>
          <p:nvSpPr>
            <p:cNvPr name="TextBox 19" id="19"/>
            <p:cNvSpPr txBox="true"/>
            <p:nvPr/>
          </p:nvSpPr>
          <p:spPr>
            <a:xfrm rot="0">
              <a:off x="3030134" y="-422683"/>
              <a:ext cx="988642" cy="2425298"/>
            </a:xfrm>
            <a:prstGeom prst="rect">
              <a:avLst/>
            </a:prstGeom>
          </p:spPr>
          <p:txBody>
            <a:bodyPr anchor="t" rtlCol="false" tIns="0" lIns="0" bIns="0" rIns="0">
              <a:spAutoFit/>
            </a:bodyPr>
            <a:lstStyle/>
            <a:p>
              <a:pPr algn="ctr">
                <a:lnSpc>
                  <a:spcPts val="10791"/>
                </a:lnSpc>
              </a:pPr>
              <a:r>
                <a:rPr lang="en-US" sz="4316" spc="4">
                  <a:solidFill>
                    <a:srgbClr val="262626"/>
                  </a:solidFill>
                  <a:latin typeface="Arimo"/>
                  <a:ea typeface="Arimo"/>
                  <a:cs typeface="Arimo"/>
                  <a:sym typeface="Arimo"/>
                </a:rPr>
                <a:t>𝒅𝐑</a:t>
              </a:r>
            </a:p>
            <a:p>
              <a:pPr algn="ctr">
                <a:lnSpc>
                  <a:spcPts val="6049"/>
                </a:lnSpc>
              </a:pPr>
              <a:r>
                <a:rPr lang="en-US" sz="4320">
                  <a:solidFill>
                    <a:srgbClr val="262626"/>
                  </a:solidFill>
                  <a:latin typeface="Arimo"/>
                  <a:ea typeface="Arimo"/>
                  <a:cs typeface="Arimo"/>
                  <a:sym typeface="Arimo"/>
                </a:rPr>
                <a:t>𝒅𝒓</a:t>
              </a:r>
            </a:p>
          </p:txBody>
        </p:sp>
        <p:sp>
          <p:nvSpPr>
            <p:cNvPr name="TextBox 20" id="20"/>
            <p:cNvSpPr txBox="true"/>
            <p:nvPr/>
          </p:nvSpPr>
          <p:spPr>
            <a:xfrm rot="0">
              <a:off x="2558668" y="764164"/>
              <a:ext cx="325481" cy="423138"/>
            </a:xfrm>
            <a:prstGeom prst="rect">
              <a:avLst/>
            </a:prstGeom>
          </p:spPr>
          <p:txBody>
            <a:bodyPr anchor="t" rtlCol="false" tIns="0" lIns="0" bIns="0" rIns="0">
              <a:spAutoFit/>
            </a:bodyPr>
            <a:lstStyle/>
            <a:p>
              <a:pPr algn="l">
                <a:lnSpc>
                  <a:spcPts val="1575"/>
                </a:lnSpc>
              </a:pPr>
              <a:r>
                <a:rPr lang="en-US" sz="3151">
                  <a:solidFill>
                    <a:srgbClr val="262626"/>
                  </a:solidFill>
                  <a:latin typeface="Arimo"/>
                  <a:ea typeface="Arimo"/>
                  <a:cs typeface="Arimo"/>
                  <a:sym typeface="Arimo"/>
                </a:rPr>
                <a:t>𝟐</a:t>
              </a:r>
            </a:p>
          </p:txBody>
        </p:sp>
        <p:sp>
          <p:nvSpPr>
            <p:cNvPr name="TextBox 21" id="21"/>
            <p:cNvSpPr txBox="true"/>
            <p:nvPr/>
          </p:nvSpPr>
          <p:spPr>
            <a:xfrm rot="0">
              <a:off x="6129390" y="310742"/>
              <a:ext cx="959426" cy="650100"/>
            </a:xfrm>
            <a:prstGeom prst="rect">
              <a:avLst/>
            </a:prstGeom>
          </p:spPr>
          <p:txBody>
            <a:bodyPr anchor="t" rtlCol="false" tIns="0" lIns="0" bIns="0" rIns="0">
              <a:spAutoFit/>
            </a:bodyPr>
            <a:lstStyle/>
            <a:p>
              <a:pPr algn="l">
                <a:lnSpc>
                  <a:spcPts val="3013"/>
                </a:lnSpc>
              </a:pPr>
              <a:r>
                <a:rPr lang="en-US" sz="4316" spc="12">
                  <a:solidFill>
                    <a:srgbClr val="262626"/>
                  </a:solidFill>
                  <a:latin typeface="Arimo"/>
                  <a:ea typeface="Arimo"/>
                  <a:cs typeface="Arimo"/>
                  <a:sym typeface="Arimo"/>
                </a:rPr>
                <a:t>𝟖𝝅</a:t>
              </a:r>
            </a:p>
          </p:txBody>
        </p:sp>
        <p:sp>
          <p:nvSpPr>
            <p:cNvPr name="TextBox 22" id="22"/>
            <p:cNvSpPr txBox="true"/>
            <p:nvPr/>
          </p:nvSpPr>
          <p:spPr>
            <a:xfrm rot="0">
              <a:off x="7420122" y="310742"/>
              <a:ext cx="474185" cy="650100"/>
            </a:xfrm>
            <a:prstGeom prst="rect">
              <a:avLst/>
            </a:prstGeom>
          </p:spPr>
          <p:txBody>
            <a:bodyPr anchor="t" rtlCol="false" tIns="0" lIns="0" bIns="0" rIns="0">
              <a:spAutoFit/>
            </a:bodyPr>
            <a:lstStyle/>
            <a:p>
              <a:pPr algn="l">
                <a:lnSpc>
                  <a:spcPts val="3013"/>
                </a:lnSpc>
              </a:pPr>
              <a:r>
                <a:rPr lang="en-US" sz="4316" spc="12">
                  <a:solidFill>
                    <a:srgbClr val="262626"/>
                  </a:solidFill>
                  <a:latin typeface="Arimo"/>
                  <a:ea typeface="Arimo"/>
                  <a:cs typeface="Arimo"/>
                  <a:sym typeface="Arimo"/>
                </a:rPr>
                <a:t>𝝁</a:t>
              </a:r>
            </a:p>
          </p:txBody>
        </p:sp>
        <p:sp>
          <p:nvSpPr>
            <p:cNvPr name="TextBox 23" id="23"/>
            <p:cNvSpPr txBox="true"/>
            <p:nvPr/>
          </p:nvSpPr>
          <p:spPr>
            <a:xfrm rot="0">
              <a:off x="5858936" y="861975"/>
              <a:ext cx="152998" cy="650945"/>
            </a:xfrm>
            <a:prstGeom prst="rect">
              <a:avLst/>
            </a:prstGeom>
          </p:spPr>
          <p:txBody>
            <a:bodyPr anchor="t" rtlCol="false" tIns="0" lIns="0" bIns="0" rIns="0">
              <a:spAutoFit/>
            </a:bodyPr>
            <a:lstStyle/>
            <a:p>
              <a:pPr algn="l">
                <a:lnSpc>
                  <a:spcPts val="3016"/>
                </a:lnSpc>
              </a:pPr>
              <a:r>
                <a:rPr lang="en-US" sz="4320">
                  <a:solidFill>
                    <a:srgbClr val="262626"/>
                  </a:solidFill>
                  <a:latin typeface="Arimo"/>
                  <a:ea typeface="Arimo"/>
                  <a:cs typeface="Arimo"/>
                  <a:sym typeface="Arimo"/>
                </a:rPr>
                <a:t>.</a:t>
              </a:r>
            </a:p>
          </p:txBody>
        </p:sp>
        <p:sp>
          <p:nvSpPr>
            <p:cNvPr name="TextBox 24" id="24"/>
            <p:cNvSpPr txBox="true"/>
            <p:nvPr/>
          </p:nvSpPr>
          <p:spPr>
            <a:xfrm rot="0">
              <a:off x="6601451" y="1285975"/>
              <a:ext cx="795623" cy="716686"/>
            </a:xfrm>
            <a:prstGeom prst="rect">
              <a:avLst/>
            </a:prstGeom>
          </p:spPr>
          <p:txBody>
            <a:bodyPr anchor="t" rtlCol="false" tIns="0" lIns="0" bIns="0" rIns="0">
              <a:spAutoFit/>
            </a:bodyPr>
            <a:lstStyle/>
            <a:p>
              <a:pPr algn="l">
                <a:lnSpc>
                  <a:spcPts val="3016"/>
                </a:lnSpc>
              </a:pPr>
              <a:r>
                <a:rPr lang="en-US" sz="4320">
                  <a:solidFill>
                    <a:srgbClr val="262626"/>
                  </a:solidFill>
                  <a:latin typeface="Arimo"/>
                  <a:ea typeface="Arimo"/>
                  <a:cs typeface="Arimo"/>
                  <a:sym typeface="Arimo"/>
                </a:rPr>
                <a:t>𝒉𝟐</a:t>
              </a:r>
            </a:p>
          </p:txBody>
        </p:sp>
        <p:sp>
          <p:nvSpPr>
            <p:cNvPr name="TextBox 25" id="25"/>
            <p:cNvSpPr txBox="true"/>
            <p:nvPr/>
          </p:nvSpPr>
          <p:spPr>
            <a:xfrm rot="0">
              <a:off x="189455" y="15467"/>
              <a:ext cx="445861" cy="945375"/>
            </a:xfrm>
            <a:prstGeom prst="rect">
              <a:avLst/>
            </a:prstGeom>
          </p:spPr>
          <p:txBody>
            <a:bodyPr anchor="t" rtlCol="false" tIns="0" lIns="0" bIns="0" rIns="0">
              <a:spAutoFit/>
            </a:bodyPr>
            <a:lstStyle/>
            <a:p>
              <a:pPr algn="l">
                <a:lnSpc>
                  <a:spcPts val="6146"/>
                </a:lnSpc>
              </a:pPr>
              <a:r>
                <a:rPr lang="en-US" sz="4316" spc="2084">
                  <a:solidFill>
                    <a:srgbClr val="262626"/>
                  </a:solidFill>
                  <a:latin typeface="Arimo"/>
                  <a:ea typeface="Arimo"/>
                  <a:cs typeface="Arimo"/>
                  <a:sym typeface="Arimo"/>
                </a:rPr>
                <a:t>𝟏</a:t>
              </a:r>
            </a:p>
          </p:txBody>
        </p:sp>
        <p:sp>
          <p:nvSpPr>
            <p:cNvPr name="TextBox 26" id="26"/>
            <p:cNvSpPr txBox="true"/>
            <p:nvPr/>
          </p:nvSpPr>
          <p:spPr>
            <a:xfrm rot="0">
              <a:off x="979801" y="15467"/>
              <a:ext cx="453307" cy="945375"/>
            </a:xfrm>
            <a:prstGeom prst="rect">
              <a:avLst/>
            </a:prstGeom>
          </p:spPr>
          <p:txBody>
            <a:bodyPr anchor="t" rtlCol="false" tIns="0" lIns="0" bIns="0" rIns="0">
              <a:spAutoFit/>
            </a:bodyPr>
            <a:lstStyle/>
            <a:p>
              <a:pPr algn="l">
                <a:lnSpc>
                  <a:spcPts val="6146"/>
                </a:lnSpc>
              </a:pPr>
              <a:r>
                <a:rPr lang="en-US" sz="4316" spc="2084">
                  <a:solidFill>
                    <a:srgbClr val="262626"/>
                  </a:solidFill>
                  <a:latin typeface="Arimo"/>
                  <a:ea typeface="Arimo"/>
                  <a:cs typeface="Arimo"/>
                  <a:sym typeface="Arimo"/>
                </a:rPr>
                <a:t>𝝏</a:t>
              </a:r>
            </a:p>
          </p:txBody>
        </p:sp>
        <p:sp>
          <p:nvSpPr>
            <p:cNvPr name="TextBox 27" id="27"/>
            <p:cNvSpPr txBox="true"/>
            <p:nvPr/>
          </p:nvSpPr>
          <p:spPr>
            <a:xfrm rot="0">
              <a:off x="152907" y="1056441"/>
              <a:ext cx="1501248" cy="946220"/>
            </a:xfrm>
            <a:prstGeom prst="rect">
              <a:avLst/>
            </a:prstGeom>
          </p:spPr>
          <p:txBody>
            <a:bodyPr anchor="t" rtlCol="false" tIns="0" lIns="0" bIns="0" rIns="0">
              <a:spAutoFit/>
            </a:bodyPr>
            <a:lstStyle/>
            <a:p>
              <a:pPr algn="l">
                <a:lnSpc>
                  <a:spcPts val="6153"/>
                </a:lnSpc>
              </a:pPr>
              <a:r>
                <a:rPr lang="en-US" sz="4320" spc="367">
                  <a:solidFill>
                    <a:srgbClr val="262626"/>
                  </a:solidFill>
                  <a:latin typeface="Arimo"/>
                  <a:ea typeface="Arimo"/>
                  <a:cs typeface="Arimo"/>
                  <a:sym typeface="Arimo"/>
                </a:rPr>
                <a:t>𝑹𝝏𝒓</a:t>
              </a:r>
            </a:p>
          </p:txBody>
        </p:sp>
        <p:sp>
          <p:nvSpPr>
            <p:cNvPr name="TextBox 28" id="28"/>
            <p:cNvSpPr txBox="true"/>
            <p:nvPr/>
          </p:nvSpPr>
          <p:spPr>
            <a:xfrm rot="0">
              <a:off x="2167606" y="576225"/>
              <a:ext cx="400770" cy="936695"/>
            </a:xfrm>
            <a:prstGeom prst="rect">
              <a:avLst/>
            </a:prstGeom>
          </p:spPr>
          <p:txBody>
            <a:bodyPr anchor="t" rtlCol="false" tIns="0" lIns="0" bIns="0" rIns="0">
              <a:spAutoFit/>
            </a:bodyPr>
            <a:lstStyle/>
            <a:p>
              <a:pPr algn="l">
                <a:lnSpc>
                  <a:spcPts val="6049"/>
                </a:lnSpc>
              </a:pPr>
              <a:r>
                <a:rPr lang="en-US" sz="4320">
                  <a:solidFill>
                    <a:srgbClr val="262626"/>
                  </a:solidFill>
                  <a:latin typeface="Arimo"/>
                  <a:ea typeface="Arimo"/>
                  <a:cs typeface="Arimo"/>
                  <a:sym typeface="Arimo"/>
                </a:rPr>
                <a:t>𝒓</a:t>
              </a:r>
            </a:p>
          </p:txBody>
        </p:sp>
        <p:sp>
          <p:nvSpPr>
            <p:cNvPr name="TextBox 29" id="29"/>
            <p:cNvSpPr txBox="true"/>
            <p:nvPr/>
          </p:nvSpPr>
          <p:spPr>
            <a:xfrm rot="0">
              <a:off x="5113360" y="576225"/>
              <a:ext cx="400770" cy="936695"/>
            </a:xfrm>
            <a:prstGeom prst="rect">
              <a:avLst/>
            </a:prstGeom>
          </p:spPr>
          <p:txBody>
            <a:bodyPr anchor="t" rtlCol="false" tIns="0" lIns="0" bIns="0" rIns="0">
              <a:spAutoFit/>
            </a:bodyPr>
            <a:lstStyle/>
            <a:p>
              <a:pPr algn="l">
                <a:lnSpc>
                  <a:spcPts val="6049"/>
                </a:lnSpc>
              </a:pPr>
              <a:r>
                <a:rPr lang="en-US" sz="4320">
                  <a:solidFill>
                    <a:srgbClr val="262626"/>
                  </a:solidFill>
                  <a:latin typeface="Arimo"/>
                  <a:ea typeface="Arimo"/>
                  <a:cs typeface="Arimo"/>
                  <a:sym typeface="Arimo"/>
                </a:rPr>
                <a:t>𝒓</a:t>
              </a:r>
            </a:p>
          </p:txBody>
        </p:sp>
        <p:sp>
          <p:nvSpPr>
            <p:cNvPr name="TextBox 30" id="30"/>
            <p:cNvSpPr txBox="true"/>
            <p:nvPr/>
          </p:nvSpPr>
          <p:spPr>
            <a:xfrm rot="0">
              <a:off x="8308234" y="576225"/>
              <a:ext cx="3377727" cy="936695"/>
            </a:xfrm>
            <a:prstGeom prst="rect">
              <a:avLst/>
            </a:prstGeom>
          </p:spPr>
          <p:txBody>
            <a:bodyPr anchor="t" rtlCol="false" tIns="0" lIns="0" bIns="0" rIns="0">
              <a:spAutoFit/>
            </a:bodyPr>
            <a:lstStyle/>
            <a:p>
              <a:pPr algn="l">
                <a:lnSpc>
                  <a:spcPts val="6049"/>
                </a:lnSpc>
              </a:pPr>
              <a:r>
                <a:rPr lang="en-US" sz="4320" spc="1032">
                  <a:solidFill>
                    <a:srgbClr val="262626"/>
                  </a:solidFill>
                  <a:latin typeface="Arimo"/>
                  <a:ea typeface="Arimo"/>
                  <a:cs typeface="Arimo"/>
                  <a:sym typeface="Arimo"/>
                </a:rPr>
                <a:t>𝑬−𝒗</a:t>
              </a:r>
              <a:r>
                <a:rPr lang="en-US" sz="4320" spc="1032">
                  <a:solidFill>
                    <a:srgbClr val="000000"/>
                  </a:solidFill>
                  <a:latin typeface="Arimo"/>
                  <a:ea typeface="Arimo"/>
                  <a:cs typeface="Arimo"/>
                  <a:sym typeface="Arimo"/>
                </a:rPr>
                <a:t> </a:t>
              </a:r>
              <a:r>
                <a:rPr lang="en-US" sz="4320" spc="1032">
                  <a:solidFill>
                    <a:srgbClr val="262626"/>
                  </a:solidFill>
                  <a:latin typeface="Arimo"/>
                  <a:ea typeface="Arimo"/>
                  <a:cs typeface="Arimo"/>
                  <a:sym typeface="Arimo"/>
                </a:rPr>
                <a:t>=𝒍</a:t>
              </a:r>
            </a:p>
          </p:txBody>
        </p:sp>
        <p:sp>
          <p:nvSpPr>
            <p:cNvPr name="TextBox 31" id="31"/>
            <p:cNvSpPr txBox="true"/>
            <p:nvPr/>
          </p:nvSpPr>
          <p:spPr>
            <a:xfrm rot="0">
              <a:off x="11923728" y="576225"/>
              <a:ext cx="3447237" cy="936695"/>
            </a:xfrm>
            <a:prstGeom prst="rect">
              <a:avLst/>
            </a:prstGeom>
          </p:spPr>
          <p:txBody>
            <a:bodyPr anchor="t" rtlCol="false" tIns="0" lIns="0" bIns="0" rIns="0">
              <a:spAutoFit/>
            </a:bodyPr>
            <a:lstStyle/>
            <a:p>
              <a:pPr algn="l">
                <a:lnSpc>
                  <a:spcPts val="6049"/>
                </a:lnSpc>
              </a:pPr>
              <a:r>
                <a:rPr lang="en-US" sz="4320" spc="829">
                  <a:solidFill>
                    <a:srgbClr val="262626"/>
                  </a:solidFill>
                  <a:latin typeface="Arimo"/>
                  <a:ea typeface="Arimo"/>
                  <a:cs typeface="Arimo"/>
                  <a:sym typeface="Arimo"/>
                </a:rPr>
                <a:t>𝒍+𝟏</a:t>
              </a:r>
              <a:r>
                <a:rPr lang="en-US" sz="4320" spc="829">
                  <a:solidFill>
                    <a:srgbClr val="000000"/>
                  </a:solidFill>
                  <a:latin typeface="Arimo"/>
                  <a:ea typeface="Arimo"/>
                  <a:cs typeface="Arimo"/>
                  <a:sym typeface="Arimo"/>
                </a:rPr>
                <a:t> </a:t>
              </a:r>
              <a:r>
                <a:rPr lang="en-US" sz="4320" spc="829">
                  <a:solidFill>
                    <a:srgbClr val="262626"/>
                  </a:solidFill>
                  <a:latin typeface="Arimo"/>
                  <a:ea typeface="Arimo"/>
                  <a:cs typeface="Arimo"/>
                  <a:sym typeface="Arimo"/>
                </a:rPr>
                <a:t>….𝟔</a:t>
              </a:r>
            </a:p>
          </p:txBody>
        </p:sp>
        <p:sp>
          <p:nvSpPr>
            <p:cNvPr name="TextBox 32" id="32"/>
            <p:cNvSpPr txBox="true"/>
            <p:nvPr/>
          </p:nvSpPr>
          <p:spPr>
            <a:xfrm rot="0">
              <a:off x="5504422" y="487939"/>
              <a:ext cx="325481" cy="699363"/>
            </a:xfrm>
            <a:prstGeom prst="rect">
              <a:avLst/>
            </a:prstGeom>
          </p:spPr>
          <p:txBody>
            <a:bodyPr anchor="t" rtlCol="false" tIns="0" lIns="0" bIns="0" rIns="0">
              <a:spAutoFit/>
            </a:bodyPr>
            <a:lstStyle/>
            <a:p>
              <a:pPr algn="l">
                <a:lnSpc>
                  <a:spcPts val="4411"/>
                </a:lnSpc>
              </a:pPr>
              <a:r>
                <a:rPr lang="en-US" sz="3151">
                  <a:solidFill>
                    <a:srgbClr val="262626"/>
                  </a:solidFill>
                  <a:latin typeface="Arimo"/>
                  <a:ea typeface="Arimo"/>
                  <a:cs typeface="Arimo"/>
                  <a:sym typeface="Arimo"/>
                </a:rPr>
                <a:t>𝟐</a:t>
              </a:r>
            </a:p>
          </p:txBody>
        </p:sp>
        <p:sp>
          <p:nvSpPr>
            <p:cNvPr name="TextBox 33" id="33"/>
            <p:cNvSpPr txBox="true"/>
            <p:nvPr/>
          </p:nvSpPr>
          <p:spPr>
            <a:xfrm rot="0">
              <a:off x="4583417" y="742266"/>
              <a:ext cx="417719" cy="716175"/>
            </a:xfrm>
            <a:prstGeom prst="rect">
              <a:avLst/>
            </a:prstGeom>
          </p:spPr>
          <p:txBody>
            <a:bodyPr anchor="t" rtlCol="false" tIns="0" lIns="0" bIns="0" rIns="0">
              <a:spAutoFit/>
            </a:bodyPr>
            <a:lstStyle/>
            <a:p>
              <a:pPr algn="l">
                <a:lnSpc>
                  <a:spcPts val="4532"/>
                </a:lnSpc>
              </a:pPr>
              <a:r>
                <a:rPr lang="en-US" sz="3237">
                  <a:solidFill>
                    <a:srgbClr val="262626"/>
                  </a:solidFill>
                  <a:latin typeface="Arimo"/>
                  <a:ea typeface="Arimo"/>
                  <a:cs typeface="Arimo"/>
                  <a:sym typeface="Arimo"/>
                </a:rPr>
                <a:t>+</a:t>
              </a:r>
            </a:p>
          </p:txBody>
        </p:sp>
      </p:gr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3983802" y="4080098"/>
            <a:ext cx="10320397" cy="1240811"/>
          </a:xfrm>
          <a:custGeom>
            <a:avLst/>
            <a:gdLst/>
            <a:ahLst/>
            <a:cxnLst/>
            <a:rect r="r" b="b" t="t" l="l"/>
            <a:pathLst>
              <a:path h="1240811" w="10320397">
                <a:moveTo>
                  <a:pt x="0" y="0"/>
                </a:moveTo>
                <a:lnTo>
                  <a:pt x="10320396" y="0"/>
                </a:lnTo>
                <a:lnTo>
                  <a:pt x="10320396" y="1240811"/>
                </a:lnTo>
                <a:lnTo>
                  <a:pt x="0" y="1240811"/>
                </a:lnTo>
                <a:lnTo>
                  <a:pt x="0" y="0"/>
                </a:lnTo>
                <a:close/>
              </a:path>
            </a:pathLst>
          </a:custGeom>
          <a:blipFill>
            <a:blip r:embed="rId7"/>
            <a:stretch>
              <a:fillRect l="0" t="0" r="0" b="0"/>
            </a:stretch>
          </a:blipFill>
        </p:spPr>
      </p:sp>
      <p:sp>
        <p:nvSpPr>
          <p:cNvPr name="Freeform 10" id="10"/>
          <p:cNvSpPr/>
          <p:nvPr/>
        </p:nvSpPr>
        <p:spPr>
          <a:xfrm flipH="false" flipV="false" rot="0">
            <a:off x="6497462" y="6223519"/>
            <a:ext cx="4857793" cy="819881"/>
          </a:xfrm>
          <a:custGeom>
            <a:avLst/>
            <a:gdLst/>
            <a:ahLst/>
            <a:cxnLst/>
            <a:rect r="r" b="b" t="t" l="l"/>
            <a:pathLst>
              <a:path h="819881" w="4857793">
                <a:moveTo>
                  <a:pt x="0" y="0"/>
                </a:moveTo>
                <a:lnTo>
                  <a:pt x="4857794" y="0"/>
                </a:lnTo>
                <a:lnTo>
                  <a:pt x="4857794" y="819881"/>
                </a:lnTo>
                <a:lnTo>
                  <a:pt x="0" y="819881"/>
                </a:lnTo>
                <a:lnTo>
                  <a:pt x="0" y="0"/>
                </a:lnTo>
                <a:close/>
              </a:path>
            </a:pathLst>
          </a:custGeom>
          <a:blipFill>
            <a:blip r:embed="rId8"/>
            <a:stretch>
              <a:fillRect l="0" t="0" r="0" b="0"/>
            </a:stretch>
          </a:blipFill>
        </p:spPr>
      </p:sp>
      <p:sp>
        <p:nvSpPr>
          <p:cNvPr name="Freeform 11" id="11"/>
          <p:cNvSpPr/>
          <p:nvPr/>
        </p:nvSpPr>
        <p:spPr>
          <a:xfrm flipH="false" flipV="false" rot="0">
            <a:off x="4184373" y="7983483"/>
            <a:ext cx="9919255" cy="1487888"/>
          </a:xfrm>
          <a:custGeom>
            <a:avLst/>
            <a:gdLst/>
            <a:ahLst/>
            <a:cxnLst/>
            <a:rect r="r" b="b" t="t" l="l"/>
            <a:pathLst>
              <a:path h="1487888" w="9919255">
                <a:moveTo>
                  <a:pt x="0" y="0"/>
                </a:moveTo>
                <a:lnTo>
                  <a:pt x="9919254" y="0"/>
                </a:lnTo>
                <a:lnTo>
                  <a:pt x="9919254" y="1487889"/>
                </a:lnTo>
                <a:lnTo>
                  <a:pt x="0" y="1487889"/>
                </a:lnTo>
                <a:lnTo>
                  <a:pt x="0" y="0"/>
                </a:lnTo>
                <a:close/>
              </a:path>
            </a:pathLst>
          </a:custGeom>
          <a:blipFill>
            <a:blip r:embed="rId9"/>
            <a:stretch>
              <a:fillRect l="0" t="0" r="0" b="0"/>
            </a:stretch>
          </a:blipFill>
        </p:spPr>
      </p:sp>
      <p:sp>
        <p:nvSpPr>
          <p:cNvPr name="TextBox 12" id="12"/>
          <p:cNvSpPr txBox="true"/>
          <p:nvPr/>
        </p:nvSpPr>
        <p:spPr>
          <a:xfrm rot="0">
            <a:off x="1053169" y="1817441"/>
            <a:ext cx="2324676" cy="817955"/>
          </a:xfrm>
          <a:prstGeom prst="rect">
            <a:avLst/>
          </a:prstGeom>
        </p:spPr>
        <p:txBody>
          <a:bodyPr anchor="t" rtlCol="false" tIns="0" lIns="0" bIns="0" rIns="0">
            <a:spAutoFit/>
          </a:bodyPr>
          <a:lstStyle/>
          <a:p>
            <a:pPr algn="l">
              <a:lnSpc>
                <a:spcPts val="6728"/>
              </a:lnSpc>
            </a:pPr>
            <a:r>
              <a:rPr lang="en-US" b="true" sz="4806">
                <a:solidFill>
                  <a:srgbClr val="262626"/>
                </a:solidFill>
                <a:latin typeface="Georgia Pro Bold"/>
                <a:ea typeface="Georgia Pro Bold"/>
                <a:cs typeface="Georgia Pro Bold"/>
                <a:sym typeface="Georgia Pro Bold"/>
              </a:rPr>
              <a:t>Conti…</a:t>
            </a:r>
          </a:p>
        </p:txBody>
      </p:sp>
      <p:sp>
        <p:nvSpPr>
          <p:cNvPr name="TextBox 13" id="13"/>
          <p:cNvSpPr txBox="true"/>
          <p:nvPr/>
        </p:nvSpPr>
        <p:spPr>
          <a:xfrm rot="0">
            <a:off x="1053169" y="3335091"/>
            <a:ext cx="4626560" cy="573557"/>
          </a:xfrm>
          <a:prstGeom prst="rect">
            <a:avLst/>
          </a:prstGeom>
        </p:spPr>
        <p:txBody>
          <a:bodyPr anchor="t" rtlCol="false" tIns="0" lIns="0" bIns="0" rIns="0">
            <a:spAutoFit/>
          </a:bodyPr>
          <a:lstStyle/>
          <a:p>
            <a:pPr algn="l">
              <a:lnSpc>
                <a:spcPts val="4611"/>
              </a:lnSpc>
            </a:pPr>
            <a:r>
              <a:rPr lang="en-US" sz="3294" spc="3">
                <a:solidFill>
                  <a:srgbClr val="262626"/>
                </a:solidFill>
                <a:latin typeface="Vollkorn"/>
                <a:ea typeface="Vollkorn"/>
                <a:cs typeface="Vollkorn"/>
                <a:sym typeface="Vollkorn"/>
              </a:rPr>
              <a:t>And angular equation is:</a:t>
            </a:r>
          </a:p>
        </p:txBody>
      </p:sp>
      <p:sp>
        <p:nvSpPr>
          <p:cNvPr name="TextBox 14" id="14"/>
          <p:cNvSpPr txBox="true"/>
          <p:nvPr/>
        </p:nvSpPr>
        <p:spPr>
          <a:xfrm rot="0">
            <a:off x="1053169" y="5523307"/>
            <a:ext cx="8090831" cy="598399"/>
          </a:xfrm>
          <a:prstGeom prst="rect">
            <a:avLst/>
          </a:prstGeom>
        </p:spPr>
        <p:txBody>
          <a:bodyPr anchor="t" rtlCol="false" tIns="0" lIns="0" bIns="0" rIns="0">
            <a:spAutoFit/>
          </a:bodyPr>
          <a:lstStyle/>
          <a:p>
            <a:pPr algn="l">
              <a:lnSpc>
                <a:spcPts val="4941"/>
              </a:lnSpc>
            </a:pPr>
            <a:r>
              <a:rPr lang="en-US" sz="3294">
                <a:solidFill>
                  <a:srgbClr val="262626"/>
                </a:solidFill>
                <a:latin typeface="Vollkorn"/>
                <a:ea typeface="Vollkorn"/>
                <a:cs typeface="Vollkorn"/>
                <a:sym typeface="Vollkorn"/>
              </a:rPr>
              <a:t>Now again we have two variables there for</a:t>
            </a:r>
          </a:p>
        </p:txBody>
      </p:sp>
      <p:sp>
        <p:nvSpPr>
          <p:cNvPr name="TextBox 15" id="15"/>
          <p:cNvSpPr txBox="true"/>
          <p:nvPr/>
        </p:nvSpPr>
        <p:spPr>
          <a:xfrm rot="0">
            <a:off x="1053169" y="7088064"/>
            <a:ext cx="5444293" cy="489737"/>
          </a:xfrm>
          <a:prstGeom prst="rect">
            <a:avLst/>
          </a:prstGeom>
        </p:spPr>
        <p:txBody>
          <a:bodyPr anchor="t" rtlCol="false" tIns="0" lIns="0" bIns="0" rIns="0">
            <a:spAutoFit/>
          </a:bodyPr>
          <a:lstStyle/>
          <a:p>
            <a:pPr algn="l">
              <a:lnSpc>
                <a:spcPts val="3981"/>
              </a:lnSpc>
            </a:pPr>
            <a:r>
              <a:rPr lang="en-US" sz="2844">
                <a:solidFill>
                  <a:srgbClr val="262626"/>
                </a:solidFill>
                <a:latin typeface="Vollkorn"/>
                <a:ea typeface="Vollkorn"/>
                <a:cs typeface="Vollkorn"/>
                <a:sym typeface="Vollkorn"/>
              </a:rPr>
              <a:t>Put in above expression we get:</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3878809" y="4142320"/>
            <a:ext cx="10530381" cy="1410639"/>
          </a:xfrm>
          <a:custGeom>
            <a:avLst/>
            <a:gdLst/>
            <a:ahLst/>
            <a:cxnLst/>
            <a:rect r="r" b="b" t="t" l="l"/>
            <a:pathLst>
              <a:path h="1410639" w="10530381">
                <a:moveTo>
                  <a:pt x="0" y="0"/>
                </a:moveTo>
                <a:lnTo>
                  <a:pt x="10530382" y="0"/>
                </a:lnTo>
                <a:lnTo>
                  <a:pt x="10530382" y="1410639"/>
                </a:lnTo>
                <a:lnTo>
                  <a:pt x="0" y="1410639"/>
                </a:lnTo>
                <a:lnTo>
                  <a:pt x="0" y="0"/>
                </a:lnTo>
                <a:close/>
              </a:path>
            </a:pathLst>
          </a:custGeom>
          <a:blipFill>
            <a:blip r:embed="rId7"/>
            <a:stretch>
              <a:fillRect l="0" t="0" r="0" b="-132400"/>
            </a:stretch>
          </a:blipFill>
        </p:spPr>
      </p:sp>
      <p:sp>
        <p:nvSpPr>
          <p:cNvPr name="TextBox 10" id="10"/>
          <p:cNvSpPr txBox="true"/>
          <p:nvPr/>
        </p:nvSpPr>
        <p:spPr>
          <a:xfrm rot="0">
            <a:off x="1053169" y="1817441"/>
            <a:ext cx="2324676" cy="817955"/>
          </a:xfrm>
          <a:prstGeom prst="rect">
            <a:avLst/>
          </a:prstGeom>
        </p:spPr>
        <p:txBody>
          <a:bodyPr anchor="t" rtlCol="false" tIns="0" lIns="0" bIns="0" rIns="0">
            <a:spAutoFit/>
          </a:bodyPr>
          <a:lstStyle/>
          <a:p>
            <a:pPr algn="l">
              <a:lnSpc>
                <a:spcPts val="6728"/>
              </a:lnSpc>
            </a:pPr>
            <a:r>
              <a:rPr lang="en-US" b="true" sz="4806">
                <a:solidFill>
                  <a:srgbClr val="262626"/>
                </a:solidFill>
                <a:latin typeface="Georgia Pro Bold"/>
                <a:ea typeface="Georgia Pro Bold"/>
                <a:cs typeface="Georgia Pro Bold"/>
                <a:sym typeface="Georgia Pro Bold"/>
              </a:rPr>
              <a:t>Conti…</a:t>
            </a:r>
          </a:p>
        </p:txBody>
      </p:sp>
      <p:grpSp>
        <p:nvGrpSpPr>
          <p:cNvPr name="Group 11" id="11"/>
          <p:cNvGrpSpPr/>
          <p:nvPr/>
        </p:nvGrpSpPr>
        <p:grpSpPr>
          <a:xfrm rot="0">
            <a:off x="1053169" y="3403476"/>
            <a:ext cx="8603175" cy="593246"/>
            <a:chOff x="0" y="0"/>
            <a:chExt cx="11470900" cy="790994"/>
          </a:xfrm>
        </p:grpSpPr>
        <p:sp>
          <p:nvSpPr>
            <p:cNvPr name="TextBox 12" id="12"/>
            <p:cNvSpPr txBox="true"/>
            <p:nvPr/>
          </p:nvSpPr>
          <p:spPr>
            <a:xfrm rot="0">
              <a:off x="0" y="-16726"/>
              <a:ext cx="8396688" cy="796290"/>
            </a:xfrm>
            <a:prstGeom prst="rect">
              <a:avLst/>
            </a:prstGeom>
          </p:spPr>
          <p:txBody>
            <a:bodyPr anchor="t" rtlCol="false" tIns="0" lIns="0" bIns="0" rIns="0">
              <a:spAutoFit/>
            </a:bodyPr>
            <a:lstStyle/>
            <a:p>
              <a:pPr algn="l">
                <a:lnSpc>
                  <a:spcPts val="5040"/>
                </a:lnSpc>
              </a:pPr>
              <a:r>
                <a:rPr lang="en-US" sz="3600">
                  <a:solidFill>
                    <a:srgbClr val="262626"/>
                  </a:solidFill>
                  <a:latin typeface="Garamond"/>
                  <a:ea typeface="Garamond"/>
                  <a:cs typeface="Garamond"/>
                  <a:sym typeface="Garamond"/>
                </a:rPr>
                <a:t>Multiplying above expression with </a:t>
              </a:r>
            </a:p>
          </p:txBody>
        </p:sp>
        <p:sp>
          <p:nvSpPr>
            <p:cNvPr name="TextBox 13" id="13"/>
            <p:cNvSpPr txBox="true"/>
            <p:nvPr/>
          </p:nvSpPr>
          <p:spPr>
            <a:xfrm rot="0">
              <a:off x="9069057" y="152400"/>
              <a:ext cx="262814" cy="359359"/>
            </a:xfrm>
            <a:prstGeom prst="rect">
              <a:avLst/>
            </a:prstGeom>
          </p:spPr>
          <p:txBody>
            <a:bodyPr anchor="t" rtlCol="false" tIns="0" lIns="0" bIns="0" rIns="0">
              <a:spAutoFit/>
            </a:bodyPr>
            <a:lstStyle/>
            <a:p>
              <a:pPr algn="l">
                <a:lnSpc>
                  <a:spcPts val="1314"/>
                </a:lnSpc>
              </a:pPr>
              <a:r>
                <a:rPr lang="en-US" sz="2628">
                  <a:solidFill>
                    <a:srgbClr val="262626"/>
                  </a:solidFill>
                  <a:latin typeface="Arimo"/>
                  <a:ea typeface="Arimo"/>
                  <a:cs typeface="Arimo"/>
                  <a:sym typeface="Arimo"/>
                </a:rPr>
                <a:t>2</a:t>
              </a:r>
            </a:p>
          </p:txBody>
        </p:sp>
        <p:sp>
          <p:nvSpPr>
            <p:cNvPr name="TextBox 14" id="14"/>
            <p:cNvSpPr txBox="true"/>
            <p:nvPr/>
          </p:nvSpPr>
          <p:spPr>
            <a:xfrm rot="0">
              <a:off x="9355569" y="288074"/>
              <a:ext cx="2115331" cy="502920"/>
            </a:xfrm>
            <a:prstGeom prst="rect">
              <a:avLst/>
            </a:prstGeom>
          </p:spPr>
          <p:txBody>
            <a:bodyPr anchor="t" rtlCol="false" tIns="0" lIns="0" bIns="0" rIns="0">
              <a:spAutoFit/>
            </a:bodyPr>
            <a:lstStyle/>
            <a:p>
              <a:pPr algn="l">
                <a:lnSpc>
                  <a:spcPts val="1800"/>
                </a:lnSpc>
              </a:pPr>
              <a:r>
                <a:rPr lang="en-US" sz="3600">
                  <a:solidFill>
                    <a:srgbClr val="262626"/>
                  </a:solidFill>
                  <a:latin typeface="Garamond"/>
                  <a:ea typeface="Garamond"/>
                  <a:cs typeface="Garamond"/>
                  <a:sym typeface="Garamond"/>
                </a:rPr>
                <a:t>θ we get:</a:t>
              </a:r>
            </a:p>
          </p:txBody>
        </p:sp>
        <p:sp>
          <p:nvSpPr>
            <p:cNvPr name="TextBox 15" id="15"/>
            <p:cNvSpPr txBox="true"/>
            <p:nvPr/>
          </p:nvSpPr>
          <p:spPr>
            <a:xfrm rot="0">
              <a:off x="8236953" y="-127445"/>
              <a:ext cx="838791" cy="910590"/>
            </a:xfrm>
            <a:prstGeom prst="rect">
              <a:avLst/>
            </a:prstGeom>
          </p:spPr>
          <p:txBody>
            <a:bodyPr anchor="t" rtlCol="false" tIns="0" lIns="0" bIns="0" rIns="0">
              <a:spAutoFit/>
            </a:bodyPr>
            <a:lstStyle/>
            <a:p>
              <a:pPr algn="l">
                <a:lnSpc>
                  <a:spcPts val="6246"/>
                </a:lnSpc>
              </a:pPr>
              <a:r>
                <a:rPr lang="en-US" sz="3600">
                  <a:solidFill>
                    <a:srgbClr val="262626"/>
                  </a:solidFill>
                  <a:latin typeface="Arimo"/>
                  <a:ea typeface="Arimo"/>
                  <a:cs typeface="Arimo"/>
                  <a:sym typeface="Arimo"/>
                </a:rPr>
                <a:t>𝑠𝑖𝑛</a:t>
              </a:r>
            </a:p>
          </p:txBody>
        </p:sp>
      </p:grpSp>
      <p:sp>
        <p:nvSpPr>
          <p:cNvPr name="TextBox 16" id="16"/>
          <p:cNvSpPr txBox="true"/>
          <p:nvPr/>
        </p:nvSpPr>
        <p:spPr>
          <a:xfrm rot="0">
            <a:off x="1053169" y="5866086"/>
            <a:ext cx="5344082" cy="533248"/>
          </a:xfrm>
          <a:prstGeom prst="rect">
            <a:avLst/>
          </a:prstGeom>
        </p:spPr>
        <p:txBody>
          <a:bodyPr anchor="t" rtlCol="false" tIns="0" lIns="0" bIns="0" rIns="0">
            <a:spAutoFit/>
          </a:bodyPr>
          <a:lstStyle/>
          <a:p>
            <a:pPr algn="l">
              <a:lnSpc>
                <a:spcPts val="4208"/>
              </a:lnSpc>
            </a:pPr>
            <a:r>
              <a:rPr lang="en-US" sz="3006">
                <a:solidFill>
                  <a:srgbClr val="262626"/>
                </a:solidFill>
                <a:latin typeface="Vollkorn"/>
                <a:ea typeface="Vollkorn"/>
                <a:cs typeface="Vollkorn"/>
                <a:sym typeface="Vollkorn"/>
              </a:rPr>
              <a:t>Rearrange the equation we get:</a:t>
            </a:r>
          </a:p>
        </p:txBody>
      </p:sp>
      <p:sp>
        <p:nvSpPr>
          <p:cNvPr name="Freeform 17" id="17"/>
          <p:cNvSpPr/>
          <p:nvPr/>
        </p:nvSpPr>
        <p:spPr>
          <a:xfrm flipH="false" flipV="false" rot="0">
            <a:off x="3878809" y="6788660"/>
            <a:ext cx="10530381" cy="1267764"/>
          </a:xfrm>
          <a:custGeom>
            <a:avLst/>
            <a:gdLst/>
            <a:ahLst/>
            <a:cxnLst/>
            <a:rect r="r" b="b" t="t" l="l"/>
            <a:pathLst>
              <a:path h="1267764" w="10530381">
                <a:moveTo>
                  <a:pt x="0" y="0"/>
                </a:moveTo>
                <a:lnTo>
                  <a:pt x="10530382" y="0"/>
                </a:lnTo>
                <a:lnTo>
                  <a:pt x="10530382" y="1267764"/>
                </a:lnTo>
                <a:lnTo>
                  <a:pt x="0" y="1267764"/>
                </a:lnTo>
                <a:lnTo>
                  <a:pt x="0" y="0"/>
                </a:lnTo>
                <a:close/>
              </a:path>
            </a:pathLst>
          </a:custGeom>
          <a:blipFill>
            <a:blip r:embed="rId7"/>
            <a:stretch>
              <a:fillRect l="0" t="-158591"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53169" y="4623866"/>
            <a:ext cx="10516121" cy="3517587"/>
          </a:xfrm>
          <a:custGeom>
            <a:avLst/>
            <a:gdLst/>
            <a:ahLst/>
            <a:cxnLst/>
            <a:rect r="r" b="b" t="t" l="l"/>
            <a:pathLst>
              <a:path h="3517587" w="10516121">
                <a:moveTo>
                  <a:pt x="0" y="0"/>
                </a:moveTo>
                <a:lnTo>
                  <a:pt x="10516121" y="0"/>
                </a:lnTo>
                <a:lnTo>
                  <a:pt x="10516121" y="3517587"/>
                </a:lnTo>
                <a:lnTo>
                  <a:pt x="0" y="3517587"/>
                </a:lnTo>
                <a:lnTo>
                  <a:pt x="0" y="0"/>
                </a:lnTo>
                <a:close/>
              </a:path>
            </a:pathLst>
          </a:custGeom>
          <a:blipFill>
            <a:blip r:embed="rId7"/>
            <a:stretch>
              <a:fillRect l="0" t="0" r="0" b="0"/>
            </a:stretch>
          </a:blipFill>
        </p:spPr>
      </p:sp>
      <p:sp>
        <p:nvSpPr>
          <p:cNvPr name="TextBox 10" id="10"/>
          <p:cNvSpPr txBox="true"/>
          <p:nvPr/>
        </p:nvSpPr>
        <p:spPr>
          <a:xfrm rot="0">
            <a:off x="1053169" y="1817441"/>
            <a:ext cx="2324676" cy="817955"/>
          </a:xfrm>
          <a:prstGeom prst="rect">
            <a:avLst/>
          </a:prstGeom>
        </p:spPr>
        <p:txBody>
          <a:bodyPr anchor="t" rtlCol="false" tIns="0" lIns="0" bIns="0" rIns="0">
            <a:spAutoFit/>
          </a:bodyPr>
          <a:lstStyle/>
          <a:p>
            <a:pPr algn="l">
              <a:lnSpc>
                <a:spcPts val="6728"/>
              </a:lnSpc>
            </a:pPr>
            <a:r>
              <a:rPr lang="en-US" b="true" sz="4806">
                <a:solidFill>
                  <a:srgbClr val="262626"/>
                </a:solidFill>
                <a:latin typeface="Georgia Pro Bold"/>
                <a:ea typeface="Georgia Pro Bold"/>
                <a:cs typeface="Georgia Pro Bold"/>
                <a:sym typeface="Georgia Pro Bold"/>
              </a:rPr>
              <a:t>Conti…</a:t>
            </a:r>
          </a:p>
        </p:txBody>
      </p:sp>
      <p:sp>
        <p:nvSpPr>
          <p:cNvPr name="TextBox 11" id="11"/>
          <p:cNvSpPr txBox="true"/>
          <p:nvPr/>
        </p:nvSpPr>
        <p:spPr>
          <a:xfrm rot="0">
            <a:off x="1053169" y="3079358"/>
            <a:ext cx="15195343" cy="1122388"/>
          </a:xfrm>
          <a:prstGeom prst="rect">
            <a:avLst/>
          </a:prstGeom>
        </p:spPr>
        <p:txBody>
          <a:bodyPr anchor="t" rtlCol="false" tIns="0" lIns="0" bIns="0" rIns="0">
            <a:spAutoFit/>
          </a:bodyPr>
          <a:lstStyle/>
          <a:p>
            <a:pPr algn="l">
              <a:lnSpc>
                <a:spcPts val="4534"/>
              </a:lnSpc>
            </a:pPr>
            <a:r>
              <a:rPr lang="en-US" sz="2955">
                <a:solidFill>
                  <a:srgbClr val="262626"/>
                </a:solidFill>
                <a:latin typeface="Vollkorn"/>
                <a:ea typeface="Vollkorn"/>
                <a:cs typeface="Vollkorn"/>
                <a:sym typeface="Vollkorn"/>
              </a:rPr>
              <a:t>Again two sides of the equation are function of different variables. They must be equal to some constant.</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53169" y="3408344"/>
            <a:ext cx="12742330" cy="4511374"/>
          </a:xfrm>
          <a:custGeom>
            <a:avLst/>
            <a:gdLst/>
            <a:ahLst/>
            <a:cxnLst/>
            <a:rect r="r" b="b" t="t" l="l"/>
            <a:pathLst>
              <a:path h="4511374" w="12742330">
                <a:moveTo>
                  <a:pt x="0" y="0"/>
                </a:moveTo>
                <a:lnTo>
                  <a:pt x="12742330" y="0"/>
                </a:lnTo>
                <a:lnTo>
                  <a:pt x="12742330" y="4511374"/>
                </a:lnTo>
                <a:lnTo>
                  <a:pt x="0" y="4511374"/>
                </a:lnTo>
                <a:lnTo>
                  <a:pt x="0" y="0"/>
                </a:lnTo>
                <a:close/>
              </a:path>
            </a:pathLst>
          </a:custGeom>
          <a:blipFill>
            <a:blip r:embed="rId7"/>
            <a:stretch>
              <a:fillRect l="0" t="0" r="0" b="0"/>
            </a:stretch>
          </a:blipFill>
        </p:spPr>
      </p:sp>
      <p:sp>
        <p:nvSpPr>
          <p:cNvPr name="TextBox 10" id="10"/>
          <p:cNvSpPr txBox="true"/>
          <p:nvPr/>
        </p:nvSpPr>
        <p:spPr>
          <a:xfrm rot="0">
            <a:off x="1053169" y="1817441"/>
            <a:ext cx="2324676" cy="817955"/>
          </a:xfrm>
          <a:prstGeom prst="rect">
            <a:avLst/>
          </a:prstGeom>
        </p:spPr>
        <p:txBody>
          <a:bodyPr anchor="t" rtlCol="false" tIns="0" lIns="0" bIns="0" rIns="0">
            <a:spAutoFit/>
          </a:bodyPr>
          <a:lstStyle/>
          <a:p>
            <a:pPr algn="l">
              <a:lnSpc>
                <a:spcPts val="6728"/>
              </a:lnSpc>
            </a:pPr>
            <a:r>
              <a:rPr lang="en-US" b="true" sz="4806">
                <a:solidFill>
                  <a:srgbClr val="262626"/>
                </a:solidFill>
                <a:latin typeface="Georgia Pro Bold"/>
                <a:ea typeface="Georgia Pro Bold"/>
                <a:cs typeface="Georgia Pro Bold"/>
                <a:sym typeface="Georgia Pro Bold"/>
              </a:rPr>
              <a:t>Conti…</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53169" y="3297818"/>
            <a:ext cx="12639042" cy="5191363"/>
          </a:xfrm>
          <a:custGeom>
            <a:avLst/>
            <a:gdLst/>
            <a:ahLst/>
            <a:cxnLst/>
            <a:rect r="r" b="b" t="t" l="l"/>
            <a:pathLst>
              <a:path h="5191363" w="12639042">
                <a:moveTo>
                  <a:pt x="0" y="0"/>
                </a:moveTo>
                <a:lnTo>
                  <a:pt x="12639042" y="0"/>
                </a:lnTo>
                <a:lnTo>
                  <a:pt x="12639042" y="5191362"/>
                </a:lnTo>
                <a:lnTo>
                  <a:pt x="0" y="5191362"/>
                </a:lnTo>
                <a:lnTo>
                  <a:pt x="0" y="0"/>
                </a:lnTo>
                <a:close/>
              </a:path>
            </a:pathLst>
          </a:custGeom>
          <a:blipFill>
            <a:blip r:embed="rId7"/>
            <a:stretch>
              <a:fillRect l="0" t="0" r="0" b="0"/>
            </a:stretch>
          </a:blipFill>
        </p:spPr>
      </p:sp>
      <p:sp>
        <p:nvSpPr>
          <p:cNvPr name="TextBox 10" id="10"/>
          <p:cNvSpPr txBox="true"/>
          <p:nvPr/>
        </p:nvSpPr>
        <p:spPr>
          <a:xfrm rot="0">
            <a:off x="1053169" y="1817441"/>
            <a:ext cx="2324676" cy="817955"/>
          </a:xfrm>
          <a:prstGeom prst="rect">
            <a:avLst/>
          </a:prstGeom>
        </p:spPr>
        <p:txBody>
          <a:bodyPr anchor="t" rtlCol="false" tIns="0" lIns="0" bIns="0" rIns="0">
            <a:spAutoFit/>
          </a:bodyPr>
          <a:lstStyle/>
          <a:p>
            <a:pPr algn="l">
              <a:lnSpc>
                <a:spcPts val="6728"/>
              </a:lnSpc>
            </a:pPr>
            <a:r>
              <a:rPr lang="en-US" b="true" sz="4806">
                <a:solidFill>
                  <a:srgbClr val="262626"/>
                </a:solidFill>
                <a:latin typeface="Georgia Pro Bold"/>
                <a:ea typeface="Georgia Pro Bold"/>
                <a:cs typeface="Georgia Pro Bold"/>
                <a:sym typeface="Georgia Pro Bold"/>
              </a:rPr>
              <a:t>Conti…</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2799136" y="3217702"/>
            <a:ext cx="10889640" cy="1401477"/>
          </a:xfrm>
          <a:custGeom>
            <a:avLst/>
            <a:gdLst/>
            <a:ahLst/>
            <a:cxnLst/>
            <a:rect r="r" b="b" t="t" l="l"/>
            <a:pathLst>
              <a:path h="1401477" w="10889640">
                <a:moveTo>
                  <a:pt x="0" y="0"/>
                </a:moveTo>
                <a:lnTo>
                  <a:pt x="10889640" y="0"/>
                </a:lnTo>
                <a:lnTo>
                  <a:pt x="10889640" y="1401477"/>
                </a:lnTo>
                <a:lnTo>
                  <a:pt x="0" y="1401477"/>
                </a:lnTo>
                <a:lnTo>
                  <a:pt x="0" y="0"/>
                </a:lnTo>
                <a:close/>
              </a:path>
            </a:pathLst>
          </a:custGeom>
          <a:blipFill>
            <a:blip r:embed="rId7"/>
            <a:stretch>
              <a:fillRect l="0" t="0" r="0" b="0"/>
            </a:stretch>
          </a:blipFill>
        </p:spPr>
      </p:sp>
      <p:sp>
        <p:nvSpPr>
          <p:cNvPr name="TextBox 10" id="10"/>
          <p:cNvSpPr txBox="true"/>
          <p:nvPr/>
        </p:nvSpPr>
        <p:spPr>
          <a:xfrm rot="0">
            <a:off x="1053169" y="1817441"/>
            <a:ext cx="2324676" cy="817955"/>
          </a:xfrm>
          <a:prstGeom prst="rect">
            <a:avLst/>
          </a:prstGeom>
        </p:spPr>
        <p:txBody>
          <a:bodyPr anchor="t" rtlCol="false" tIns="0" lIns="0" bIns="0" rIns="0">
            <a:spAutoFit/>
          </a:bodyPr>
          <a:lstStyle/>
          <a:p>
            <a:pPr algn="l">
              <a:lnSpc>
                <a:spcPts val="6728"/>
              </a:lnSpc>
            </a:pPr>
            <a:r>
              <a:rPr lang="en-US" b="true" sz="4806">
                <a:solidFill>
                  <a:srgbClr val="262626"/>
                </a:solidFill>
                <a:latin typeface="Georgia Pro Bold"/>
                <a:ea typeface="Georgia Pro Bold"/>
                <a:cs typeface="Georgia Pro Bold"/>
                <a:sym typeface="Georgia Pro Bold"/>
              </a:rPr>
              <a:t>Conti…</a:t>
            </a:r>
          </a:p>
        </p:txBody>
      </p:sp>
      <p:sp>
        <p:nvSpPr>
          <p:cNvPr name="TextBox 11" id="11"/>
          <p:cNvSpPr txBox="true"/>
          <p:nvPr/>
        </p:nvSpPr>
        <p:spPr>
          <a:xfrm rot="0">
            <a:off x="1053169" y="5378129"/>
            <a:ext cx="15639667" cy="1990725"/>
          </a:xfrm>
          <a:prstGeom prst="rect">
            <a:avLst/>
          </a:prstGeom>
        </p:spPr>
        <p:txBody>
          <a:bodyPr anchor="t" rtlCol="false" tIns="0" lIns="0" bIns="0" rIns="0">
            <a:spAutoFit/>
          </a:bodyPr>
          <a:lstStyle/>
          <a:p>
            <a:pPr algn="just">
              <a:lnSpc>
                <a:spcPts val="3960"/>
              </a:lnSpc>
            </a:pPr>
            <a:r>
              <a:rPr lang="en-US" sz="3300" spc="6">
                <a:solidFill>
                  <a:srgbClr val="262626"/>
                </a:solidFill>
                <a:latin typeface="Vollkorn"/>
                <a:ea typeface="Vollkorn"/>
                <a:cs typeface="Vollkorn"/>
                <a:sym typeface="Vollkorn"/>
              </a:rPr>
              <a:t>Thus we break down the Schrodinger equation of hydrogen atom into three </a:t>
            </a:r>
            <a:r>
              <a:rPr lang="en-US" sz="3300" spc="6">
                <a:solidFill>
                  <a:srgbClr val="262626"/>
                </a:solidFill>
                <a:latin typeface="Vollkorn"/>
                <a:ea typeface="Vollkorn"/>
                <a:cs typeface="Vollkorn"/>
                <a:sym typeface="Vollkorn"/>
              </a:rPr>
              <a:t>ordinary differential equation, each having a single variable.</a:t>
            </a:r>
          </a:p>
          <a:p>
            <a:pPr algn="just">
              <a:lnSpc>
                <a:spcPts val="3960"/>
              </a:lnSpc>
            </a:pPr>
          </a:p>
          <a:p>
            <a:pPr algn="just">
              <a:lnSpc>
                <a:spcPts val="3960"/>
              </a:lnSpc>
            </a:pPr>
            <a:r>
              <a:rPr lang="en-US" sz="3300" spc="6">
                <a:solidFill>
                  <a:srgbClr val="262626"/>
                </a:solidFill>
                <a:latin typeface="Vollkorn"/>
                <a:ea typeface="Vollkorn"/>
                <a:cs typeface="Vollkorn"/>
                <a:sym typeface="Vollkorn"/>
              </a:rPr>
              <a:t>We trying to find out acceptable solutions of these equation.</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736373" y="2624636"/>
            <a:ext cx="15763298" cy="4341183"/>
          </a:xfrm>
          <a:prstGeom prst="rect">
            <a:avLst/>
          </a:prstGeom>
        </p:spPr>
        <p:txBody>
          <a:bodyPr anchor="t" rtlCol="false" tIns="0" lIns="0" bIns="0" rIns="0">
            <a:spAutoFit/>
          </a:bodyPr>
          <a:lstStyle/>
          <a:p>
            <a:pPr algn="l">
              <a:lnSpc>
                <a:spcPts val="4349"/>
              </a:lnSpc>
            </a:pPr>
            <a:r>
              <a:rPr lang="en-US" sz="3172">
                <a:solidFill>
                  <a:srgbClr val="262626"/>
                </a:solidFill>
                <a:latin typeface="Vollkorn"/>
                <a:ea typeface="Vollkorn"/>
                <a:cs typeface="Vollkorn"/>
                <a:sym typeface="Vollkorn"/>
              </a:rPr>
              <a:t>Solution of the Equations</a:t>
            </a:r>
          </a:p>
          <a:p>
            <a:pPr algn="l">
              <a:lnSpc>
                <a:spcPts val="4349"/>
              </a:lnSpc>
            </a:pPr>
            <a:r>
              <a:rPr lang="en-US" sz="3172">
                <a:solidFill>
                  <a:srgbClr val="262626"/>
                </a:solidFill>
                <a:latin typeface="Vollkorn"/>
                <a:ea typeface="Vollkorn"/>
                <a:cs typeface="Vollkorn"/>
                <a:sym typeface="Vollkorn"/>
              </a:rPr>
              <a:t>Solution of F ( φ ) equation 10 is</a:t>
            </a:r>
          </a:p>
          <a:p>
            <a:pPr algn="l">
              <a:lnSpc>
                <a:spcPts val="4349"/>
              </a:lnSpc>
            </a:pPr>
          </a:p>
          <a:p>
            <a:pPr algn="l">
              <a:lnSpc>
                <a:spcPts val="4349"/>
              </a:lnSpc>
            </a:pPr>
          </a:p>
          <a:p>
            <a:pPr algn="l">
              <a:lnSpc>
                <a:spcPts val="4349"/>
              </a:lnSpc>
            </a:pPr>
            <a:r>
              <a:rPr lang="en-US" sz="3172">
                <a:solidFill>
                  <a:srgbClr val="262626"/>
                </a:solidFill>
                <a:latin typeface="Vollkorn"/>
                <a:ea typeface="Vollkorn"/>
                <a:cs typeface="Vollkorn"/>
                <a:sym typeface="Vollkorn"/>
              </a:rPr>
              <a:t>A is constant.</a:t>
            </a:r>
          </a:p>
          <a:p>
            <a:pPr algn="l">
              <a:lnSpc>
                <a:spcPts val="4349"/>
              </a:lnSpc>
            </a:pPr>
            <a:r>
              <a:rPr lang="en-US" sz="3172">
                <a:solidFill>
                  <a:srgbClr val="262626"/>
                </a:solidFill>
                <a:latin typeface="Vollkorn"/>
                <a:ea typeface="Vollkorn"/>
                <a:cs typeface="Vollkorn"/>
                <a:sym typeface="Vollkorn"/>
              </a:rPr>
              <a:t>Since φ repeats its value after 2π</a:t>
            </a:r>
          </a:p>
          <a:p>
            <a:pPr algn="l">
              <a:lnSpc>
                <a:spcPts val="4349"/>
              </a:lnSpc>
            </a:pPr>
          </a:p>
          <a:p>
            <a:pPr algn="l">
              <a:lnSpc>
                <a:spcPts val="4349"/>
              </a:lnSpc>
            </a:pPr>
            <a:r>
              <a:rPr lang="en-US" sz="3172">
                <a:solidFill>
                  <a:srgbClr val="262626"/>
                </a:solidFill>
                <a:latin typeface="Vollkorn"/>
                <a:ea typeface="Vollkorn"/>
                <a:cs typeface="Vollkorn"/>
                <a:sym typeface="Vollkorn"/>
              </a:rPr>
              <a:t>Then:</a:t>
            </a:r>
          </a:p>
        </p:txBody>
      </p:sp>
      <p:sp>
        <p:nvSpPr>
          <p:cNvPr name="Freeform 10" id="10"/>
          <p:cNvSpPr/>
          <p:nvPr/>
        </p:nvSpPr>
        <p:spPr>
          <a:xfrm flipH="false" flipV="false" rot="0">
            <a:off x="6464624" y="3947154"/>
            <a:ext cx="2932495" cy="782208"/>
          </a:xfrm>
          <a:custGeom>
            <a:avLst/>
            <a:gdLst/>
            <a:ahLst/>
            <a:cxnLst/>
            <a:rect r="r" b="b" t="t" l="l"/>
            <a:pathLst>
              <a:path h="782208" w="2932495">
                <a:moveTo>
                  <a:pt x="0" y="0"/>
                </a:moveTo>
                <a:lnTo>
                  <a:pt x="2932495" y="0"/>
                </a:lnTo>
                <a:lnTo>
                  <a:pt x="2932495" y="782208"/>
                </a:lnTo>
                <a:lnTo>
                  <a:pt x="0" y="782208"/>
                </a:lnTo>
                <a:lnTo>
                  <a:pt x="0" y="0"/>
                </a:lnTo>
                <a:close/>
              </a:path>
            </a:pathLst>
          </a:custGeom>
          <a:blipFill>
            <a:blip r:embed="rId7"/>
            <a:stretch>
              <a:fillRect l="0" t="0" r="-99999" b="-462349"/>
            </a:stretch>
          </a:blipFill>
        </p:spPr>
      </p:sp>
      <p:sp>
        <p:nvSpPr>
          <p:cNvPr name="TextBox 11" id="11"/>
          <p:cNvSpPr txBox="true"/>
          <p:nvPr/>
        </p:nvSpPr>
        <p:spPr>
          <a:xfrm rot="0">
            <a:off x="736373" y="583194"/>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QUANTUM NUMBER</a:t>
            </a:r>
          </a:p>
        </p:txBody>
      </p:sp>
      <p:sp>
        <p:nvSpPr>
          <p:cNvPr name="Freeform 12" id="12"/>
          <p:cNvSpPr/>
          <p:nvPr/>
        </p:nvSpPr>
        <p:spPr>
          <a:xfrm flipH="false" flipV="false" rot="0">
            <a:off x="4626465" y="7240700"/>
            <a:ext cx="6608813" cy="1631448"/>
          </a:xfrm>
          <a:custGeom>
            <a:avLst/>
            <a:gdLst/>
            <a:ahLst/>
            <a:cxnLst/>
            <a:rect r="r" b="b" t="t" l="l"/>
            <a:pathLst>
              <a:path h="1631448" w="6608813">
                <a:moveTo>
                  <a:pt x="0" y="0"/>
                </a:moveTo>
                <a:lnTo>
                  <a:pt x="6608813" y="0"/>
                </a:lnTo>
                <a:lnTo>
                  <a:pt x="6608813" y="1631448"/>
                </a:lnTo>
                <a:lnTo>
                  <a:pt x="0" y="1631448"/>
                </a:lnTo>
                <a:lnTo>
                  <a:pt x="0" y="0"/>
                </a:lnTo>
                <a:close/>
              </a:path>
            </a:pathLst>
          </a:custGeom>
          <a:blipFill>
            <a:blip r:embed="rId7"/>
            <a:stretch>
              <a:fillRect l="0" t="-203816" r="0" b="0"/>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593125" y="3652054"/>
            <a:ext cx="13643066" cy="4818788"/>
          </a:xfrm>
          <a:custGeom>
            <a:avLst/>
            <a:gdLst/>
            <a:ahLst/>
            <a:cxnLst/>
            <a:rect r="r" b="b" t="t" l="l"/>
            <a:pathLst>
              <a:path h="4818788" w="13643066">
                <a:moveTo>
                  <a:pt x="0" y="0"/>
                </a:moveTo>
                <a:lnTo>
                  <a:pt x="13643066" y="0"/>
                </a:lnTo>
                <a:lnTo>
                  <a:pt x="13643066" y="4818788"/>
                </a:lnTo>
                <a:lnTo>
                  <a:pt x="0" y="4818788"/>
                </a:lnTo>
                <a:lnTo>
                  <a:pt x="0" y="0"/>
                </a:lnTo>
                <a:close/>
              </a:path>
            </a:pathLst>
          </a:custGeom>
          <a:blipFill>
            <a:blip r:embed="rId7"/>
            <a:stretch>
              <a:fillRect l="0" t="0" r="0" b="0"/>
            </a:stretch>
          </a:blipFill>
        </p:spPr>
      </p:sp>
      <p:sp>
        <p:nvSpPr>
          <p:cNvPr name="TextBox 10" id="10"/>
          <p:cNvSpPr txBox="true"/>
          <p:nvPr/>
        </p:nvSpPr>
        <p:spPr>
          <a:xfrm rot="0">
            <a:off x="736373" y="2420920"/>
            <a:ext cx="2324676" cy="817955"/>
          </a:xfrm>
          <a:prstGeom prst="rect">
            <a:avLst/>
          </a:prstGeom>
        </p:spPr>
        <p:txBody>
          <a:bodyPr anchor="t" rtlCol="false" tIns="0" lIns="0" bIns="0" rIns="0">
            <a:spAutoFit/>
          </a:bodyPr>
          <a:lstStyle/>
          <a:p>
            <a:pPr algn="l">
              <a:lnSpc>
                <a:spcPts val="6728"/>
              </a:lnSpc>
            </a:pPr>
            <a:r>
              <a:rPr lang="en-US" b="true" sz="4806">
                <a:solidFill>
                  <a:srgbClr val="262626"/>
                </a:solidFill>
                <a:latin typeface="Georgia Pro Bold"/>
                <a:ea typeface="Georgia Pro Bold"/>
                <a:cs typeface="Georgia Pro Bold"/>
                <a:sym typeface="Georgia Pro Bold"/>
              </a:rPr>
              <a:t>Conti…</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736373" y="3461177"/>
            <a:ext cx="13197096" cy="4595248"/>
          </a:xfrm>
          <a:custGeom>
            <a:avLst/>
            <a:gdLst/>
            <a:ahLst/>
            <a:cxnLst/>
            <a:rect r="r" b="b" t="t" l="l"/>
            <a:pathLst>
              <a:path h="4595248" w="13197096">
                <a:moveTo>
                  <a:pt x="0" y="0"/>
                </a:moveTo>
                <a:lnTo>
                  <a:pt x="13197096" y="0"/>
                </a:lnTo>
                <a:lnTo>
                  <a:pt x="13197096" y="4595247"/>
                </a:lnTo>
                <a:lnTo>
                  <a:pt x="0" y="4595247"/>
                </a:lnTo>
                <a:lnTo>
                  <a:pt x="0" y="0"/>
                </a:lnTo>
                <a:close/>
              </a:path>
            </a:pathLst>
          </a:custGeom>
          <a:blipFill>
            <a:blip r:embed="rId7"/>
            <a:stretch>
              <a:fillRect l="0" t="0" r="0" b="0"/>
            </a:stretch>
          </a:blipFill>
        </p:spPr>
      </p:sp>
      <p:sp>
        <p:nvSpPr>
          <p:cNvPr name="TextBox 10" id="10"/>
          <p:cNvSpPr txBox="true"/>
          <p:nvPr/>
        </p:nvSpPr>
        <p:spPr>
          <a:xfrm rot="0">
            <a:off x="736373" y="2624636"/>
            <a:ext cx="15763298" cy="540708"/>
          </a:xfrm>
          <a:prstGeom prst="rect">
            <a:avLst/>
          </a:prstGeom>
        </p:spPr>
        <p:txBody>
          <a:bodyPr anchor="t" rtlCol="false" tIns="0" lIns="0" bIns="0" rIns="0">
            <a:spAutoFit/>
          </a:bodyPr>
          <a:lstStyle/>
          <a:p>
            <a:pPr algn="l">
              <a:lnSpc>
                <a:spcPts val="4349"/>
              </a:lnSpc>
            </a:pPr>
            <a:r>
              <a:rPr lang="en-US" sz="3172">
                <a:solidFill>
                  <a:srgbClr val="262626"/>
                </a:solidFill>
                <a:latin typeface="Vollkorn"/>
                <a:ea typeface="Vollkorn"/>
                <a:cs typeface="Vollkorn"/>
                <a:sym typeface="Vollkorn"/>
              </a:rPr>
              <a:t>Finding the solution of equation 11</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825791" y="3465449"/>
            <a:ext cx="12346249" cy="4590976"/>
          </a:xfrm>
          <a:custGeom>
            <a:avLst/>
            <a:gdLst/>
            <a:ahLst/>
            <a:cxnLst/>
            <a:rect r="r" b="b" t="t" l="l"/>
            <a:pathLst>
              <a:path h="4590976" w="12346249">
                <a:moveTo>
                  <a:pt x="0" y="0"/>
                </a:moveTo>
                <a:lnTo>
                  <a:pt x="12346249" y="0"/>
                </a:lnTo>
                <a:lnTo>
                  <a:pt x="12346249" y="4590975"/>
                </a:lnTo>
                <a:lnTo>
                  <a:pt x="0" y="4590975"/>
                </a:lnTo>
                <a:lnTo>
                  <a:pt x="0" y="0"/>
                </a:lnTo>
                <a:close/>
              </a:path>
            </a:pathLst>
          </a:custGeom>
          <a:blipFill>
            <a:blip r:embed="rId7"/>
            <a:stretch>
              <a:fillRect l="0" t="0" r="0" b="0"/>
            </a:stretch>
          </a:blipFill>
        </p:spPr>
      </p:sp>
      <p:sp>
        <p:nvSpPr>
          <p:cNvPr name="TextBox 10" id="10"/>
          <p:cNvSpPr txBox="true"/>
          <p:nvPr/>
        </p:nvSpPr>
        <p:spPr>
          <a:xfrm rot="0">
            <a:off x="736373" y="2420920"/>
            <a:ext cx="2324676" cy="817955"/>
          </a:xfrm>
          <a:prstGeom prst="rect">
            <a:avLst/>
          </a:prstGeom>
        </p:spPr>
        <p:txBody>
          <a:bodyPr anchor="t" rtlCol="false" tIns="0" lIns="0" bIns="0" rIns="0">
            <a:spAutoFit/>
          </a:bodyPr>
          <a:lstStyle/>
          <a:p>
            <a:pPr algn="l">
              <a:lnSpc>
                <a:spcPts val="6728"/>
              </a:lnSpc>
            </a:pPr>
            <a:r>
              <a:rPr lang="en-US" b="true" sz="4806">
                <a:solidFill>
                  <a:srgbClr val="262626"/>
                </a:solidFill>
                <a:latin typeface="Georgia Pro Bold"/>
                <a:ea typeface="Georgia Pro Bold"/>
                <a:cs typeface="Georgia Pro Bold"/>
                <a:sym typeface="Georgia Pro Bold"/>
              </a:rPr>
              <a:t>Conti…</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736373" y="3385789"/>
            <a:ext cx="14045411" cy="5030385"/>
          </a:xfrm>
          <a:custGeom>
            <a:avLst/>
            <a:gdLst/>
            <a:ahLst/>
            <a:cxnLst/>
            <a:rect r="r" b="b" t="t" l="l"/>
            <a:pathLst>
              <a:path h="5030385" w="14045411">
                <a:moveTo>
                  <a:pt x="0" y="0"/>
                </a:moveTo>
                <a:lnTo>
                  <a:pt x="14045411" y="0"/>
                </a:lnTo>
                <a:lnTo>
                  <a:pt x="14045411" y="5030385"/>
                </a:lnTo>
                <a:lnTo>
                  <a:pt x="0" y="5030385"/>
                </a:lnTo>
                <a:lnTo>
                  <a:pt x="0" y="0"/>
                </a:lnTo>
                <a:close/>
              </a:path>
            </a:pathLst>
          </a:custGeom>
          <a:blipFill>
            <a:blip r:embed="rId7"/>
            <a:stretch>
              <a:fillRect l="0" t="0" r="0" b="0"/>
            </a:stretch>
          </a:blipFill>
        </p:spPr>
      </p:sp>
      <p:sp>
        <p:nvSpPr>
          <p:cNvPr name="TextBox 10" id="10"/>
          <p:cNvSpPr txBox="true"/>
          <p:nvPr/>
        </p:nvSpPr>
        <p:spPr>
          <a:xfrm rot="0">
            <a:off x="736373" y="1998469"/>
            <a:ext cx="2324676" cy="817955"/>
          </a:xfrm>
          <a:prstGeom prst="rect">
            <a:avLst/>
          </a:prstGeom>
        </p:spPr>
        <p:txBody>
          <a:bodyPr anchor="t" rtlCol="false" tIns="0" lIns="0" bIns="0" rIns="0">
            <a:spAutoFit/>
          </a:bodyPr>
          <a:lstStyle/>
          <a:p>
            <a:pPr algn="l">
              <a:lnSpc>
                <a:spcPts val="6728"/>
              </a:lnSpc>
            </a:pPr>
            <a:r>
              <a:rPr lang="en-US" b="true" sz="4806">
                <a:solidFill>
                  <a:srgbClr val="262626"/>
                </a:solidFill>
                <a:latin typeface="Georgia Pro Bold"/>
                <a:ea typeface="Georgia Pro Bold"/>
                <a:cs typeface="Georgia Pro Bold"/>
                <a:sym typeface="Georgia Pro Bold"/>
              </a:rPr>
              <a:t>Conti…</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736373" y="3323623"/>
            <a:ext cx="14631156" cy="4109012"/>
          </a:xfrm>
          <a:custGeom>
            <a:avLst/>
            <a:gdLst/>
            <a:ahLst/>
            <a:cxnLst/>
            <a:rect r="r" b="b" t="t" l="l"/>
            <a:pathLst>
              <a:path h="4109012" w="14631156">
                <a:moveTo>
                  <a:pt x="0" y="0"/>
                </a:moveTo>
                <a:lnTo>
                  <a:pt x="14631157" y="0"/>
                </a:lnTo>
                <a:lnTo>
                  <a:pt x="14631157" y="4109013"/>
                </a:lnTo>
                <a:lnTo>
                  <a:pt x="0" y="4109013"/>
                </a:lnTo>
                <a:lnTo>
                  <a:pt x="0" y="0"/>
                </a:lnTo>
                <a:close/>
              </a:path>
            </a:pathLst>
          </a:custGeom>
          <a:blipFill>
            <a:blip r:embed="rId7"/>
            <a:stretch>
              <a:fillRect l="0" t="0" r="0" b="0"/>
            </a:stretch>
          </a:blipFill>
        </p:spPr>
      </p:sp>
      <p:sp>
        <p:nvSpPr>
          <p:cNvPr name="TextBox 10" id="10"/>
          <p:cNvSpPr txBox="true"/>
          <p:nvPr/>
        </p:nvSpPr>
        <p:spPr>
          <a:xfrm rot="0">
            <a:off x="736373" y="1998469"/>
            <a:ext cx="2324676" cy="817955"/>
          </a:xfrm>
          <a:prstGeom prst="rect">
            <a:avLst/>
          </a:prstGeom>
        </p:spPr>
        <p:txBody>
          <a:bodyPr anchor="t" rtlCol="false" tIns="0" lIns="0" bIns="0" rIns="0">
            <a:spAutoFit/>
          </a:bodyPr>
          <a:lstStyle/>
          <a:p>
            <a:pPr algn="l">
              <a:lnSpc>
                <a:spcPts val="6728"/>
              </a:lnSpc>
            </a:pPr>
            <a:r>
              <a:rPr lang="en-US" b="true" sz="4806">
                <a:solidFill>
                  <a:srgbClr val="262626"/>
                </a:solidFill>
                <a:latin typeface="Georgia Pro Bold"/>
                <a:ea typeface="Georgia Pro Bold"/>
                <a:cs typeface="Georgia Pro Bold"/>
                <a:sym typeface="Georgia Pro Bold"/>
              </a:rPr>
              <a:t>Conti…</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TextBox 8" id="8"/>
          <p:cNvSpPr txBox="true"/>
          <p:nvPr/>
        </p:nvSpPr>
        <p:spPr>
          <a:xfrm rot="0">
            <a:off x="736373" y="583194"/>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MAGNETIC EFFECT ON HYDROGEN ATOM</a:t>
            </a:r>
          </a:p>
        </p:txBody>
      </p:sp>
      <p:sp>
        <p:nvSpPr>
          <p:cNvPr name="Freeform 9" id="9"/>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777920" y="2876797"/>
            <a:ext cx="16732159" cy="3919912"/>
          </a:xfrm>
          <a:prstGeom prst="rect">
            <a:avLst/>
          </a:prstGeom>
        </p:spPr>
        <p:txBody>
          <a:bodyPr anchor="t" rtlCol="false" tIns="0" lIns="0" bIns="0" rIns="0">
            <a:spAutoFit/>
          </a:bodyPr>
          <a:lstStyle/>
          <a:p>
            <a:pPr algn="just">
              <a:lnSpc>
                <a:spcPts val="4486"/>
              </a:lnSpc>
            </a:pPr>
            <a:r>
              <a:rPr lang="en-US" sz="3272">
                <a:solidFill>
                  <a:srgbClr val="262626"/>
                </a:solidFill>
                <a:latin typeface="Vollkorn"/>
                <a:ea typeface="Vollkorn"/>
                <a:cs typeface="Vollkorn"/>
                <a:sym typeface="Vollkorn"/>
              </a:rPr>
              <a:t>The Dutch physicist Pieter Zeeman (and 1902 physics Nobelist) observed with a state of the art </a:t>
            </a:r>
            <a:r>
              <a:rPr lang="en-US" sz="3272">
                <a:solidFill>
                  <a:srgbClr val="262626"/>
                </a:solidFill>
                <a:latin typeface="Vollkorn"/>
                <a:ea typeface="Vollkorn"/>
                <a:cs typeface="Vollkorn"/>
                <a:sym typeface="Vollkorn"/>
              </a:rPr>
              <a:t>spectrometer of the time, (which we would now consider pretty crude) that many spectral lines split in a magnetic field into three (and more) spectral lines, one stays at the original position, the spacing of the other two depends linearly on the strength of the magnetic field. It is called the Zeeman effect.</a:t>
            </a:r>
          </a:p>
          <a:p>
            <a:pPr algn="just">
              <a:lnSpc>
                <a:spcPts val="4486"/>
              </a:lnSpc>
            </a:pPr>
          </a:p>
          <a:p>
            <a:pPr algn="just" marL="706477" indent="-353239" lvl="1">
              <a:lnSpc>
                <a:spcPts val="4486"/>
              </a:lnSpc>
              <a:buFont typeface="Arial"/>
              <a:buChar char="•"/>
            </a:pPr>
            <a:r>
              <a:rPr lang="en-US" sz="3272">
                <a:solidFill>
                  <a:srgbClr val="262626"/>
                </a:solidFill>
                <a:latin typeface="Vollkorn"/>
                <a:ea typeface="Vollkorn"/>
                <a:cs typeface="Vollkorn"/>
                <a:sym typeface="Vollkorn"/>
              </a:rPr>
              <a:t>A good theory of the hydrogen atom needs to explain this !!</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TextBox 8" id="8"/>
          <p:cNvSpPr txBox="true"/>
          <p:nvPr/>
        </p:nvSpPr>
        <p:spPr>
          <a:xfrm rot="0">
            <a:off x="736373" y="583194"/>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NORMAL ZEEMAN EFFECT</a:t>
            </a:r>
          </a:p>
        </p:txBody>
      </p:sp>
      <p:sp>
        <p:nvSpPr>
          <p:cNvPr name="Freeform 9" id="9"/>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527141" y="2619637"/>
            <a:ext cx="16732159" cy="5635010"/>
          </a:xfrm>
          <a:prstGeom prst="rect">
            <a:avLst/>
          </a:prstGeom>
        </p:spPr>
        <p:txBody>
          <a:bodyPr anchor="t" rtlCol="false" tIns="0" lIns="0" bIns="0" rIns="0">
            <a:spAutoFit/>
          </a:bodyPr>
          <a:lstStyle/>
          <a:p>
            <a:pPr algn="just" marL="706477" indent="-353239" lvl="1">
              <a:lnSpc>
                <a:spcPts val="5006"/>
              </a:lnSpc>
              <a:buFont typeface="Arial"/>
              <a:buChar char="•"/>
            </a:pPr>
            <a:r>
              <a:rPr lang="en-US" sz="3272">
                <a:solidFill>
                  <a:srgbClr val="262626"/>
                </a:solidFill>
                <a:latin typeface="Vollkorn"/>
                <a:ea typeface="Vollkorn"/>
                <a:cs typeface="Vollkorn"/>
                <a:sym typeface="Vollkorn"/>
              </a:rPr>
              <a:t>Normal Zeeman effect, which is actually not observed with modern spectrometers, </a:t>
            </a:r>
            <a:r>
              <a:rPr lang="en-US" sz="3272">
                <a:solidFill>
                  <a:srgbClr val="262626"/>
                </a:solidFill>
                <a:latin typeface="Vollkorn"/>
                <a:ea typeface="Vollkorn"/>
                <a:cs typeface="Vollkorn"/>
                <a:sym typeface="Vollkorn"/>
              </a:rPr>
              <a:t>historically “normal” because of easy explanation</a:t>
            </a:r>
          </a:p>
          <a:p>
            <a:pPr algn="just" marL="706477" indent="-353239" lvl="1">
              <a:lnSpc>
                <a:spcPts val="5006"/>
              </a:lnSpc>
              <a:buFont typeface="Arial"/>
              <a:buChar char="•"/>
            </a:pPr>
            <a:r>
              <a:rPr lang="en-US" sz="3272">
                <a:solidFill>
                  <a:srgbClr val="262626"/>
                </a:solidFill>
                <a:latin typeface="Vollkorn"/>
                <a:ea typeface="Vollkorn"/>
                <a:cs typeface="Vollkorn"/>
                <a:sym typeface="Vollkorn"/>
              </a:rPr>
              <a:t>Model the electron in the H atom as a small permanent magnet.</a:t>
            </a:r>
          </a:p>
          <a:p>
            <a:pPr algn="just" marL="706477" indent="-353239" lvl="1">
              <a:lnSpc>
                <a:spcPts val="5006"/>
              </a:lnSpc>
              <a:buFont typeface="Arial"/>
              <a:buChar char="•"/>
            </a:pPr>
            <a:r>
              <a:rPr lang="en-US" sz="3272">
                <a:solidFill>
                  <a:srgbClr val="262626"/>
                </a:solidFill>
                <a:latin typeface="Vollkorn"/>
                <a:ea typeface="Vollkorn"/>
                <a:cs typeface="Vollkorn"/>
                <a:sym typeface="Vollkorn"/>
              </a:rPr>
              <a:t>Think of an electron as an orbiting circular current loop of I = dq / dt around some nucleus (that was not known to exist at that time).</a:t>
            </a:r>
          </a:p>
          <a:p>
            <a:pPr algn="just" marL="706477" indent="-353239" lvl="1">
              <a:lnSpc>
                <a:spcPts val="5006"/>
              </a:lnSpc>
              <a:buFont typeface="Arial"/>
              <a:buChar char="•"/>
            </a:pPr>
            <a:r>
              <a:rPr lang="en-US" sz="3272">
                <a:solidFill>
                  <a:srgbClr val="262626"/>
                </a:solidFill>
                <a:latin typeface="Vollkorn"/>
                <a:ea typeface="Vollkorn"/>
                <a:cs typeface="Vollkorn"/>
                <a:sym typeface="Vollkorn"/>
              </a:rPr>
              <a:t>The current loop has a magnetic moment μ and the period T = 2πr / v. (don’t confuse this μ with reduced mass)</a:t>
            </a:r>
          </a:p>
          <a:p>
            <a:pPr algn="just" marL="706477" indent="-353239" lvl="1">
              <a:lnSpc>
                <a:spcPts val="5006"/>
              </a:lnSpc>
              <a:buFont typeface="Arial"/>
              <a:buChar char="•"/>
            </a:pPr>
            <a:r>
              <a:rPr lang="en-US" sz="3272">
                <a:solidFill>
                  <a:srgbClr val="262626"/>
                </a:solidFill>
                <a:latin typeface="Vollkorn"/>
                <a:ea typeface="Vollkorn"/>
                <a:cs typeface="Vollkorn"/>
                <a:sym typeface="Vollkorn"/>
              </a:rPr>
              <a:t>where L = mvr is the magnitude of the orbital</a:t>
            </a:r>
          </a:p>
          <a:p>
            <a:pPr algn="just" marL="706477" indent="-353239" lvl="1">
              <a:lnSpc>
                <a:spcPts val="5006"/>
              </a:lnSpc>
              <a:buFont typeface="Arial"/>
              <a:buChar char="•"/>
            </a:pPr>
            <a:r>
              <a:rPr lang="en-US" sz="3272">
                <a:solidFill>
                  <a:srgbClr val="262626"/>
                </a:solidFill>
                <a:latin typeface="Vollkorn"/>
                <a:ea typeface="Vollkorn"/>
                <a:cs typeface="Vollkorn"/>
                <a:sym typeface="Vollkorn"/>
              </a:rPr>
              <a:t>angular momentum for a circular path.</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5345586" y="4168426"/>
            <a:ext cx="7596827" cy="5089874"/>
          </a:xfrm>
          <a:custGeom>
            <a:avLst/>
            <a:gdLst/>
            <a:ahLst/>
            <a:cxnLst/>
            <a:rect r="r" b="b" t="t" l="l"/>
            <a:pathLst>
              <a:path h="5089874" w="7596827">
                <a:moveTo>
                  <a:pt x="0" y="0"/>
                </a:moveTo>
                <a:lnTo>
                  <a:pt x="7596828" y="0"/>
                </a:lnTo>
                <a:lnTo>
                  <a:pt x="7596828" y="5089874"/>
                </a:lnTo>
                <a:lnTo>
                  <a:pt x="0" y="5089874"/>
                </a:lnTo>
                <a:lnTo>
                  <a:pt x="0" y="0"/>
                </a:lnTo>
                <a:close/>
              </a:path>
            </a:pathLst>
          </a:custGeom>
          <a:blipFill>
            <a:blip r:embed="rId7"/>
            <a:stretch>
              <a:fillRect l="0" t="0" r="0" b="0"/>
            </a:stretch>
          </a:blipFill>
        </p:spPr>
      </p:sp>
      <p:sp>
        <p:nvSpPr>
          <p:cNvPr name="TextBox 10" id="10"/>
          <p:cNvSpPr txBox="true"/>
          <p:nvPr/>
        </p:nvSpPr>
        <p:spPr>
          <a:xfrm rot="0">
            <a:off x="736373" y="583194"/>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NORMAL ZEEMAN EFFECT</a:t>
            </a:r>
          </a:p>
        </p:txBody>
      </p:sp>
      <p:sp>
        <p:nvSpPr>
          <p:cNvPr name="TextBox 11" id="11"/>
          <p:cNvSpPr txBox="true"/>
          <p:nvPr/>
        </p:nvSpPr>
        <p:spPr>
          <a:xfrm rot="0">
            <a:off x="527141" y="2619637"/>
            <a:ext cx="16732159" cy="1234460"/>
          </a:xfrm>
          <a:prstGeom prst="rect">
            <a:avLst/>
          </a:prstGeom>
        </p:spPr>
        <p:txBody>
          <a:bodyPr anchor="t" rtlCol="false" tIns="0" lIns="0" bIns="0" rIns="0">
            <a:spAutoFit/>
          </a:bodyPr>
          <a:lstStyle/>
          <a:p>
            <a:pPr algn="just" marL="706477" indent="-353239" lvl="1">
              <a:lnSpc>
                <a:spcPts val="5006"/>
              </a:lnSpc>
              <a:buFont typeface="Arial"/>
              <a:buChar char="•"/>
            </a:pPr>
            <a:r>
              <a:rPr lang="en-US" sz="3272">
                <a:solidFill>
                  <a:srgbClr val="262626"/>
                </a:solidFill>
                <a:latin typeface="Vollkorn"/>
                <a:ea typeface="Vollkorn"/>
                <a:cs typeface="Vollkorn"/>
                <a:sym typeface="Vollkorn"/>
              </a:rPr>
              <a:t>When there is no magnetic field to </a:t>
            </a:r>
            <a:r>
              <a:rPr lang="en-US" sz="3272">
                <a:solidFill>
                  <a:srgbClr val="262626"/>
                </a:solidFill>
                <a:latin typeface="Vollkorn"/>
                <a:ea typeface="Vollkorn"/>
                <a:cs typeface="Vollkorn"/>
                <a:sym typeface="Vollkorn"/>
              </a:rPr>
              <a:t>align them, doesn’t have a effect on total energy. In an external magnetic field a dipole has a potential energy</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736373" y="583194"/>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NORMAL ZEEMAN EFFECT</a:t>
            </a:r>
          </a:p>
        </p:txBody>
      </p:sp>
      <p:sp>
        <p:nvSpPr>
          <p:cNvPr name="TextBox 10" id="10"/>
          <p:cNvSpPr txBox="true"/>
          <p:nvPr/>
        </p:nvSpPr>
        <p:spPr>
          <a:xfrm rot="0">
            <a:off x="527141" y="2572012"/>
            <a:ext cx="16732159" cy="4179082"/>
          </a:xfrm>
          <a:prstGeom prst="rect">
            <a:avLst/>
          </a:prstGeom>
        </p:spPr>
        <p:txBody>
          <a:bodyPr anchor="t" rtlCol="false" tIns="0" lIns="0" bIns="0" rIns="0">
            <a:spAutoFit/>
          </a:bodyPr>
          <a:lstStyle/>
          <a:p>
            <a:pPr algn="just" marL="706477" indent="-353239" lvl="1">
              <a:lnSpc>
                <a:spcPts val="5595"/>
              </a:lnSpc>
              <a:buFont typeface="Arial"/>
              <a:buChar char="•"/>
            </a:pPr>
            <a:r>
              <a:rPr lang="en-US" sz="3272">
                <a:solidFill>
                  <a:srgbClr val="262626"/>
                </a:solidFill>
                <a:latin typeface="Vollkorn"/>
                <a:ea typeface="Vollkorn"/>
                <a:cs typeface="Vollkorn"/>
                <a:sym typeface="Vollkorn"/>
              </a:rPr>
              <a:t>If there is a magnetic field in direction z, it will act on the magnetic moment, this </a:t>
            </a:r>
            <a:r>
              <a:rPr lang="en-US" sz="3272">
                <a:solidFill>
                  <a:srgbClr val="262626"/>
                </a:solidFill>
                <a:latin typeface="Vollkorn"/>
                <a:ea typeface="Vollkorn"/>
                <a:cs typeface="Vollkorn"/>
                <a:sym typeface="Vollkorn"/>
              </a:rPr>
              <a:t>brings in an (extra) potential energy term into the Hamiltonian operator.</a:t>
            </a:r>
          </a:p>
          <a:p>
            <a:pPr algn="just" marL="706477" indent="-353239" lvl="1">
              <a:lnSpc>
                <a:spcPts val="5595"/>
              </a:lnSpc>
              <a:buFont typeface="Arial"/>
              <a:buChar char="•"/>
            </a:pPr>
            <a:r>
              <a:rPr lang="en-US" sz="3272">
                <a:solidFill>
                  <a:srgbClr val="262626"/>
                </a:solidFill>
                <a:latin typeface="Vollkorn"/>
                <a:ea typeface="Vollkorn"/>
                <a:cs typeface="Vollkorn"/>
                <a:sym typeface="Vollkorn"/>
              </a:rPr>
              <a:t>So an external magnetic field should have an effect on atoms, spectral lines are “fingerprint” characteristics of atoms, in an external magnetic field, each spectral line should be splitting into three lines, distance between two extra lines proportional to the strength of the magnetic field, tested by experiment, observed, part of Nobel prize</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527141" y="2572012"/>
            <a:ext cx="16732159" cy="4883932"/>
          </a:xfrm>
          <a:prstGeom prst="rect">
            <a:avLst/>
          </a:prstGeom>
        </p:spPr>
        <p:txBody>
          <a:bodyPr anchor="t" rtlCol="false" tIns="0" lIns="0" bIns="0" rIns="0">
            <a:spAutoFit/>
          </a:bodyPr>
          <a:lstStyle/>
          <a:p>
            <a:pPr algn="just" marL="706477" indent="-353239" lvl="1">
              <a:lnSpc>
                <a:spcPts val="5595"/>
              </a:lnSpc>
              <a:buFont typeface="Arial"/>
              <a:buChar char="•"/>
            </a:pPr>
            <a:r>
              <a:rPr lang="en-US" sz="3272">
                <a:solidFill>
                  <a:srgbClr val="262626"/>
                </a:solidFill>
                <a:latin typeface="Vollkorn"/>
                <a:ea typeface="Vollkorn"/>
                <a:cs typeface="Vollkorn"/>
                <a:sym typeface="Vollkorn"/>
              </a:rPr>
              <a:t>The potential energy due to the external magnetic field is quantized due to </a:t>
            </a:r>
            <a:r>
              <a:rPr lang="en-US" sz="3272">
                <a:solidFill>
                  <a:srgbClr val="262626"/>
                </a:solidFill>
                <a:latin typeface="Vollkorn"/>
                <a:ea typeface="Vollkorn"/>
                <a:cs typeface="Vollkorn"/>
                <a:sym typeface="Vollkorn"/>
              </a:rPr>
              <a:t>the magnetic quantum number mℓ.</a:t>
            </a:r>
          </a:p>
          <a:p>
            <a:pPr algn="just" marL="706477" indent="-353239" lvl="1">
              <a:lnSpc>
                <a:spcPts val="5595"/>
              </a:lnSpc>
              <a:buFont typeface="Arial"/>
              <a:buChar char="•"/>
            </a:pPr>
            <a:r>
              <a:rPr lang="en-US" sz="3272">
                <a:solidFill>
                  <a:srgbClr val="262626"/>
                </a:solidFill>
                <a:latin typeface="Vollkorn"/>
                <a:ea typeface="Vollkorn"/>
                <a:cs typeface="Vollkorn"/>
                <a:sym typeface="Vollkorn"/>
              </a:rPr>
              <a:t>When a magnetic field is applied, the otherwise degenerate 2p level of atomic hydrogen is split into three different energy states with energy difference of ΔE = μBB Δmℓ.</a:t>
            </a:r>
          </a:p>
          <a:p>
            <a:pPr algn="just" marL="706477" indent="-353239" lvl="1">
              <a:lnSpc>
                <a:spcPts val="5595"/>
              </a:lnSpc>
              <a:buFont typeface="Arial"/>
              <a:buChar char="•"/>
            </a:pPr>
            <a:r>
              <a:rPr lang="en-US" sz="3272">
                <a:solidFill>
                  <a:srgbClr val="262626"/>
                </a:solidFill>
                <a:latin typeface="Vollkorn"/>
                <a:ea typeface="Vollkorn"/>
                <a:cs typeface="Vollkorn"/>
                <a:sym typeface="Vollkorn"/>
              </a:rPr>
              <a:t>The larger B, the larger the splitting, if B is switched off suddenly, the three lines combine as if nothing ever happened, total intensity of lines remains constant in the splitting</a:t>
            </a:r>
          </a:p>
        </p:txBody>
      </p:sp>
      <p:sp>
        <p:nvSpPr>
          <p:cNvPr name="Freeform 10" id="10"/>
          <p:cNvSpPr/>
          <p:nvPr/>
        </p:nvSpPr>
        <p:spPr>
          <a:xfrm flipH="false" flipV="false" rot="0">
            <a:off x="7177001" y="6813567"/>
            <a:ext cx="3933998" cy="2900568"/>
          </a:xfrm>
          <a:custGeom>
            <a:avLst/>
            <a:gdLst/>
            <a:ahLst/>
            <a:cxnLst/>
            <a:rect r="r" b="b" t="t" l="l"/>
            <a:pathLst>
              <a:path h="2900568" w="3933998">
                <a:moveTo>
                  <a:pt x="0" y="0"/>
                </a:moveTo>
                <a:lnTo>
                  <a:pt x="3933998" y="0"/>
                </a:lnTo>
                <a:lnTo>
                  <a:pt x="3933998" y="2900568"/>
                </a:lnTo>
                <a:lnTo>
                  <a:pt x="0" y="2900568"/>
                </a:lnTo>
                <a:lnTo>
                  <a:pt x="0" y="0"/>
                </a:lnTo>
                <a:close/>
              </a:path>
            </a:pathLst>
          </a:custGeom>
          <a:blipFill>
            <a:blip r:embed="rId7"/>
            <a:stretch>
              <a:fillRect l="0" t="-14221" r="0" b="-1740"/>
            </a:stretch>
          </a:blipFill>
        </p:spPr>
      </p:sp>
      <p:sp>
        <p:nvSpPr>
          <p:cNvPr name="TextBox 11" id="11"/>
          <p:cNvSpPr txBox="true"/>
          <p:nvPr/>
        </p:nvSpPr>
        <p:spPr>
          <a:xfrm rot="0">
            <a:off x="736373" y="583194"/>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THE NORMAL ZEEMAN EFFECT FOR HYDROGEN</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5291582" y="5802344"/>
            <a:ext cx="8504874" cy="1757462"/>
          </a:xfrm>
          <a:custGeom>
            <a:avLst/>
            <a:gdLst/>
            <a:ahLst/>
            <a:cxnLst/>
            <a:rect r="r" b="b" t="t" l="l"/>
            <a:pathLst>
              <a:path h="1757462" w="8504874">
                <a:moveTo>
                  <a:pt x="0" y="0"/>
                </a:moveTo>
                <a:lnTo>
                  <a:pt x="8504875" y="0"/>
                </a:lnTo>
                <a:lnTo>
                  <a:pt x="8504875" y="1757462"/>
                </a:lnTo>
                <a:lnTo>
                  <a:pt x="0" y="1757462"/>
                </a:lnTo>
                <a:lnTo>
                  <a:pt x="0" y="0"/>
                </a:lnTo>
                <a:close/>
              </a:path>
            </a:pathLst>
          </a:custGeom>
          <a:blipFill>
            <a:blip r:embed="rId7"/>
            <a:stretch>
              <a:fillRect l="0" t="-35593" r="0" b="0"/>
            </a:stretch>
          </a:blipFill>
        </p:spPr>
      </p:sp>
      <p:sp>
        <p:nvSpPr>
          <p:cNvPr name="TextBox 10" id="10"/>
          <p:cNvSpPr txBox="true"/>
          <p:nvPr/>
        </p:nvSpPr>
        <p:spPr>
          <a:xfrm rot="0">
            <a:off x="527141" y="2572012"/>
            <a:ext cx="16732159" cy="2064532"/>
          </a:xfrm>
          <a:prstGeom prst="rect">
            <a:avLst/>
          </a:prstGeom>
        </p:spPr>
        <p:txBody>
          <a:bodyPr anchor="t" rtlCol="false" tIns="0" lIns="0" bIns="0" rIns="0">
            <a:spAutoFit/>
          </a:bodyPr>
          <a:lstStyle/>
          <a:p>
            <a:pPr algn="just" marL="706477" indent="-353239" lvl="1">
              <a:lnSpc>
                <a:spcPts val="5595"/>
              </a:lnSpc>
              <a:buFont typeface="Arial"/>
              <a:buChar char="•"/>
            </a:pPr>
            <a:r>
              <a:rPr lang="en-US" sz="3272">
                <a:solidFill>
                  <a:srgbClr val="262626"/>
                </a:solidFill>
                <a:latin typeface="Vollkorn"/>
                <a:ea typeface="Vollkorn"/>
                <a:cs typeface="Vollkorn"/>
                <a:sym typeface="Vollkorn"/>
              </a:rPr>
              <a:t>What is really observed with good </a:t>
            </a:r>
            <a:r>
              <a:rPr lang="en-US" sz="3272">
                <a:solidFill>
                  <a:srgbClr val="262626"/>
                </a:solidFill>
                <a:latin typeface="Vollkorn"/>
                <a:ea typeface="Vollkorn"/>
                <a:cs typeface="Vollkorn"/>
                <a:sym typeface="Vollkorn"/>
              </a:rPr>
              <a:t>spectrometers: there are a lot more lines in atomic spectra when they are in a magnetic field ! So called Anomalous Zeeman effect, which is the only one observed with good spectrometers !!.</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9" id="9"/>
          <p:cNvGrpSpPr/>
          <p:nvPr/>
        </p:nvGrpSpPr>
        <p:grpSpPr>
          <a:xfrm rot="0">
            <a:off x="2373821" y="1864304"/>
            <a:ext cx="12481146" cy="7393996"/>
            <a:chOff x="0" y="0"/>
            <a:chExt cx="16641528" cy="9858661"/>
          </a:xfrm>
        </p:grpSpPr>
        <p:sp>
          <p:nvSpPr>
            <p:cNvPr name="Freeform 10" id="10"/>
            <p:cNvSpPr/>
            <p:nvPr/>
          </p:nvSpPr>
          <p:spPr>
            <a:xfrm flipH="false" flipV="false" rot="0">
              <a:off x="3533505" y="4372261"/>
              <a:ext cx="9074493" cy="2252909"/>
            </a:xfrm>
            <a:custGeom>
              <a:avLst/>
              <a:gdLst/>
              <a:ahLst/>
              <a:cxnLst/>
              <a:rect r="r" b="b" t="t" l="l"/>
              <a:pathLst>
                <a:path h="2252909" w="9074493">
                  <a:moveTo>
                    <a:pt x="0" y="0"/>
                  </a:moveTo>
                  <a:lnTo>
                    <a:pt x="9074493" y="0"/>
                  </a:lnTo>
                  <a:lnTo>
                    <a:pt x="9074493" y="2252909"/>
                  </a:lnTo>
                  <a:lnTo>
                    <a:pt x="0" y="2252909"/>
                  </a:lnTo>
                  <a:lnTo>
                    <a:pt x="0" y="0"/>
                  </a:lnTo>
                  <a:close/>
                </a:path>
              </a:pathLst>
            </a:custGeom>
            <a:blipFill>
              <a:blip r:embed="rId7"/>
              <a:stretch>
                <a:fillRect l="-77424" t="-252467" r="-78406" b="-219439"/>
              </a:stretch>
            </a:blipFill>
          </p:spPr>
        </p:sp>
        <p:sp>
          <p:nvSpPr>
            <p:cNvPr name="Freeform 11" id="11"/>
            <p:cNvSpPr/>
            <p:nvPr/>
          </p:nvSpPr>
          <p:spPr>
            <a:xfrm flipH="false" flipV="false" rot="0">
              <a:off x="0" y="0"/>
              <a:ext cx="16641528" cy="9858661"/>
            </a:xfrm>
            <a:custGeom>
              <a:avLst/>
              <a:gdLst/>
              <a:ahLst/>
              <a:cxnLst/>
              <a:rect r="r" b="b" t="t" l="l"/>
              <a:pathLst>
                <a:path h="9858661" w="16641528">
                  <a:moveTo>
                    <a:pt x="0" y="0"/>
                  </a:moveTo>
                  <a:lnTo>
                    <a:pt x="16641528" y="0"/>
                  </a:lnTo>
                  <a:lnTo>
                    <a:pt x="16641528" y="9858661"/>
                  </a:lnTo>
                  <a:lnTo>
                    <a:pt x="0" y="9858661"/>
                  </a:lnTo>
                  <a:lnTo>
                    <a:pt x="0" y="0"/>
                  </a:lnTo>
                  <a:close/>
                </a:path>
              </a:pathLst>
            </a:custGeom>
            <a:blipFill>
              <a:blip r:embed="rId8"/>
              <a:stretch>
                <a:fillRect l="-20985" t="-13344" r="-18516" b="-17347"/>
              </a:stretch>
            </a:blipFill>
          </p:spPr>
        </p:sp>
      </p:gr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736373" y="2218303"/>
            <a:ext cx="14389370" cy="6425707"/>
          </a:xfrm>
          <a:custGeom>
            <a:avLst/>
            <a:gdLst/>
            <a:ahLst/>
            <a:cxnLst/>
            <a:rect r="r" b="b" t="t" l="l"/>
            <a:pathLst>
              <a:path h="6425707" w="14389370">
                <a:moveTo>
                  <a:pt x="0" y="0"/>
                </a:moveTo>
                <a:lnTo>
                  <a:pt x="14389370" y="0"/>
                </a:lnTo>
                <a:lnTo>
                  <a:pt x="14389370" y="6425706"/>
                </a:lnTo>
                <a:lnTo>
                  <a:pt x="0" y="6425706"/>
                </a:lnTo>
                <a:lnTo>
                  <a:pt x="0" y="0"/>
                </a:lnTo>
                <a:close/>
              </a:path>
            </a:pathLst>
          </a:custGeom>
          <a:blipFill>
            <a:blip r:embed="rId7"/>
            <a:stretch>
              <a:fillRect l="0" t="0" r="0" b="0"/>
            </a:stretch>
          </a:blipFill>
        </p:spPr>
      </p:sp>
      <p:sp>
        <p:nvSpPr>
          <p:cNvPr name="TextBox 10" id="10"/>
          <p:cNvSpPr txBox="true"/>
          <p:nvPr/>
        </p:nvSpPr>
        <p:spPr>
          <a:xfrm rot="0">
            <a:off x="736373" y="583194"/>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SOLUTION</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788329" y="3088876"/>
            <a:ext cx="14711341" cy="5259305"/>
          </a:xfrm>
          <a:custGeom>
            <a:avLst/>
            <a:gdLst/>
            <a:ahLst/>
            <a:cxnLst/>
            <a:rect r="r" b="b" t="t" l="l"/>
            <a:pathLst>
              <a:path h="5259305" w="14711341">
                <a:moveTo>
                  <a:pt x="0" y="0"/>
                </a:moveTo>
                <a:lnTo>
                  <a:pt x="14711342" y="0"/>
                </a:lnTo>
                <a:lnTo>
                  <a:pt x="14711342" y="5259304"/>
                </a:lnTo>
                <a:lnTo>
                  <a:pt x="0" y="5259304"/>
                </a:lnTo>
                <a:lnTo>
                  <a:pt x="0" y="0"/>
                </a:lnTo>
                <a:close/>
              </a:path>
            </a:pathLst>
          </a:custGeom>
          <a:blipFill>
            <a:blip r:embed="rId7"/>
            <a:stretch>
              <a:fillRect l="0" t="0" r="0" b="0"/>
            </a:stretch>
          </a:blipFill>
        </p:spPr>
      </p:sp>
      <p:sp>
        <p:nvSpPr>
          <p:cNvPr name="TextBox 10" id="10"/>
          <p:cNvSpPr txBox="true"/>
          <p:nvPr/>
        </p:nvSpPr>
        <p:spPr>
          <a:xfrm rot="0">
            <a:off x="736373" y="583194"/>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SOLUTION</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3425938" y="2935574"/>
            <a:ext cx="10879623" cy="5695803"/>
          </a:xfrm>
          <a:custGeom>
            <a:avLst/>
            <a:gdLst/>
            <a:ahLst/>
            <a:cxnLst/>
            <a:rect r="r" b="b" t="t" l="l"/>
            <a:pathLst>
              <a:path h="5695803" w="10879623">
                <a:moveTo>
                  <a:pt x="0" y="0"/>
                </a:moveTo>
                <a:lnTo>
                  <a:pt x="10879623" y="0"/>
                </a:lnTo>
                <a:lnTo>
                  <a:pt x="10879623" y="5695803"/>
                </a:lnTo>
                <a:lnTo>
                  <a:pt x="0" y="5695803"/>
                </a:lnTo>
                <a:lnTo>
                  <a:pt x="0" y="0"/>
                </a:lnTo>
                <a:close/>
              </a:path>
            </a:pathLst>
          </a:custGeom>
          <a:blipFill>
            <a:blip r:embed="rId7"/>
            <a:stretch>
              <a:fillRect l="0" t="0" r="0" b="0"/>
            </a:stretch>
          </a:blipFill>
        </p:spPr>
      </p:sp>
      <p:sp>
        <p:nvSpPr>
          <p:cNvPr name="TextBox 10" id="10"/>
          <p:cNvSpPr txBox="true"/>
          <p:nvPr/>
        </p:nvSpPr>
        <p:spPr>
          <a:xfrm rot="0">
            <a:off x="736373" y="583194"/>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SOLUTION</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788329" y="2868309"/>
            <a:ext cx="14711341" cy="5719034"/>
          </a:xfrm>
          <a:custGeom>
            <a:avLst/>
            <a:gdLst/>
            <a:ahLst/>
            <a:cxnLst/>
            <a:rect r="r" b="b" t="t" l="l"/>
            <a:pathLst>
              <a:path h="5719034" w="14711341">
                <a:moveTo>
                  <a:pt x="0" y="0"/>
                </a:moveTo>
                <a:lnTo>
                  <a:pt x="14711342" y="0"/>
                </a:lnTo>
                <a:lnTo>
                  <a:pt x="14711342" y="5719034"/>
                </a:lnTo>
                <a:lnTo>
                  <a:pt x="0" y="5719034"/>
                </a:lnTo>
                <a:lnTo>
                  <a:pt x="0" y="0"/>
                </a:lnTo>
                <a:close/>
              </a:path>
            </a:pathLst>
          </a:custGeom>
          <a:blipFill>
            <a:blip r:embed="rId7"/>
            <a:stretch>
              <a:fillRect l="0" t="0" r="0" b="0"/>
            </a:stretch>
          </a:blipFill>
        </p:spPr>
      </p:sp>
      <p:sp>
        <p:nvSpPr>
          <p:cNvPr name="TextBox 10" id="10"/>
          <p:cNvSpPr txBox="true"/>
          <p:nvPr/>
        </p:nvSpPr>
        <p:spPr>
          <a:xfrm rot="0">
            <a:off x="736373" y="583194"/>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SOLUTION</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F2F2F2"/>
        </a:solidFill>
      </p:bgPr>
    </p:bg>
    <p:spTree>
      <p:nvGrpSpPr>
        <p:cNvPr id="1" name=""/>
        <p:cNvGrpSpPr/>
        <p:nvPr/>
      </p:nvGrpSpPr>
      <p:grpSpPr>
        <a:xfrm>
          <a:off x="0" y="0"/>
          <a:ext cx="0" cy="0"/>
          <a:chOff x="0" y="0"/>
          <a:chExt cx="0" cy="0"/>
        </a:xfrm>
      </p:grpSpPr>
      <p:sp>
        <p:nvSpPr>
          <p:cNvPr name="Freeform 2" id="2"/>
          <p:cNvSpPr/>
          <p:nvPr/>
        </p:nvSpPr>
        <p:spPr>
          <a:xfrm flipH="false" flipV="false" rot="0">
            <a:off x="0" y="-16866"/>
            <a:ext cx="18288000" cy="10320733"/>
          </a:xfrm>
          <a:custGeom>
            <a:avLst/>
            <a:gdLst/>
            <a:ahLst/>
            <a:cxnLst/>
            <a:rect r="r" b="b" t="t" l="l"/>
            <a:pathLst>
              <a:path h="10320733" w="18288000">
                <a:moveTo>
                  <a:pt x="0" y="0"/>
                </a:moveTo>
                <a:lnTo>
                  <a:pt x="18288000" y="0"/>
                </a:lnTo>
                <a:lnTo>
                  <a:pt x="18288000" y="10320732"/>
                </a:lnTo>
                <a:lnTo>
                  <a:pt x="0" y="10320732"/>
                </a:lnTo>
                <a:lnTo>
                  <a:pt x="0" y="0"/>
                </a:lnTo>
                <a:close/>
              </a:path>
            </a:pathLst>
          </a:custGeom>
          <a:blipFill>
            <a:blip r:embed="rId2">
              <a:alphaModFix amt="18000"/>
            </a:blip>
            <a:stretch>
              <a:fillRect l="0" t="-15224" r="0" b="-19740"/>
            </a:stretch>
          </a:blipFill>
        </p:spPr>
      </p:sp>
      <p:grpSp>
        <p:nvGrpSpPr>
          <p:cNvPr name="Group 3" id="3"/>
          <p:cNvGrpSpPr/>
          <p:nvPr/>
        </p:nvGrpSpPr>
        <p:grpSpPr>
          <a:xfrm rot="0">
            <a:off x="-411187" y="-1173409"/>
            <a:ext cx="822375" cy="3086100"/>
            <a:chOff x="0" y="0"/>
            <a:chExt cx="216592" cy="812800"/>
          </a:xfrm>
        </p:grpSpPr>
        <p:sp>
          <p:nvSpPr>
            <p:cNvPr name="Freeform 4" id="4"/>
            <p:cNvSpPr/>
            <p:nvPr/>
          </p:nvSpPr>
          <p:spPr>
            <a:xfrm flipH="false" flipV="false" rot="0">
              <a:off x="0" y="0"/>
              <a:ext cx="216592" cy="812800"/>
            </a:xfrm>
            <a:custGeom>
              <a:avLst/>
              <a:gdLst/>
              <a:ahLst/>
              <a:cxnLst/>
              <a:rect r="r" b="b" t="t" l="l"/>
              <a:pathLst>
                <a:path h="812800" w="216592">
                  <a:moveTo>
                    <a:pt x="0" y="0"/>
                  </a:moveTo>
                  <a:lnTo>
                    <a:pt x="216592" y="0"/>
                  </a:lnTo>
                  <a:lnTo>
                    <a:pt x="216592" y="812800"/>
                  </a:lnTo>
                  <a:lnTo>
                    <a:pt x="0" y="812800"/>
                  </a:lnTo>
                  <a:close/>
                </a:path>
              </a:pathLst>
            </a:custGeom>
            <a:solidFill>
              <a:srgbClr val="010440"/>
            </a:solidFill>
          </p:spPr>
        </p:sp>
        <p:sp>
          <p:nvSpPr>
            <p:cNvPr name="TextBox 5" id="5"/>
            <p:cNvSpPr txBox="true"/>
            <p:nvPr/>
          </p:nvSpPr>
          <p:spPr>
            <a:xfrm>
              <a:off x="0" y="-38100"/>
              <a:ext cx="216592"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5367530" y="193683"/>
            <a:ext cx="2264282" cy="2261389"/>
          </a:xfrm>
          <a:custGeom>
            <a:avLst/>
            <a:gdLst/>
            <a:ahLst/>
            <a:cxnLst/>
            <a:rect r="r" b="b" t="t" l="l"/>
            <a:pathLst>
              <a:path h="2261389" w="2264282">
                <a:moveTo>
                  <a:pt x="0" y="0"/>
                </a:moveTo>
                <a:lnTo>
                  <a:pt x="2264282" y="0"/>
                </a:lnTo>
                <a:lnTo>
                  <a:pt x="2264282" y="2261389"/>
                </a:lnTo>
                <a:lnTo>
                  <a:pt x="0" y="2261389"/>
                </a:lnTo>
                <a:lnTo>
                  <a:pt x="0" y="0"/>
                </a:lnTo>
                <a:close/>
              </a:path>
            </a:pathLst>
          </a:custGeom>
          <a:blipFill>
            <a:blip r:embed="rId3"/>
            <a:stretch>
              <a:fillRect l="0" t="0" r="0" b="0"/>
            </a:stretch>
          </a:blipFill>
        </p:spPr>
      </p:sp>
      <p:sp>
        <p:nvSpPr>
          <p:cNvPr name="Freeform 7" id="7"/>
          <p:cNvSpPr/>
          <p:nvPr/>
        </p:nvSpPr>
        <p:spPr>
          <a:xfrm flipH="false" flipV="false" rot="0">
            <a:off x="-2352432" y="8056424"/>
            <a:ext cx="5891115" cy="2829894"/>
          </a:xfrm>
          <a:custGeom>
            <a:avLst/>
            <a:gdLst/>
            <a:ahLst/>
            <a:cxnLst/>
            <a:rect r="r" b="b" t="t" l="l"/>
            <a:pathLst>
              <a:path h="2829894" w="5891115">
                <a:moveTo>
                  <a:pt x="0" y="0"/>
                </a:moveTo>
                <a:lnTo>
                  <a:pt x="5891115" y="0"/>
                </a:lnTo>
                <a:lnTo>
                  <a:pt x="5891115" y="2829895"/>
                </a:lnTo>
                <a:lnTo>
                  <a:pt x="0" y="2829895"/>
                </a:lnTo>
                <a:lnTo>
                  <a:pt x="0" y="0"/>
                </a:lnTo>
                <a:close/>
              </a:path>
            </a:pathLst>
          </a:custGeom>
          <a:blipFill>
            <a:blip r:embed="rId4"/>
            <a:stretch>
              <a:fillRect l="0" t="0" r="0" b="0"/>
            </a:stretch>
          </a:blipFill>
        </p:spPr>
      </p:sp>
      <p:sp>
        <p:nvSpPr>
          <p:cNvPr name="Freeform 8" id="8"/>
          <p:cNvSpPr/>
          <p:nvPr/>
        </p:nvSpPr>
        <p:spPr>
          <a:xfrm flipH="false" flipV="false" rot="-4598245">
            <a:off x="15458232" y="8263333"/>
            <a:ext cx="5659536" cy="4114800"/>
          </a:xfrm>
          <a:custGeom>
            <a:avLst/>
            <a:gdLst/>
            <a:ahLst/>
            <a:cxnLst/>
            <a:rect r="r" b="b" t="t" l="l"/>
            <a:pathLst>
              <a:path h="4114800" w="5659536">
                <a:moveTo>
                  <a:pt x="0" y="0"/>
                </a:moveTo>
                <a:lnTo>
                  <a:pt x="5659536" y="0"/>
                </a:lnTo>
                <a:lnTo>
                  <a:pt x="5659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28700" y="2992258"/>
            <a:ext cx="14603605" cy="4828116"/>
          </a:xfrm>
          <a:custGeom>
            <a:avLst/>
            <a:gdLst/>
            <a:ahLst/>
            <a:cxnLst/>
            <a:rect r="r" b="b" t="t" l="l"/>
            <a:pathLst>
              <a:path h="4828116" w="14603605">
                <a:moveTo>
                  <a:pt x="0" y="0"/>
                </a:moveTo>
                <a:lnTo>
                  <a:pt x="14603605" y="0"/>
                </a:lnTo>
                <a:lnTo>
                  <a:pt x="14603605" y="4828117"/>
                </a:lnTo>
                <a:lnTo>
                  <a:pt x="0" y="4828117"/>
                </a:lnTo>
                <a:lnTo>
                  <a:pt x="0" y="0"/>
                </a:lnTo>
                <a:close/>
              </a:path>
            </a:pathLst>
          </a:custGeom>
          <a:blipFill>
            <a:blip r:embed="rId7"/>
            <a:stretch>
              <a:fillRect l="0" t="0" r="-931" b="0"/>
            </a:stretch>
          </a:blipFill>
        </p:spPr>
      </p:sp>
      <p:sp>
        <p:nvSpPr>
          <p:cNvPr name="TextBox 10" id="10"/>
          <p:cNvSpPr txBox="true"/>
          <p:nvPr/>
        </p:nvSpPr>
        <p:spPr>
          <a:xfrm rot="0">
            <a:off x="736373" y="583194"/>
            <a:ext cx="14090834" cy="1091037"/>
          </a:xfrm>
          <a:prstGeom prst="rect">
            <a:avLst/>
          </a:prstGeom>
        </p:spPr>
        <p:txBody>
          <a:bodyPr anchor="t" rtlCol="false" tIns="0" lIns="0" bIns="0" rIns="0">
            <a:spAutoFit/>
          </a:bodyPr>
          <a:lstStyle/>
          <a:p>
            <a:pPr algn="l">
              <a:lnSpc>
                <a:spcPts val="8802"/>
              </a:lnSpc>
            </a:pPr>
            <a:r>
              <a:rPr lang="en-US" sz="6618">
                <a:solidFill>
                  <a:srgbClr val="010440"/>
                </a:solidFill>
                <a:latin typeface="Anton"/>
                <a:ea typeface="Anton"/>
                <a:cs typeface="Anton"/>
                <a:sym typeface="Anton"/>
              </a:rPr>
              <a:t>SOLUTION</a:t>
            </a: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3BD4A8">
                <a:alpha val="100000"/>
              </a:srgbClr>
            </a:gs>
            <a:gs pos="100000">
              <a:srgbClr val="002060">
                <a:alpha val="100000"/>
              </a:srgbClr>
            </a:gs>
          </a:gsLst>
          <a:lin ang="5400000"/>
        </a:gradFill>
      </p:bgPr>
    </p:bg>
    <p:spTree>
      <p:nvGrpSpPr>
        <p:cNvPr id="1" name=""/>
        <p:cNvGrpSpPr/>
        <p:nvPr/>
      </p:nvGrpSpPr>
      <p:grpSpPr>
        <a:xfrm>
          <a:off x="0" y="0"/>
          <a:ext cx="0" cy="0"/>
          <a:chOff x="0" y="0"/>
          <a:chExt cx="0" cy="0"/>
        </a:xfrm>
      </p:grpSpPr>
      <p:grpSp>
        <p:nvGrpSpPr>
          <p:cNvPr name="Group 2" id="2"/>
          <p:cNvGrpSpPr/>
          <p:nvPr/>
        </p:nvGrpSpPr>
        <p:grpSpPr>
          <a:xfrm rot="0">
            <a:off x="457985" y="325987"/>
            <a:ext cx="17450951" cy="9620579"/>
            <a:chOff x="0" y="0"/>
            <a:chExt cx="4575349" cy="2522356"/>
          </a:xfrm>
        </p:grpSpPr>
        <p:sp>
          <p:nvSpPr>
            <p:cNvPr name="Freeform 3" id="3"/>
            <p:cNvSpPr/>
            <p:nvPr/>
          </p:nvSpPr>
          <p:spPr>
            <a:xfrm flipH="false" flipV="false" rot="0">
              <a:off x="0" y="0"/>
              <a:ext cx="4575349" cy="2522356"/>
            </a:xfrm>
            <a:custGeom>
              <a:avLst/>
              <a:gdLst/>
              <a:ahLst/>
              <a:cxnLst/>
              <a:rect r="r" b="b" t="t" l="l"/>
              <a:pathLst>
                <a:path h="2522356" w="4575349">
                  <a:moveTo>
                    <a:pt x="0" y="0"/>
                  </a:moveTo>
                  <a:lnTo>
                    <a:pt x="4575349" y="0"/>
                  </a:lnTo>
                  <a:lnTo>
                    <a:pt x="4575349" y="2522356"/>
                  </a:lnTo>
                  <a:lnTo>
                    <a:pt x="0" y="2522356"/>
                  </a:lnTo>
                  <a:close/>
                </a:path>
              </a:pathLst>
            </a:custGeom>
            <a:solidFill>
              <a:srgbClr val="000000">
                <a:alpha val="0"/>
              </a:srgbClr>
            </a:solidFill>
            <a:ln w="28575" cap="sq">
              <a:solidFill>
                <a:srgbClr val="FFFFFF"/>
              </a:solidFill>
              <a:prstDash val="solid"/>
              <a:miter/>
            </a:ln>
          </p:spPr>
        </p:sp>
        <p:sp>
          <p:nvSpPr>
            <p:cNvPr name="TextBox 4" id="4"/>
            <p:cNvSpPr txBox="true"/>
            <p:nvPr/>
          </p:nvSpPr>
          <p:spPr>
            <a:xfrm>
              <a:off x="0" y="-28575"/>
              <a:ext cx="4575349" cy="2550931"/>
            </a:xfrm>
            <a:prstGeom prst="rect">
              <a:avLst/>
            </a:prstGeom>
          </p:spPr>
          <p:txBody>
            <a:bodyPr anchor="ctr" rtlCol="false" tIns="50800" lIns="50800" bIns="50800" rIns="50800"/>
            <a:lstStyle/>
            <a:p>
              <a:pPr algn="ctr">
                <a:lnSpc>
                  <a:spcPts val="2044"/>
                </a:lnSpc>
              </a:pPr>
            </a:p>
          </p:txBody>
        </p:sp>
      </p:grpSp>
      <p:grpSp>
        <p:nvGrpSpPr>
          <p:cNvPr name="Group 5" id="5"/>
          <p:cNvGrpSpPr/>
          <p:nvPr/>
        </p:nvGrpSpPr>
        <p:grpSpPr>
          <a:xfrm rot="0">
            <a:off x="868353" y="728182"/>
            <a:ext cx="16630215" cy="8816189"/>
            <a:chOff x="0" y="0"/>
            <a:chExt cx="4360166" cy="2311458"/>
          </a:xfrm>
        </p:grpSpPr>
        <p:sp>
          <p:nvSpPr>
            <p:cNvPr name="Freeform 6" id="6"/>
            <p:cNvSpPr/>
            <p:nvPr/>
          </p:nvSpPr>
          <p:spPr>
            <a:xfrm flipH="false" flipV="false" rot="0">
              <a:off x="0" y="0"/>
              <a:ext cx="4360166" cy="2311458"/>
            </a:xfrm>
            <a:custGeom>
              <a:avLst/>
              <a:gdLst/>
              <a:ahLst/>
              <a:cxnLst/>
              <a:rect r="r" b="b" t="t" l="l"/>
              <a:pathLst>
                <a:path h="2311458" w="4360166">
                  <a:moveTo>
                    <a:pt x="0" y="0"/>
                  </a:moveTo>
                  <a:lnTo>
                    <a:pt x="4360166" y="0"/>
                  </a:lnTo>
                  <a:lnTo>
                    <a:pt x="4360166" y="2311458"/>
                  </a:lnTo>
                  <a:lnTo>
                    <a:pt x="0" y="2311458"/>
                  </a:lnTo>
                  <a:close/>
                </a:path>
              </a:pathLst>
            </a:custGeom>
            <a:solidFill>
              <a:srgbClr val="000000">
                <a:alpha val="0"/>
              </a:srgbClr>
            </a:solidFill>
            <a:ln w="47625" cap="sq">
              <a:solidFill>
                <a:srgbClr val="FFFFFF"/>
              </a:solidFill>
              <a:prstDash val="solid"/>
              <a:miter/>
            </a:ln>
          </p:spPr>
        </p:sp>
        <p:sp>
          <p:nvSpPr>
            <p:cNvPr name="TextBox 7" id="7"/>
            <p:cNvSpPr txBox="true"/>
            <p:nvPr/>
          </p:nvSpPr>
          <p:spPr>
            <a:xfrm>
              <a:off x="0" y="-28575"/>
              <a:ext cx="4360166" cy="2340033"/>
            </a:xfrm>
            <a:prstGeom prst="rect">
              <a:avLst/>
            </a:prstGeom>
          </p:spPr>
          <p:txBody>
            <a:bodyPr anchor="ctr" rtlCol="false" tIns="50800" lIns="50800" bIns="50800" rIns="50800"/>
            <a:lstStyle/>
            <a:p>
              <a:pPr algn="ctr">
                <a:lnSpc>
                  <a:spcPts val="2044"/>
                </a:lnSpc>
              </a:pPr>
            </a:p>
          </p:txBody>
        </p:sp>
      </p:grpSp>
      <p:sp>
        <p:nvSpPr>
          <p:cNvPr name="Freeform 8" id="8"/>
          <p:cNvSpPr/>
          <p:nvPr/>
        </p:nvSpPr>
        <p:spPr>
          <a:xfrm flipH="false" flipV="false" rot="0">
            <a:off x="7704283" y="1299253"/>
            <a:ext cx="3598419" cy="3593821"/>
          </a:xfrm>
          <a:custGeom>
            <a:avLst/>
            <a:gdLst/>
            <a:ahLst/>
            <a:cxnLst/>
            <a:rect r="r" b="b" t="t" l="l"/>
            <a:pathLst>
              <a:path h="3593821" w="3598419">
                <a:moveTo>
                  <a:pt x="0" y="0"/>
                </a:moveTo>
                <a:lnTo>
                  <a:pt x="3598419" y="0"/>
                </a:lnTo>
                <a:lnTo>
                  <a:pt x="3598419" y="3593822"/>
                </a:lnTo>
                <a:lnTo>
                  <a:pt x="0" y="3593822"/>
                </a:lnTo>
                <a:lnTo>
                  <a:pt x="0" y="0"/>
                </a:lnTo>
                <a:close/>
              </a:path>
            </a:pathLst>
          </a:custGeom>
          <a:blipFill>
            <a:blip r:embed="rId2"/>
            <a:stretch>
              <a:fillRect l="0" t="0" r="0" b="0"/>
            </a:stretch>
          </a:blipFill>
        </p:spPr>
      </p:sp>
      <p:sp>
        <p:nvSpPr>
          <p:cNvPr name="TextBox 9" id="9"/>
          <p:cNvSpPr txBox="true"/>
          <p:nvPr/>
        </p:nvSpPr>
        <p:spPr>
          <a:xfrm rot="0">
            <a:off x="1358071" y="5489549"/>
            <a:ext cx="3447103" cy="1967293"/>
          </a:xfrm>
          <a:prstGeom prst="rect">
            <a:avLst/>
          </a:prstGeom>
        </p:spPr>
        <p:txBody>
          <a:bodyPr anchor="t" rtlCol="false" tIns="0" lIns="0" bIns="0" rIns="0">
            <a:spAutoFit/>
          </a:bodyPr>
          <a:lstStyle/>
          <a:p>
            <a:pPr algn="l">
              <a:lnSpc>
                <a:spcPts val="5354"/>
              </a:lnSpc>
            </a:pPr>
            <a:r>
              <a:rPr lang="en-US" b="true" sz="2774" spc="-5">
                <a:solidFill>
                  <a:srgbClr val="FDEC00"/>
                </a:solidFill>
                <a:latin typeface="Vollkorn Bold"/>
                <a:ea typeface="Vollkorn Bold"/>
                <a:cs typeface="Vollkorn Bold"/>
                <a:sym typeface="Vollkorn Bold"/>
              </a:rPr>
              <a:t>WRITER :-</a:t>
            </a:r>
          </a:p>
          <a:p>
            <a:pPr algn="l">
              <a:lnSpc>
                <a:spcPts val="5354"/>
              </a:lnSpc>
            </a:pPr>
            <a:r>
              <a:rPr lang="en-US" b="true" sz="2774" spc="-5">
                <a:solidFill>
                  <a:srgbClr val="FDEC00"/>
                </a:solidFill>
                <a:latin typeface="Vollkorn Bold"/>
                <a:ea typeface="Vollkorn Bold"/>
                <a:cs typeface="Vollkorn Bold"/>
                <a:sym typeface="Vollkorn Bold"/>
              </a:rPr>
              <a:t>WEBSITE :-</a:t>
            </a:r>
          </a:p>
          <a:p>
            <a:pPr algn="l">
              <a:lnSpc>
                <a:spcPts val="5354"/>
              </a:lnSpc>
            </a:pPr>
            <a:r>
              <a:rPr lang="en-US" b="true" sz="2774" spc="-6">
                <a:solidFill>
                  <a:srgbClr val="FDEC00"/>
                </a:solidFill>
                <a:latin typeface="Vollkorn Bold"/>
                <a:ea typeface="Vollkorn Bold"/>
                <a:cs typeface="Vollkorn Bold"/>
                <a:sym typeface="Vollkorn Bold"/>
              </a:rPr>
              <a:t>MOBILE NUMBER :- </a:t>
            </a:r>
          </a:p>
        </p:txBody>
      </p:sp>
      <p:sp>
        <p:nvSpPr>
          <p:cNvPr name="TextBox 10" id="10"/>
          <p:cNvSpPr txBox="true"/>
          <p:nvPr/>
        </p:nvSpPr>
        <p:spPr>
          <a:xfrm rot="0">
            <a:off x="5120531" y="5489549"/>
            <a:ext cx="5167503" cy="1967293"/>
          </a:xfrm>
          <a:prstGeom prst="rect">
            <a:avLst/>
          </a:prstGeom>
        </p:spPr>
        <p:txBody>
          <a:bodyPr anchor="t" rtlCol="false" tIns="0" lIns="0" bIns="0" rIns="0">
            <a:spAutoFit/>
          </a:bodyPr>
          <a:lstStyle/>
          <a:p>
            <a:pPr algn="l">
              <a:lnSpc>
                <a:spcPts val="5354"/>
              </a:lnSpc>
            </a:pPr>
            <a:r>
              <a:rPr lang="en-US" b="true" sz="2774" spc="-5">
                <a:solidFill>
                  <a:srgbClr val="FFFFFF"/>
                </a:solidFill>
                <a:latin typeface="Vollkorn Bold"/>
                <a:ea typeface="Vollkorn Bold"/>
                <a:cs typeface="Vollkorn Bold"/>
                <a:sym typeface="Vollkorn Bold"/>
              </a:rPr>
              <a:t>MR. ANIKET BHARDWAJ </a:t>
            </a:r>
          </a:p>
          <a:p>
            <a:pPr algn="l">
              <a:lnSpc>
                <a:spcPts val="5354"/>
              </a:lnSpc>
            </a:pPr>
            <a:r>
              <a:rPr lang="en-US" b="true" sz="2774" spc="-5">
                <a:solidFill>
                  <a:srgbClr val="FFFFFF"/>
                </a:solidFill>
                <a:latin typeface="Vollkorn Bold"/>
                <a:ea typeface="Vollkorn Bold"/>
                <a:cs typeface="Vollkorn Bold"/>
                <a:sym typeface="Vollkorn Bold"/>
              </a:rPr>
              <a:t>ABCCHEMISTRY.COM </a:t>
            </a:r>
          </a:p>
          <a:p>
            <a:pPr algn="l">
              <a:lnSpc>
                <a:spcPts val="5354"/>
              </a:lnSpc>
            </a:pPr>
            <a:r>
              <a:rPr lang="en-US" b="true" sz="2774" spc="-6">
                <a:solidFill>
                  <a:srgbClr val="FFFFFF"/>
                </a:solidFill>
                <a:latin typeface="Vollkorn Bold"/>
                <a:ea typeface="Vollkorn Bold"/>
                <a:cs typeface="Vollkorn Bold"/>
                <a:sym typeface="Vollkorn Bold"/>
              </a:rPr>
              <a:t> 9212142424</a:t>
            </a:r>
          </a:p>
        </p:txBody>
      </p:sp>
      <p:sp>
        <p:nvSpPr>
          <p:cNvPr name="TextBox 11" id="11"/>
          <p:cNvSpPr txBox="true"/>
          <p:nvPr/>
        </p:nvSpPr>
        <p:spPr>
          <a:xfrm rot="0">
            <a:off x="9440553" y="7850092"/>
            <a:ext cx="3413825" cy="1285155"/>
          </a:xfrm>
          <a:prstGeom prst="rect">
            <a:avLst/>
          </a:prstGeom>
        </p:spPr>
        <p:txBody>
          <a:bodyPr anchor="t" rtlCol="false" tIns="0" lIns="0" bIns="0" rIns="0">
            <a:spAutoFit/>
          </a:bodyPr>
          <a:lstStyle/>
          <a:p>
            <a:pPr algn="l">
              <a:lnSpc>
                <a:spcPts val="5302"/>
              </a:lnSpc>
            </a:pPr>
            <a:r>
              <a:rPr lang="en-US" b="true" sz="2747" spc="-5">
                <a:solidFill>
                  <a:srgbClr val="FDEC00"/>
                </a:solidFill>
                <a:latin typeface="Vollkorn Bold"/>
                <a:ea typeface="Vollkorn Bold"/>
                <a:cs typeface="Vollkorn Bold"/>
                <a:sym typeface="Vollkorn Bold"/>
              </a:rPr>
              <a:t>EDITOR :- </a:t>
            </a:r>
          </a:p>
          <a:p>
            <a:pPr algn="l">
              <a:lnSpc>
                <a:spcPts val="5302"/>
              </a:lnSpc>
            </a:pPr>
            <a:r>
              <a:rPr lang="en-US" b="true" sz="2747" spc="-6">
                <a:solidFill>
                  <a:srgbClr val="FDEC00"/>
                </a:solidFill>
                <a:latin typeface="Vollkorn Bold"/>
                <a:ea typeface="Vollkorn Bold"/>
                <a:cs typeface="Vollkorn Bold"/>
                <a:sym typeface="Vollkorn Bold"/>
              </a:rPr>
              <a:t>DESIGNER :- </a:t>
            </a:r>
          </a:p>
        </p:txBody>
      </p:sp>
      <p:sp>
        <p:nvSpPr>
          <p:cNvPr name="TextBox 12" id="12"/>
          <p:cNvSpPr txBox="true"/>
          <p:nvPr/>
        </p:nvSpPr>
        <p:spPr>
          <a:xfrm rot="0">
            <a:off x="11908247" y="7850092"/>
            <a:ext cx="5117618" cy="1285155"/>
          </a:xfrm>
          <a:prstGeom prst="rect">
            <a:avLst/>
          </a:prstGeom>
        </p:spPr>
        <p:txBody>
          <a:bodyPr anchor="t" rtlCol="false" tIns="0" lIns="0" bIns="0" rIns="0">
            <a:spAutoFit/>
          </a:bodyPr>
          <a:lstStyle/>
          <a:p>
            <a:pPr algn="l">
              <a:lnSpc>
                <a:spcPts val="5302"/>
              </a:lnSpc>
            </a:pPr>
            <a:r>
              <a:rPr lang="en-US" b="true" sz="2747" spc="-5">
                <a:solidFill>
                  <a:srgbClr val="FFFFFF"/>
                </a:solidFill>
                <a:latin typeface="Vollkorn Bold"/>
                <a:ea typeface="Vollkorn Bold"/>
                <a:cs typeface="Vollkorn Bold"/>
                <a:sym typeface="Vollkorn Bold"/>
              </a:rPr>
              <a:t>MRS. ABHILASHA BHARDWAJ </a:t>
            </a:r>
          </a:p>
          <a:p>
            <a:pPr algn="l">
              <a:lnSpc>
                <a:spcPts val="5302"/>
              </a:lnSpc>
            </a:pPr>
            <a:r>
              <a:rPr lang="en-US" b="true" sz="2747" spc="-6">
                <a:solidFill>
                  <a:srgbClr val="FFFFFF"/>
                </a:solidFill>
                <a:latin typeface="Vollkorn Bold"/>
                <a:ea typeface="Vollkorn Bold"/>
                <a:cs typeface="Vollkorn Bold"/>
                <a:sym typeface="Vollkorn Bold"/>
              </a:rPr>
              <a:t> MRS. SHWETA THAKUR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DAGeNmu8zIY</dc:identifier>
  <dcterms:modified xsi:type="dcterms:W3CDTF">2011-08-01T06:04:30Z</dcterms:modified>
  <cp:revision>1</cp:revision>
  <dc:title>The Hydrogen Atom || U-1B-P2-V1 || PDF || PPT ||  </dc:title>
</cp:coreProperties>
</file>