
<file path=[Content_Types].xml><?xml version="1.0" encoding="utf-8"?>
<Types xmlns="http://schemas.openxmlformats.org/package/2006/content-types">
  <Default ContentType="application/x-fontdata" Extension="fntdata"/>
  <Default ContentType="image/gif" Extension="gif"/>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Anton" charset="1" panose="00000500000000000000"/>
      <p:regular r:id="rId23"/>
    </p:embeddedFont>
    <p:embeddedFont>
      <p:font typeface="Arimo Bold" charset="1" panose="020B0704020202020204"/>
      <p:regular r:id="rId24"/>
    </p:embeddedFont>
    <p:embeddedFont>
      <p:font typeface="Montserrat Semi-Bold Bold" charset="1" panose="00000800000000000000"/>
      <p:regular r:id="rId25"/>
    </p:embeddedFont>
    <p:embeddedFont>
      <p:font typeface="Norwester" charset="1" panose="00000506000000000000"/>
      <p:regular r:id="rId26"/>
    </p:embeddedFont>
    <p:embeddedFont>
      <p:font typeface="Vollkorn" charset="1" panose="00000500000000000000"/>
      <p:regular r:id="rId27"/>
    </p:embeddedFont>
    <p:embeddedFont>
      <p:font typeface="Vollkorn Bold" charset="1" panose="0000080000000000000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png" Type="http://schemas.openxmlformats.org/officeDocument/2006/relationships/image"/><Relationship Id="rId11" Target="../media/image8.svg" Type="http://schemas.openxmlformats.org/officeDocument/2006/relationships/image"/><Relationship Id="rId12" Target="../media/image9.png" Type="http://schemas.openxmlformats.org/officeDocument/2006/relationships/image"/><Relationship Id="rId13" Target="../media/image10.svg" Type="http://schemas.openxmlformats.org/officeDocument/2006/relationships/image"/><Relationship Id="rId14" Target="../media/image11.png" Type="http://schemas.openxmlformats.org/officeDocument/2006/relationships/image"/><Relationship Id="rId15" Target="../media/image12.gif" Type="http://schemas.openxmlformats.org/officeDocument/2006/relationships/image"/><Relationship Id="rId16" Target="../media/image13.png" Type="http://schemas.openxmlformats.org/officeDocument/2006/relationships/image"/><Relationship Id="rId17" Target="../media/image14.svg" Type="http://schemas.openxmlformats.org/officeDocument/2006/relationships/image"/><Relationship Id="rId18" Target="../media/image15.png" Type="http://schemas.openxmlformats.org/officeDocument/2006/relationships/image"/><Relationship Id="rId19" Target="../media/image16.svg" Type="http://schemas.openxmlformats.org/officeDocument/2006/relationships/image"/><Relationship Id="rId2" Target="../media/image1.jpeg" Type="http://schemas.openxmlformats.org/officeDocument/2006/relationships/image"/><Relationship Id="rId20" Target="../media/image17.png" Type="http://schemas.openxmlformats.org/officeDocument/2006/relationships/image"/><Relationship Id="rId21" Target="../media/image18.svg" Type="http://schemas.openxmlformats.org/officeDocument/2006/relationships/image"/><Relationship Id="rId3" Target="../media/VAE6p2zIeOk.mp4" Type="http://schemas.openxmlformats.org/officeDocument/2006/relationships/video"/><Relationship Id="rId4" Target="../media/VAE6p2zIeOk.mp4" Type="http://schemas.microsoft.com/office/2007/relationships/media"/><Relationship Id="rId5" Target="../media/image2.png" Type="http://schemas.openxmlformats.org/officeDocument/2006/relationships/image"/><Relationship Id="rId6" Target="../media/image3.sv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6.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3"/>
            <p:extLst>
              <p:ext uri="{DAA4B4D4-6D71-4841-9C94-3DE7FCFB9230}">
                <p14:media xmlns:p14="http://schemas.microsoft.com/office/powerpoint/2010/main" r:embed="rId4">
                  <p14:trim st="8525.0040" end="3500.0013"/>
                </p14:media>
              </p:ext>
            </p:extLst>
          </p:nvPr>
        </p:nvPicPr>
        <p:blipFill>
          <a:blip r:embed="rId2"/>
          <a:srcRect l="0" t="0" r="0" b="0"/>
          <a:stretch>
            <a:fillRect/>
          </a:stretch>
        </p:blipFill>
        <p:spPr>
          <a:xfrm flipH="false" flipV="false">
            <a:off x="0" y="0"/>
            <a:ext cx="18288000" cy="10287000"/>
          </a:xfrm>
          <a:prstGeom prst="rect">
            <a:avLst/>
          </a:prstGeom>
        </p:spPr>
      </p:pic>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gradFill rotWithShape="true">
              <a:gsLst>
                <a:gs pos="0">
                  <a:srgbClr val="000000">
                    <a:alpha val="65000"/>
                  </a:srgbClr>
                </a:gs>
                <a:gs pos="100000">
                  <a:srgbClr val="044244">
                    <a:alpha val="65000"/>
                  </a:srgbClr>
                </a:gs>
              </a:gsLst>
              <a:lin ang="0"/>
            </a:gradFill>
          </p:spPr>
        </p:sp>
        <p:sp>
          <p:nvSpPr>
            <p:cNvPr name="TextBox 5" id="5"/>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4423859">
            <a:off x="15826981" y="8668785"/>
            <a:ext cx="2864638" cy="1895523"/>
          </a:xfrm>
          <a:custGeom>
            <a:avLst/>
            <a:gdLst/>
            <a:ahLst/>
            <a:cxnLst/>
            <a:rect r="r" b="b" t="t" l="l"/>
            <a:pathLst>
              <a:path h="1895523" w="2864638">
                <a:moveTo>
                  <a:pt x="0" y="0"/>
                </a:moveTo>
                <a:lnTo>
                  <a:pt x="2864638" y="0"/>
                </a:lnTo>
                <a:lnTo>
                  <a:pt x="2864638" y="1895523"/>
                </a:lnTo>
                <a:lnTo>
                  <a:pt x="0" y="189552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7">
              <a:alphaModFix amt="6999"/>
            </a:blip>
            <a:stretch>
              <a:fillRect l="0" t="-7138" r="-7876" b="-15361"/>
            </a:stretch>
          </a:blipFill>
        </p:spPr>
      </p:sp>
      <p:sp>
        <p:nvSpPr>
          <p:cNvPr name="Freeform 8" id="8"/>
          <p:cNvSpPr/>
          <p:nvPr/>
        </p:nvSpPr>
        <p:spPr>
          <a:xfrm flipH="false" flipV="false" rot="0">
            <a:off x="13697622" y="6989418"/>
            <a:ext cx="3297582" cy="3297582"/>
          </a:xfrm>
          <a:custGeom>
            <a:avLst/>
            <a:gdLst/>
            <a:ahLst/>
            <a:cxnLst/>
            <a:rect r="r" b="b" t="t" l="l"/>
            <a:pathLst>
              <a:path h="3297582" w="3297582">
                <a:moveTo>
                  <a:pt x="0" y="0"/>
                </a:moveTo>
                <a:lnTo>
                  <a:pt x="3297582" y="0"/>
                </a:lnTo>
                <a:lnTo>
                  <a:pt x="3297582" y="3297582"/>
                </a:lnTo>
                <a:lnTo>
                  <a:pt x="0" y="329758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9" id="9"/>
          <p:cNvGrpSpPr/>
          <p:nvPr/>
        </p:nvGrpSpPr>
        <p:grpSpPr>
          <a:xfrm rot="0">
            <a:off x="4333647" y="3849762"/>
            <a:ext cx="7315394" cy="1204455"/>
            <a:chOff x="0" y="0"/>
            <a:chExt cx="1846784" cy="304067"/>
          </a:xfrm>
        </p:grpSpPr>
        <p:sp>
          <p:nvSpPr>
            <p:cNvPr name="Freeform 10" id="10"/>
            <p:cNvSpPr/>
            <p:nvPr/>
          </p:nvSpPr>
          <p:spPr>
            <a:xfrm flipH="false" flipV="false" rot="0">
              <a:off x="0" y="0"/>
              <a:ext cx="1846784" cy="304067"/>
            </a:xfrm>
            <a:custGeom>
              <a:avLst/>
              <a:gdLst/>
              <a:ahLst/>
              <a:cxnLst/>
              <a:rect r="r" b="b" t="t" l="l"/>
              <a:pathLst>
                <a:path h="304067" w="1846784">
                  <a:moveTo>
                    <a:pt x="0" y="0"/>
                  </a:moveTo>
                  <a:lnTo>
                    <a:pt x="1846784" y="0"/>
                  </a:lnTo>
                  <a:lnTo>
                    <a:pt x="1846784" y="304067"/>
                  </a:lnTo>
                  <a:lnTo>
                    <a:pt x="0" y="304067"/>
                  </a:lnTo>
                  <a:close/>
                </a:path>
              </a:pathLst>
            </a:custGeom>
            <a:solidFill>
              <a:srgbClr val="000000">
                <a:alpha val="0"/>
              </a:srgbClr>
            </a:solidFill>
            <a:ln w="38100" cap="sq">
              <a:solidFill>
                <a:srgbClr val="F5F5F5"/>
              </a:solidFill>
              <a:prstDash val="solid"/>
              <a:miter/>
            </a:ln>
          </p:spPr>
        </p:sp>
        <p:sp>
          <p:nvSpPr>
            <p:cNvPr name="TextBox 11" id="11"/>
            <p:cNvSpPr txBox="true"/>
            <p:nvPr/>
          </p:nvSpPr>
          <p:spPr>
            <a:xfrm>
              <a:off x="0" y="-38100"/>
              <a:ext cx="1846784" cy="342167"/>
            </a:xfrm>
            <a:prstGeom prst="rect">
              <a:avLst/>
            </a:prstGeom>
          </p:spPr>
          <p:txBody>
            <a:bodyPr anchor="ctr" rtlCol="false" tIns="50800" lIns="50800" bIns="50800" rIns="50800"/>
            <a:lstStyle/>
            <a:p>
              <a:pPr algn="ctr">
                <a:lnSpc>
                  <a:spcPts val="1819"/>
                </a:lnSpc>
                <a:spcBef>
                  <a:spcPct val="0"/>
                </a:spcBef>
              </a:pPr>
            </a:p>
          </p:txBody>
        </p:sp>
      </p:grpSp>
      <p:grpSp>
        <p:nvGrpSpPr>
          <p:cNvPr name="Group 12" id="12"/>
          <p:cNvGrpSpPr/>
          <p:nvPr/>
        </p:nvGrpSpPr>
        <p:grpSpPr>
          <a:xfrm rot="0">
            <a:off x="0" y="3849762"/>
            <a:ext cx="4158955" cy="1204455"/>
            <a:chOff x="0" y="0"/>
            <a:chExt cx="1049935" cy="304067"/>
          </a:xfrm>
        </p:grpSpPr>
        <p:sp>
          <p:nvSpPr>
            <p:cNvPr name="Freeform 13" id="13"/>
            <p:cNvSpPr/>
            <p:nvPr/>
          </p:nvSpPr>
          <p:spPr>
            <a:xfrm flipH="false" flipV="false" rot="0">
              <a:off x="0" y="0"/>
              <a:ext cx="1049935" cy="304067"/>
            </a:xfrm>
            <a:custGeom>
              <a:avLst/>
              <a:gdLst/>
              <a:ahLst/>
              <a:cxnLst/>
              <a:rect r="r" b="b" t="t" l="l"/>
              <a:pathLst>
                <a:path h="304067" w="1049935">
                  <a:moveTo>
                    <a:pt x="0" y="0"/>
                  </a:moveTo>
                  <a:lnTo>
                    <a:pt x="1049935" y="0"/>
                  </a:lnTo>
                  <a:lnTo>
                    <a:pt x="1049935" y="304067"/>
                  </a:lnTo>
                  <a:lnTo>
                    <a:pt x="0" y="304067"/>
                  </a:lnTo>
                  <a:close/>
                </a:path>
              </a:pathLst>
            </a:custGeom>
            <a:solidFill>
              <a:srgbClr val="FFFFFF"/>
            </a:solidFill>
          </p:spPr>
        </p:sp>
        <p:sp>
          <p:nvSpPr>
            <p:cNvPr name="TextBox 14" id="14"/>
            <p:cNvSpPr txBox="true"/>
            <p:nvPr/>
          </p:nvSpPr>
          <p:spPr>
            <a:xfrm>
              <a:off x="0" y="-38100"/>
              <a:ext cx="1049935" cy="342167"/>
            </a:xfrm>
            <a:prstGeom prst="rect">
              <a:avLst/>
            </a:prstGeom>
          </p:spPr>
          <p:txBody>
            <a:bodyPr anchor="ctr" rtlCol="false" tIns="50800" lIns="50800" bIns="50800" rIns="50800"/>
            <a:lstStyle/>
            <a:p>
              <a:pPr algn="ctr">
                <a:lnSpc>
                  <a:spcPts val="1819"/>
                </a:lnSpc>
                <a:spcBef>
                  <a:spcPct val="0"/>
                </a:spcBef>
              </a:pPr>
            </a:p>
          </p:txBody>
        </p:sp>
      </p:grpSp>
      <p:sp>
        <p:nvSpPr>
          <p:cNvPr name="Freeform 15" id="15"/>
          <p:cNvSpPr/>
          <p:nvPr/>
        </p:nvSpPr>
        <p:spPr>
          <a:xfrm flipH="false" flipV="true" rot="0">
            <a:off x="0" y="8946093"/>
            <a:ext cx="1340907" cy="1340907"/>
          </a:xfrm>
          <a:custGeom>
            <a:avLst/>
            <a:gdLst/>
            <a:ahLst/>
            <a:cxnLst/>
            <a:rect r="r" b="b" t="t" l="l"/>
            <a:pathLst>
              <a:path h="1340907" w="1340907">
                <a:moveTo>
                  <a:pt x="0" y="1340907"/>
                </a:moveTo>
                <a:lnTo>
                  <a:pt x="1340907" y="1340907"/>
                </a:lnTo>
                <a:lnTo>
                  <a:pt x="1340907" y="0"/>
                </a:lnTo>
                <a:lnTo>
                  <a:pt x="0" y="0"/>
                </a:lnTo>
                <a:lnTo>
                  <a:pt x="0" y="1340907"/>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6" id="16"/>
          <p:cNvSpPr/>
          <p:nvPr/>
        </p:nvSpPr>
        <p:spPr>
          <a:xfrm flipH="true" flipV="false" rot="0">
            <a:off x="16677614" y="-76200"/>
            <a:ext cx="1648486" cy="1648486"/>
          </a:xfrm>
          <a:custGeom>
            <a:avLst/>
            <a:gdLst/>
            <a:ahLst/>
            <a:cxnLst/>
            <a:rect r="r" b="b" t="t" l="l"/>
            <a:pathLst>
              <a:path h="1648486" w="1648486">
                <a:moveTo>
                  <a:pt x="1648486" y="0"/>
                </a:moveTo>
                <a:lnTo>
                  <a:pt x="0" y="0"/>
                </a:lnTo>
                <a:lnTo>
                  <a:pt x="0" y="1648486"/>
                </a:lnTo>
                <a:lnTo>
                  <a:pt x="1648486" y="1648486"/>
                </a:lnTo>
                <a:lnTo>
                  <a:pt x="1648486"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7" id="17"/>
          <p:cNvSpPr/>
          <p:nvPr/>
        </p:nvSpPr>
        <p:spPr>
          <a:xfrm flipH="false" flipV="false" rot="0">
            <a:off x="9973642" y="9548781"/>
            <a:ext cx="543370" cy="544732"/>
          </a:xfrm>
          <a:custGeom>
            <a:avLst/>
            <a:gdLst/>
            <a:ahLst/>
            <a:cxnLst/>
            <a:rect r="r" b="b" t="t" l="l"/>
            <a:pathLst>
              <a:path h="544732" w="543370">
                <a:moveTo>
                  <a:pt x="0" y="0"/>
                </a:moveTo>
                <a:lnTo>
                  <a:pt x="543370" y="0"/>
                </a:lnTo>
                <a:lnTo>
                  <a:pt x="543370" y="544731"/>
                </a:lnTo>
                <a:lnTo>
                  <a:pt x="0" y="54473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8" id="18"/>
          <p:cNvSpPr/>
          <p:nvPr/>
        </p:nvSpPr>
        <p:spPr>
          <a:xfrm flipH="false" flipV="false" rot="-4423859">
            <a:off x="-1964008" y="-260240"/>
            <a:ext cx="3928016" cy="2599158"/>
          </a:xfrm>
          <a:custGeom>
            <a:avLst/>
            <a:gdLst/>
            <a:ahLst/>
            <a:cxnLst/>
            <a:rect r="r" b="b" t="t" l="l"/>
            <a:pathLst>
              <a:path h="2599158" w="3928016">
                <a:moveTo>
                  <a:pt x="0" y="0"/>
                </a:moveTo>
                <a:lnTo>
                  <a:pt x="3928016" y="0"/>
                </a:lnTo>
                <a:lnTo>
                  <a:pt x="3928016" y="2599158"/>
                </a:lnTo>
                <a:lnTo>
                  <a:pt x="0" y="25991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9" id="19"/>
          <p:cNvGrpSpPr/>
          <p:nvPr/>
        </p:nvGrpSpPr>
        <p:grpSpPr>
          <a:xfrm rot="0">
            <a:off x="12700412" y="3288776"/>
            <a:ext cx="5221444" cy="5202592"/>
            <a:chOff x="0" y="0"/>
            <a:chExt cx="6961925" cy="6936789"/>
          </a:xfrm>
        </p:grpSpPr>
        <p:grpSp>
          <p:nvGrpSpPr>
            <p:cNvPr name="Group 20" id="20"/>
            <p:cNvGrpSpPr/>
            <p:nvPr/>
          </p:nvGrpSpPr>
          <p:grpSpPr>
            <a:xfrm rot="0">
              <a:off x="0" y="56049"/>
              <a:ext cx="6880740" cy="6880740"/>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FFFFFF"/>
                </a:solidFill>
                <a:prstDash val="solid"/>
                <a:miter/>
              </a:ln>
            </p:spPr>
          </p:sp>
          <p:sp>
            <p:nvSpPr>
              <p:cNvPr name="TextBox 22" id="22"/>
              <p:cNvSpPr txBox="true"/>
              <p:nvPr/>
            </p:nvSpPr>
            <p:spPr>
              <a:xfrm>
                <a:off x="76200" y="38100"/>
                <a:ext cx="660400" cy="698500"/>
              </a:xfrm>
              <a:prstGeom prst="rect">
                <a:avLst/>
              </a:prstGeom>
            </p:spPr>
            <p:txBody>
              <a:bodyPr anchor="ctr" rtlCol="false" tIns="53689" lIns="53689" bIns="53689" rIns="53689"/>
              <a:lstStyle/>
              <a:p>
                <a:pPr algn="ctr">
                  <a:lnSpc>
                    <a:spcPts val="1820"/>
                  </a:lnSpc>
                  <a:spcBef>
                    <a:spcPct val="0"/>
                  </a:spcBef>
                </a:pPr>
              </a:p>
            </p:txBody>
          </p:sp>
        </p:grpSp>
        <p:grpSp>
          <p:nvGrpSpPr>
            <p:cNvPr name="Group 23" id="23"/>
            <p:cNvGrpSpPr>
              <a:grpSpLocks noChangeAspect="true"/>
            </p:cNvGrpSpPr>
            <p:nvPr/>
          </p:nvGrpSpPr>
          <p:grpSpPr>
            <a:xfrm rot="0">
              <a:off x="377054" y="415049"/>
              <a:ext cx="6140157" cy="6140133"/>
              <a:chOff x="0" y="0"/>
              <a:chExt cx="6350000" cy="6349975"/>
            </a:xfrm>
          </p:grpSpPr>
          <p:sp>
            <p:nvSpPr>
              <p:cNvPr name="Freeform 24" id="2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4"/>
                <a:stretch>
                  <a:fillRect l="0" t="-483" r="0" b="-14516"/>
                </a:stretch>
              </a:blipFill>
            </p:spPr>
          </p:sp>
        </p:grpSp>
        <p:grpSp>
          <p:nvGrpSpPr>
            <p:cNvPr name="Group 25" id="25"/>
            <p:cNvGrpSpPr/>
            <p:nvPr/>
          </p:nvGrpSpPr>
          <p:grpSpPr>
            <a:xfrm rot="0">
              <a:off x="554" y="4506717"/>
              <a:ext cx="478623" cy="478623"/>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27" id="27"/>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nvGrpSpPr>
            <p:cNvPr name="Group 28" id="28"/>
            <p:cNvGrpSpPr/>
            <p:nvPr/>
          </p:nvGrpSpPr>
          <p:grpSpPr>
            <a:xfrm rot="0">
              <a:off x="6483302" y="2153954"/>
              <a:ext cx="478623" cy="478623"/>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30" id="30"/>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nvGrpSpPr>
            <p:cNvPr name="Group 31" id="31"/>
            <p:cNvGrpSpPr/>
            <p:nvPr/>
          </p:nvGrpSpPr>
          <p:grpSpPr>
            <a:xfrm rot="0">
              <a:off x="5051545" y="6055005"/>
              <a:ext cx="674404" cy="674404"/>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33" id="33"/>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nvGrpSpPr>
            <p:cNvPr name="Group 34" id="34"/>
            <p:cNvGrpSpPr/>
            <p:nvPr/>
          </p:nvGrpSpPr>
          <p:grpSpPr>
            <a:xfrm rot="0">
              <a:off x="1614293" y="0"/>
              <a:ext cx="674404" cy="674404"/>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36" id="36"/>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pic>
        <p:nvPicPr>
          <p:cNvPr name="Picture 37" id="37"/>
          <p:cNvPicPr>
            <a:picLocks noChangeAspect="true"/>
          </p:cNvPicPr>
          <p:nvPr/>
        </p:nvPicPr>
        <p:blipFill>
          <a:blip r:embed="rId15"/>
          <a:srcRect l="0" t="0" r="0" b="0"/>
          <a:stretch>
            <a:fillRect/>
          </a:stretch>
        </p:blipFill>
        <p:spPr>
          <a:xfrm flipH="false" flipV="false" rot="0">
            <a:off x="10002217" y="8747813"/>
            <a:ext cx="399358" cy="638972"/>
          </a:xfrm>
          <a:prstGeom prst="rect">
            <a:avLst/>
          </a:prstGeom>
        </p:spPr>
      </p:pic>
      <p:sp>
        <p:nvSpPr>
          <p:cNvPr name="Freeform 38" id="38"/>
          <p:cNvSpPr/>
          <p:nvPr/>
        </p:nvSpPr>
        <p:spPr>
          <a:xfrm flipH="false" flipV="false" rot="0">
            <a:off x="7396076" y="8350255"/>
            <a:ext cx="1021318" cy="908045"/>
          </a:xfrm>
          <a:custGeom>
            <a:avLst/>
            <a:gdLst/>
            <a:ahLst/>
            <a:cxnLst/>
            <a:rect r="r" b="b" t="t" l="l"/>
            <a:pathLst>
              <a:path h="908045" w="1021318">
                <a:moveTo>
                  <a:pt x="0" y="0"/>
                </a:moveTo>
                <a:lnTo>
                  <a:pt x="1021319" y="0"/>
                </a:lnTo>
                <a:lnTo>
                  <a:pt x="1021319" y="908045"/>
                </a:lnTo>
                <a:lnTo>
                  <a:pt x="0" y="908045"/>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39" id="39"/>
          <p:cNvSpPr txBox="true"/>
          <p:nvPr/>
        </p:nvSpPr>
        <p:spPr>
          <a:xfrm rot="0">
            <a:off x="412698" y="3939545"/>
            <a:ext cx="3333558" cy="920116"/>
          </a:xfrm>
          <a:prstGeom prst="rect">
            <a:avLst/>
          </a:prstGeom>
        </p:spPr>
        <p:txBody>
          <a:bodyPr anchor="t" rtlCol="false" tIns="0" lIns="0" bIns="0" rIns="0">
            <a:spAutoFit/>
          </a:bodyPr>
          <a:lstStyle/>
          <a:p>
            <a:pPr algn="ctr">
              <a:lnSpc>
                <a:spcPts val="7559"/>
              </a:lnSpc>
            </a:pPr>
            <a:r>
              <a:rPr lang="en-US" sz="5399">
                <a:solidFill>
                  <a:srgbClr val="FF0037"/>
                </a:solidFill>
                <a:latin typeface="Anton"/>
                <a:ea typeface="Anton"/>
                <a:cs typeface="Anton"/>
                <a:sym typeface="Anton"/>
              </a:rPr>
              <a:t>WRITTEN BY</a:t>
            </a:r>
          </a:p>
        </p:txBody>
      </p:sp>
      <p:sp>
        <p:nvSpPr>
          <p:cNvPr name="TextBox 40" id="40"/>
          <p:cNvSpPr txBox="true"/>
          <p:nvPr/>
        </p:nvSpPr>
        <p:spPr>
          <a:xfrm rot="0">
            <a:off x="4740845" y="3898269"/>
            <a:ext cx="6500997" cy="1002666"/>
          </a:xfrm>
          <a:prstGeom prst="rect">
            <a:avLst/>
          </a:prstGeom>
        </p:spPr>
        <p:txBody>
          <a:bodyPr anchor="t" rtlCol="false" tIns="0" lIns="0" bIns="0" rIns="0">
            <a:spAutoFit/>
          </a:bodyPr>
          <a:lstStyle/>
          <a:p>
            <a:pPr algn="l">
              <a:lnSpc>
                <a:spcPts val="8259"/>
              </a:lnSpc>
            </a:pPr>
            <a:r>
              <a:rPr lang="en-US" sz="5899">
                <a:solidFill>
                  <a:srgbClr val="FFFFFF"/>
                </a:solidFill>
                <a:latin typeface="Anton"/>
                <a:ea typeface="Anton"/>
                <a:cs typeface="Anton"/>
                <a:sym typeface="Anton"/>
              </a:rPr>
              <a:t>MR. ANIKET BHARDWAJ</a:t>
            </a:r>
          </a:p>
        </p:txBody>
      </p:sp>
      <p:sp>
        <p:nvSpPr>
          <p:cNvPr name="TextBox 41" id="41"/>
          <p:cNvSpPr txBox="true"/>
          <p:nvPr/>
        </p:nvSpPr>
        <p:spPr>
          <a:xfrm rot="0">
            <a:off x="5967326" y="9334988"/>
            <a:ext cx="3769820" cy="681703"/>
          </a:xfrm>
          <a:prstGeom prst="rect">
            <a:avLst/>
          </a:prstGeom>
        </p:spPr>
        <p:txBody>
          <a:bodyPr anchor="t" rtlCol="false" tIns="0" lIns="0" bIns="0" rIns="0">
            <a:spAutoFit/>
          </a:bodyPr>
          <a:lstStyle/>
          <a:p>
            <a:pPr algn="ctr">
              <a:lnSpc>
                <a:spcPts val="2730"/>
              </a:lnSpc>
            </a:pPr>
            <a:r>
              <a:rPr lang="en-US" b="true" sz="2100" spc="77">
                <a:solidFill>
                  <a:srgbClr val="FF0037"/>
                </a:solidFill>
                <a:latin typeface="Arimo Bold"/>
                <a:ea typeface="Arimo Bold"/>
                <a:cs typeface="Arimo Bold"/>
                <a:sym typeface="Arimo Bold"/>
              </a:rPr>
              <a:t>Www</a:t>
            </a:r>
            <a:r>
              <a:rPr lang="en-US" b="true" sz="2100" spc="77">
                <a:solidFill>
                  <a:srgbClr val="FFFFFF"/>
                </a:solidFill>
                <a:latin typeface="Arimo Bold"/>
                <a:ea typeface="Arimo Bold"/>
                <a:cs typeface="Arimo Bold"/>
                <a:sym typeface="Arimo Bold"/>
              </a:rPr>
              <a:t>.</a:t>
            </a:r>
            <a:r>
              <a:rPr lang="en-US" b="true" sz="2100" spc="77">
                <a:solidFill>
                  <a:srgbClr val="9DFF00"/>
                </a:solidFill>
                <a:latin typeface="Arimo Bold"/>
                <a:ea typeface="Arimo Bold"/>
                <a:cs typeface="Arimo Bold"/>
                <a:sym typeface="Arimo Bold"/>
              </a:rPr>
              <a:t>AniketBhardwaj</a:t>
            </a:r>
            <a:r>
              <a:rPr lang="en-US" b="true" sz="2100" spc="77">
                <a:solidFill>
                  <a:srgbClr val="FFFFFF"/>
                </a:solidFill>
                <a:latin typeface="Arimo Bold"/>
                <a:ea typeface="Arimo Bold"/>
                <a:cs typeface="Arimo Bold"/>
                <a:sym typeface="Arimo Bold"/>
              </a:rPr>
              <a:t>.</a:t>
            </a:r>
            <a:r>
              <a:rPr lang="en-US" b="true" sz="2100" spc="77">
                <a:solidFill>
                  <a:srgbClr val="02AEAE"/>
                </a:solidFill>
                <a:latin typeface="Arimo Bold"/>
                <a:ea typeface="Arimo Bold"/>
                <a:cs typeface="Arimo Bold"/>
                <a:sym typeface="Arimo Bold"/>
              </a:rPr>
              <a:t>Com</a:t>
            </a:r>
          </a:p>
          <a:p>
            <a:pPr algn="ctr">
              <a:lnSpc>
                <a:spcPts val="2730"/>
              </a:lnSpc>
            </a:pPr>
            <a:r>
              <a:rPr lang="en-US" b="true" sz="2100" spc="77">
                <a:solidFill>
                  <a:srgbClr val="02AEAE"/>
                </a:solidFill>
                <a:latin typeface="Arimo Bold"/>
                <a:ea typeface="Arimo Bold"/>
                <a:cs typeface="Arimo Bold"/>
                <a:sym typeface="Arimo Bold"/>
              </a:rPr>
              <a:t> </a:t>
            </a:r>
            <a:r>
              <a:rPr lang="en-US" b="true" sz="2100" spc="77">
                <a:solidFill>
                  <a:srgbClr val="FDEC00"/>
                </a:solidFill>
                <a:latin typeface="Arimo Bold"/>
                <a:ea typeface="Arimo Bold"/>
                <a:cs typeface="Arimo Bold"/>
                <a:sym typeface="Arimo Bold"/>
              </a:rPr>
              <a:t>Visit Inventor Profile</a:t>
            </a:r>
          </a:p>
        </p:txBody>
      </p:sp>
      <p:sp>
        <p:nvSpPr>
          <p:cNvPr name="TextBox 42" id="42"/>
          <p:cNvSpPr txBox="true"/>
          <p:nvPr/>
        </p:nvSpPr>
        <p:spPr>
          <a:xfrm rot="0">
            <a:off x="10695869" y="9581620"/>
            <a:ext cx="2431936" cy="462232"/>
          </a:xfrm>
          <a:prstGeom prst="rect">
            <a:avLst/>
          </a:prstGeom>
        </p:spPr>
        <p:txBody>
          <a:bodyPr anchor="t" rtlCol="false" tIns="0" lIns="0" bIns="0" rIns="0">
            <a:spAutoFit/>
          </a:bodyPr>
          <a:lstStyle/>
          <a:p>
            <a:pPr algn="l">
              <a:lnSpc>
                <a:spcPts val="3602"/>
              </a:lnSpc>
            </a:pPr>
            <a:r>
              <a:rPr lang="en-US" sz="3132" b="true">
                <a:solidFill>
                  <a:srgbClr val="FFFFFF"/>
                </a:solidFill>
                <a:latin typeface="Montserrat Semi-Bold Bold"/>
                <a:ea typeface="Montserrat Semi-Bold Bold"/>
                <a:cs typeface="Montserrat Semi-Bold Bold"/>
                <a:sym typeface="Montserrat Semi-Bold Bold"/>
              </a:rPr>
              <a:t>9212149491</a:t>
            </a:r>
          </a:p>
        </p:txBody>
      </p:sp>
      <p:sp>
        <p:nvSpPr>
          <p:cNvPr name="TextBox 43" id="43"/>
          <p:cNvSpPr txBox="true"/>
          <p:nvPr/>
        </p:nvSpPr>
        <p:spPr>
          <a:xfrm rot="0">
            <a:off x="786143" y="1503276"/>
            <a:ext cx="16715714" cy="1614050"/>
          </a:xfrm>
          <a:prstGeom prst="rect">
            <a:avLst/>
          </a:prstGeom>
        </p:spPr>
        <p:txBody>
          <a:bodyPr anchor="t" rtlCol="false" tIns="0" lIns="0" bIns="0" rIns="0">
            <a:spAutoFit/>
          </a:bodyPr>
          <a:lstStyle/>
          <a:p>
            <a:pPr algn="ctr">
              <a:lnSpc>
                <a:spcPts val="13403"/>
              </a:lnSpc>
            </a:pPr>
            <a:r>
              <a:rPr lang="en-US" sz="8760" spc="324">
                <a:solidFill>
                  <a:srgbClr val="FABB17"/>
                </a:solidFill>
                <a:latin typeface="Anton"/>
                <a:ea typeface="Anton"/>
                <a:cs typeface="Anton"/>
                <a:sym typeface="Anton"/>
              </a:rPr>
              <a:t>Types of Research</a:t>
            </a:r>
          </a:p>
        </p:txBody>
      </p:sp>
      <p:sp>
        <p:nvSpPr>
          <p:cNvPr name="TextBox 44" id="44"/>
          <p:cNvSpPr txBox="true"/>
          <p:nvPr/>
        </p:nvSpPr>
        <p:spPr>
          <a:xfrm rot="0">
            <a:off x="10677800" y="8754094"/>
            <a:ext cx="2243099" cy="685044"/>
          </a:xfrm>
          <a:prstGeom prst="rect">
            <a:avLst/>
          </a:prstGeom>
        </p:spPr>
        <p:txBody>
          <a:bodyPr anchor="t" rtlCol="false" tIns="0" lIns="0" bIns="0" rIns="0">
            <a:spAutoFit/>
          </a:bodyPr>
          <a:lstStyle/>
          <a:p>
            <a:pPr algn="l">
              <a:lnSpc>
                <a:spcPts val="2692"/>
              </a:lnSpc>
            </a:pPr>
            <a:r>
              <a:rPr lang="en-US" b="true" sz="2301">
                <a:solidFill>
                  <a:srgbClr val="FFFFFF"/>
                </a:solidFill>
                <a:latin typeface="Arimo Bold"/>
                <a:ea typeface="Arimo Bold"/>
                <a:cs typeface="Arimo Bold"/>
                <a:sym typeface="Arimo Bold"/>
              </a:rPr>
              <a:t>DWARKA, NEW DELHI, INDIA</a:t>
            </a:r>
          </a:p>
        </p:txBody>
      </p:sp>
      <p:sp>
        <p:nvSpPr>
          <p:cNvPr name="TextBox 45" id="45"/>
          <p:cNvSpPr txBox="true"/>
          <p:nvPr/>
        </p:nvSpPr>
        <p:spPr>
          <a:xfrm rot="0">
            <a:off x="6004154" y="119393"/>
            <a:ext cx="6279693" cy="1538739"/>
          </a:xfrm>
          <a:prstGeom prst="rect">
            <a:avLst/>
          </a:prstGeom>
        </p:spPr>
        <p:txBody>
          <a:bodyPr anchor="t" rtlCol="false" tIns="0" lIns="0" bIns="0" rIns="0">
            <a:spAutoFit/>
          </a:bodyPr>
          <a:lstStyle/>
          <a:p>
            <a:pPr algn="ctr">
              <a:lnSpc>
                <a:spcPts val="12836"/>
              </a:lnSpc>
            </a:pPr>
            <a:r>
              <a:rPr lang="en-US" sz="8390" spc="310">
                <a:solidFill>
                  <a:srgbClr val="FEFEFE"/>
                </a:solidFill>
                <a:latin typeface="Anton"/>
                <a:ea typeface="Anton"/>
                <a:cs typeface="Anton"/>
                <a:sym typeface="Anton"/>
              </a:rPr>
              <a:t>COURSE WORK</a:t>
            </a:r>
          </a:p>
        </p:txBody>
      </p:sp>
      <p:sp>
        <p:nvSpPr>
          <p:cNvPr name="Freeform 46" id="46"/>
          <p:cNvSpPr/>
          <p:nvPr/>
        </p:nvSpPr>
        <p:spPr>
          <a:xfrm flipH="false" flipV="false" rot="0">
            <a:off x="3356208" y="9386785"/>
            <a:ext cx="2326558" cy="689243"/>
          </a:xfrm>
          <a:custGeom>
            <a:avLst/>
            <a:gdLst/>
            <a:ahLst/>
            <a:cxnLst/>
            <a:rect r="r" b="b" t="t" l="l"/>
            <a:pathLst>
              <a:path h="689243" w="2326558">
                <a:moveTo>
                  <a:pt x="0" y="0"/>
                </a:moveTo>
                <a:lnTo>
                  <a:pt x="2326558" y="0"/>
                </a:lnTo>
                <a:lnTo>
                  <a:pt x="2326558" y="689243"/>
                </a:lnTo>
                <a:lnTo>
                  <a:pt x="0" y="689243"/>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47" id="47"/>
          <p:cNvSpPr txBox="true"/>
          <p:nvPr/>
        </p:nvSpPr>
        <p:spPr>
          <a:xfrm rot="0">
            <a:off x="782357" y="5470528"/>
            <a:ext cx="9734655" cy="1758950"/>
          </a:xfrm>
          <a:prstGeom prst="rect">
            <a:avLst/>
          </a:prstGeom>
        </p:spPr>
        <p:txBody>
          <a:bodyPr anchor="t" rtlCol="false" tIns="0" lIns="0" bIns="0" rIns="0">
            <a:spAutoFit/>
          </a:bodyPr>
          <a:lstStyle/>
          <a:p>
            <a:pPr algn="ctr">
              <a:lnSpc>
                <a:spcPts val="7000"/>
              </a:lnSpc>
            </a:pPr>
            <a:r>
              <a:rPr lang="en-US" sz="5000">
                <a:solidFill>
                  <a:srgbClr val="FFFFFF"/>
                </a:solidFill>
                <a:latin typeface="Norwester"/>
                <a:ea typeface="Norwester"/>
                <a:cs typeface="Norwester"/>
                <a:sym typeface="Norwester"/>
              </a:rPr>
              <a:t>    Version : 1.00</a:t>
            </a:r>
          </a:p>
          <a:p>
            <a:pPr algn="ctr">
              <a:lnSpc>
                <a:spcPts val="7000"/>
              </a:lnSpc>
            </a:pPr>
            <a:r>
              <a:rPr lang="en-US" sz="5000">
                <a:solidFill>
                  <a:srgbClr val="FFFFFF"/>
                </a:solidFill>
                <a:latin typeface="Norwester"/>
                <a:ea typeface="Norwester"/>
                <a:cs typeface="Norwester"/>
                <a:sym typeface="Norwester"/>
              </a:rPr>
              <a:t>    Last UpdateD : 31-01-2025 </a:t>
            </a:r>
          </a:p>
        </p:txBody>
      </p:sp>
      <p:sp>
        <p:nvSpPr>
          <p:cNvPr name="TextBox 48" id="48"/>
          <p:cNvSpPr txBox="true"/>
          <p:nvPr/>
        </p:nvSpPr>
        <p:spPr>
          <a:xfrm rot="0">
            <a:off x="3356208" y="8009672"/>
            <a:ext cx="2803759" cy="1199924"/>
          </a:xfrm>
          <a:prstGeom prst="rect">
            <a:avLst/>
          </a:prstGeom>
        </p:spPr>
        <p:txBody>
          <a:bodyPr anchor="t" rtlCol="false" tIns="0" lIns="0" bIns="0" rIns="0">
            <a:spAutoFit/>
          </a:bodyPr>
          <a:lstStyle/>
          <a:p>
            <a:pPr algn="l">
              <a:lnSpc>
                <a:spcPts val="3162"/>
              </a:lnSpc>
            </a:pPr>
            <a:r>
              <a:rPr lang="en-US" sz="2258" b="true">
                <a:solidFill>
                  <a:srgbClr val="FFFFFF"/>
                </a:solidFill>
                <a:latin typeface="Arimo Bold"/>
                <a:ea typeface="Arimo Bold"/>
                <a:cs typeface="Arimo Bold"/>
                <a:sym typeface="Arimo Bold"/>
              </a:rPr>
              <a:t>Scan this for </a:t>
            </a:r>
          </a:p>
          <a:p>
            <a:pPr algn="l">
              <a:lnSpc>
                <a:spcPts val="3162"/>
              </a:lnSpc>
            </a:pPr>
            <a:r>
              <a:rPr lang="en-US" sz="2258" b="true">
                <a:solidFill>
                  <a:srgbClr val="FFFFFF"/>
                </a:solidFill>
                <a:latin typeface="Arimo Bold"/>
                <a:ea typeface="Arimo Bold"/>
                <a:cs typeface="Arimo Bold"/>
                <a:sym typeface="Arimo Bold"/>
              </a:rPr>
              <a:t>PDF | PPT</a:t>
            </a:r>
          </a:p>
          <a:p>
            <a:pPr algn="l">
              <a:lnSpc>
                <a:spcPts val="3162"/>
              </a:lnSpc>
            </a:pPr>
            <a:r>
              <a:rPr lang="en-US" sz="2258" b="true">
                <a:solidFill>
                  <a:srgbClr val="FFFFFF"/>
                </a:solidFill>
                <a:latin typeface="Arimo Bold"/>
                <a:ea typeface="Arimo Bold"/>
                <a:cs typeface="Arimo Bold"/>
                <a:sym typeface="Arimo Bold"/>
              </a:rPr>
              <a:t>of this Presentation</a:t>
            </a:r>
          </a:p>
        </p:txBody>
      </p:sp>
      <p:grpSp>
        <p:nvGrpSpPr>
          <p:cNvPr name="Group 49" id="49"/>
          <p:cNvGrpSpPr/>
          <p:nvPr/>
        </p:nvGrpSpPr>
        <p:grpSpPr>
          <a:xfrm rot="0">
            <a:off x="670454" y="7760088"/>
            <a:ext cx="2372009" cy="2372009"/>
            <a:chOff x="0" y="0"/>
            <a:chExt cx="3162679" cy="3162679"/>
          </a:xfrm>
        </p:grpSpPr>
        <p:sp>
          <p:nvSpPr>
            <p:cNvPr name="Freeform 50" id="50"/>
            <p:cNvSpPr/>
            <p:nvPr/>
          </p:nvSpPr>
          <p:spPr>
            <a:xfrm flipH="false" flipV="false" rot="0">
              <a:off x="0" y="0"/>
              <a:ext cx="3162679" cy="3162679"/>
            </a:xfrm>
            <a:custGeom>
              <a:avLst/>
              <a:gdLst/>
              <a:ahLst/>
              <a:cxnLst/>
              <a:rect r="r" b="b" t="t" l="l"/>
              <a:pathLst>
                <a:path h="3162679" w="3162679">
                  <a:moveTo>
                    <a:pt x="0" y="0"/>
                  </a:moveTo>
                  <a:lnTo>
                    <a:pt x="3162679" y="0"/>
                  </a:lnTo>
                  <a:lnTo>
                    <a:pt x="3162679" y="3162679"/>
                  </a:lnTo>
                  <a:lnTo>
                    <a:pt x="0" y="3162679"/>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gr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BD4A8">
                <a:alpha val="100000"/>
              </a:srgbClr>
            </a:gs>
            <a:gs pos="100000">
              <a:srgbClr val="002060">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0">
            <a:off x="457985" y="325987"/>
            <a:ext cx="17450951" cy="9620579"/>
            <a:chOff x="0" y="0"/>
            <a:chExt cx="4575349" cy="2522356"/>
          </a:xfrm>
        </p:grpSpPr>
        <p:sp>
          <p:nvSpPr>
            <p:cNvPr name="Freeform 3" id="3"/>
            <p:cNvSpPr/>
            <p:nvPr/>
          </p:nvSpPr>
          <p:spPr>
            <a:xfrm flipH="false" flipV="false" rot="0">
              <a:off x="0" y="0"/>
              <a:ext cx="4575349" cy="2522356"/>
            </a:xfrm>
            <a:custGeom>
              <a:avLst/>
              <a:gdLst/>
              <a:ahLst/>
              <a:cxnLst/>
              <a:rect r="r" b="b" t="t" l="l"/>
              <a:pathLst>
                <a:path h="2522356" w="4575349">
                  <a:moveTo>
                    <a:pt x="0" y="0"/>
                  </a:moveTo>
                  <a:lnTo>
                    <a:pt x="4575349" y="0"/>
                  </a:lnTo>
                  <a:lnTo>
                    <a:pt x="4575349" y="2522356"/>
                  </a:lnTo>
                  <a:lnTo>
                    <a:pt x="0" y="2522356"/>
                  </a:lnTo>
                  <a:close/>
                </a:path>
              </a:pathLst>
            </a:custGeom>
            <a:solidFill>
              <a:srgbClr val="000000">
                <a:alpha val="0"/>
              </a:srgbClr>
            </a:solidFill>
            <a:ln w="28575" cap="sq">
              <a:solidFill>
                <a:srgbClr val="FFFFFF"/>
              </a:solidFill>
              <a:prstDash val="solid"/>
              <a:miter/>
            </a:ln>
          </p:spPr>
        </p:sp>
        <p:sp>
          <p:nvSpPr>
            <p:cNvPr name="TextBox 4" id="4"/>
            <p:cNvSpPr txBox="true"/>
            <p:nvPr/>
          </p:nvSpPr>
          <p:spPr>
            <a:xfrm>
              <a:off x="0" y="-28575"/>
              <a:ext cx="4575349" cy="2550931"/>
            </a:xfrm>
            <a:prstGeom prst="rect">
              <a:avLst/>
            </a:prstGeom>
          </p:spPr>
          <p:txBody>
            <a:bodyPr anchor="ctr" rtlCol="false" tIns="50800" lIns="50800" bIns="50800" rIns="50800"/>
            <a:lstStyle/>
            <a:p>
              <a:pPr algn="ctr">
                <a:lnSpc>
                  <a:spcPts val="2044"/>
                </a:lnSpc>
              </a:pPr>
            </a:p>
          </p:txBody>
        </p:sp>
      </p:grpSp>
      <p:grpSp>
        <p:nvGrpSpPr>
          <p:cNvPr name="Group 5" id="5"/>
          <p:cNvGrpSpPr/>
          <p:nvPr/>
        </p:nvGrpSpPr>
        <p:grpSpPr>
          <a:xfrm rot="0">
            <a:off x="868353" y="728182"/>
            <a:ext cx="16630215" cy="8816189"/>
            <a:chOff x="0" y="0"/>
            <a:chExt cx="4360166" cy="2311458"/>
          </a:xfrm>
        </p:grpSpPr>
        <p:sp>
          <p:nvSpPr>
            <p:cNvPr name="Freeform 6" id="6"/>
            <p:cNvSpPr/>
            <p:nvPr/>
          </p:nvSpPr>
          <p:spPr>
            <a:xfrm flipH="false" flipV="false" rot="0">
              <a:off x="0" y="0"/>
              <a:ext cx="4360166" cy="2311458"/>
            </a:xfrm>
            <a:custGeom>
              <a:avLst/>
              <a:gdLst/>
              <a:ahLst/>
              <a:cxnLst/>
              <a:rect r="r" b="b" t="t" l="l"/>
              <a:pathLst>
                <a:path h="2311458" w="4360166">
                  <a:moveTo>
                    <a:pt x="0" y="0"/>
                  </a:moveTo>
                  <a:lnTo>
                    <a:pt x="4360166" y="0"/>
                  </a:lnTo>
                  <a:lnTo>
                    <a:pt x="4360166" y="2311458"/>
                  </a:lnTo>
                  <a:lnTo>
                    <a:pt x="0" y="2311458"/>
                  </a:lnTo>
                  <a:close/>
                </a:path>
              </a:pathLst>
            </a:custGeom>
            <a:solidFill>
              <a:srgbClr val="000000">
                <a:alpha val="0"/>
              </a:srgbClr>
            </a:solidFill>
            <a:ln w="47625" cap="sq">
              <a:solidFill>
                <a:srgbClr val="FFFFFF"/>
              </a:solidFill>
              <a:prstDash val="solid"/>
              <a:miter/>
            </a:ln>
          </p:spPr>
        </p:sp>
        <p:sp>
          <p:nvSpPr>
            <p:cNvPr name="TextBox 7" id="7"/>
            <p:cNvSpPr txBox="true"/>
            <p:nvPr/>
          </p:nvSpPr>
          <p:spPr>
            <a:xfrm>
              <a:off x="0" y="-28575"/>
              <a:ext cx="4360166" cy="2340033"/>
            </a:xfrm>
            <a:prstGeom prst="rect">
              <a:avLst/>
            </a:prstGeom>
          </p:spPr>
          <p:txBody>
            <a:bodyPr anchor="ctr" rtlCol="false" tIns="50800" lIns="50800" bIns="50800" rIns="50800"/>
            <a:lstStyle/>
            <a:p>
              <a:pPr algn="ctr">
                <a:lnSpc>
                  <a:spcPts val="2044"/>
                </a:lnSpc>
              </a:pPr>
            </a:p>
          </p:txBody>
        </p:sp>
      </p:grpSp>
      <p:sp>
        <p:nvSpPr>
          <p:cNvPr name="Freeform 8" id="8"/>
          <p:cNvSpPr/>
          <p:nvPr/>
        </p:nvSpPr>
        <p:spPr>
          <a:xfrm flipH="false" flipV="false" rot="0">
            <a:off x="7384251" y="1549679"/>
            <a:ext cx="3598419" cy="3593821"/>
          </a:xfrm>
          <a:custGeom>
            <a:avLst/>
            <a:gdLst/>
            <a:ahLst/>
            <a:cxnLst/>
            <a:rect r="r" b="b" t="t" l="l"/>
            <a:pathLst>
              <a:path h="3593821" w="3598419">
                <a:moveTo>
                  <a:pt x="0" y="0"/>
                </a:moveTo>
                <a:lnTo>
                  <a:pt x="3598419" y="0"/>
                </a:lnTo>
                <a:lnTo>
                  <a:pt x="3598419" y="3593821"/>
                </a:lnTo>
                <a:lnTo>
                  <a:pt x="0" y="3593821"/>
                </a:lnTo>
                <a:lnTo>
                  <a:pt x="0" y="0"/>
                </a:lnTo>
                <a:close/>
              </a:path>
            </a:pathLst>
          </a:custGeom>
          <a:blipFill>
            <a:blip r:embed="rId2"/>
            <a:stretch>
              <a:fillRect l="0" t="0" r="0" b="0"/>
            </a:stretch>
          </a:blipFill>
        </p:spPr>
      </p:sp>
      <p:sp>
        <p:nvSpPr>
          <p:cNvPr name="TextBox 9" id="9"/>
          <p:cNvSpPr txBox="true"/>
          <p:nvPr/>
        </p:nvSpPr>
        <p:spPr>
          <a:xfrm rot="0">
            <a:off x="1541396" y="5571053"/>
            <a:ext cx="15505335" cy="3284384"/>
          </a:xfrm>
          <a:prstGeom prst="rect">
            <a:avLst/>
          </a:prstGeom>
        </p:spPr>
        <p:txBody>
          <a:bodyPr anchor="t" rtlCol="false" tIns="0" lIns="0" bIns="0" rIns="0">
            <a:spAutoFit/>
          </a:bodyPr>
          <a:lstStyle/>
          <a:p>
            <a:pPr algn="ctr">
              <a:lnSpc>
                <a:spcPts val="12661"/>
              </a:lnSpc>
            </a:pPr>
            <a:r>
              <a:rPr lang="en-US" sz="9043">
                <a:solidFill>
                  <a:srgbClr val="FFFFFF"/>
                </a:solidFill>
                <a:latin typeface="Anton"/>
                <a:ea typeface="Anton"/>
                <a:cs typeface="Anton"/>
                <a:sym typeface="Anton"/>
              </a:rPr>
              <a:t>UNIT - 3</a:t>
            </a:r>
            <a:r>
              <a:rPr lang="en-US" sz="9043">
                <a:solidFill>
                  <a:srgbClr val="FFFFFF"/>
                </a:solidFill>
                <a:latin typeface="Anton"/>
                <a:ea typeface="Anton"/>
                <a:cs typeface="Anton"/>
                <a:sym typeface="Anton"/>
              </a:rPr>
              <a:t> | paper - 1</a:t>
            </a:r>
          </a:p>
          <a:p>
            <a:pPr algn="ctr">
              <a:lnSpc>
                <a:spcPts val="13780"/>
              </a:lnSpc>
            </a:pPr>
            <a:r>
              <a:rPr lang="en-US" sz="9843">
                <a:solidFill>
                  <a:srgbClr val="FFFFFF"/>
                </a:solidFill>
                <a:latin typeface="Anton"/>
                <a:ea typeface="Anton"/>
                <a:cs typeface="Anton"/>
                <a:sym typeface="Anton"/>
              </a:rPr>
              <a:t>TYPES OF RESEARCH</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MOTIVATION IN RESEARCH</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93125" y="2513187"/>
            <a:ext cx="16814962" cy="4886834"/>
          </a:xfrm>
          <a:prstGeom prst="rect">
            <a:avLst/>
          </a:prstGeom>
        </p:spPr>
        <p:txBody>
          <a:bodyPr anchor="t" rtlCol="false" tIns="0" lIns="0" bIns="0" rIns="0">
            <a:spAutoFit/>
          </a:bodyPr>
          <a:lstStyle/>
          <a:p>
            <a:pPr algn="just">
              <a:lnSpc>
                <a:spcPts val="5575"/>
              </a:lnSpc>
            </a:pPr>
            <a:r>
              <a:rPr lang="en-US" sz="3399" spc="-6">
                <a:solidFill>
                  <a:srgbClr val="000000"/>
                </a:solidFill>
                <a:latin typeface="Vollkorn"/>
                <a:ea typeface="Vollkorn"/>
                <a:cs typeface="Vollkorn"/>
                <a:sym typeface="Vollkorn"/>
              </a:rPr>
              <a:t>The possible motives for doing research may be either one or </a:t>
            </a:r>
            <a:r>
              <a:rPr lang="en-US" sz="3399" spc="-6">
                <a:solidFill>
                  <a:srgbClr val="000000"/>
                </a:solidFill>
                <a:latin typeface="Vollkorn"/>
                <a:ea typeface="Vollkorn"/>
                <a:cs typeface="Vollkorn"/>
                <a:sym typeface="Vollkorn"/>
              </a:rPr>
              <a:t>more of the following:</a:t>
            </a:r>
          </a:p>
          <a:p>
            <a:pPr algn="just" marL="734058" indent="-367029" lvl="1">
              <a:lnSpc>
                <a:spcPts val="5575"/>
              </a:lnSpc>
              <a:buAutoNum type="arabicPeriod" startAt="1"/>
            </a:pPr>
            <a:r>
              <a:rPr lang="en-US" sz="3399" spc="-6">
                <a:solidFill>
                  <a:srgbClr val="000000"/>
                </a:solidFill>
                <a:latin typeface="Vollkorn"/>
                <a:ea typeface="Vollkorn"/>
                <a:cs typeface="Vollkorn"/>
                <a:sym typeface="Vollkorn"/>
              </a:rPr>
              <a:t>Desire to get a research degree along with its consequential benefits;</a:t>
            </a:r>
          </a:p>
          <a:p>
            <a:pPr algn="just" marL="734058" indent="-367029" lvl="1">
              <a:lnSpc>
                <a:spcPts val="5575"/>
              </a:lnSpc>
              <a:buAutoNum type="arabicPeriod" startAt="1"/>
            </a:pPr>
            <a:r>
              <a:rPr lang="en-US" sz="3399" spc="-6">
                <a:solidFill>
                  <a:srgbClr val="000000"/>
                </a:solidFill>
                <a:latin typeface="Vollkorn"/>
                <a:ea typeface="Vollkorn"/>
                <a:cs typeface="Vollkorn"/>
                <a:sym typeface="Vollkorn"/>
              </a:rPr>
              <a:t>Desire to face the challenge in solving the unsolved problems, i.e., concern over practical problems initiates research;</a:t>
            </a:r>
          </a:p>
          <a:p>
            <a:pPr algn="just" marL="734058" indent="-367029" lvl="1">
              <a:lnSpc>
                <a:spcPts val="5575"/>
              </a:lnSpc>
              <a:buAutoNum type="arabicPeriod" startAt="1"/>
            </a:pPr>
            <a:r>
              <a:rPr lang="en-US" sz="3399" spc="-6">
                <a:solidFill>
                  <a:srgbClr val="000000"/>
                </a:solidFill>
                <a:latin typeface="Vollkorn"/>
                <a:ea typeface="Vollkorn"/>
                <a:cs typeface="Vollkorn"/>
                <a:sym typeface="Vollkorn"/>
              </a:rPr>
              <a:t>Desire to get intellectual joy of doing some creative work;</a:t>
            </a:r>
          </a:p>
          <a:p>
            <a:pPr algn="just" marL="734058" indent="-367029" lvl="1">
              <a:lnSpc>
                <a:spcPts val="5575"/>
              </a:lnSpc>
              <a:buAutoNum type="arabicPeriod" startAt="1"/>
            </a:pPr>
            <a:r>
              <a:rPr lang="en-US" sz="3399" spc="-6">
                <a:solidFill>
                  <a:srgbClr val="000000"/>
                </a:solidFill>
                <a:latin typeface="Vollkorn"/>
                <a:ea typeface="Vollkorn"/>
                <a:cs typeface="Vollkorn"/>
                <a:sym typeface="Vollkorn"/>
              </a:rPr>
              <a:t>Desire to be of service to society;</a:t>
            </a:r>
          </a:p>
          <a:p>
            <a:pPr algn="just" marL="734058" indent="-367029" lvl="1">
              <a:lnSpc>
                <a:spcPts val="5575"/>
              </a:lnSpc>
              <a:buAutoNum type="arabicPeriod" startAt="1"/>
            </a:pPr>
            <a:r>
              <a:rPr lang="en-US" sz="3399" spc="-6">
                <a:solidFill>
                  <a:srgbClr val="000000"/>
                </a:solidFill>
                <a:latin typeface="Vollkorn"/>
                <a:ea typeface="Vollkorn"/>
                <a:cs typeface="Vollkorn"/>
                <a:sym typeface="Vollkorn"/>
              </a:rPr>
              <a:t>Desire to get respectability.</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TYPES OF RESEARCH</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93125" y="2513187"/>
            <a:ext cx="16814962" cy="3477134"/>
          </a:xfrm>
          <a:prstGeom prst="rect">
            <a:avLst/>
          </a:prstGeom>
        </p:spPr>
        <p:txBody>
          <a:bodyPr anchor="t" rtlCol="false" tIns="0" lIns="0" bIns="0" rIns="0">
            <a:spAutoFit/>
          </a:bodyPr>
          <a:lstStyle/>
          <a:p>
            <a:pPr algn="just" marL="734058" indent="-367029" lvl="1">
              <a:lnSpc>
                <a:spcPts val="5575"/>
              </a:lnSpc>
              <a:buAutoNum type="arabicPeriod" startAt="1"/>
            </a:pPr>
            <a:r>
              <a:rPr lang="en-US" sz="3399" spc="-6">
                <a:solidFill>
                  <a:srgbClr val="000000"/>
                </a:solidFill>
                <a:latin typeface="Vollkorn"/>
                <a:ea typeface="Vollkorn"/>
                <a:cs typeface="Vollkorn"/>
                <a:sym typeface="Vollkorn"/>
              </a:rPr>
              <a:t>Descriptive </a:t>
            </a:r>
            <a:r>
              <a:rPr lang="en-US" sz="3399" spc="-6">
                <a:solidFill>
                  <a:srgbClr val="000000"/>
                </a:solidFill>
                <a:latin typeface="Vollkorn"/>
                <a:ea typeface="Vollkorn"/>
                <a:cs typeface="Vollkorn"/>
                <a:sym typeface="Vollkorn"/>
              </a:rPr>
              <a:t>vs. Analytical</a:t>
            </a:r>
          </a:p>
          <a:p>
            <a:pPr algn="just" marL="734058" indent="-367029" lvl="1">
              <a:lnSpc>
                <a:spcPts val="5575"/>
              </a:lnSpc>
              <a:buAutoNum type="arabicPeriod" startAt="1"/>
            </a:pPr>
            <a:r>
              <a:rPr lang="en-US" sz="3399" spc="-6">
                <a:solidFill>
                  <a:srgbClr val="000000"/>
                </a:solidFill>
                <a:latin typeface="Vollkorn"/>
                <a:ea typeface="Vollkorn"/>
                <a:cs typeface="Vollkorn"/>
                <a:sym typeface="Vollkorn"/>
              </a:rPr>
              <a:t>Applied vs. Fundamental</a:t>
            </a:r>
          </a:p>
          <a:p>
            <a:pPr algn="just" marL="734058" indent="-367029" lvl="1">
              <a:lnSpc>
                <a:spcPts val="5575"/>
              </a:lnSpc>
              <a:buAutoNum type="arabicPeriod" startAt="1"/>
            </a:pPr>
            <a:r>
              <a:rPr lang="en-US" sz="3399" spc="-6">
                <a:solidFill>
                  <a:srgbClr val="000000"/>
                </a:solidFill>
                <a:latin typeface="Vollkorn"/>
                <a:ea typeface="Vollkorn"/>
                <a:cs typeface="Vollkorn"/>
                <a:sym typeface="Vollkorn"/>
              </a:rPr>
              <a:t>Quantitative vs. Qualitative</a:t>
            </a:r>
          </a:p>
          <a:p>
            <a:pPr algn="just" marL="734058" indent="-367029" lvl="1">
              <a:lnSpc>
                <a:spcPts val="5575"/>
              </a:lnSpc>
              <a:buAutoNum type="arabicPeriod" startAt="1"/>
            </a:pPr>
            <a:r>
              <a:rPr lang="en-US" sz="3399" spc="-6">
                <a:solidFill>
                  <a:srgbClr val="000000"/>
                </a:solidFill>
                <a:latin typeface="Vollkorn"/>
                <a:ea typeface="Vollkorn"/>
                <a:cs typeface="Vollkorn"/>
                <a:sym typeface="Vollkorn"/>
              </a:rPr>
              <a:t>Conceptual vs. Empirical</a:t>
            </a:r>
          </a:p>
          <a:p>
            <a:pPr algn="just" marL="734058" indent="-367029" lvl="1">
              <a:lnSpc>
                <a:spcPts val="5575"/>
              </a:lnSpc>
              <a:buAutoNum type="arabicPeriod" startAt="1"/>
            </a:pPr>
            <a:r>
              <a:rPr lang="en-US" sz="3399" spc="-6">
                <a:solidFill>
                  <a:srgbClr val="000000"/>
                </a:solidFill>
                <a:latin typeface="Vollkorn"/>
                <a:ea typeface="Vollkorn"/>
                <a:cs typeface="Vollkorn"/>
                <a:sym typeface="Vollkorn"/>
              </a:rPr>
              <a:t>Some Other Types of Research</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DESCRIPTIVE VS. ANALYTICAL</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93125" y="2484612"/>
            <a:ext cx="16814962" cy="5814315"/>
          </a:xfrm>
          <a:prstGeom prst="rect">
            <a:avLst/>
          </a:prstGeom>
        </p:spPr>
        <p:txBody>
          <a:bodyPr anchor="t" rtlCol="false" tIns="0" lIns="0" bIns="0" rIns="0">
            <a:spAutoFit/>
          </a:bodyPr>
          <a:lstStyle/>
          <a:p>
            <a:pPr algn="just" marL="734058" indent="-367029" lvl="1">
              <a:lnSpc>
                <a:spcPts val="5847"/>
              </a:lnSpc>
              <a:buFont typeface="Arial"/>
              <a:buChar char="•"/>
            </a:pPr>
            <a:r>
              <a:rPr lang="en-US" sz="3399" spc="-6">
                <a:solidFill>
                  <a:srgbClr val="000000"/>
                </a:solidFill>
                <a:latin typeface="Vollkorn"/>
                <a:ea typeface="Vollkorn"/>
                <a:cs typeface="Vollkorn"/>
                <a:sym typeface="Vollkorn"/>
              </a:rPr>
              <a:t>Descriptive research includes surveys and fact-finding enquiries </a:t>
            </a:r>
            <a:r>
              <a:rPr lang="en-US" sz="3399" spc="-6">
                <a:solidFill>
                  <a:srgbClr val="000000"/>
                </a:solidFill>
                <a:latin typeface="Vollkorn"/>
                <a:ea typeface="Vollkorn"/>
                <a:cs typeface="Vollkorn"/>
                <a:sym typeface="Vollkorn"/>
              </a:rPr>
              <a:t>of different kinds..</a:t>
            </a:r>
          </a:p>
          <a:p>
            <a:pPr algn="just" marL="734058" indent="-367029" lvl="1">
              <a:lnSpc>
                <a:spcPts val="5847"/>
              </a:lnSpc>
              <a:buFont typeface="Arial"/>
              <a:buChar char="•"/>
            </a:pPr>
            <a:r>
              <a:rPr lang="en-US" sz="3399" spc="-6">
                <a:solidFill>
                  <a:srgbClr val="000000"/>
                </a:solidFill>
                <a:latin typeface="Vollkorn"/>
                <a:ea typeface="Vollkorn"/>
                <a:cs typeface="Vollkorn"/>
                <a:sym typeface="Vollkorn"/>
              </a:rPr>
              <a:t>In analytical research, on the other hand, the researcher has to use facts or information already available, and analyze these to make a critical evaluation of the material.</a:t>
            </a:r>
          </a:p>
          <a:p>
            <a:pPr algn="just" marL="734058" indent="-367029" lvl="1">
              <a:lnSpc>
                <a:spcPts val="5847"/>
              </a:lnSpc>
              <a:buFont typeface="Arial"/>
              <a:buChar char="•"/>
            </a:pPr>
            <a:r>
              <a:rPr lang="en-US" sz="3399" spc="-6">
                <a:solidFill>
                  <a:srgbClr val="000000"/>
                </a:solidFill>
                <a:latin typeface="Vollkorn"/>
                <a:ea typeface="Vollkorn"/>
                <a:cs typeface="Vollkorn"/>
                <a:sym typeface="Vollkorn"/>
              </a:rPr>
              <a:t>The major purpose of descriptive research is description of the state of affairs as it exists at present.</a:t>
            </a:r>
          </a:p>
          <a:p>
            <a:pPr algn="just" marL="734058" indent="-367029" lvl="1">
              <a:lnSpc>
                <a:spcPts val="5847"/>
              </a:lnSpc>
              <a:buFont typeface="Arial"/>
              <a:buChar char="•"/>
            </a:pPr>
            <a:r>
              <a:rPr lang="en-US" sz="3399" spc="-6">
                <a:solidFill>
                  <a:srgbClr val="000000"/>
                </a:solidFill>
                <a:latin typeface="Vollkorn"/>
                <a:ea typeface="Vollkorn"/>
                <a:cs typeface="Vollkorn"/>
                <a:sym typeface="Vollkorn"/>
              </a:rPr>
              <a:t>In social science and business research we quite often use the term Ex post facto research for descriptive research studies.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DESCRIPTIVE VS. ANALYTICAL</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93125" y="2427462"/>
            <a:ext cx="16814962" cy="6475223"/>
          </a:xfrm>
          <a:prstGeom prst="rect">
            <a:avLst/>
          </a:prstGeom>
        </p:spPr>
        <p:txBody>
          <a:bodyPr anchor="t" rtlCol="false" tIns="0" lIns="0" bIns="0" rIns="0">
            <a:spAutoFit/>
          </a:bodyPr>
          <a:lstStyle/>
          <a:p>
            <a:pPr algn="just" marL="734058" indent="-367029" lvl="1">
              <a:lnSpc>
                <a:spcPts val="6493"/>
              </a:lnSpc>
              <a:buFont typeface="Arial"/>
              <a:buChar char="•"/>
            </a:pPr>
            <a:r>
              <a:rPr lang="en-US" sz="3399" spc="-6">
                <a:solidFill>
                  <a:srgbClr val="000000"/>
                </a:solidFill>
                <a:latin typeface="Vollkorn"/>
                <a:ea typeface="Vollkorn"/>
                <a:cs typeface="Vollkorn"/>
                <a:sym typeface="Vollkorn"/>
              </a:rPr>
              <a:t>The main characteristic of this method is that the researcher has no control over the </a:t>
            </a:r>
            <a:r>
              <a:rPr lang="en-US" sz="3399" spc="-6">
                <a:solidFill>
                  <a:srgbClr val="000000"/>
                </a:solidFill>
                <a:latin typeface="Vollkorn"/>
                <a:ea typeface="Vollkorn"/>
                <a:cs typeface="Vollkorn"/>
                <a:sym typeface="Vollkorn"/>
              </a:rPr>
              <a:t>variables; he can only report what has happened or what is happening.</a:t>
            </a:r>
          </a:p>
          <a:p>
            <a:pPr algn="just" marL="734058" indent="-367029" lvl="1">
              <a:lnSpc>
                <a:spcPts val="6493"/>
              </a:lnSpc>
              <a:buFont typeface="Arial"/>
              <a:buChar char="•"/>
            </a:pPr>
            <a:r>
              <a:rPr lang="en-US" sz="3399" spc="-6">
                <a:solidFill>
                  <a:srgbClr val="000000"/>
                </a:solidFill>
                <a:latin typeface="Vollkorn"/>
                <a:ea typeface="Vollkorn"/>
                <a:cs typeface="Vollkorn"/>
                <a:sym typeface="Vollkorn"/>
              </a:rPr>
              <a:t>Most ex post facto research projects are used for descriptive studies in which the researcher seeks to measure such items as, for example, frequency of shopping, preferences of people, or similar data. Ex post facto studies also include attempts by researchers to discover causes even when they cannot control the variables.</a:t>
            </a:r>
          </a:p>
          <a:p>
            <a:pPr algn="just" marL="734058" indent="-367029" lvl="1">
              <a:lnSpc>
                <a:spcPts val="6493"/>
              </a:lnSpc>
              <a:buFont typeface="Arial"/>
              <a:buChar char="•"/>
            </a:pPr>
            <a:r>
              <a:rPr lang="en-US" sz="3399" spc="-6">
                <a:solidFill>
                  <a:srgbClr val="000000"/>
                </a:solidFill>
                <a:latin typeface="Vollkorn"/>
                <a:ea typeface="Vollkorn"/>
                <a:cs typeface="Vollkorn"/>
                <a:sym typeface="Vollkorn"/>
              </a:rPr>
              <a:t>The methods of research utilized in descriptive research are survey methods of all kinds, including comparative and correlational methods.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APPLIED VS. FUNDAMENTAL</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93125" y="2503662"/>
            <a:ext cx="16814962" cy="6606540"/>
          </a:xfrm>
          <a:prstGeom prst="rect">
            <a:avLst/>
          </a:prstGeom>
        </p:spPr>
        <p:txBody>
          <a:bodyPr anchor="t" rtlCol="false" tIns="0" lIns="0" bIns="0" rIns="0">
            <a:spAutoFit/>
          </a:bodyPr>
          <a:lstStyle/>
          <a:p>
            <a:pPr algn="just" marL="647700" indent="-323850" lvl="1">
              <a:lnSpc>
                <a:spcPts val="5280"/>
              </a:lnSpc>
              <a:buFont typeface="Arial"/>
              <a:buChar char="•"/>
            </a:pPr>
            <a:r>
              <a:rPr lang="en-US" sz="3000" spc="-6">
                <a:solidFill>
                  <a:srgbClr val="000000"/>
                </a:solidFill>
                <a:latin typeface="Vollkorn"/>
                <a:ea typeface="Vollkorn"/>
                <a:cs typeface="Vollkorn"/>
                <a:sym typeface="Vollkorn"/>
              </a:rPr>
              <a:t>Applied research aims at finding a solution for an immediate </a:t>
            </a:r>
            <a:r>
              <a:rPr lang="en-US" sz="3000" spc="-6">
                <a:solidFill>
                  <a:srgbClr val="000000"/>
                </a:solidFill>
                <a:latin typeface="Vollkorn"/>
                <a:ea typeface="Vollkorn"/>
                <a:cs typeface="Vollkorn"/>
                <a:sym typeface="Vollkorn"/>
              </a:rPr>
              <a:t>problem facing a society or an industrial/business organization, whereas fundamental research is mainly concerned with generalizations and with the formulation of a theory.</a:t>
            </a:r>
          </a:p>
          <a:p>
            <a:pPr algn="just" marL="647700" indent="-323850" lvl="1">
              <a:lnSpc>
                <a:spcPts val="5280"/>
              </a:lnSpc>
              <a:buFont typeface="Arial"/>
              <a:buChar char="•"/>
            </a:pPr>
            <a:r>
              <a:rPr lang="en-US" sz="3000" spc="-6">
                <a:solidFill>
                  <a:srgbClr val="000000"/>
                </a:solidFill>
                <a:latin typeface="Vollkorn"/>
                <a:ea typeface="Vollkorn"/>
                <a:cs typeface="Vollkorn"/>
                <a:sym typeface="Vollkorn"/>
              </a:rPr>
              <a:t>Research can either be applied (or action) research or fundamental (to basic or pure) research.</a:t>
            </a:r>
          </a:p>
          <a:p>
            <a:pPr algn="just" marL="647700" indent="-323850" lvl="1">
              <a:lnSpc>
                <a:spcPts val="5280"/>
              </a:lnSpc>
              <a:buFont typeface="Arial"/>
              <a:buChar char="•"/>
            </a:pPr>
            <a:r>
              <a:rPr lang="en-US" sz="3000" spc="-6">
                <a:solidFill>
                  <a:srgbClr val="000000"/>
                </a:solidFill>
                <a:latin typeface="Vollkorn"/>
                <a:ea typeface="Vollkorn"/>
                <a:cs typeface="Vollkorn"/>
                <a:sym typeface="Vollkorn"/>
              </a:rPr>
              <a:t>“Gathering knowledge for knowledge’s sake is termed ‘pure’ or ‘basic’ research.”</a:t>
            </a:r>
          </a:p>
          <a:p>
            <a:pPr algn="just" marL="647700" indent="-323850" lvl="1">
              <a:lnSpc>
                <a:spcPts val="5280"/>
              </a:lnSpc>
              <a:buFont typeface="Arial"/>
              <a:buChar char="•"/>
            </a:pPr>
            <a:r>
              <a:rPr lang="en-US" sz="3000" spc="-6">
                <a:solidFill>
                  <a:srgbClr val="000000"/>
                </a:solidFill>
                <a:latin typeface="Vollkorn"/>
                <a:ea typeface="Vollkorn"/>
                <a:cs typeface="Vollkorn"/>
                <a:sym typeface="Vollkorn"/>
              </a:rPr>
              <a:t>Research concerning some natural phenomenon or relating to pure mathematics are examples of fundamental research. Similarly, research studies, concerning human behavior carried on with a view to make generalizations about human behavior, are also examples of fundamental research, but research aimed at certain conclusions (say, a solution) facing a concrete social or business problem is an example of applied research.</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APPLIED VS. FUNDAMENTAL</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93125" y="2484612"/>
            <a:ext cx="16814962" cy="5658866"/>
          </a:xfrm>
          <a:prstGeom prst="rect">
            <a:avLst/>
          </a:prstGeom>
        </p:spPr>
        <p:txBody>
          <a:bodyPr anchor="t" rtlCol="false" tIns="0" lIns="0" bIns="0" rIns="0">
            <a:spAutoFit/>
          </a:bodyPr>
          <a:lstStyle/>
          <a:p>
            <a:pPr algn="just" marL="690879" indent="-345439" lvl="1">
              <a:lnSpc>
                <a:spcPts val="5631"/>
              </a:lnSpc>
              <a:buFont typeface="Arial"/>
              <a:buChar char="•"/>
            </a:pPr>
            <a:r>
              <a:rPr lang="en-US" sz="3199" spc="-6">
                <a:solidFill>
                  <a:srgbClr val="000000"/>
                </a:solidFill>
                <a:latin typeface="Vollkorn"/>
                <a:ea typeface="Vollkorn"/>
                <a:cs typeface="Vollkorn"/>
                <a:sym typeface="Vollkorn"/>
              </a:rPr>
              <a:t>Research to identify social, economic or political trends that may affect a particular </a:t>
            </a:r>
            <a:r>
              <a:rPr lang="en-US" sz="3199" spc="-6">
                <a:solidFill>
                  <a:srgbClr val="000000"/>
                </a:solidFill>
                <a:latin typeface="Vollkorn"/>
                <a:ea typeface="Vollkorn"/>
                <a:cs typeface="Vollkorn"/>
                <a:sym typeface="Vollkorn"/>
              </a:rPr>
              <a:t>institution or the copy research (research to find out whether certain communications will be read and understood) or the marketing research or evaluation research are examples of applied research.</a:t>
            </a:r>
          </a:p>
          <a:p>
            <a:pPr algn="just" marL="690879" indent="-345439" lvl="1">
              <a:lnSpc>
                <a:spcPts val="5631"/>
              </a:lnSpc>
              <a:buFont typeface="Arial"/>
              <a:buChar char="•"/>
            </a:pPr>
            <a:r>
              <a:rPr lang="en-US" sz="3199" spc="-6">
                <a:solidFill>
                  <a:srgbClr val="000000"/>
                </a:solidFill>
                <a:latin typeface="Vollkorn"/>
                <a:ea typeface="Vollkorn"/>
                <a:cs typeface="Vollkorn"/>
                <a:sym typeface="Vollkorn"/>
              </a:rPr>
              <a:t>Thus, the central aim of applied research is to discover a solution for some pressing practical problem, whereas basic research is directed towards finding information that has a broad base of applications and thus, adds to the already existing organized body of scientific knowledge.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QUANTITATIVE VS. QUALITATIVE</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93125" y="2484612"/>
            <a:ext cx="16814962" cy="6373241"/>
          </a:xfrm>
          <a:prstGeom prst="rect">
            <a:avLst/>
          </a:prstGeom>
        </p:spPr>
        <p:txBody>
          <a:bodyPr anchor="t" rtlCol="false" tIns="0" lIns="0" bIns="0" rIns="0">
            <a:spAutoFit/>
          </a:bodyPr>
          <a:lstStyle/>
          <a:p>
            <a:pPr algn="just" marL="690879" indent="-345439" lvl="1">
              <a:lnSpc>
                <a:spcPts val="5631"/>
              </a:lnSpc>
              <a:buFont typeface="Arial"/>
              <a:buChar char="•"/>
            </a:pPr>
            <a:r>
              <a:rPr lang="en-US" sz="3199" spc="-6">
                <a:solidFill>
                  <a:srgbClr val="000000"/>
                </a:solidFill>
                <a:latin typeface="Vollkorn"/>
                <a:ea typeface="Vollkorn"/>
                <a:cs typeface="Vollkorn"/>
                <a:sym typeface="Vollkorn"/>
              </a:rPr>
              <a:t>Quantitative research is based on the measurement of quantity </a:t>
            </a:r>
            <a:r>
              <a:rPr lang="en-US" sz="3199" spc="-6">
                <a:solidFill>
                  <a:srgbClr val="000000"/>
                </a:solidFill>
                <a:latin typeface="Vollkorn"/>
                <a:ea typeface="Vollkorn"/>
                <a:cs typeface="Vollkorn"/>
                <a:sym typeface="Vollkorn"/>
              </a:rPr>
              <a:t>or amount.</a:t>
            </a:r>
          </a:p>
          <a:p>
            <a:pPr algn="just" marL="690879" indent="-345439" lvl="1">
              <a:lnSpc>
                <a:spcPts val="5631"/>
              </a:lnSpc>
              <a:buFont typeface="Arial"/>
              <a:buChar char="•"/>
            </a:pPr>
            <a:r>
              <a:rPr lang="en-US" sz="3199" spc="-6">
                <a:solidFill>
                  <a:srgbClr val="000000"/>
                </a:solidFill>
                <a:latin typeface="Vollkorn"/>
                <a:ea typeface="Vollkorn"/>
                <a:cs typeface="Vollkorn"/>
                <a:sym typeface="Vollkorn"/>
              </a:rPr>
              <a:t>Qualitative research, on the other hand, is concerned with qualitative phenomenon, i.e., phenomena relating to or involving quality or kind.</a:t>
            </a:r>
          </a:p>
          <a:p>
            <a:pPr algn="just" marL="690879" indent="-345439" lvl="1">
              <a:lnSpc>
                <a:spcPts val="5631"/>
              </a:lnSpc>
              <a:buFont typeface="Arial"/>
              <a:buChar char="•"/>
            </a:pPr>
            <a:r>
              <a:rPr lang="en-US" sz="3199" spc="-6">
                <a:solidFill>
                  <a:srgbClr val="000000"/>
                </a:solidFill>
                <a:latin typeface="Vollkorn"/>
                <a:ea typeface="Vollkorn"/>
                <a:cs typeface="Vollkorn"/>
                <a:sym typeface="Vollkorn"/>
              </a:rPr>
              <a:t>When we are interested in investigating the reasons for human behaviour (i.e., why people think or do certain things), an important type of qualitative research.</a:t>
            </a:r>
          </a:p>
          <a:p>
            <a:pPr algn="just" marL="690879" indent="-345439" lvl="1">
              <a:lnSpc>
                <a:spcPts val="5631"/>
              </a:lnSpc>
              <a:buFont typeface="Arial"/>
              <a:buChar char="•"/>
            </a:pPr>
            <a:r>
              <a:rPr lang="en-US" sz="3199" spc="-6">
                <a:solidFill>
                  <a:srgbClr val="000000"/>
                </a:solidFill>
                <a:latin typeface="Vollkorn"/>
                <a:ea typeface="Vollkorn"/>
                <a:cs typeface="Vollkorn"/>
                <a:sym typeface="Vollkorn"/>
              </a:rPr>
              <a:t>This type of research aims at discovering the underlying motives and desires, using in depth interviews for the purpose. Other techniques of such research are word association tests, sentence completion tests, story completion tests and similar other projective techniques.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QUANTITATIVE VS. QUALITATIVE</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93125" y="2484612"/>
            <a:ext cx="16814962" cy="6373241"/>
          </a:xfrm>
          <a:prstGeom prst="rect">
            <a:avLst/>
          </a:prstGeom>
        </p:spPr>
        <p:txBody>
          <a:bodyPr anchor="t" rtlCol="false" tIns="0" lIns="0" bIns="0" rIns="0">
            <a:spAutoFit/>
          </a:bodyPr>
          <a:lstStyle/>
          <a:p>
            <a:pPr algn="just" marL="690879" indent="-345439" lvl="1">
              <a:lnSpc>
                <a:spcPts val="5631"/>
              </a:lnSpc>
              <a:buFont typeface="Arial"/>
              <a:buChar char="•"/>
            </a:pPr>
            <a:r>
              <a:rPr lang="en-US" sz="3199" spc="-6">
                <a:solidFill>
                  <a:srgbClr val="000000"/>
                </a:solidFill>
                <a:latin typeface="Vollkorn"/>
                <a:ea typeface="Vollkorn"/>
                <a:cs typeface="Vollkorn"/>
                <a:sym typeface="Vollkorn"/>
              </a:rPr>
              <a:t>Attitude or opinion research i.e., research designed to find out how people feel or </a:t>
            </a:r>
            <a:r>
              <a:rPr lang="en-US" sz="3199" spc="-6">
                <a:solidFill>
                  <a:srgbClr val="000000"/>
                </a:solidFill>
                <a:latin typeface="Vollkorn"/>
                <a:ea typeface="Vollkorn"/>
                <a:cs typeface="Vollkorn"/>
                <a:sym typeface="Vollkorn"/>
              </a:rPr>
              <a:t>what they think about a particular subject or institution is also qualitative research.</a:t>
            </a:r>
          </a:p>
          <a:p>
            <a:pPr algn="just" marL="690879" indent="-345439" lvl="1">
              <a:lnSpc>
                <a:spcPts val="5631"/>
              </a:lnSpc>
              <a:buFont typeface="Arial"/>
              <a:buChar char="•"/>
            </a:pPr>
            <a:r>
              <a:rPr lang="en-US" sz="3199" spc="-6">
                <a:solidFill>
                  <a:srgbClr val="000000"/>
                </a:solidFill>
                <a:latin typeface="Vollkorn"/>
                <a:ea typeface="Vollkorn"/>
                <a:cs typeface="Vollkorn"/>
                <a:sym typeface="Vollkorn"/>
              </a:rPr>
              <a:t>Qualitative research is specially important in the behavioral sciences where the aim is to discover the underlying motives of human behavior.</a:t>
            </a:r>
          </a:p>
          <a:p>
            <a:pPr algn="just" marL="690879" indent="-345439" lvl="1">
              <a:lnSpc>
                <a:spcPts val="5631"/>
              </a:lnSpc>
              <a:buFont typeface="Arial"/>
              <a:buChar char="•"/>
            </a:pPr>
            <a:r>
              <a:rPr lang="en-US" sz="3199" spc="-6">
                <a:solidFill>
                  <a:srgbClr val="000000"/>
                </a:solidFill>
                <a:latin typeface="Vollkorn"/>
                <a:ea typeface="Vollkorn"/>
                <a:cs typeface="Vollkorn"/>
                <a:sym typeface="Vollkorn"/>
              </a:rPr>
              <a:t>Through such research we can analyze the various actors which motivate people to behave in a particular manner or which make people like or dislike a particular thing.</a:t>
            </a:r>
          </a:p>
          <a:p>
            <a:pPr algn="just" marL="690879" indent="-345439" lvl="1">
              <a:lnSpc>
                <a:spcPts val="5631"/>
              </a:lnSpc>
              <a:buFont typeface="Arial"/>
              <a:buChar char="•"/>
            </a:pPr>
            <a:r>
              <a:rPr lang="en-US" sz="3199" spc="-6">
                <a:solidFill>
                  <a:srgbClr val="000000"/>
                </a:solidFill>
                <a:latin typeface="Vollkorn"/>
                <a:ea typeface="Vollkorn"/>
                <a:cs typeface="Vollkorn"/>
                <a:sym typeface="Vollkorn"/>
              </a:rPr>
              <a:t>It may be stated, however, that to apply qualitative research in practice is relatively a difficult job and therefore, while doing such research, one should seek guidance from experimental psychologists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CONCEPTUAL VS. EMPIRICAL</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93125" y="2235997"/>
            <a:ext cx="16814962" cy="7087616"/>
          </a:xfrm>
          <a:prstGeom prst="rect">
            <a:avLst/>
          </a:prstGeom>
        </p:spPr>
        <p:txBody>
          <a:bodyPr anchor="t" rtlCol="false" tIns="0" lIns="0" bIns="0" rIns="0">
            <a:spAutoFit/>
          </a:bodyPr>
          <a:lstStyle/>
          <a:p>
            <a:pPr algn="just" marL="690879" indent="-345439" lvl="1">
              <a:lnSpc>
                <a:spcPts val="5631"/>
              </a:lnSpc>
              <a:buFont typeface="Arial"/>
              <a:buChar char="•"/>
            </a:pPr>
            <a:r>
              <a:rPr lang="en-US" sz="3199" spc="-6">
                <a:solidFill>
                  <a:srgbClr val="000000"/>
                </a:solidFill>
                <a:latin typeface="Vollkorn"/>
                <a:ea typeface="Vollkorn"/>
                <a:cs typeface="Vollkorn"/>
                <a:sym typeface="Vollkorn"/>
              </a:rPr>
              <a:t>Conceptual research is that related to some abstract idea(s) or </a:t>
            </a:r>
            <a:r>
              <a:rPr lang="en-US" sz="3199" spc="-6">
                <a:solidFill>
                  <a:srgbClr val="000000"/>
                </a:solidFill>
                <a:latin typeface="Vollkorn"/>
                <a:ea typeface="Vollkorn"/>
                <a:cs typeface="Vollkorn"/>
                <a:sym typeface="Vollkorn"/>
              </a:rPr>
              <a:t>theory.</a:t>
            </a:r>
          </a:p>
          <a:p>
            <a:pPr algn="just" marL="690879" indent="-345439" lvl="1">
              <a:lnSpc>
                <a:spcPts val="5631"/>
              </a:lnSpc>
              <a:buFont typeface="Arial"/>
              <a:buChar char="•"/>
            </a:pPr>
            <a:r>
              <a:rPr lang="en-US" sz="3199" spc="-6">
                <a:solidFill>
                  <a:srgbClr val="000000"/>
                </a:solidFill>
                <a:latin typeface="Vollkorn"/>
                <a:ea typeface="Vollkorn"/>
                <a:cs typeface="Vollkorn"/>
                <a:sym typeface="Vollkorn"/>
              </a:rPr>
              <a:t>On the other hand, empirical research relies on experience or observation alone, often without due regard for system and theory.</a:t>
            </a:r>
          </a:p>
          <a:p>
            <a:pPr algn="just" marL="690879" indent="-345439" lvl="1">
              <a:lnSpc>
                <a:spcPts val="5631"/>
              </a:lnSpc>
              <a:buFont typeface="Arial"/>
              <a:buChar char="•"/>
            </a:pPr>
            <a:r>
              <a:rPr lang="en-US" sz="3199" spc="-6">
                <a:solidFill>
                  <a:srgbClr val="000000"/>
                </a:solidFill>
                <a:latin typeface="Vollkorn"/>
                <a:ea typeface="Vollkorn"/>
                <a:cs typeface="Vollkorn"/>
                <a:sym typeface="Vollkorn"/>
              </a:rPr>
              <a:t>It is data-based research, coming up with conclusions which are capable of being verified by observation or experiment.</a:t>
            </a:r>
          </a:p>
          <a:p>
            <a:pPr algn="just" marL="690879" indent="-345439" lvl="1">
              <a:lnSpc>
                <a:spcPts val="5631"/>
              </a:lnSpc>
              <a:buFont typeface="Arial"/>
              <a:buChar char="•"/>
            </a:pPr>
            <a:r>
              <a:rPr lang="en-US" sz="3199" spc="-6">
                <a:solidFill>
                  <a:srgbClr val="000000"/>
                </a:solidFill>
                <a:latin typeface="Vollkorn"/>
                <a:ea typeface="Vollkorn"/>
                <a:cs typeface="Vollkorn"/>
                <a:sym typeface="Vollkorn"/>
              </a:rPr>
              <a:t>We can also call it as experimental type of research.</a:t>
            </a:r>
          </a:p>
          <a:p>
            <a:pPr algn="just" marL="690879" indent="-345439" lvl="1">
              <a:lnSpc>
                <a:spcPts val="5631"/>
              </a:lnSpc>
              <a:buFont typeface="Arial"/>
              <a:buChar char="•"/>
            </a:pPr>
            <a:r>
              <a:rPr lang="en-US" sz="3199" spc="-6">
                <a:solidFill>
                  <a:srgbClr val="000000"/>
                </a:solidFill>
                <a:latin typeface="Vollkorn"/>
                <a:ea typeface="Vollkorn"/>
                <a:cs typeface="Vollkorn"/>
                <a:sym typeface="Vollkorn"/>
              </a:rPr>
              <a:t>In such a research it is necessary to get at facts firsthand, at their source, and actively to go about doing certain things to stimulate the production of desired information. In such a research, the researcher must first provide himself with a working hypothesis or guess as to the probable results.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CONCEPTUAL VS. EMPIRICAL</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93125" y="2226472"/>
            <a:ext cx="16814962" cy="6711443"/>
          </a:xfrm>
          <a:prstGeom prst="rect">
            <a:avLst/>
          </a:prstGeom>
        </p:spPr>
        <p:txBody>
          <a:bodyPr anchor="t" rtlCol="false" tIns="0" lIns="0" bIns="0" rIns="0">
            <a:spAutoFit/>
          </a:bodyPr>
          <a:lstStyle/>
          <a:p>
            <a:pPr algn="just" marL="734058" indent="-367029" lvl="1">
              <a:lnSpc>
                <a:spcPts val="5983"/>
              </a:lnSpc>
              <a:buFont typeface="Arial"/>
              <a:buChar char="•"/>
            </a:pPr>
            <a:r>
              <a:rPr lang="en-US" sz="3399" spc="-6">
                <a:solidFill>
                  <a:srgbClr val="000000"/>
                </a:solidFill>
                <a:latin typeface="Vollkorn"/>
                <a:ea typeface="Vollkorn"/>
                <a:cs typeface="Vollkorn"/>
                <a:sym typeface="Vollkorn"/>
              </a:rPr>
              <a:t>He then works to get enough facts (data) to prove or disprove his hypothesis.</a:t>
            </a:r>
          </a:p>
          <a:p>
            <a:pPr algn="just" marL="734058" indent="-367029" lvl="1">
              <a:lnSpc>
                <a:spcPts val="5983"/>
              </a:lnSpc>
              <a:buFont typeface="Arial"/>
              <a:buChar char="•"/>
            </a:pPr>
            <a:r>
              <a:rPr lang="en-US" sz="3399" spc="-6">
                <a:solidFill>
                  <a:srgbClr val="000000"/>
                </a:solidFill>
                <a:latin typeface="Vollkorn"/>
                <a:ea typeface="Vollkorn"/>
                <a:cs typeface="Vollkorn"/>
                <a:sym typeface="Vollkorn"/>
              </a:rPr>
              <a:t>He then sets up experimental designs which he thinks will manipulate the persons or the materials concerned so as to bring forth the desired information.</a:t>
            </a:r>
          </a:p>
          <a:p>
            <a:pPr algn="just" marL="734058" indent="-367029" lvl="1">
              <a:lnSpc>
                <a:spcPts val="5983"/>
              </a:lnSpc>
              <a:buFont typeface="Arial"/>
              <a:buChar char="•"/>
            </a:pPr>
            <a:r>
              <a:rPr lang="en-US" sz="3399" spc="-6">
                <a:solidFill>
                  <a:srgbClr val="000000"/>
                </a:solidFill>
                <a:latin typeface="Vollkorn"/>
                <a:ea typeface="Vollkorn"/>
                <a:cs typeface="Vollkorn"/>
                <a:sym typeface="Vollkorn"/>
              </a:rPr>
              <a:t>Such research is thus characterized by the experimenter’s control over the variables under study and his deliberate manipulation of one of them to study its effects.</a:t>
            </a:r>
          </a:p>
          <a:p>
            <a:pPr algn="just" marL="734058" indent="-367029" lvl="1">
              <a:lnSpc>
                <a:spcPts val="5983"/>
              </a:lnSpc>
              <a:buFont typeface="Arial"/>
              <a:buChar char="•"/>
            </a:pPr>
            <a:r>
              <a:rPr lang="en-US" sz="3399" spc="-6">
                <a:solidFill>
                  <a:srgbClr val="000000"/>
                </a:solidFill>
                <a:latin typeface="Vollkorn"/>
                <a:ea typeface="Vollkorn"/>
                <a:cs typeface="Vollkorn"/>
                <a:sym typeface="Vollkorn"/>
              </a:rPr>
              <a:t>Empirical research is appropriate when proof is sought that certain variables affect other variables in some way.</a:t>
            </a:r>
          </a:p>
          <a:p>
            <a:pPr algn="just" marL="734058" indent="-367029" lvl="1">
              <a:lnSpc>
                <a:spcPts val="5983"/>
              </a:lnSpc>
              <a:buFont typeface="Arial"/>
              <a:buChar char="•"/>
            </a:pPr>
            <a:r>
              <a:rPr lang="en-US" sz="3399" spc="-6">
                <a:solidFill>
                  <a:srgbClr val="000000"/>
                </a:solidFill>
                <a:latin typeface="Vollkorn"/>
                <a:ea typeface="Vollkorn"/>
                <a:cs typeface="Vollkorn"/>
                <a:sym typeface="Vollkorn"/>
              </a:rPr>
              <a:t>Evidence gathered through experiments or empirical studies is today considered to be the most powerful support possible for a given hypothesis.</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SOME OTHER TYPES OF RESEARCH</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93125" y="2255047"/>
            <a:ext cx="16814962" cy="7093205"/>
          </a:xfrm>
          <a:prstGeom prst="rect">
            <a:avLst/>
          </a:prstGeom>
        </p:spPr>
        <p:txBody>
          <a:bodyPr anchor="t" rtlCol="false" tIns="0" lIns="0" bIns="0" rIns="0">
            <a:spAutoFit/>
          </a:bodyPr>
          <a:lstStyle/>
          <a:p>
            <a:pPr algn="just" marL="734058" indent="-367029" lvl="1">
              <a:lnSpc>
                <a:spcPts val="5677"/>
              </a:lnSpc>
              <a:buFont typeface="Arial"/>
              <a:buChar char="•"/>
            </a:pPr>
            <a:r>
              <a:rPr lang="en-US" sz="3399" spc="-6">
                <a:solidFill>
                  <a:srgbClr val="000000"/>
                </a:solidFill>
                <a:latin typeface="Vollkorn"/>
                <a:ea typeface="Vollkorn"/>
                <a:cs typeface="Vollkorn"/>
                <a:sym typeface="Vollkorn"/>
              </a:rPr>
              <a:t>All other types of research are variations of one or more of the </a:t>
            </a:r>
            <a:r>
              <a:rPr lang="en-US" sz="3399" spc="-6">
                <a:solidFill>
                  <a:srgbClr val="000000"/>
                </a:solidFill>
                <a:latin typeface="Vollkorn"/>
                <a:ea typeface="Vollkorn"/>
                <a:cs typeface="Vollkorn"/>
                <a:sym typeface="Vollkorn"/>
              </a:rPr>
              <a:t>above stated approaches, based on either the purpose of research, or the time required to accomplish research, on the environment in which research is done, or on the basis of some other similar factor.</a:t>
            </a:r>
          </a:p>
          <a:p>
            <a:pPr algn="just" marL="734058" indent="-367029" lvl="1">
              <a:lnSpc>
                <a:spcPts val="5677"/>
              </a:lnSpc>
              <a:buFont typeface="Arial"/>
              <a:buChar char="•"/>
            </a:pPr>
            <a:r>
              <a:rPr lang="en-US" sz="3399" spc="-6">
                <a:solidFill>
                  <a:srgbClr val="000000"/>
                </a:solidFill>
                <a:latin typeface="Vollkorn"/>
                <a:ea typeface="Vollkorn"/>
                <a:cs typeface="Vollkorn"/>
                <a:sym typeface="Vollkorn"/>
              </a:rPr>
              <a:t>Form the point of view of time, we can think of research either as one-time research or longitudinal research.</a:t>
            </a:r>
          </a:p>
          <a:p>
            <a:pPr algn="just" marL="734058" indent="-367029" lvl="1">
              <a:lnSpc>
                <a:spcPts val="5677"/>
              </a:lnSpc>
              <a:buFont typeface="Arial"/>
              <a:buChar char="•"/>
            </a:pPr>
            <a:r>
              <a:rPr lang="en-US" sz="3399" spc="-6">
                <a:solidFill>
                  <a:srgbClr val="000000"/>
                </a:solidFill>
                <a:latin typeface="Vollkorn"/>
                <a:ea typeface="Vollkorn"/>
                <a:cs typeface="Vollkorn"/>
                <a:sym typeface="Vollkorn"/>
              </a:rPr>
              <a:t>In the former case the research is confined to a single time-period, whereas in the latter case the research is carried on over several time-periods. Research can be field setting research or laboratory research or simulation research, depending upon the environment in which it is to be carried out.</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SOME OTHER TYPES OF RESEARCH</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93125" y="2446020"/>
            <a:ext cx="16814962" cy="6869430"/>
          </a:xfrm>
          <a:prstGeom prst="rect">
            <a:avLst/>
          </a:prstGeom>
        </p:spPr>
        <p:txBody>
          <a:bodyPr anchor="t" rtlCol="false" tIns="0" lIns="0" bIns="0" rIns="0">
            <a:spAutoFit/>
          </a:bodyPr>
          <a:lstStyle/>
          <a:p>
            <a:pPr algn="just" marL="647700" indent="-323850" lvl="1">
              <a:lnSpc>
                <a:spcPts val="5009"/>
              </a:lnSpc>
              <a:buFont typeface="Arial"/>
              <a:buChar char="•"/>
            </a:pPr>
            <a:r>
              <a:rPr lang="en-US" sz="3000" spc="-6">
                <a:solidFill>
                  <a:srgbClr val="000000"/>
                </a:solidFill>
                <a:latin typeface="Vollkorn"/>
                <a:ea typeface="Vollkorn"/>
                <a:cs typeface="Vollkorn"/>
                <a:sym typeface="Vollkorn"/>
              </a:rPr>
              <a:t>Research can as well be understood as clinical or diagnostic research. Such research </a:t>
            </a:r>
            <a:r>
              <a:rPr lang="en-US" sz="3000" spc="-6">
                <a:solidFill>
                  <a:srgbClr val="000000"/>
                </a:solidFill>
                <a:latin typeface="Vollkorn"/>
                <a:ea typeface="Vollkorn"/>
                <a:cs typeface="Vollkorn"/>
                <a:sym typeface="Vollkorn"/>
              </a:rPr>
              <a:t>follow case-study methods or in-depth approaches to reach the basic causal relations.</a:t>
            </a:r>
          </a:p>
          <a:p>
            <a:pPr algn="just" marL="647700" indent="-323850" lvl="1">
              <a:lnSpc>
                <a:spcPts val="5009"/>
              </a:lnSpc>
              <a:buFont typeface="Arial"/>
              <a:buChar char="•"/>
            </a:pPr>
            <a:r>
              <a:rPr lang="en-US" sz="3000" spc="-6">
                <a:solidFill>
                  <a:srgbClr val="000000"/>
                </a:solidFill>
                <a:latin typeface="Vollkorn"/>
                <a:ea typeface="Vollkorn"/>
                <a:cs typeface="Vollkorn"/>
                <a:sym typeface="Vollkorn"/>
              </a:rPr>
              <a:t>Such studies usually go deep into the causes of things or events that interest us, using very small samples and very deep probing data gathering devices</a:t>
            </a:r>
          </a:p>
          <a:p>
            <a:pPr algn="just" marL="647700" indent="-323850" lvl="1">
              <a:lnSpc>
                <a:spcPts val="5009"/>
              </a:lnSpc>
              <a:buFont typeface="Arial"/>
              <a:buChar char="•"/>
            </a:pPr>
            <a:r>
              <a:rPr lang="en-US" sz="3000" spc="-6">
                <a:solidFill>
                  <a:srgbClr val="000000"/>
                </a:solidFill>
                <a:latin typeface="Vollkorn"/>
                <a:ea typeface="Vollkorn"/>
                <a:cs typeface="Vollkorn"/>
                <a:sym typeface="Vollkorn"/>
              </a:rPr>
              <a:t>The research may be exploratory or it may be formalized.</a:t>
            </a:r>
          </a:p>
          <a:p>
            <a:pPr algn="just" marL="647700" indent="-323850" lvl="1">
              <a:lnSpc>
                <a:spcPts val="5009"/>
              </a:lnSpc>
              <a:buFont typeface="Arial"/>
              <a:buChar char="•"/>
            </a:pPr>
            <a:r>
              <a:rPr lang="en-US" sz="3000" spc="-6">
                <a:solidFill>
                  <a:srgbClr val="000000"/>
                </a:solidFill>
                <a:latin typeface="Vollkorn"/>
                <a:ea typeface="Vollkorn"/>
                <a:cs typeface="Vollkorn"/>
                <a:sym typeface="Vollkorn"/>
              </a:rPr>
              <a:t>The objective of exploratory research is the development of hypotheses rather than their testing, whereas formalized research studies are those with substantial structure and with specific hypotheses to be tested.</a:t>
            </a:r>
          </a:p>
          <a:p>
            <a:pPr algn="just" marL="647700" indent="-323850" lvl="1">
              <a:lnSpc>
                <a:spcPts val="5009"/>
              </a:lnSpc>
              <a:buFont typeface="Arial"/>
              <a:buChar char="•"/>
            </a:pPr>
            <a:r>
              <a:rPr lang="en-US" sz="3000" spc="-6">
                <a:solidFill>
                  <a:srgbClr val="000000"/>
                </a:solidFill>
                <a:latin typeface="Vollkorn"/>
                <a:ea typeface="Vollkorn"/>
                <a:cs typeface="Vollkorn"/>
                <a:sym typeface="Vollkorn"/>
              </a:rPr>
              <a:t>Historical research is that which utilizes historical sources like documents, remains, etc. to study events or ideas of the past, including the philosophy of persons and groups at any remote point of time.</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SOME OTHER TYPES OF RESEARCH</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93125" y="2426970"/>
            <a:ext cx="16814962" cy="6378830"/>
          </a:xfrm>
          <a:prstGeom prst="rect">
            <a:avLst/>
          </a:prstGeom>
        </p:spPr>
        <p:txBody>
          <a:bodyPr anchor="t" rtlCol="false" tIns="0" lIns="0" bIns="0" rIns="0">
            <a:spAutoFit/>
          </a:bodyPr>
          <a:lstStyle/>
          <a:p>
            <a:pPr algn="just" marL="734058" indent="-367029" lvl="1">
              <a:lnSpc>
                <a:spcPts val="5677"/>
              </a:lnSpc>
              <a:buFont typeface="Arial"/>
              <a:buChar char="•"/>
            </a:pPr>
            <a:r>
              <a:rPr lang="en-US" sz="3399" spc="-6">
                <a:solidFill>
                  <a:srgbClr val="000000"/>
                </a:solidFill>
                <a:latin typeface="Vollkorn"/>
                <a:ea typeface="Vollkorn"/>
                <a:cs typeface="Vollkorn"/>
                <a:sym typeface="Vollkorn"/>
              </a:rPr>
              <a:t>Research can also be classified as conclusion-oriented and decision-oriented.</a:t>
            </a:r>
          </a:p>
          <a:p>
            <a:pPr algn="just" marL="734058" indent="-367029" lvl="1">
              <a:lnSpc>
                <a:spcPts val="5677"/>
              </a:lnSpc>
              <a:buFont typeface="Arial"/>
              <a:buChar char="•"/>
            </a:pPr>
            <a:r>
              <a:rPr lang="en-US" sz="3399" spc="-6">
                <a:solidFill>
                  <a:srgbClr val="000000"/>
                </a:solidFill>
                <a:latin typeface="Vollkorn"/>
                <a:ea typeface="Vollkorn"/>
                <a:cs typeface="Vollkorn"/>
                <a:sym typeface="Vollkorn"/>
              </a:rPr>
              <a:t>While doing conclusion oriented research, a researcher is free to pick up a problem, redesign the enquiry as he proceeds and is prepared to conceptualize as he wishes. Decision-oriented research is always for the need of a decision maker and the researcher in this case is not free to embark upon research according to his own inclination.</a:t>
            </a:r>
          </a:p>
          <a:p>
            <a:pPr algn="just" marL="734058" indent="-367029" lvl="1">
              <a:lnSpc>
                <a:spcPts val="5677"/>
              </a:lnSpc>
              <a:buFont typeface="Arial"/>
              <a:buChar char="•"/>
            </a:pPr>
            <a:r>
              <a:rPr lang="en-US" sz="3399" spc="-6">
                <a:solidFill>
                  <a:srgbClr val="000000"/>
                </a:solidFill>
                <a:latin typeface="Vollkorn"/>
                <a:ea typeface="Vollkorn"/>
                <a:cs typeface="Vollkorn"/>
                <a:sym typeface="Vollkorn"/>
              </a:rPr>
              <a:t>Operations research is an example of decision oriented research since it is a scientific method of providing executive departments with a quantitative basis for decisions regarding operations under their control.</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TIMELINE OF UNIT</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93125" y="2426970"/>
            <a:ext cx="16814962" cy="4950080"/>
          </a:xfrm>
          <a:prstGeom prst="rect">
            <a:avLst/>
          </a:prstGeom>
        </p:spPr>
        <p:txBody>
          <a:bodyPr anchor="t" rtlCol="false" tIns="0" lIns="0" bIns="0" rIns="0">
            <a:spAutoFit/>
          </a:bodyPr>
          <a:lstStyle/>
          <a:p>
            <a:pPr algn="just" marL="734058" indent="-367029" lvl="1">
              <a:lnSpc>
                <a:spcPts val="5677"/>
              </a:lnSpc>
              <a:buFont typeface="Arial"/>
              <a:buChar char="•"/>
            </a:pPr>
            <a:r>
              <a:rPr lang="en-US" sz="3399" spc="-6">
                <a:solidFill>
                  <a:srgbClr val="000000"/>
                </a:solidFill>
                <a:latin typeface="Vollkorn"/>
                <a:ea typeface="Vollkorn"/>
                <a:cs typeface="Vollkorn"/>
                <a:sym typeface="Vollkorn"/>
              </a:rPr>
              <a:t>Meaning of R</a:t>
            </a:r>
            <a:r>
              <a:rPr lang="en-US" sz="3399" spc="-6">
                <a:solidFill>
                  <a:srgbClr val="000000"/>
                </a:solidFill>
                <a:latin typeface="Vollkorn"/>
                <a:ea typeface="Vollkorn"/>
                <a:cs typeface="Vollkorn"/>
                <a:sym typeface="Vollkorn"/>
              </a:rPr>
              <a:t>esearch</a:t>
            </a:r>
          </a:p>
          <a:p>
            <a:pPr algn="just" marL="734058" indent="-367029" lvl="1">
              <a:lnSpc>
                <a:spcPts val="5677"/>
              </a:lnSpc>
              <a:buFont typeface="Arial"/>
              <a:buChar char="•"/>
            </a:pPr>
            <a:r>
              <a:rPr lang="en-US" sz="3399" spc="-6">
                <a:solidFill>
                  <a:srgbClr val="000000"/>
                </a:solidFill>
                <a:latin typeface="Vollkorn"/>
                <a:ea typeface="Vollkorn"/>
                <a:cs typeface="Vollkorn"/>
                <a:sym typeface="Vollkorn"/>
              </a:rPr>
              <a:t>Objectives of Research</a:t>
            </a:r>
          </a:p>
          <a:p>
            <a:pPr algn="just" marL="734058" indent="-367029" lvl="1">
              <a:lnSpc>
                <a:spcPts val="5677"/>
              </a:lnSpc>
              <a:buFont typeface="Arial"/>
              <a:buChar char="•"/>
            </a:pPr>
            <a:r>
              <a:rPr lang="en-US" sz="3399" spc="-6">
                <a:solidFill>
                  <a:srgbClr val="000000"/>
                </a:solidFill>
                <a:latin typeface="Vollkorn"/>
                <a:ea typeface="Vollkorn"/>
                <a:cs typeface="Vollkorn"/>
                <a:sym typeface="Vollkorn"/>
              </a:rPr>
              <a:t>Motivation in Research</a:t>
            </a:r>
          </a:p>
          <a:p>
            <a:pPr algn="just" marL="734058" indent="-367029" lvl="1">
              <a:lnSpc>
                <a:spcPts val="5677"/>
              </a:lnSpc>
              <a:buFont typeface="Arial"/>
              <a:buChar char="•"/>
            </a:pPr>
            <a:r>
              <a:rPr lang="en-US" sz="3399" spc="-6">
                <a:solidFill>
                  <a:srgbClr val="000000"/>
                </a:solidFill>
                <a:latin typeface="Vollkorn"/>
                <a:ea typeface="Vollkorn"/>
                <a:cs typeface="Vollkorn"/>
                <a:sym typeface="Vollkorn"/>
              </a:rPr>
              <a:t>Types of Research</a:t>
            </a:r>
          </a:p>
          <a:p>
            <a:pPr algn="just" marL="734058" indent="-367029" lvl="1">
              <a:lnSpc>
                <a:spcPts val="5677"/>
              </a:lnSpc>
              <a:buFont typeface="Arial"/>
              <a:buChar char="•"/>
            </a:pPr>
            <a:r>
              <a:rPr lang="en-US" sz="3399" spc="-6">
                <a:solidFill>
                  <a:srgbClr val="000000"/>
                </a:solidFill>
                <a:latin typeface="Vollkorn"/>
                <a:ea typeface="Vollkorn"/>
                <a:cs typeface="Vollkorn"/>
                <a:sym typeface="Vollkorn"/>
              </a:rPr>
              <a:t>Significance of Research</a:t>
            </a:r>
          </a:p>
          <a:p>
            <a:pPr algn="just" marL="734058" indent="-367029" lvl="1">
              <a:lnSpc>
                <a:spcPts val="5677"/>
              </a:lnSpc>
              <a:buFont typeface="Arial"/>
              <a:buChar char="•"/>
            </a:pPr>
            <a:r>
              <a:rPr lang="en-US" sz="3399" spc="-6">
                <a:solidFill>
                  <a:srgbClr val="000000"/>
                </a:solidFill>
                <a:latin typeface="Vollkorn"/>
                <a:ea typeface="Vollkorn"/>
                <a:cs typeface="Vollkorn"/>
                <a:sym typeface="Vollkorn"/>
              </a:rPr>
              <a:t>Research Process</a:t>
            </a:r>
          </a:p>
          <a:p>
            <a:pPr algn="just" marL="734058" indent="-367029" lvl="1">
              <a:lnSpc>
                <a:spcPts val="5677"/>
              </a:lnSpc>
              <a:buFont typeface="Arial"/>
              <a:buChar char="•"/>
            </a:pPr>
            <a:r>
              <a:rPr lang="en-US" sz="3399" spc="-6">
                <a:solidFill>
                  <a:srgbClr val="000000"/>
                </a:solidFill>
                <a:latin typeface="Vollkorn"/>
                <a:ea typeface="Vollkorn"/>
                <a:cs typeface="Vollkorn"/>
                <a:sym typeface="Vollkorn"/>
              </a:rPr>
              <a:t>Criteria of Good Research</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BD4A8">
                <a:alpha val="100000"/>
              </a:srgbClr>
            </a:gs>
            <a:gs pos="100000">
              <a:srgbClr val="002060">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0">
            <a:off x="457985" y="325987"/>
            <a:ext cx="17450951" cy="9620579"/>
            <a:chOff x="0" y="0"/>
            <a:chExt cx="4575349" cy="2522356"/>
          </a:xfrm>
        </p:grpSpPr>
        <p:sp>
          <p:nvSpPr>
            <p:cNvPr name="Freeform 3" id="3"/>
            <p:cNvSpPr/>
            <p:nvPr/>
          </p:nvSpPr>
          <p:spPr>
            <a:xfrm flipH="false" flipV="false" rot="0">
              <a:off x="0" y="0"/>
              <a:ext cx="4575349" cy="2522356"/>
            </a:xfrm>
            <a:custGeom>
              <a:avLst/>
              <a:gdLst/>
              <a:ahLst/>
              <a:cxnLst/>
              <a:rect r="r" b="b" t="t" l="l"/>
              <a:pathLst>
                <a:path h="2522356" w="4575349">
                  <a:moveTo>
                    <a:pt x="0" y="0"/>
                  </a:moveTo>
                  <a:lnTo>
                    <a:pt x="4575349" y="0"/>
                  </a:lnTo>
                  <a:lnTo>
                    <a:pt x="4575349" y="2522356"/>
                  </a:lnTo>
                  <a:lnTo>
                    <a:pt x="0" y="2522356"/>
                  </a:lnTo>
                  <a:close/>
                </a:path>
              </a:pathLst>
            </a:custGeom>
            <a:solidFill>
              <a:srgbClr val="000000">
                <a:alpha val="0"/>
              </a:srgbClr>
            </a:solidFill>
            <a:ln w="28575" cap="sq">
              <a:solidFill>
                <a:srgbClr val="FFFFFF"/>
              </a:solidFill>
              <a:prstDash val="solid"/>
              <a:miter/>
            </a:ln>
          </p:spPr>
        </p:sp>
        <p:sp>
          <p:nvSpPr>
            <p:cNvPr name="TextBox 4" id="4"/>
            <p:cNvSpPr txBox="true"/>
            <p:nvPr/>
          </p:nvSpPr>
          <p:spPr>
            <a:xfrm>
              <a:off x="0" y="-28575"/>
              <a:ext cx="4575349" cy="2550931"/>
            </a:xfrm>
            <a:prstGeom prst="rect">
              <a:avLst/>
            </a:prstGeom>
          </p:spPr>
          <p:txBody>
            <a:bodyPr anchor="ctr" rtlCol="false" tIns="50800" lIns="50800" bIns="50800" rIns="50800"/>
            <a:lstStyle/>
            <a:p>
              <a:pPr algn="ctr">
                <a:lnSpc>
                  <a:spcPts val="2044"/>
                </a:lnSpc>
              </a:pPr>
            </a:p>
          </p:txBody>
        </p:sp>
      </p:grpSp>
      <p:grpSp>
        <p:nvGrpSpPr>
          <p:cNvPr name="Group 5" id="5"/>
          <p:cNvGrpSpPr/>
          <p:nvPr/>
        </p:nvGrpSpPr>
        <p:grpSpPr>
          <a:xfrm rot="0">
            <a:off x="868353" y="728182"/>
            <a:ext cx="16630215" cy="8816189"/>
            <a:chOff x="0" y="0"/>
            <a:chExt cx="4360166" cy="2311458"/>
          </a:xfrm>
        </p:grpSpPr>
        <p:sp>
          <p:nvSpPr>
            <p:cNvPr name="Freeform 6" id="6"/>
            <p:cNvSpPr/>
            <p:nvPr/>
          </p:nvSpPr>
          <p:spPr>
            <a:xfrm flipH="false" flipV="false" rot="0">
              <a:off x="0" y="0"/>
              <a:ext cx="4360166" cy="2311458"/>
            </a:xfrm>
            <a:custGeom>
              <a:avLst/>
              <a:gdLst/>
              <a:ahLst/>
              <a:cxnLst/>
              <a:rect r="r" b="b" t="t" l="l"/>
              <a:pathLst>
                <a:path h="2311458" w="4360166">
                  <a:moveTo>
                    <a:pt x="0" y="0"/>
                  </a:moveTo>
                  <a:lnTo>
                    <a:pt x="4360166" y="0"/>
                  </a:lnTo>
                  <a:lnTo>
                    <a:pt x="4360166" y="2311458"/>
                  </a:lnTo>
                  <a:lnTo>
                    <a:pt x="0" y="2311458"/>
                  </a:lnTo>
                  <a:close/>
                </a:path>
              </a:pathLst>
            </a:custGeom>
            <a:solidFill>
              <a:srgbClr val="000000">
                <a:alpha val="0"/>
              </a:srgbClr>
            </a:solidFill>
            <a:ln w="47625" cap="sq">
              <a:solidFill>
                <a:srgbClr val="FFFFFF"/>
              </a:solidFill>
              <a:prstDash val="solid"/>
              <a:miter/>
            </a:ln>
          </p:spPr>
        </p:sp>
        <p:sp>
          <p:nvSpPr>
            <p:cNvPr name="TextBox 7" id="7"/>
            <p:cNvSpPr txBox="true"/>
            <p:nvPr/>
          </p:nvSpPr>
          <p:spPr>
            <a:xfrm>
              <a:off x="0" y="-28575"/>
              <a:ext cx="4360166" cy="2340033"/>
            </a:xfrm>
            <a:prstGeom prst="rect">
              <a:avLst/>
            </a:prstGeom>
          </p:spPr>
          <p:txBody>
            <a:bodyPr anchor="ctr" rtlCol="false" tIns="50800" lIns="50800" bIns="50800" rIns="50800"/>
            <a:lstStyle/>
            <a:p>
              <a:pPr algn="ctr">
                <a:lnSpc>
                  <a:spcPts val="2044"/>
                </a:lnSpc>
              </a:pPr>
            </a:p>
          </p:txBody>
        </p:sp>
      </p:grpSp>
      <p:sp>
        <p:nvSpPr>
          <p:cNvPr name="Freeform 8" id="8"/>
          <p:cNvSpPr/>
          <p:nvPr/>
        </p:nvSpPr>
        <p:spPr>
          <a:xfrm flipH="false" flipV="false" rot="0">
            <a:off x="7704283" y="1299253"/>
            <a:ext cx="3598419" cy="3593821"/>
          </a:xfrm>
          <a:custGeom>
            <a:avLst/>
            <a:gdLst/>
            <a:ahLst/>
            <a:cxnLst/>
            <a:rect r="r" b="b" t="t" l="l"/>
            <a:pathLst>
              <a:path h="3593821" w="3598419">
                <a:moveTo>
                  <a:pt x="0" y="0"/>
                </a:moveTo>
                <a:lnTo>
                  <a:pt x="3598419" y="0"/>
                </a:lnTo>
                <a:lnTo>
                  <a:pt x="3598419" y="3593822"/>
                </a:lnTo>
                <a:lnTo>
                  <a:pt x="0" y="3593822"/>
                </a:lnTo>
                <a:lnTo>
                  <a:pt x="0" y="0"/>
                </a:lnTo>
                <a:close/>
              </a:path>
            </a:pathLst>
          </a:custGeom>
          <a:blipFill>
            <a:blip r:embed="rId2"/>
            <a:stretch>
              <a:fillRect l="0" t="0" r="0" b="0"/>
            </a:stretch>
          </a:blipFill>
        </p:spPr>
      </p:sp>
      <p:sp>
        <p:nvSpPr>
          <p:cNvPr name="TextBox 9" id="9"/>
          <p:cNvSpPr txBox="true"/>
          <p:nvPr/>
        </p:nvSpPr>
        <p:spPr>
          <a:xfrm rot="0">
            <a:off x="1358071" y="5508599"/>
            <a:ext cx="3447103" cy="1948243"/>
          </a:xfrm>
          <a:prstGeom prst="rect">
            <a:avLst/>
          </a:prstGeom>
        </p:spPr>
        <p:txBody>
          <a:bodyPr anchor="t" rtlCol="false" tIns="0" lIns="0" bIns="0" rIns="0">
            <a:spAutoFit/>
          </a:bodyPr>
          <a:lstStyle/>
          <a:p>
            <a:pPr algn="l">
              <a:lnSpc>
                <a:spcPts val="5354"/>
              </a:lnSpc>
            </a:pPr>
            <a:r>
              <a:rPr lang="en-US" b="true" sz="2774" spc="-5">
                <a:solidFill>
                  <a:srgbClr val="FDEC00"/>
                </a:solidFill>
                <a:latin typeface="Vollkorn Bold"/>
                <a:ea typeface="Vollkorn Bold"/>
                <a:cs typeface="Vollkorn Bold"/>
                <a:sym typeface="Vollkorn Bold"/>
              </a:rPr>
              <a:t>WRITER :-</a:t>
            </a:r>
          </a:p>
          <a:p>
            <a:pPr algn="l">
              <a:lnSpc>
                <a:spcPts val="5354"/>
              </a:lnSpc>
            </a:pPr>
            <a:r>
              <a:rPr lang="en-US" b="true" sz="2774" spc="-5">
                <a:solidFill>
                  <a:srgbClr val="FDEC00"/>
                </a:solidFill>
                <a:latin typeface="Vollkorn Bold"/>
                <a:ea typeface="Vollkorn Bold"/>
                <a:cs typeface="Vollkorn Bold"/>
                <a:sym typeface="Vollkorn Bold"/>
              </a:rPr>
              <a:t>WEBSITE :-</a:t>
            </a:r>
          </a:p>
          <a:p>
            <a:pPr algn="l">
              <a:lnSpc>
                <a:spcPts val="5354"/>
              </a:lnSpc>
            </a:pPr>
            <a:r>
              <a:rPr lang="en-US" b="true" sz="2774" spc="-6">
                <a:solidFill>
                  <a:srgbClr val="FDEC00"/>
                </a:solidFill>
                <a:latin typeface="Vollkorn Bold"/>
                <a:ea typeface="Vollkorn Bold"/>
                <a:cs typeface="Vollkorn Bold"/>
                <a:sym typeface="Vollkorn Bold"/>
              </a:rPr>
              <a:t>MOBILE NUMBER :- </a:t>
            </a:r>
          </a:p>
        </p:txBody>
      </p:sp>
      <p:sp>
        <p:nvSpPr>
          <p:cNvPr name="TextBox 10" id="10"/>
          <p:cNvSpPr txBox="true"/>
          <p:nvPr/>
        </p:nvSpPr>
        <p:spPr>
          <a:xfrm rot="0">
            <a:off x="5120531" y="5508599"/>
            <a:ext cx="5167503" cy="1948243"/>
          </a:xfrm>
          <a:prstGeom prst="rect">
            <a:avLst/>
          </a:prstGeom>
        </p:spPr>
        <p:txBody>
          <a:bodyPr anchor="t" rtlCol="false" tIns="0" lIns="0" bIns="0" rIns="0">
            <a:spAutoFit/>
          </a:bodyPr>
          <a:lstStyle/>
          <a:p>
            <a:pPr algn="l">
              <a:lnSpc>
                <a:spcPts val="5354"/>
              </a:lnSpc>
            </a:pPr>
            <a:r>
              <a:rPr lang="en-US" b="true" sz="2774" spc="-5">
                <a:solidFill>
                  <a:srgbClr val="FFFFFF"/>
                </a:solidFill>
                <a:latin typeface="Vollkorn Bold"/>
                <a:ea typeface="Vollkorn Bold"/>
                <a:cs typeface="Vollkorn Bold"/>
                <a:sym typeface="Vollkorn Bold"/>
              </a:rPr>
              <a:t>MR. ANIKET BHARDWAJ </a:t>
            </a:r>
          </a:p>
          <a:p>
            <a:pPr algn="l">
              <a:lnSpc>
                <a:spcPts val="5354"/>
              </a:lnSpc>
            </a:pPr>
            <a:r>
              <a:rPr lang="en-US" b="true" sz="2774" spc="-5">
                <a:solidFill>
                  <a:srgbClr val="FFFFFF"/>
                </a:solidFill>
                <a:latin typeface="Vollkorn Bold"/>
                <a:ea typeface="Vollkorn Bold"/>
                <a:cs typeface="Vollkorn Bold"/>
                <a:sym typeface="Vollkorn Bold"/>
              </a:rPr>
              <a:t>ABCCHEMISTRY.COM </a:t>
            </a:r>
          </a:p>
          <a:p>
            <a:pPr algn="l">
              <a:lnSpc>
                <a:spcPts val="5354"/>
              </a:lnSpc>
            </a:pPr>
            <a:r>
              <a:rPr lang="en-US" b="true" sz="2774" spc="-6">
                <a:solidFill>
                  <a:srgbClr val="FFFFFF"/>
                </a:solidFill>
                <a:latin typeface="Vollkorn Bold"/>
                <a:ea typeface="Vollkorn Bold"/>
                <a:cs typeface="Vollkorn Bold"/>
                <a:sym typeface="Vollkorn Bold"/>
              </a:rPr>
              <a:t> 9212142424</a:t>
            </a:r>
          </a:p>
        </p:txBody>
      </p:sp>
      <p:sp>
        <p:nvSpPr>
          <p:cNvPr name="TextBox 11" id="11"/>
          <p:cNvSpPr txBox="true"/>
          <p:nvPr/>
        </p:nvSpPr>
        <p:spPr>
          <a:xfrm rot="0">
            <a:off x="9440553" y="7869142"/>
            <a:ext cx="3413825" cy="1266105"/>
          </a:xfrm>
          <a:prstGeom prst="rect">
            <a:avLst/>
          </a:prstGeom>
        </p:spPr>
        <p:txBody>
          <a:bodyPr anchor="t" rtlCol="false" tIns="0" lIns="0" bIns="0" rIns="0">
            <a:spAutoFit/>
          </a:bodyPr>
          <a:lstStyle/>
          <a:p>
            <a:pPr algn="l">
              <a:lnSpc>
                <a:spcPts val="5302"/>
              </a:lnSpc>
            </a:pPr>
            <a:r>
              <a:rPr lang="en-US" b="true" sz="2747" spc="-5">
                <a:solidFill>
                  <a:srgbClr val="FDEC00"/>
                </a:solidFill>
                <a:latin typeface="Vollkorn Bold"/>
                <a:ea typeface="Vollkorn Bold"/>
                <a:cs typeface="Vollkorn Bold"/>
                <a:sym typeface="Vollkorn Bold"/>
              </a:rPr>
              <a:t>EDITOR :- </a:t>
            </a:r>
          </a:p>
          <a:p>
            <a:pPr algn="l">
              <a:lnSpc>
                <a:spcPts val="5302"/>
              </a:lnSpc>
            </a:pPr>
            <a:r>
              <a:rPr lang="en-US" b="true" sz="2747" spc="-6">
                <a:solidFill>
                  <a:srgbClr val="FDEC00"/>
                </a:solidFill>
                <a:latin typeface="Vollkorn Bold"/>
                <a:ea typeface="Vollkorn Bold"/>
                <a:cs typeface="Vollkorn Bold"/>
                <a:sym typeface="Vollkorn Bold"/>
              </a:rPr>
              <a:t>DESIGNER :- </a:t>
            </a:r>
          </a:p>
        </p:txBody>
      </p:sp>
      <p:sp>
        <p:nvSpPr>
          <p:cNvPr name="TextBox 12" id="12"/>
          <p:cNvSpPr txBox="true"/>
          <p:nvPr/>
        </p:nvSpPr>
        <p:spPr>
          <a:xfrm rot="0">
            <a:off x="11908247" y="7869142"/>
            <a:ext cx="5117618" cy="1266105"/>
          </a:xfrm>
          <a:prstGeom prst="rect">
            <a:avLst/>
          </a:prstGeom>
        </p:spPr>
        <p:txBody>
          <a:bodyPr anchor="t" rtlCol="false" tIns="0" lIns="0" bIns="0" rIns="0">
            <a:spAutoFit/>
          </a:bodyPr>
          <a:lstStyle/>
          <a:p>
            <a:pPr algn="l">
              <a:lnSpc>
                <a:spcPts val="5302"/>
              </a:lnSpc>
            </a:pPr>
            <a:r>
              <a:rPr lang="en-US" b="true" sz="2747" spc="-5">
                <a:solidFill>
                  <a:srgbClr val="FFFFFF"/>
                </a:solidFill>
                <a:latin typeface="Vollkorn Bold"/>
                <a:ea typeface="Vollkorn Bold"/>
                <a:cs typeface="Vollkorn Bold"/>
                <a:sym typeface="Vollkorn Bold"/>
              </a:rPr>
              <a:t>MRS. ABHILASHA BHARDWAJ </a:t>
            </a:r>
          </a:p>
          <a:p>
            <a:pPr algn="l">
              <a:lnSpc>
                <a:spcPts val="5302"/>
              </a:lnSpc>
            </a:pPr>
            <a:r>
              <a:rPr lang="en-US" b="true" sz="2747" spc="-6">
                <a:solidFill>
                  <a:srgbClr val="FFFFFF"/>
                </a:solidFill>
                <a:latin typeface="Vollkorn Bold"/>
                <a:ea typeface="Vollkorn Bold"/>
                <a:cs typeface="Vollkorn Bold"/>
                <a:sym typeface="Vollkorn Bold"/>
              </a:rPr>
              <a:t> MRS. SHWETA THAKUR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DAGeNbYu9U8</dc:identifier>
  <dcterms:modified xsi:type="dcterms:W3CDTF">2011-08-01T06:04:30Z</dcterms:modified>
  <cp:revision>1</cp:revision>
  <dc:title>Types of Research || U-3-P1-V1 || PDF || PPT ||  </dc:title>
</cp:coreProperties>
</file>