
<file path=[Content_Types].xml><?xml version="1.0" encoding="utf-8"?>
<Types xmlns="http://schemas.openxmlformats.org/package/2006/content-types">
  <Default Extension="xml" ContentType="application/vnd.openxmlformats-officedocument.presentationml.presentation.main+xml"/>
  <Default Extension="jpeg" ContentType="image/jpeg"/>
  <Default Extension="png" ContentType="image/png"/>
  <Default Extension="svg" ContentType="image/svg+xml"/>
  <Default Extension="fntdata" ContentType="application/x-fontdata"/>
  <Default Extension="gif" ContentType="image/gif"/>
  <Default Extension="mp4" ContentType="video/mp4"/>
  <Default Extension="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slideLayouts/slideLayout7.xml" ContentType="application/vnd.openxmlformats-officedocument.presentationml.slideLayout+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viewProps.xml" ContentType="application/vnd.openxmlformats-officedocument.presentationml.viewProps+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tableStyles.xml" ContentType="application/vnd.openxmlformats-officedocument.presentationml.tableStyles+xml"/>
  <Override PartName="/ppt/slides/slide45.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officeDocument/2006/relationships/officeDocument" Target="/ppt/presentation.xml" Id="rId1" /><Relationship Type="http://schemas.openxmlformats.org/package/2006/relationships/metadata/thumbnail" Target="/docProps/thumbnail.jpeg" Id="rId2" /><Relationship Type="http://schemas.openxmlformats.org/package/2006/relationships/metadata/core-properties" Target="/docProps/core.xml" Id="rId3"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true"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x="18288000" cy="10287000"/>
  <p:notesSz cx="6858000" cy="9144000"/>
  <p:embeddedFontLst>
    <p:embeddedFont>
      <p:font typeface="Anton" panose="00000500000000000000" charset="1"/>
      <p:regular r:id="rId52"/>
    </p:embeddedFont>
    <p:embeddedFont>
      <p:font typeface="Arimo Bold" panose="020B0704020202020204" charset="1"/>
      <p:regular r:id="rId53"/>
    </p:embeddedFont>
    <p:embeddedFont>
      <p:font typeface="Montserrat Semi-Bold Bold" panose="00000800000000000000" charset="1"/>
      <p:regular r:id="rId54"/>
    </p:embeddedFont>
    <p:embeddedFont>
      <p:font typeface="Norwester" panose="00000506000000000000" charset="1"/>
      <p:regular r:id="rId55"/>
    </p:embeddedFont>
    <p:embeddedFont>
      <p:font typeface="Vollkorn" panose="00000500000000000000" charset="1"/>
      <p:regular r:id="rId56"/>
    </p:embeddedFont>
    <p:embeddedFont>
      <p:font typeface="Roca Two Bold" panose="00000800000000000000" charset="1"/>
      <p:regular r:id="rId57"/>
    </p:embeddedFont>
    <p:embeddedFont>
      <p:font typeface="Canva Sans 2 Bold" panose="020B0803030501040103" charset="1"/>
      <p:regular r:id="rId58"/>
    </p:embeddedFont>
    <p:embeddedFont>
      <p:font typeface="Vollkorn Bold" panose="00000800000000000000" charset="1"/>
      <p:regular r:id="rId59"/>
    </p:embeddedFont>
    <p:embeddedFont>
      <p:font typeface="Aparajita Bold" panose="02020803070505020304" charset="1"/>
      <p:regular r:id="rId60"/>
    </p:embeddedFont>
    <p:embeddedFont>
      <p:font typeface="Aparajita" panose="02020603050405020304" charset="1"/>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5.xml" Id="rId10" /><Relationship Type="http://schemas.openxmlformats.org/officeDocument/2006/relationships/slide" Target="/ppt/slides/slide6.xml" Id="rId11" /><Relationship Type="http://schemas.openxmlformats.org/officeDocument/2006/relationships/slide" Target="/ppt/slides/slide7.xml" Id="rId12" /><Relationship Type="http://schemas.openxmlformats.org/officeDocument/2006/relationships/slide" Target="/ppt/slides/slide8.xml" Id="rId13" /><Relationship Type="http://schemas.openxmlformats.org/officeDocument/2006/relationships/slide" Target="/ppt/slides/slide9.xml" Id="rId14" /><Relationship Type="http://schemas.openxmlformats.org/officeDocument/2006/relationships/slide" Target="/ppt/slides/slide10.xml" Id="rId15" /><Relationship Type="http://schemas.openxmlformats.org/officeDocument/2006/relationships/slide" Target="/ppt/slides/slide11.xml" Id="rId16" /><Relationship Type="http://schemas.openxmlformats.org/officeDocument/2006/relationships/slide" Target="/ppt/slides/slide12.xml" Id="rId17" /><Relationship Type="http://schemas.openxmlformats.org/officeDocument/2006/relationships/slide" Target="/ppt/slides/slide13.xml" Id="rId18" /><Relationship Type="http://schemas.openxmlformats.org/officeDocument/2006/relationships/slide" Target="/ppt/slides/slide14.xml" Id="rId19" /><Relationship Type="http://schemas.openxmlformats.org/officeDocument/2006/relationships/presProps" Target="/ppt/presProps.xml" Id="rId2" /><Relationship Type="http://schemas.openxmlformats.org/officeDocument/2006/relationships/slide" Target="/ppt/slides/slide15.xml" Id="rId20" /><Relationship Type="http://schemas.openxmlformats.org/officeDocument/2006/relationships/slide" Target="/ppt/slides/slide16.xml" Id="rId21" /><Relationship Type="http://schemas.openxmlformats.org/officeDocument/2006/relationships/slide" Target="/ppt/slides/slide17.xml" Id="rId22" /><Relationship Type="http://schemas.openxmlformats.org/officeDocument/2006/relationships/slide" Target="/ppt/slides/slide18.xml" Id="rId23" /><Relationship Type="http://schemas.openxmlformats.org/officeDocument/2006/relationships/slide" Target="/ppt/slides/slide19.xml" Id="rId24" /><Relationship Type="http://schemas.openxmlformats.org/officeDocument/2006/relationships/slide" Target="/ppt/slides/slide20.xml" Id="rId25" /><Relationship Type="http://schemas.openxmlformats.org/officeDocument/2006/relationships/slide" Target="/ppt/slides/slide21.xml" Id="rId26" /><Relationship Type="http://schemas.openxmlformats.org/officeDocument/2006/relationships/slide" Target="/ppt/slides/slide22.xml" Id="rId27" /><Relationship Type="http://schemas.openxmlformats.org/officeDocument/2006/relationships/slide" Target="/ppt/slides/slide23.xml" Id="rId28" /><Relationship Type="http://schemas.openxmlformats.org/officeDocument/2006/relationships/slide" Target="/ppt/slides/slide24.xml" Id="rId29" /><Relationship Type="http://schemas.openxmlformats.org/officeDocument/2006/relationships/viewProps" Target="/ppt/viewProps.xml" Id="rId3" /><Relationship Type="http://schemas.openxmlformats.org/officeDocument/2006/relationships/slide" Target="/ppt/slides/slide25.xml" Id="rId30" /><Relationship Type="http://schemas.openxmlformats.org/officeDocument/2006/relationships/slide" Target="/ppt/slides/slide26.xml" Id="rId31" /><Relationship Type="http://schemas.openxmlformats.org/officeDocument/2006/relationships/slide" Target="/ppt/slides/slide27.xml" Id="rId32" /><Relationship Type="http://schemas.openxmlformats.org/officeDocument/2006/relationships/slide" Target="/ppt/slides/slide28.xml" Id="rId33" /><Relationship Type="http://schemas.openxmlformats.org/officeDocument/2006/relationships/slide" Target="/ppt/slides/slide29.xml" Id="rId34" /><Relationship Type="http://schemas.openxmlformats.org/officeDocument/2006/relationships/slide" Target="/ppt/slides/slide30.xml" Id="rId35" /><Relationship Type="http://schemas.openxmlformats.org/officeDocument/2006/relationships/slide" Target="/ppt/slides/slide31.xml" Id="rId36" /><Relationship Type="http://schemas.openxmlformats.org/officeDocument/2006/relationships/slide" Target="/ppt/slides/slide32.xml" Id="rId37" /><Relationship Type="http://schemas.openxmlformats.org/officeDocument/2006/relationships/slide" Target="/ppt/slides/slide33.xml" Id="rId38" /><Relationship Type="http://schemas.openxmlformats.org/officeDocument/2006/relationships/slide" Target="/ppt/slides/slide34.xml" Id="rId39" /><Relationship Type="http://schemas.openxmlformats.org/officeDocument/2006/relationships/theme" Target="/ppt/theme/theme1.xml" Id="rId4" /><Relationship Type="http://schemas.openxmlformats.org/officeDocument/2006/relationships/slide" Target="/ppt/slides/slide35.xml" Id="rId40" /><Relationship Type="http://schemas.openxmlformats.org/officeDocument/2006/relationships/slide" Target="/ppt/slides/slide36.xml" Id="rId41" /><Relationship Type="http://schemas.openxmlformats.org/officeDocument/2006/relationships/slide" Target="/ppt/slides/slide37.xml" Id="rId42" /><Relationship Type="http://schemas.openxmlformats.org/officeDocument/2006/relationships/slide" Target="/ppt/slides/slide38.xml" Id="rId43" /><Relationship Type="http://schemas.openxmlformats.org/officeDocument/2006/relationships/slide" Target="/ppt/slides/slide39.xml" Id="rId44" /><Relationship Type="http://schemas.openxmlformats.org/officeDocument/2006/relationships/slide" Target="/ppt/slides/slide40.xml" Id="rId45" /><Relationship Type="http://schemas.openxmlformats.org/officeDocument/2006/relationships/slide" Target="/ppt/slides/slide41.xml" Id="rId46" /><Relationship Type="http://schemas.openxmlformats.org/officeDocument/2006/relationships/slide" Target="/ppt/slides/slide42.xml" Id="rId47" /><Relationship Type="http://schemas.openxmlformats.org/officeDocument/2006/relationships/slide" Target="/ppt/slides/slide43.xml" Id="rId48" /><Relationship Type="http://schemas.openxmlformats.org/officeDocument/2006/relationships/slide" Target="/ppt/slides/slide44.xml" Id="rId49" /><Relationship Type="http://schemas.openxmlformats.org/officeDocument/2006/relationships/tableStyles" Target="/ppt/tableStyles.xml" Id="rId5" /><Relationship Type="http://schemas.openxmlformats.org/officeDocument/2006/relationships/slide" Target="/ppt/slides/slide45.xml" Id="rId50" /><Relationship Type="http://schemas.openxmlformats.org/officeDocument/2006/relationships/slide" Target="/ppt/slides/slide46.xml" Id="rId51" /><Relationship Type="http://schemas.openxmlformats.org/officeDocument/2006/relationships/font" Target="/ppt/fonts/font52.fntdata" Id="rId52" /><Relationship Type="http://schemas.openxmlformats.org/officeDocument/2006/relationships/font" Target="/ppt/fonts/font53.fntdata" Id="rId53" /><Relationship Type="http://schemas.openxmlformats.org/officeDocument/2006/relationships/font" Target="/ppt/fonts/font54.fntdata" Id="rId54" /><Relationship Type="http://schemas.openxmlformats.org/officeDocument/2006/relationships/font" Target="/ppt/fonts/font55.fntdata" Id="rId55" /><Relationship Type="http://schemas.openxmlformats.org/officeDocument/2006/relationships/font" Target="/ppt/fonts/font56.fntdata" Id="rId56" /><Relationship Type="http://schemas.openxmlformats.org/officeDocument/2006/relationships/font" Target="/ppt/fonts/font57.fntdata" Id="rId57" /><Relationship Type="http://schemas.openxmlformats.org/officeDocument/2006/relationships/font" Target="/ppt/fonts/font58.fntdata" Id="rId58" /><Relationship Type="http://schemas.openxmlformats.org/officeDocument/2006/relationships/font" Target="/ppt/fonts/font59.fntdata" Id="rId59" /><Relationship Type="http://schemas.openxmlformats.org/officeDocument/2006/relationships/slide" Target="/ppt/slides/slide1.xml" Id="rId6" /><Relationship Type="http://schemas.openxmlformats.org/officeDocument/2006/relationships/font" Target="/ppt/fonts/font60.fntdata" Id="rId60" /><Relationship Type="http://schemas.openxmlformats.org/officeDocument/2006/relationships/font" Target="/ppt/fonts/font61.fntdata" Id="rId61" /><Relationship Type="http://schemas.openxmlformats.org/officeDocument/2006/relationships/slide" Target="/ppt/slides/slide2.xml" Id="rId7" /><Relationship Type="http://schemas.openxmlformats.org/officeDocument/2006/relationships/slide" Target="/ppt/slides/slide3.xml" Id="rId8" /><Relationship Type="http://schemas.openxmlformats.org/officeDocument/2006/relationships/slide" Target="/ppt/slides/slide4.xml" Id="rId9"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2" /><Relationship Type="http://schemas.openxmlformats.org/officeDocument/2006/relationships/slideLayout" Target="/ppt/slideLayouts/slideLayout7.xml" Id="rId7"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7.png" Id="rId10" /><Relationship Type="http://schemas.openxmlformats.org/officeDocument/2006/relationships/image" Target="/ppt/media/image8.svg" Id="rId11" /><Relationship Type="http://schemas.openxmlformats.org/officeDocument/2006/relationships/image" Target="/ppt/media/image9.png" Id="rId12" /><Relationship Type="http://schemas.openxmlformats.org/officeDocument/2006/relationships/image" Target="/ppt/media/image10.svg" Id="rId13" /><Relationship Type="http://schemas.openxmlformats.org/officeDocument/2006/relationships/image" Target="/ppt/media/image11.png" Id="rId14" /><Relationship Type="http://schemas.openxmlformats.org/officeDocument/2006/relationships/image" Target="/ppt/media/image12.gif" Id="rId15" /><Relationship Type="http://schemas.openxmlformats.org/officeDocument/2006/relationships/image" Target="/ppt/media/image13.png" Id="rId16" /><Relationship Type="http://schemas.openxmlformats.org/officeDocument/2006/relationships/image" Target="/ppt/media/image14.svg" Id="rId17" /><Relationship Type="http://schemas.openxmlformats.org/officeDocument/2006/relationships/image" Target="/ppt/media/image15.png" Id="rId18" /><Relationship Type="http://schemas.openxmlformats.org/officeDocument/2006/relationships/image" Target="/ppt/media/image16.svg" Id="rId19" /><Relationship Type="http://schemas.openxmlformats.org/officeDocument/2006/relationships/image" Target="/ppt/media/image1.jpeg" Id="rId2" /><Relationship Type="http://schemas.openxmlformats.org/officeDocument/2006/relationships/image" Target="/ppt/media/image17.png" Id="rId20" /><Relationship Type="http://schemas.openxmlformats.org/officeDocument/2006/relationships/image" Target="/ppt/media/image2.png" Id="rId5" /><Relationship Type="http://schemas.openxmlformats.org/officeDocument/2006/relationships/image" Target="/ppt/media/image3.svg" Id="rId6" /><Relationship Type="http://schemas.openxmlformats.org/officeDocument/2006/relationships/image" Target="/ppt/media/image4.png" Id="rId7" /><Relationship Type="http://schemas.openxmlformats.org/officeDocument/2006/relationships/image" Target="/ppt/media/image5.png" Id="rId8" /><Relationship Type="http://schemas.openxmlformats.org/officeDocument/2006/relationships/image" Target="/ppt/media/image6.svg" Id="rId9" /><Relationship Type="http://schemas.openxmlformats.org/officeDocument/2006/relationships/video" Target="/ppt/media/VAE6p2zIeOk.mp4" Id="rId3" /><Relationship Type="http://schemas.microsoft.com/office/2007/relationships/media" Target="/ppt/media/VAE6p2zIeOk.mp4" Id="rId4"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1.jpeg" Id="rId2" /><Relationship Type="http://schemas.openxmlformats.org/officeDocument/2006/relationships/image" Target="/ppt/media/image2.png" Id="rId5" /><Relationship Type="http://schemas.openxmlformats.org/officeDocument/2006/relationships/image" Target="/ppt/media/image3.svg" Id="rId6" /><Relationship Type="http://schemas.openxmlformats.org/officeDocument/2006/relationships/image" Target="/ppt/media/image18.png" Id="rId7" /><Relationship Type="http://schemas.openxmlformats.org/officeDocument/2006/relationships/image" Target="/ppt/media/image7.png" Id="rId8" /><Relationship Type="http://schemas.openxmlformats.org/officeDocument/2006/relationships/image" Target="/ppt/media/image8.svg" Id="rId9" /><Relationship Type="http://schemas.openxmlformats.org/officeDocument/2006/relationships/video" Target="/ppt/media/VAE6p2zIeOk.mp4" Id="rId3" /><Relationship Type="http://schemas.microsoft.com/office/2007/relationships/media" Target="/ppt/media/VAE6p2zIeOk.mp4" Id="rI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27.png" Id="rId10" /><Relationship Type="http://schemas.openxmlformats.org/officeDocument/2006/relationships/image" Target="/ppt/media/image28.svg" Id="rId11" /><Relationship Type="http://schemas.openxmlformats.org/officeDocument/2006/relationships/image" Target="/ppt/media/image29.png" Id="rId12" /><Relationship Type="http://schemas.openxmlformats.org/officeDocument/2006/relationships/image" Target="/ppt/media/image30.svg" Id="rId13" /><Relationship Type="http://schemas.openxmlformats.org/officeDocument/2006/relationships/image" Target="/ppt/media/image31.png" Id="rId14" /><Relationship Type="http://schemas.openxmlformats.org/officeDocument/2006/relationships/image" Target="/ppt/media/image32.svg" Id="rId15" /><Relationship Type="http://schemas.openxmlformats.org/officeDocument/2006/relationships/image" Target="/ppt/media/image33.png" Id="rId16" /><Relationship Type="http://schemas.openxmlformats.org/officeDocument/2006/relationships/image" Target="/ppt/media/image34.svg" Id="rId17" /><Relationship Type="http://schemas.openxmlformats.org/officeDocument/2006/relationships/image" Target="/ppt/media/image35.png" Id="rId18" /><Relationship Type="http://schemas.openxmlformats.org/officeDocument/2006/relationships/image" Target="/ppt/media/image36.svg" Id="rId19" /><Relationship Type="http://schemas.openxmlformats.org/officeDocument/2006/relationships/image" Target="/ppt/media/image19.jpeg" Id="rId2" /><Relationship Type="http://schemas.openxmlformats.org/officeDocument/2006/relationships/image" Target="/ppt/media/image37.png" Id="rId20" /><Relationship Type="http://schemas.openxmlformats.org/officeDocument/2006/relationships/image" Target="/ppt/media/image38.svg" Id="rId21" /><Relationship Type="http://schemas.openxmlformats.org/officeDocument/2006/relationships/image" Target="/ppt/media/image39.png" Id="rId22" /><Relationship Type="http://schemas.openxmlformats.org/officeDocument/2006/relationships/image" Target="/ppt/media/image40.svg" Id="rId23" /><Relationship Type="http://schemas.openxmlformats.org/officeDocument/2006/relationships/image" Target="/ppt/media/image41.png" Id="rId24" /><Relationship Type="http://schemas.openxmlformats.org/officeDocument/2006/relationships/image" Target="/ppt/media/image42.png" Id="rId25" /><Relationship Type="http://schemas.openxmlformats.org/officeDocument/2006/relationships/image" Target="/ppt/media/image43.png" Id="rId26" /><Relationship Type="http://schemas.openxmlformats.org/officeDocument/2006/relationships/image" Target="/ppt/media/image44.svg" Id="rId27" /><Relationship Type="http://schemas.openxmlformats.org/officeDocument/2006/relationships/image" Target="/ppt/media/image45.png" Id="rId28" /><Relationship Type="http://schemas.openxmlformats.org/officeDocument/2006/relationships/image" Target="/ppt/media/image46.png" Id="rId29" /><Relationship Type="http://schemas.openxmlformats.org/officeDocument/2006/relationships/image" Target="/ppt/media/image20.png" Id="rId3" /><Relationship Type="http://schemas.openxmlformats.org/officeDocument/2006/relationships/image" Target="/ppt/media/image21.png" Id="rId4" /><Relationship Type="http://schemas.openxmlformats.org/officeDocument/2006/relationships/image" Target="/ppt/media/image22.svg" Id="rId5" /><Relationship Type="http://schemas.openxmlformats.org/officeDocument/2006/relationships/image" Target="/ppt/media/image23.png" Id="rId6" /><Relationship Type="http://schemas.openxmlformats.org/officeDocument/2006/relationships/image" Target="/ppt/media/image24.svg" Id="rId7" /><Relationship Type="http://schemas.openxmlformats.org/officeDocument/2006/relationships/image" Target="/ppt/media/image25.png" Id="rId8" /><Relationship Type="http://schemas.openxmlformats.org/officeDocument/2006/relationships/image" Target="/ppt/media/image26.svg" Id="rI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jpeg" Id="rI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jpeg" Id="rI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jpeg" Id="rId3" /><Relationship Type="http://schemas.openxmlformats.org/officeDocument/2006/relationships/image" Target="/ppt/media/image49.png" Id="rId4" /><Relationship Type="http://schemas.openxmlformats.org/officeDocument/2006/relationships/image" Target="/ppt/media/image50.svg" Id="rI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jpeg" Id="rI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51.png" Id="rId3" /><Relationship Type="http://schemas.openxmlformats.org/officeDocument/2006/relationships/image" Target="/ppt/media/image52.svg" Id="rI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60.svg" Id="rId10" /><Relationship Type="http://schemas.openxmlformats.org/officeDocument/2006/relationships/image" Target="/ppt/media/image47.jpeg" Id="rId2" /><Relationship Type="http://schemas.openxmlformats.org/officeDocument/2006/relationships/image" Target="/ppt/media/image53.png" Id="rId3" /><Relationship Type="http://schemas.openxmlformats.org/officeDocument/2006/relationships/image" Target="/ppt/media/image54.svg" Id="rId4" /><Relationship Type="http://schemas.openxmlformats.org/officeDocument/2006/relationships/image" Target="/ppt/media/image55.png" Id="rId5" /><Relationship Type="http://schemas.openxmlformats.org/officeDocument/2006/relationships/image" Target="/ppt/media/image56.svg" Id="rId6" /><Relationship Type="http://schemas.openxmlformats.org/officeDocument/2006/relationships/image" Target="/ppt/media/image57.png" Id="rId7" /><Relationship Type="http://schemas.openxmlformats.org/officeDocument/2006/relationships/image" Target="/ppt/media/image58.svg" Id="rId8" /><Relationship Type="http://schemas.openxmlformats.org/officeDocument/2006/relationships/image" Target="/ppt/media/image59.png" Id="rId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9.png" Id="rId3" /><Relationship Type="http://schemas.openxmlformats.org/officeDocument/2006/relationships/image" Target="/ppt/media/image50.svg" Id="rI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61.png" Id="rId3" /><Relationship Type="http://schemas.openxmlformats.org/officeDocument/2006/relationships/image" Target="/ppt/media/image62.svg" Id="rId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48.jpeg" Id="rId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61.png" Id="rId3" /><Relationship Type="http://schemas.openxmlformats.org/officeDocument/2006/relationships/image" Target="/ppt/media/image62.svg" Id="rId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61.png" Id="rId3" /><Relationship Type="http://schemas.openxmlformats.org/officeDocument/2006/relationships/image" Target="/ppt/media/image62.svg" Id="rId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 Type="http://schemas.openxmlformats.org/officeDocument/2006/relationships/image" Target="/ppt/media/image63.png" Id="rId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47.jpeg" Id="rId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7.xml" Id="rId1" /><Relationship Type="http://schemas.openxmlformats.org/officeDocument/2006/relationships/image" Target="/ppt/media/image71.png" Id="rId10" /><Relationship Type="http://schemas.openxmlformats.org/officeDocument/2006/relationships/image" Target="/ppt/media/image72.svg" Id="rId11" /><Relationship Type="http://schemas.openxmlformats.org/officeDocument/2006/relationships/image" Target="/ppt/media/image73.png" Id="rId12" /><Relationship Type="http://schemas.openxmlformats.org/officeDocument/2006/relationships/image" Target="/ppt/media/image74.svg" Id="rId13" /><Relationship Type="http://schemas.openxmlformats.org/officeDocument/2006/relationships/image" Target="/ppt/media/image75.png" Id="rId14" /><Relationship Type="http://schemas.openxmlformats.org/officeDocument/2006/relationships/image" Target="/ppt/media/image76.svg" Id="rId15" /><Relationship Type="http://schemas.openxmlformats.org/officeDocument/2006/relationships/image" Target="/ppt/media/image77.png" Id="rId16" /><Relationship Type="http://schemas.openxmlformats.org/officeDocument/2006/relationships/image" Target="/ppt/media/image78.svg" Id="rId17" /><Relationship Type="http://schemas.openxmlformats.org/officeDocument/2006/relationships/image" Target="/ppt/media/image25.png" Id="rId18" /><Relationship Type="http://schemas.openxmlformats.org/officeDocument/2006/relationships/image" Target="/ppt/media/image26.svg" Id="rId19" /><Relationship Type="http://schemas.openxmlformats.org/officeDocument/2006/relationships/image" Target="/ppt/media/image19.jpeg" Id="rId2" /><Relationship Type="http://schemas.openxmlformats.org/officeDocument/2006/relationships/image" Target="/ppt/media/image21.png" Id="rId20" /><Relationship Type="http://schemas.openxmlformats.org/officeDocument/2006/relationships/image" Target="/ppt/media/image22.svg" Id="rId21" /><Relationship Type="http://schemas.openxmlformats.org/officeDocument/2006/relationships/image" Target="/ppt/media/image27.png" Id="rId22" /><Relationship Type="http://schemas.openxmlformats.org/officeDocument/2006/relationships/image" Target="/ppt/media/image28.svg" Id="rId23" /><Relationship Type="http://schemas.openxmlformats.org/officeDocument/2006/relationships/image" Target="/ppt/media/image29.png" Id="rId24" /><Relationship Type="http://schemas.openxmlformats.org/officeDocument/2006/relationships/image" Target="/ppt/media/image30.svg" Id="rId25" /><Relationship Type="http://schemas.openxmlformats.org/officeDocument/2006/relationships/image" Target="/ppt/media/image23.png" Id="rId26" /><Relationship Type="http://schemas.openxmlformats.org/officeDocument/2006/relationships/image" Target="/ppt/media/image24.svg" Id="rId27" /><Relationship Type="http://schemas.openxmlformats.org/officeDocument/2006/relationships/image" Target="/ppt/media/image79.png" Id="rId28" /><Relationship Type="http://schemas.openxmlformats.org/officeDocument/2006/relationships/image" Target="/ppt/media/image80.jpeg" Id="rId29" /><Relationship Type="http://schemas.openxmlformats.org/officeDocument/2006/relationships/image" Target="/ppt/media/image64.png" Id="rId3" /><Relationship Type="http://schemas.openxmlformats.org/officeDocument/2006/relationships/image" Target="/ppt/media/image81.png" Id="rId30" /><Relationship Type="http://schemas.openxmlformats.org/officeDocument/2006/relationships/image" Target="/ppt/media/image82.svg" Id="rId31" /><Relationship Type="http://schemas.openxmlformats.org/officeDocument/2006/relationships/image" Target="/ppt/media/image83.png" Id="rId32" /><Relationship Type="http://schemas.openxmlformats.org/officeDocument/2006/relationships/image" Target="/ppt/media/image84.svg" Id="rId33" /><Relationship Type="http://schemas.openxmlformats.org/officeDocument/2006/relationships/image" Target="/ppt/media/image85.png" Id="rId34" /><Relationship Type="http://schemas.openxmlformats.org/officeDocument/2006/relationships/image" Target="/ppt/media/image86.svg" Id="rId35" /><Relationship Type="http://schemas.openxmlformats.org/officeDocument/2006/relationships/image" Target="/ppt/media/image87.png" Id="rId36" /><Relationship Type="http://schemas.openxmlformats.org/officeDocument/2006/relationships/image" Target="/ppt/media/image88.png" Id="rId37" /><Relationship Type="http://schemas.openxmlformats.org/officeDocument/2006/relationships/image" Target="/ppt/media/image89.png" Id="rId38" /><Relationship Type="http://schemas.openxmlformats.org/officeDocument/2006/relationships/image" Target="/ppt/media/image90.svg" Id="rId39" /><Relationship Type="http://schemas.openxmlformats.org/officeDocument/2006/relationships/image" Target="/ppt/media/image65.png" Id="rId4" /><Relationship Type="http://schemas.openxmlformats.org/officeDocument/2006/relationships/image" Target="/ppt/media/image91.png" Id="rId40" /><Relationship Type="http://schemas.openxmlformats.org/officeDocument/2006/relationships/image" Target="/ppt/media/image92.svg" Id="rId41" /><Relationship Type="http://schemas.openxmlformats.org/officeDocument/2006/relationships/image" Target="/ppt/media/image93.png" Id="rId42" /><Relationship Type="http://schemas.openxmlformats.org/officeDocument/2006/relationships/image" Target="/ppt/media/image94.svg" Id="rId43" /><Relationship Type="http://schemas.openxmlformats.org/officeDocument/2006/relationships/image" Target="/ppt/media/image95.png" Id="rId44" /><Relationship Type="http://schemas.openxmlformats.org/officeDocument/2006/relationships/image" Target="/ppt/media/image96.png" Id="rId45" /><Relationship Type="http://schemas.openxmlformats.org/officeDocument/2006/relationships/image" Target="/ppt/media/image97.png" Id="rId46" /><Relationship Type="http://schemas.openxmlformats.org/officeDocument/2006/relationships/image" Target="/ppt/media/image98.png" Id="rId47" /><Relationship Type="http://schemas.openxmlformats.org/officeDocument/2006/relationships/image" Target="/ppt/media/image99.png" Id="rId48" /><Relationship Type="http://schemas.openxmlformats.org/officeDocument/2006/relationships/image" Target="/ppt/media/image100.svg" Id="rId49" /><Relationship Type="http://schemas.openxmlformats.org/officeDocument/2006/relationships/image" Target="/ppt/media/image66.svg" Id="rId5" /><Relationship Type="http://schemas.openxmlformats.org/officeDocument/2006/relationships/image" Target="/ppt/media/image67.png" Id="rId6" /><Relationship Type="http://schemas.openxmlformats.org/officeDocument/2006/relationships/image" Target="/ppt/media/image68.svg" Id="rId7" /><Relationship Type="http://schemas.openxmlformats.org/officeDocument/2006/relationships/image" Target="/ppt/media/image69.png" Id="rId8" /><Relationship Type="http://schemas.openxmlformats.org/officeDocument/2006/relationships/image" Target="/ppt/media/image70.svg" Id="rId9" /></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57150"/>
              <a:ext cx="4816593" cy="276648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6687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7">
              <a:alphaModFix amt="6999"/>
            </a:blip>
            <a:stretch>
              <a:fillRect l="0" t="-7138" r="-7876" b="-15361"/>
            </a:stretch>
          </a:blipFill>
        </p:spPr>
      </p:sp>
      <p:sp>
        <p:nvSpPr>
          <p:cNvPr name="Freeform 8" id="8"/>
          <p:cNvSpPr/>
          <p:nvPr/>
        </p:nvSpPr>
        <p:spPr>
          <a:xfrm flipH="false" flipV="false" rot="0">
            <a:off x="13697622" y="6989418"/>
            <a:ext cx="3297582" cy="3297582"/>
          </a:xfrm>
          <a:custGeom>
            <a:avLst/>
            <a:gdLst/>
            <a:ahLst/>
            <a:cxnLst/>
            <a:rect r="r" b="b" t="t" l="l"/>
            <a:pathLst>
              <a:path h="3297582" w="3297582">
                <a:moveTo>
                  <a:pt x="0" y="0"/>
                </a:moveTo>
                <a:lnTo>
                  <a:pt x="3297582" y="0"/>
                </a:lnTo>
                <a:lnTo>
                  <a:pt x="3297582" y="3297582"/>
                </a:lnTo>
                <a:lnTo>
                  <a:pt x="0" y="32975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333647" y="3849762"/>
            <a:ext cx="7315394" cy="1204455"/>
            <a:chOff x="0" y="0"/>
            <a:chExt cx="1846784" cy="304067"/>
          </a:xfrm>
        </p:grpSpPr>
        <p:sp>
          <p:nvSpPr>
            <p:cNvPr name="Freeform 10" id="10"/>
            <p:cNvSpPr/>
            <p:nvPr/>
          </p:nvSpPr>
          <p:spPr>
            <a:xfrm flipH="false" flipV="false" rot="0">
              <a:off x="0" y="0"/>
              <a:ext cx="1846784" cy="304067"/>
            </a:xfrm>
            <a:custGeom>
              <a:avLst/>
              <a:gdLst/>
              <a:ahLst/>
              <a:cxnLst/>
              <a:rect r="r" b="b" t="t" l="l"/>
              <a:pathLst>
                <a:path h="304067" w="1846784">
                  <a:moveTo>
                    <a:pt x="0" y="0"/>
                  </a:moveTo>
                  <a:lnTo>
                    <a:pt x="1846784" y="0"/>
                  </a:lnTo>
                  <a:lnTo>
                    <a:pt x="1846784" y="304067"/>
                  </a:lnTo>
                  <a:lnTo>
                    <a:pt x="0" y="304067"/>
                  </a:lnTo>
                  <a:close/>
                </a:path>
              </a:pathLst>
            </a:custGeom>
            <a:solidFill>
              <a:srgbClr val="000000">
                <a:alpha val="0"/>
              </a:srgbClr>
            </a:solidFill>
            <a:ln w="38100" cap="sq">
              <a:solidFill>
                <a:srgbClr val="F5F5F5"/>
              </a:solidFill>
              <a:prstDash val="solid"/>
              <a:miter/>
            </a:ln>
          </p:spPr>
        </p:sp>
        <p:sp>
          <p:nvSpPr>
            <p:cNvPr name="TextBox 11" id="11"/>
            <p:cNvSpPr txBox="true"/>
            <p:nvPr/>
          </p:nvSpPr>
          <p:spPr>
            <a:xfrm>
              <a:off x="0" y="-38100"/>
              <a:ext cx="1846784" cy="342167"/>
            </a:xfrm>
            <a:prstGeom prst="rect">
              <a:avLst/>
            </a:prstGeom>
          </p:spPr>
          <p:txBody>
            <a:bodyPr anchor="ctr" rtlCol="false" tIns="50800" lIns="50800" bIns="50800" rIns="50800"/>
            <a:lstStyle/>
            <a:p>
              <a:pPr algn="ctr">
                <a:lnSpc>
                  <a:spcPts val="1819"/>
                </a:lnSpc>
                <a:spcBef>
                  <a:spcPct val="0"/>
                </a:spcBef>
              </a:pPr>
            </a:p>
          </p:txBody>
        </p:sp>
      </p:grpSp>
      <p:grpSp>
        <p:nvGrpSpPr>
          <p:cNvPr name="Group 12" id="12"/>
          <p:cNvGrpSpPr/>
          <p:nvPr/>
        </p:nvGrpSpPr>
        <p:grpSpPr>
          <a:xfrm rot="0">
            <a:off x="0" y="3849762"/>
            <a:ext cx="4158955" cy="1204455"/>
            <a:chOff x="0" y="0"/>
            <a:chExt cx="1049935" cy="304067"/>
          </a:xfrm>
        </p:grpSpPr>
        <p:sp>
          <p:nvSpPr>
            <p:cNvPr name="Freeform 13" id="13"/>
            <p:cNvSpPr/>
            <p:nvPr/>
          </p:nvSpPr>
          <p:spPr>
            <a:xfrm flipH="false" flipV="false" rot="0">
              <a:off x="0" y="0"/>
              <a:ext cx="1049935" cy="304067"/>
            </a:xfrm>
            <a:custGeom>
              <a:avLst/>
              <a:gdLst/>
              <a:ahLst/>
              <a:cxnLst/>
              <a:rect r="r" b="b" t="t" l="l"/>
              <a:pathLst>
                <a:path h="304067" w="1049935">
                  <a:moveTo>
                    <a:pt x="0" y="0"/>
                  </a:moveTo>
                  <a:lnTo>
                    <a:pt x="1049935" y="0"/>
                  </a:lnTo>
                  <a:lnTo>
                    <a:pt x="1049935" y="304067"/>
                  </a:lnTo>
                  <a:lnTo>
                    <a:pt x="0" y="304067"/>
                  </a:lnTo>
                  <a:close/>
                </a:path>
              </a:pathLst>
            </a:custGeom>
            <a:solidFill>
              <a:srgbClr val="FFFFFF"/>
            </a:solidFill>
          </p:spPr>
        </p:sp>
        <p:sp>
          <p:nvSpPr>
            <p:cNvPr name="TextBox 14" id="14"/>
            <p:cNvSpPr txBox="true"/>
            <p:nvPr/>
          </p:nvSpPr>
          <p:spPr>
            <a:xfrm>
              <a:off x="0" y="-38100"/>
              <a:ext cx="1049935" cy="342167"/>
            </a:xfrm>
            <a:prstGeom prst="rect">
              <a:avLst/>
            </a:prstGeom>
          </p:spPr>
          <p:txBody>
            <a:bodyPr anchor="ctr" rtlCol="false" tIns="50800" lIns="50800" bIns="50800" rIns="50800"/>
            <a:lstStyle/>
            <a:p>
              <a:pPr algn="ctr">
                <a:lnSpc>
                  <a:spcPts val="1819"/>
                </a:lnSpc>
                <a:spcBef>
                  <a:spcPct val="0"/>
                </a:spcBef>
              </a:pPr>
            </a:p>
          </p:txBody>
        </p:sp>
      </p:grpSp>
      <p:sp>
        <p:nvSpPr>
          <p:cNvPr name="Freeform 15" id="15"/>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9973642" y="9548781"/>
            <a:ext cx="543370" cy="544732"/>
          </a:xfrm>
          <a:custGeom>
            <a:avLst/>
            <a:gdLst/>
            <a:ahLst/>
            <a:cxnLst/>
            <a:rect r="r" b="b" t="t" l="l"/>
            <a:pathLst>
              <a:path h="544732" w="543370">
                <a:moveTo>
                  <a:pt x="0" y="0"/>
                </a:moveTo>
                <a:lnTo>
                  <a:pt x="543370" y="0"/>
                </a:lnTo>
                <a:lnTo>
                  <a:pt x="543370" y="544731"/>
                </a:lnTo>
                <a:lnTo>
                  <a:pt x="0" y="5447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2700412" y="3288776"/>
            <a:ext cx="5221444" cy="5202592"/>
            <a:chOff x="0" y="0"/>
            <a:chExt cx="6961925" cy="6936789"/>
          </a:xfrm>
        </p:grpSpPr>
        <p:grpSp>
          <p:nvGrpSpPr>
            <p:cNvPr name="Group 20" id="20"/>
            <p:cNvGrpSpPr/>
            <p:nvPr/>
          </p:nvGrpSpPr>
          <p:grpSpPr>
            <a:xfrm rot="0">
              <a:off x="0" y="56049"/>
              <a:ext cx="6880740" cy="68807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FFFFFF"/>
                </a:solidFill>
                <a:prstDash val="solid"/>
                <a:miter/>
              </a:ln>
            </p:spPr>
          </p:sp>
          <p:sp>
            <p:nvSpPr>
              <p:cNvPr name="TextBox 22" id="22"/>
              <p:cNvSpPr txBox="true"/>
              <p:nvPr/>
            </p:nvSpPr>
            <p:spPr>
              <a:xfrm>
                <a:off x="76200" y="38100"/>
                <a:ext cx="660400" cy="698500"/>
              </a:xfrm>
              <a:prstGeom prst="rect">
                <a:avLst/>
              </a:prstGeom>
            </p:spPr>
            <p:txBody>
              <a:bodyPr anchor="ctr" rtlCol="false" tIns="53689" lIns="53689" bIns="53689" rIns="53689"/>
              <a:lstStyle/>
              <a:p>
                <a:pPr algn="ctr">
                  <a:lnSpc>
                    <a:spcPts val="1820"/>
                  </a:lnSpc>
                  <a:spcBef>
                    <a:spcPct val="0"/>
                  </a:spcBef>
                </a:pPr>
              </a:p>
            </p:txBody>
          </p:sp>
        </p:grpSp>
        <p:grpSp>
          <p:nvGrpSpPr>
            <p:cNvPr name="Group 23" id="23"/>
            <p:cNvGrpSpPr>
              <a:grpSpLocks noChangeAspect="true"/>
            </p:cNvGrpSpPr>
            <p:nvPr/>
          </p:nvGrpSpPr>
          <p:grpSpPr>
            <a:xfrm rot="0">
              <a:off x="377054" y="415049"/>
              <a:ext cx="6140157" cy="6140133"/>
              <a:chOff x="0" y="0"/>
              <a:chExt cx="6350000" cy="6349975"/>
            </a:xfrm>
          </p:grpSpPr>
          <p:sp>
            <p:nvSpPr>
              <p:cNvPr name="Freeform 24" id="2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0" t="-483" r="0" b="-14516"/>
                </a:stretch>
              </a:blipFill>
            </p:spPr>
          </p:sp>
        </p:grpSp>
        <p:grpSp>
          <p:nvGrpSpPr>
            <p:cNvPr name="Group 25" id="25"/>
            <p:cNvGrpSpPr/>
            <p:nvPr/>
          </p:nvGrpSpPr>
          <p:grpSpPr>
            <a:xfrm rot="0">
              <a:off x="554" y="4506717"/>
              <a:ext cx="478623" cy="47862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27" id="27"/>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28" id="28"/>
            <p:cNvGrpSpPr/>
            <p:nvPr/>
          </p:nvGrpSpPr>
          <p:grpSpPr>
            <a:xfrm rot="0">
              <a:off x="6483302" y="2153954"/>
              <a:ext cx="478623" cy="47862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0" id="30"/>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1" id="31"/>
            <p:cNvGrpSpPr/>
            <p:nvPr/>
          </p:nvGrpSpPr>
          <p:grpSpPr>
            <a:xfrm rot="0">
              <a:off x="5051545" y="6055005"/>
              <a:ext cx="674404" cy="674404"/>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3" id="33"/>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4" id="34"/>
            <p:cNvGrpSpPr/>
            <p:nvPr/>
          </p:nvGrpSpPr>
          <p:grpSpPr>
            <a:xfrm rot="0">
              <a:off x="1614293" y="0"/>
              <a:ext cx="674404" cy="67440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6" id="36"/>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pic>
        <p:nvPicPr>
          <p:cNvPr name="Picture 37" id="37"/>
          <p:cNvPicPr>
            <a:picLocks noChangeAspect="true"/>
          </p:cNvPicPr>
          <p:nvPr/>
        </p:nvPicPr>
        <p:blipFill>
          <a:blip r:embed="rId15"/>
          <a:srcRect l="0" t="0" r="0" b="0"/>
          <a:stretch>
            <a:fillRect/>
          </a:stretch>
        </p:blipFill>
        <p:spPr>
          <a:xfrm flipH="false" flipV="false" rot="0">
            <a:off x="10002217" y="8747813"/>
            <a:ext cx="399358" cy="638972"/>
          </a:xfrm>
          <a:prstGeom prst="rect">
            <a:avLst/>
          </a:prstGeom>
        </p:spPr>
      </p:pic>
      <p:sp>
        <p:nvSpPr>
          <p:cNvPr name="Freeform 38" id="38"/>
          <p:cNvSpPr/>
          <p:nvPr/>
        </p:nvSpPr>
        <p:spPr>
          <a:xfrm flipH="false" flipV="false" rot="0">
            <a:off x="7396076" y="8350255"/>
            <a:ext cx="1021318" cy="908045"/>
          </a:xfrm>
          <a:custGeom>
            <a:avLst/>
            <a:gdLst/>
            <a:ahLst/>
            <a:cxnLst/>
            <a:rect r="r" b="b" t="t" l="l"/>
            <a:pathLst>
              <a:path h="908045" w="1021318">
                <a:moveTo>
                  <a:pt x="0" y="0"/>
                </a:moveTo>
                <a:lnTo>
                  <a:pt x="1021319" y="0"/>
                </a:lnTo>
                <a:lnTo>
                  <a:pt x="1021319" y="908045"/>
                </a:lnTo>
                <a:lnTo>
                  <a:pt x="0" y="90804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9" id="39"/>
          <p:cNvSpPr txBox="true"/>
          <p:nvPr/>
        </p:nvSpPr>
        <p:spPr>
          <a:xfrm rot="0">
            <a:off x="412698" y="3939545"/>
            <a:ext cx="3333558" cy="920116"/>
          </a:xfrm>
          <a:prstGeom prst="rect">
            <a:avLst/>
          </a:prstGeom>
        </p:spPr>
        <p:txBody>
          <a:bodyPr anchor="t" rtlCol="false" tIns="0" lIns="0" bIns="0" rIns="0">
            <a:spAutoFit/>
          </a:bodyPr>
          <a:lstStyle/>
          <a:p>
            <a:pPr algn="ctr">
              <a:lnSpc>
                <a:spcPts val="7559"/>
              </a:lnSpc>
            </a:pPr>
            <a:r>
              <a:rPr lang="en-US" sz="5399">
                <a:solidFill>
                  <a:srgbClr val="FF0037"/>
                </a:solidFill>
                <a:latin typeface="Anton"/>
                <a:ea typeface="Anton"/>
                <a:cs typeface="Anton"/>
                <a:sym typeface="Anton"/>
              </a:rPr>
              <a:t>WRITTEN BY</a:t>
            </a:r>
          </a:p>
        </p:txBody>
      </p:sp>
      <p:sp>
        <p:nvSpPr>
          <p:cNvPr name="TextBox 40" id="40"/>
          <p:cNvSpPr txBox="true"/>
          <p:nvPr/>
        </p:nvSpPr>
        <p:spPr>
          <a:xfrm rot="0">
            <a:off x="4740845" y="3898269"/>
            <a:ext cx="6500997" cy="1002666"/>
          </a:xfrm>
          <a:prstGeom prst="rect">
            <a:avLst/>
          </a:prstGeom>
        </p:spPr>
        <p:txBody>
          <a:bodyPr anchor="t" rtlCol="false" tIns="0" lIns="0" bIns="0" rIns="0">
            <a:spAutoFit/>
          </a:bodyPr>
          <a:lstStyle/>
          <a:p>
            <a:pPr algn="l">
              <a:lnSpc>
                <a:spcPts val="8259"/>
              </a:lnSpc>
            </a:pPr>
            <a:r>
              <a:rPr lang="en-US" sz="5899">
                <a:solidFill>
                  <a:srgbClr val="FFFFFF"/>
                </a:solidFill>
                <a:latin typeface="Anton"/>
                <a:ea typeface="Anton"/>
                <a:cs typeface="Anton"/>
                <a:sym typeface="Anton"/>
              </a:rPr>
              <a:t>MR. ANIKET BHARDWAJ</a:t>
            </a:r>
          </a:p>
        </p:txBody>
      </p:sp>
      <p:sp>
        <p:nvSpPr>
          <p:cNvPr name="TextBox 41" id="41"/>
          <p:cNvSpPr txBox="true"/>
          <p:nvPr/>
        </p:nvSpPr>
        <p:spPr>
          <a:xfrm rot="0">
            <a:off x="5967326" y="9334988"/>
            <a:ext cx="3769820" cy="681703"/>
          </a:xfrm>
          <a:prstGeom prst="rect">
            <a:avLst/>
          </a:prstGeom>
        </p:spPr>
        <p:txBody>
          <a:bodyPr anchor="t" rtlCol="false" tIns="0" lIns="0" bIns="0" rIns="0">
            <a:spAutoFit/>
          </a:bodyPr>
          <a:lstStyle/>
          <a:p>
            <a:pPr algn="ctr">
              <a:lnSpc>
                <a:spcPts val="2730"/>
              </a:lnSpc>
            </a:pPr>
            <a:r>
              <a:rPr lang="en-US" b="true" sz="2100" spc="77">
                <a:solidFill>
                  <a:srgbClr val="FF0037"/>
                </a:solidFill>
                <a:latin typeface="Arimo Bold"/>
                <a:ea typeface="Arimo Bold"/>
                <a:cs typeface="Arimo Bold"/>
                <a:sym typeface="Arimo Bold"/>
              </a:rPr>
              <a:t>Www</a:t>
            </a:r>
            <a:r>
              <a:rPr lang="en-US" b="true" sz="2100" spc="77">
                <a:solidFill>
                  <a:srgbClr val="FFFFFF"/>
                </a:solidFill>
                <a:latin typeface="Arimo Bold"/>
                <a:ea typeface="Arimo Bold"/>
                <a:cs typeface="Arimo Bold"/>
                <a:sym typeface="Arimo Bold"/>
              </a:rPr>
              <a:t>.</a:t>
            </a:r>
            <a:r>
              <a:rPr lang="en-US" b="true" sz="2100" spc="77">
                <a:solidFill>
                  <a:srgbClr val="9DFF00"/>
                </a:solidFill>
                <a:latin typeface="Arimo Bold"/>
                <a:ea typeface="Arimo Bold"/>
                <a:cs typeface="Arimo Bold"/>
                <a:sym typeface="Arimo Bold"/>
              </a:rPr>
              <a:t>AniketBhardwaj</a:t>
            </a:r>
            <a:r>
              <a:rPr lang="en-US" b="true" sz="2100" spc="77">
                <a:solidFill>
                  <a:srgbClr val="FFFFFF"/>
                </a:solidFill>
                <a:latin typeface="Arimo Bold"/>
                <a:ea typeface="Arimo Bold"/>
                <a:cs typeface="Arimo Bold"/>
                <a:sym typeface="Arimo Bold"/>
              </a:rPr>
              <a:t>.</a:t>
            </a:r>
            <a:r>
              <a:rPr lang="en-US" b="true" sz="2100" spc="77">
                <a:solidFill>
                  <a:srgbClr val="02AEAE"/>
                </a:solidFill>
                <a:latin typeface="Arimo Bold"/>
                <a:ea typeface="Arimo Bold"/>
                <a:cs typeface="Arimo Bold"/>
                <a:sym typeface="Arimo Bold"/>
              </a:rPr>
              <a:t>Com</a:t>
            </a:r>
          </a:p>
          <a:p>
            <a:pPr algn="ctr">
              <a:lnSpc>
                <a:spcPts val="2730"/>
              </a:lnSpc>
            </a:pPr>
            <a:r>
              <a:rPr lang="en-US" b="true" sz="2100" spc="77">
                <a:solidFill>
                  <a:srgbClr val="02AEAE"/>
                </a:solidFill>
                <a:latin typeface="Arimo Bold"/>
                <a:ea typeface="Arimo Bold"/>
                <a:cs typeface="Arimo Bold"/>
                <a:sym typeface="Arimo Bold"/>
              </a:rPr>
              <a:t> </a:t>
            </a:r>
            <a:r>
              <a:rPr lang="en-US" b="true" sz="2100" spc="77">
                <a:solidFill>
                  <a:srgbClr val="FDEC00"/>
                </a:solidFill>
                <a:latin typeface="Arimo Bold"/>
                <a:ea typeface="Arimo Bold"/>
                <a:cs typeface="Arimo Bold"/>
                <a:sym typeface="Arimo Bold"/>
              </a:rPr>
              <a:t>Visit Inventor Profile</a:t>
            </a:r>
          </a:p>
        </p:txBody>
      </p:sp>
      <p:sp>
        <p:nvSpPr>
          <p:cNvPr name="TextBox 42" id="42"/>
          <p:cNvSpPr txBox="true"/>
          <p:nvPr/>
        </p:nvSpPr>
        <p:spPr>
          <a:xfrm rot="0">
            <a:off x="10695869" y="9581620"/>
            <a:ext cx="2431936" cy="462232"/>
          </a:xfrm>
          <a:prstGeom prst="rect">
            <a:avLst/>
          </a:prstGeom>
        </p:spPr>
        <p:txBody>
          <a:bodyPr anchor="t" rtlCol="false" tIns="0" lIns="0" bIns="0" rIns="0">
            <a:spAutoFit/>
          </a:bodyPr>
          <a:lstStyle/>
          <a:p>
            <a:pPr algn="l">
              <a:lnSpc>
                <a:spcPts val="3602"/>
              </a:lnSpc>
            </a:pPr>
            <a:r>
              <a:rPr lang="en-US" sz="3132" b="true">
                <a:solidFill>
                  <a:srgbClr val="FFFFFF"/>
                </a:solidFill>
                <a:latin typeface="Montserrat Semi-Bold Bold"/>
                <a:ea typeface="Montserrat Semi-Bold Bold"/>
                <a:cs typeface="Montserrat Semi-Bold Bold"/>
                <a:sym typeface="Montserrat Semi-Bold Bold"/>
              </a:rPr>
              <a:t>9212149491</a:t>
            </a:r>
          </a:p>
        </p:txBody>
      </p:sp>
      <p:sp>
        <p:nvSpPr>
          <p:cNvPr name="TextBox 43" id="43"/>
          <p:cNvSpPr txBox="true"/>
          <p:nvPr/>
        </p:nvSpPr>
        <p:spPr>
          <a:xfrm rot="0">
            <a:off x="786143" y="846051"/>
            <a:ext cx="16715714" cy="1619385"/>
          </a:xfrm>
          <a:prstGeom prst="rect">
            <a:avLst/>
          </a:prstGeom>
        </p:spPr>
        <p:txBody>
          <a:bodyPr anchor="t" rtlCol="false" tIns="0" lIns="0" bIns="0" rIns="0">
            <a:spAutoFit/>
          </a:bodyPr>
          <a:lstStyle/>
          <a:p>
            <a:pPr algn="ctr">
              <a:lnSpc>
                <a:spcPts val="13556"/>
              </a:lnSpc>
            </a:pPr>
            <a:r>
              <a:rPr lang="en-US" sz="8860" spc="327">
                <a:solidFill>
                  <a:srgbClr val="FABB17"/>
                </a:solidFill>
                <a:latin typeface="Anton"/>
                <a:ea typeface="Anton"/>
                <a:cs typeface="Anton"/>
                <a:sym typeface="Anton"/>
              </a:rPr>
              <a:t>UNIT - 5 | PAPER - 1</a:t>
            </a:r>
          </a:p>
        </p:txBody>
      </p:sp>
      <p:sp>
        <p:nvSpPr>
          <p:cNvPr name="TextBox 44" id="44"/>
          <p:cNvSpPr txBox="true"/>
          <p:nvPr/>
        </p:nvSpPr>
        <p:spPr>
          <a:xfrm rot="0">
            <a:off x="10677800" y="8754094"/>
            <a:ext cx="2243099" cy="685044"/>
          </a:xfrm>
          <a:prstGeom prst="rect">
            <a:avLst/>
          </a:prstGeom>
        </p:spPr>
        <p:txBody>
          <a:bodyPr anchor="t" rtlCol="false" tIns="0" lIns="0" bIns="0" rIns="0">
            <a:spAutoFit/>
          </a:bodyPr>
          <a:lstStyle/>
          <a:p>
            <a:pPr algn="l">
              <a:lnSpc>
                <a:spcPts val="2692"/>
              </a:lnSpc>
            </a:pPr>
            <a:r>
              <a:rPr lang="en-US" b="true" sz="2301">
                <a:solidFill>
                  <a:srgbClr val="FFFFFF"/>
                </a:solidFill>
                <a:latin typeface="Arimo Bold"/>
                <a:ea typeface="Arimo Bold"/>
                <a:cs typeface="Arimo Bold"/>
                <a:sym typeface="Arimo Bold"/>
              </a:rPr>
              <a:t>DWARKA, NEW DELHI, INDIA</a:t>
            </a:r>
          </a:p>
        </p:txBody>
      </p:sp>
      <p:sp>
        <p:nvSpPr>
          <p:cNvPr name="Freeform 45" id="45"/>
          <p:cNvSpPr/>
          <p:nvPr/>
        </p:nvSpPr>
        <p:spPr>
          <a:xfrm flipH="false" flipV="false" rot="0">
            <a:off x="3356208" y="9386785"/>
            <a:ext cx="2326558" cy="689243"/>
          </a:xfrm>
          <a:custGeom>
            <a:avLst/>
            <a:gdLst/>
            <a:ahLst/>
            <a:cxnLst/>
            <a:rect r="r" b="b" t="t" l="l"/>
            <a:pathLst>
              <a:path h="689243" w="2326558">
                <a:moveTo>
                  <a:pt x="0" y="0"/>
                </a:moveTo>
                <a:lnTo>
                  <a:pt x="2326558" y="0"/>
                </a:lnTo>
                <a:lnTo>
                  <a:pt x="2326558" y="689243"/>
                </a:lnTo>
                <a:lnTo>
                  <a:pt x="0" y="6892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6" id="46"/>
          <p:cNvSpPr txBox="true"/>
          <p:nvPr/>
        </p:nvSpPr>
        <p:spPr>
          <a:xfrm rot="0">
            <a:off x="782357" y="5470528"/>
            <a:ext cx="9734655" cy="1758950"/>
          </a:xfrm>
          <a:prstGeom prst="rect">
            <a:avLst/>
          </a:prstGeom>
        </p:spPr>
        <p:txBody>
          <a:bodyPr anchor="t" rtlCol="false" tIns="0" lIns="0" bIns="0" rIns="0">
            <a:spAutoFit/>
          </a:bodyPr>
          <a:lstStyle/>
          <a:p>
            <a:pPr algn="ctr">
              <a:lnSpc>
                <a:spcPts val="7000"/>
              </a:lnSpc>
            </a:pPr>
            <a:r>
              <a:rPr lang="en-US" sz="5000">
                <a:solidFill>
                  <a:srgbClr val="FFFFFF"/>
                </a:solidFill>
                <a:latin typeface="Norwester"/>
                <a:ea typeface="Norwester"/>
                <a:cs typeface="Norwester"/>
                <a:sym typeface="Norwester"/>
              </a:rPr>
              <a:t>    Version : 1.00</a:t>
            </a:r>
          </a:p>
          <a:p>
            <a:pPr algn="ctr">
              <a:lnSpc>
                <a:spcPts val="7000"/>
              </a:lnSpc>
            </a:pPr>
            <a:r>
              <a:rPr lang="en-US" sz="5000">
                <a:solidFill>
                  <a:srgbClr val="FFFFFF"/>
                </a:solidFill>
                <a:latin typeface="Norwester"/>
                <a:ea typeface="Norwester"/>
                <a:cs typeface="Norwester"/>
                <a:sym typeface="Norwester"/>
              </a:rPr>
              <a:t>    Last UpdateD : 31-01-2025 </a:t>
            </a:r>
          </a:p>
        </p:txBody>
      </p:sp>
      <p:sp>
        <p:nvSpPr>
          <p:cNvPr name="TextBox 47" id="47"/>
          <p:cNvSpPr txBox="true"/>
          <p:nvPr/>
        </p:nvSpPr>
        <p:spPr>
          <a:xfrm rot="0">
            <a:off x="3356208" y="8009672"/>
            <a:ext cx="2803759" cy="1199924"/>
          </a:xfrm>
          <a:prstGeom prst="rect">
            <a:avLst/>
          </a:prstGeom>
        </p:spPr>
        <p:txBody>
          <a:bodyPr anchor="t" rtlCol="false" tIns="0" lIns="0" bIns="0" rIns="0">
            <a:spAutoFit/>
          </a:bodyPr>
          <a:lstStyle/>
          <a:p>
            <a:pPr algn="l">
              <a:lnSpc>
                <a:spcPts val="3162"/>
              </a:lnSpc>
            </a:pPr>
            <a:r>
              <a:rPr lang="en-US" sz="2258" b="true">
                <a:solidFill>
                  <a:srgbClr val="FFFFFF"/>
                </a:solidFill>
                <a:latin typeface="Arimo Bold"/>
                <a:ea typeface="Arimo Bold"/>
                <a:cs typeface="Arimo Bold"/>
                <a:sym typeface="Arimo Bold"/>
              </a:rPr>
              <a:t>Scan this for </a:t>
            </a:r>
          </a:p>
          <a:p>
            <a:pPr algn="l">
              <a:lnSpc>
                <a:spcPts val="3162"/>
              </a:lnSpc>
            </a:pPr>
            <a:r>
              <a:rPr lang="en-US" sz="2258" b="true">
                <a:solidFill>
                  <a:srgbClr val="FFFFFF"/>
                </a:solidFill>
                <a:latin typeface="Arimo Bold"/>
                <a:ea typeface="Arimo Bold"/>
                <a:cs typeface="Arimo Bold"/>
                <a:sym typeface="Arimo Bold"/>
              </a:rPr>
              <a:t>PDF | PPT</a:t>
            </a:r>
          </a:p>
          <a:p>
            <a:pPr algn="l">
              <a:lnSpc>
                <a:spcPts val="3162"/>
              </a:lnSpc>
            </a:pPr>
            <a:r>
              <a:rPr lang="en-US" sz="2258" b="true">
                <a:solidFill>
                  <a:srgbClr val="FFFFFF"/>
                </a:solidFill>
                <a:latin typeface="Arimo Bold"/>
                <a:ea typeface="Arimo Bold"/>
                <a:cs typeface="Arimo Bold"/>
                <a:sym typeface="Arimo Bold"/>
              </a:rPr>
              <a:t>of this Presentation</a:t>
            </a:r>
          </a:p>
        </p:txBody>
      </p:sp>
      <p:pic>
        <p:nvPicPr>
          <p:cNvPr name="Picture 48" id="48"/>
          <p:cNvPicPr>
            <a:picLocks noChangeAspect="true"/>
          </p:cNvPicPr>
          <p:nvPr/>
        </p:nvPicPr>
        <p:blipFill>
          <a:blip r:embed="rId20"/>
          <a:stretch>
            <a:fillRect/>
          </a:stretch>
        </p:blipFill>
        <p:spPr>
          <a:xfrm rot="0">
            <a:off x="433253" y="7522887"/>
            <a:ext cx="2846411" cy="2846411"/>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57150"/>
              <a:ext cx="4816593" cy="276648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8592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4341822" y="-1057698"/>
            <a:ext cx="22629822" cy="12707196"/>
          </a:xfrm>
          <a:custGeom>
            <a:avLst/>
            <a:gdLst/>
            <a:ahLst/>
            <a:cxnLst/>
            <a:rect r="r" b="b" t="t" l="l"/>
            <a:pathLst>
              <a:path h="12707196" w="22629822">
                <a:moveTo>
                  <a:pt x="0" y="0"/>
                </a:moveTo>
                <a:lnTo>
                  <a:pt x="22629822" y="0"/>
                </a:lnTo>
                <a:lnTo>
                  <a:pt x="22629822" y="12707196"/>
                </a:lnTo>
                <a:lnTo>
                  <a:pt x="0" y="12707196"/>
                </a:lnTo>
                <a:lnTo>
                  <a:pt x="0" y="0"/>
                </a:lnTo>
                <a:close/>
              </a:path>
            </a:pathLst>
          </a:custGeom>
          <a:blipFill>
            <a:blip r:embed="rId7">
              <a:alphaModFix amt="16000"/>
            </a:blip>
            <a:stretch>
              <a:fillRect l="-272" t="0" r="0" b="0"/>
            </a:stretch>
          </a:blipFill>
        </p:spPr>
      </p:sp>
      <p:sp>
        <p:nvSpPr>
          <p:cNvPr name="Freeform 8" id="8"/>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338942" y="614693"/>
            <a:ext cx="17416481" cy="2263450"/>
          </a:xfrm>
          <a:prstGeom prst="rect">
            <a:avLst/>
          </a:prstGeom>
        </p:spPr>
        <p:txBody>
          <a:bodyPr anchor="t" rtlCol="false" tIns="0" lIns="0" bIns="0" rIns="0">
            <a:spAutoFit/>
          </a:bodyPr>
          <a:lstStyle/>
          <a:p>
            <a:pPr algn="ctr">
              <a:lnSpc>
                <a:spcPts val="9109"/>
              </a:lnSpc>
            </a:pPr>
            <a:r>
              <a:rPr lang="en-US" sz="6460">
                <a:solidFill>
                  <a:srgbClr val="FABB17"/>
                </a:solidFill>
                <a:latin typeface="Anton"/>
                <a:ea typeface="Anton"/>
                <a:cs typeface="Anton"/>
                <a:sym typeface="Anton"/>
              </a:rPr>
              <a:t>UNIT 5 - PAPER  1  </a:t>
            </a:r>
          </a:p>
          <a:p>
            <a:pPr algn="ctr">
              <a:lnSpc>
                <a:spcPts val="9109"/>
              </a:lnSpc>
            </a:pPr>
            <a:r>
              <a:rPr lang="en-US" sz="6460">
                <a:solidFill>
                  <a:srgbClr val="FABB17"/>
                </a:solidFill>
                <a:latin typeface="Anton"/>
                <a:ea typeface="Anton"/>
                <a:cs typeface="Anton"/>
                <a:sym typeface="Anton"/>
              </a:rPr>
              <a:t>MATHEMATICAL TOOLS</a:t>
            </a:r>
          </a:p>
        </p:txBody>
      </p:sp>
      <p:sp>
        <p:nvSpPr>
          <p:cNvPr name="TextBox 12" id="12"/>
          <p:cNvSpPr txBox="true"/>
          <p:nvPr/>
        </p:nvSpPr>
        <p:spPr>
          <a:xfrm rot="0">
            <a:off x="800100" y="3690421"/>
            <a:ext cx="6240709" cy="3855848"/>
          </a:xfrm>
          <a:prstGeom prst="rect">
            <a:avLst/>
          </a:prstGeom>
        </p:spPr>
        <p:txBody>
          <a:bodyPr anchor="t" rtlCol="false" tIns="0" lIns="0" bIns="0" rIns="0">
            <a:spAutoFit/>
          </a:bodyPr>
          <a:lstStyle/>
          <a:p>
            <a:pPr algn="l">
              <a:lnSpc>
                <a:spcPts val="6178"/>
              </a:lnSpc>
            </a:pPr>
            <a:r>
              <a:rPr lang="en-US" sz="3699" spc="-7">
                <a:solidFill>
                  <a:srgbClr val="FFFFFF"/>
                </a:solidFill>
                <a:latin typeface="Vollkorn"/>
                <a:ea typeface="Vollkorn"/>
                <a:cs typeface="Vollkorn"/>
                <a:sym typeface="Vollkorn"/>
              </a:rPr>
              <a:t>1.     Mean</a:t>
            </a:r>
          </a:p>
          <a:p>
            <a:pPr algn="l">
              <a:lnSpc>
                <a:spcPts val="6178"/>
              </a:lnSpc>
            </a:pPr>
            <a:r>
              <a:rPr lang="en-US" sz="3699" spc="-7">
                <a:solidFill>
                  <a:srgbClr val="FFFFFF"/>
                </a:solidFill>
                <a:latin typeface="Vollkorn"/>
                <a:ea typeface="Vollkorn"/>
                <a:cs typeface="Vollkorn"/>
                <a:sym typeface="Vollkorn"/>
              </a:rPr>
              <a:t>2.     Median</a:t>
            </a:r>
          </a:p>
          <a:p>
            <a:pPr algn="l">
              <a:lnSpc>
                <a:spcPts val="6178"/>
              </a:lnSpc>
            </a:pPr>
            <a:r>
              <a:rPr lang="en-US" sz="3699" spc="-7">
                <a:solidFill>
                  <a:srgbClr val="FFFFFF"/>
                </a:solidFill>
                <a:latin typeface="Vollkorn"/>
                <a:ea typeface="Vollkorn"/>
                <a:cs typeface="Vollkorn"/>
                <a:sym typeface="Vollkorn"/>
              </a:rPr>
              <a:t>3.     Mode</a:t>
            </a:r>
          </a:p>
          <a:p>
            <a:pPr algn="l">
              <a:lnSpc>
                <a:spcPts val="6178"/>
              </a:lnSpc>
            </a:pPr>
            <a:r>
              <a:rPr lang="en-US" sz="3699" spc="-7">
                <a:solidFill>
                  <a:srgbClr val="FFFFFF"/>
                </a:solidFill>
                <a:latin typeface="Vollkorn"/>
                <a:ea typeface="Vollkorn"/>
                <a:cs typeface="Vollkorn"/>
                <a:sym typeface="Vollkorn"/>
              </a:rPr>
              <a:t>4.     Standard Deviation</a:t>
            </a:r>
          </a:p>
          <a:p>
            <a:pPr algn="l">
              <a:lnSpc>
                <a:spcPts val="6178"/>
              </a:lnSpc>
            </a:pPr>
            <a:r>
              <a:rPr lang="en-US" sz="3699" spc="-7">
                <a:solidFill>
                  <a:srgbClr val="FFFFFF"/>
                </a:solidFill>
                <a:latin typeface="Vollkorn"/>
                <a:ea typeface="Vollkorn"/>
                <a:cs typeface="Vollkorn"/>
                <a:sym typeface="Vollkorn"/>
              </a:rPr>
              <a:t>5.     Standard Error</a:t>
            </a:r>
          </a:p>
        </p:txBody>
      </p:sp>
      <p:sp>
        <p:nvSpPr>
          <p:cNvPr name="TextBox 13" id="13"/>
          <p:cNvSpPr txBox="true"/>
          <p:nvPr/>
        </p:nvSpPr>
        <p:spPr>
          <a:xfrm rot="0">
            <a:off x="6283083" y="3690421"/>
            <a:ext cx="11776317" cy="3855848"/>
          </a:xfrm>
          <a:prstGeom prst="rect">
            <a:avLst/>
          </a:prstGeom>
        </p:spPr>
        <p:txBody>
          <a:bodyPr anchor="t" rtlCol="false" tIns="0" lIns="0" bIns="0" rIns="0">
            <a:spAutoFit/>
          </a:bodyPr>
          <a:lstStyle/>
          <a:p>
            <a:pPr algn="l">
              <a:lnSpc>
                <a:spcPts val="6178"/>
              </a:lnSpc>
            </a:pPr>
            <a:r>
              <a:rPr lang="en-US" sz="3699" spc="-7">
                <a:solidFill>
                  <a:srgbClr val="FFFFFF"/>
                </a:solidFill>
                <a:latin typeface="Vollkorn"/>
                <a:ea typeface="Vollkorn"/>
                <a:cs typeface="Vollkorn"/>
                <a:sym typeface="Vollkorn"/>
              </a:rPr>
              <a:t>6.      Probability Distribution (Binomial Poisson Normal)</a:t>
            </a:r>
          </a:p>
          <a:p>
            <a:pPr algn="l">
              <a:lnSpc>
                <a:spcPts val="6178"/>
              </a:lnSpc>
            </a:pPr>
            <a:r>
              <a:rPr lang="en-US" sz="3699" spc="-7">
                <a:solidFill>
                  <a:srgbClr val="FFFFFF"/>
                </a:solidFill>
                <a:latin typeface="Vollkorn"/>
                <a:ea typeface="Vollkorn"/>
                <a:cs typeface="Vollkorn"/>
                <a:sym typeface="Vollkorn"/>
              </a:rPr>
              <a:t>7.      Chi Square</a:t>
            </a:r>
          </a:p>
          <a:p>
            <a:pPr algn="l">
              <a:lnSpc>
                <a:spcPts val="6178"/>
              </a:lnSpc>
            </a:pPr>
            <a:r>
              <a:rPr lang="en-US" sz="3699" spc="-7">
                <a:solidFill>
                  <a:srgbClr val="FFFFFF"/>
                </a:solidFill>
                <a:latin typeface="Vollkorn"/>
                <a:ea typeface="Vollkorn"/>
                <a:cs typeface="Vollkorn"/>
                <a:sym typeface="Vollkorn"/>
              </a:rPr>
              <a:t>8.      Test Analysis of Variance</a:t>
            </a:r>
          </a:p>
          <a:p>
            <a:pPr algn="l">
              <a:lnSpc>
                <a:spcPts val="6178"/>
              </a:lnSpc>
            </a:pPr>
            <a:r>
              <a:rPr lang="en-US" sz="3699" spc="-7">
                <a:solidFill>
                  <a:srgbClr val="FFFFFF"/>
                </a:solidFill>
                <a:latin typeface="Vollkorn"/>
                <a:ea typeface="Vollkorn"/>
                <a:cs typeface="Vollkorn"/>
                <a:sym typeface="Vollkorn"/>
              </a:rPr>
              <a:t>9.      Correlation Analysis</a:t>
            </a:r>
          </a:p>
          <a:p>
            <a:pPr algn="l">
              <a:lnSpc>
                <a:spcPts val="6178"/>
              </a:lnSpc>
            </a:pPr>
            <a:r>
              <a:rPr lang="en-US" sz="3699" spc="-7">
                <a:solidFill>
                  <a:srgbClr val="FFFFFF"/>
                </a:solidFill>
                <a:latin typeface="Vollkorn"/>
                <a:ea typeface="Vollkorn"/>
                <a:cs typeface="Vollkorn"/>
                <a:sym typeface="Vollkorn"/>
              </a:rPr>
              <a:t>10.   Regression Analysis.</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636" r="0" b="-29141"/>
            </a:stretch>
          </a:blipFill>
        </p:spPr>
      </p:sp>
      <p:grpSp>
        <p:nvGrpSpPr>
          <p:cNvPr name="Group 3" id="3"/>
          <p:cNvGrpSpPr/>
          <p:nvPr/>
        </p:nvGrpSpPr>
        <p:grpSpPr>
          <a:xfrm rot="0">
            <a:off x="457985" y="325987"/>
            <a:ext cx="17450951" cy="9620579"/>
            <a:chOff x="0" y="0"/>
            <a:chExt cx="4575349" cy="2522356"/>
          </a:xfrm>
        </p:grpSpPr>
        <p:sp>
          <p:nvSpPr>
            <p:cNvPr name="Freeform 4" id="4"/>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004C42"/>
              </a:solidFill>
              <a:prstDash val="solid"/>
              <a:miter/>
            </a:ln>
          </p:spPr>
        </p:sp>
        <p:sp>
          <p:nvSpPr>
            <p:cNvPr name="TextBox 5" id="5"/>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6" id="6"/>
          <p:cNvGrpSpPr/>
          <p:nvPr/>
        </p:nvGrpSpPr>
        <p:grpSpPr>
          <a:xfrm rot="0">
            <a:off x="828892" y="728182"/>
            <a:ext cx="16630215" cy="8816189"/>
            <a:chOff x="0" y="0"/>
            <a:chExt cx="4360166" cy="2311458"/>
          </a:xfrm>
        </p:grpSpPr>
        <p:sp>
          <p:nvSpPr>
            <p:cNvPr name="Freeform 7" id="7"/>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004C42"/>
              </a:solidFill>
              <a:prstDash val="solid"/>
              <a:miter/>
            </a:ln>
          </p:spPr>
        </p:sp>
        <p:sp>
          <p:nvSpPr>
            <p:cNvPr name="TextBox 8" id="8"/>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9" id="9"/>
          <p:cNvSpPr/>
          <p:nvPr/>
        </p:nvSpPr>
        <p:spPr>
          <a:xfrm flipH="false" flipV="false" rot="0">
            <a:off x="7707988" y="1028700"/>
            <a:ext cx="2872025" cy="2868355"/>
          </a:xfrm>
          <a:custGeom>
            <a:avLst/>
            <a:gdLst/>
            <a:ahLst/>
            <a:cxnLst/>
            <a:rect r="r" b="b" t="t" l="l"/>
            <a:pathLst>
              <a:path h="2868355" w="2872025">
                <a:moveTo>
                  <a:pt x="0" y="0"/>
                </a:moveTo>
                <a:lnTo>
                  <a:pt x="2872024" y="0"/>
                </a:lnTo>
                <a:lnTo>
                  <a:pt x="2872024" y="2868355"/>
                </a:lnTo>
                <a:lnTo>
                  <a:pt x="0" y="2868355"/>
                </a:lnTo>
                <a:lnTo>
                  <a:pt x="0" y="0"/>
                </a:lnTo>
                <a:close/>
              </a:path>
            </a:pathLst>
          </a:custGeom>
          <a:blipFill>
            <a:blip r:embed="rId3"/>
            <a:stretch>
              <a:fillRect l="0" t="0" r="0" b="0"/>
            </a:stretch>
          </a:blipFill>
        </p:spPr>
      </p:sp>
      <p:sp>
        <p:nvSpPr>
          <p:cNvPr name="TextBox 10" id="10"/>
          <p:cNvSpPr txBox="true"/>
          <p:nvPr/>
        </p:nvSpPr>
        <p:spPr>
          <a:xfrm rot="0">
            <a:off x="1942311" y="4119067"/>
            <a:ext cx="14403377" cy="2628255"/>
          </a:xfrm>
          <a:prstGeom prst="rect">
            <a:avLst/>
          </a:prstGeom>
        </p:spPr>
        <p:txBody>
          <a:bodyPr anchor="t" rtlCol="false" tIns="0" lIns="0" bIns="0" rIns="0">
            <a:spAutoFit/>
          </a:bodyPr>
          <a:lstStyle/>
          <a:p>
            <a:pPr algn="ctr">
              <a:lnSpc>
                <a:spcPts val="10541"/>
              </a:lnSpc>
            </a:pPr>
            <a:r>
              <a:rPr lang="en-US" sz="7529">
                <a:solidFill>
                  <a:srgbClr val="000000"/>
                </a:solidFill>
                <a:latin typeface="Anton"/>
                <a:ea typeface="Anton"/>
                <a:cs typeface="Anton"/>
                <a:sym typeface="Anton"/>
              </a:rPr>
              <a:t>UNIT - 5</a:t>
            </a:r>
            <a:r>
              <a:rPr lang="en-US" sz="7529">
                <a:solidFill>
                  <a:srgbClr val="000000"/>
                </a:solidFill>
                <a:latin typeface="Anton"/>
                <a:ea typeface="Anton"/>
                <a:cs typeface="Anton"/>
                <a:sym typeface="Anton"/>
              </a:rPr>
              <a:t> | paper - 1</a:t>
            </a:r>
          </a:p>
          <a:p>
            <a:pPr algn="ctr">
              <a:lnSpc>
                <a:spcPts val="10541"/>
              </a:lnSpc>
            </a:pPr>
            <a:r>
              <a:rPr lang="en-US" sz="7529">
                <a:solidFill>
                  <a:srgbClr val="000000"/>
                </a:solidFill>
                <a:latin typeface="Anton"/>
                <a:ea typeface="Anton"/>
                <a:cs typeface="Anton"/>
                <a:sym typeface="Anton"/>
              </a:rPr>
              <a:t>Statistical Methods</a:t>
            </a:r>
          </a:p>
        </p:txBody>
      </p:sp>
      <p:grpSp>
        <p:nvGrpSpPr>
          <p:cNvPr name="Group 11" id="11"/>
          <p:cNvGrpSpPr/>
          <p:nvPr/>
        </p:nvGrpSpPr>
        <p:grpSpPr>
          <a:xfrm rot="0">
            <a:off x="2270779" y="7304363"/>
            <a:ext cx="4087288" cy="557197"/>
            <a:chOff x="0" y="0"/>
            <a:chExt cx="5449717" cy="742929"/>
          </a:xfrm>
        </p:grpSpPr>
        <p:sp>
          <p:nvSpPr>
            <p:cNvPr name="Freeform 12" id="12"/>
            <p:cNvSpPr/>
            <p:nvPr/>
          </p:nvSpPr>
          <p:spPr>
            <a:xfrm flipH="false" flipV="false" rot="0">
              <a:off x="732705" y="0"/>
              <a:ext cx="4717012" cy="742929"/>
            </a:xfrm>
            <a:custGeom>
              <a:avLst/>
              <a:gdLst/>
              <a:ahLst/>
              <a:cxnLst/>
              <a:rect r="r" b="b" t="t" l="l"/>
              <a:pathLst>
                <a:path h="742929" w="4717012">
                  <a:moveTo>
                    <a:pt x="0" y="0"/>
                  </a:moveTo>
                  <a:lnTo>
                    <a:pt x="4717012" y="0"/>
                  </a:lnTo>
                  <a:lnTo>
                    <a:pt x="4717012" y="742929"/>
                  </a:lnTo>
                  <a:lnTo>
                    <a:pt x="0" y="7429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0" y="36920"/>
              <a:ext cx="684624" cy="684624"/>
            </a:xfrm>
            <a:custGeom>
              <a:avLst/>
              <a:gdLst/>
              <a:ahLst/>
              <a:cxnLst/>
              <a:rect r="r" b="b" t="t" l="l"/>
              <a:pathLst>
                <a:path h="684624" w="684624">
                  <a:moveTo>
                    <a:pt x="0" y="0"/>
                  </a:moveTo>
                  <a:lnTo>
                    <a:pt x="684624" y="0"/>
                  </a:lnTo>
                  <a:lnTo>
                    <a:pt x="684624" y="684624"/>
                  </a:lnTo>
                  <a:lnTo>
                    <a:pt x="0" y="6846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162182" y="-100585"/>
              <a:ext cx="3998401" cy="770585"/>
            </a:xfrm>
            <a:prstGeom prst="rect">
              <a:avLst/>
            </a:prstGeom>
          </p:spPr>
          <p:txBody>
            <a:bodyPr anchor="t" rtlCol="false" tIns="0" lIns="0" bIns="0" rIns="0">
              <a:spAutoFit/>
            </a:bodyPr>
            <a:lstStyle/>
            <a:p>
              <a:pPr algn="just">
                <a:lnSpc>
                  <a:spcPts val="6046"/>
                </a:lnSpc>
              </a:pPr>
              <a:r>
                <a:rPr lang="en-US" b="true" sz="2447">
                  <a:solidFill>
                    <a:srgbClr val="FEFEFE"/>
                  </a:solidFill>
                  <a:latin typeface="Roca Two Bold"/>
                  <a:ea typeface="Roca Two Bold"/>
                  <a:cs typeface="Roca Two Bold"/>
                  <a:sym typeface="Roca Two Bold"/>
                </a:rPr>
                <a:t>AbcChemistry.Com</a:t>
              </a:r>
            </a:p>
          </p:txBody>
        </p:sp>
      </p:grpSp>
      <p:grpSp>
        <p:nvGrpSpPr>
          <p:cNvPr name="Group 15" id="15"/>
          <p:cNvGrpSpPr/>
          <p:nvPr/>
        </p:nvGrpSpPr>
        <p:grpSpPr>
          <a:xfrm rot="0">
            <a:off x="11250002" y="7233097"/>
            <a:ext cx="4240853" cy="514772"/>
            <a:chOff x="0" y="0"/>
            <a:chExt cx="5654471" cy="686363"/>
          </a:xfrm>
        </p:grpSpPr>
        <p:sp>
          <p:nvSpPr>
            <p:cNvPr name="Freeform 16" id="16"/>
            <p:cNvSpPr/>
            <p:nvPr/>
          </p:nvSpPr>
          <p:spPr>
            <a:xfrm flipH="false" flipV="false" rot="0">
              <a:off x="1512222" y="0"/>
              <a:ext cx="4142249" cy="683471"/>
            </a:xfrm>
            <a:custGeom>
              <a:avLst/>
              <a:gdLst/>
              <a:ahLst/>
              <a:cxnLst/>
              <a:rect r="r" b="b" t="t" l="l"/>
              <a:pathLst>
                <a:path h="683471" w="4142249">
                  <a:moveTo>
                    <a:pt x="0" y="0"/>
                  </a:moveTo>
                  <a:lnTo>
                    <a:pt x="4142249" y="0"/>
                  </a:lnTo>
                  <a:lnTo>
                    <a:pt x="4142249" y="683471"/>
                  </a:lnTo>
                  <a:lnTo>
                    <a:pt x="0" y="683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0" y="12643"/>
              <a:ext cx="672035" cy="673720"/>
            </a:xfrm>
            <a:custGeom>
              <a:avLst/>
              <a:gdLst/>
              <a:ahLst/>
              <a:cxnLst/>
              <a:rect r="r" b="b" t="t" l="l"/>
              <a:pathLst>
                <a:path h="673720" w="672035">
                  <a:moveTo>
                    <a:pt x="0" y="0"/>
                  </a:moveTo>
                  <a:lnTo>
                    <a:pt x="672035" y="0"/>
                  </a:lnTo>
                  <a:lnTo>
                    <a:pt x="672035" y="673720"/>
                  </a:lnTo>
                  <a:lnTo>
                    <a:pt x="0" y="67372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805273" y="11006"/>
              <a:ext cx="598080" cy="619772"/>
            </a:xfrm>
            <a:custGeom>
              <a:avLst/>
              <a:gdLst/>
              <a:ahLst/>
              <a:cxnLst/>
              <a:rect r="r" b="b" t="t" l="l"/>
              <a:pathLst>
                <a:path h="619772" w="598080">
                  <a:moveTo>
                    <a:pt x="0" y="0"/>
                  </a:moveTo>
                  <a:lnTo>
                    <a:pt x="598079" y="0"/>
                  </a:lnTo>
                  <a:lnTo>
                    <a:pt x="598079" y="619771"/>
                  </a:lnTo>
                  <a:lnTo>
                    <a:pt x="0" y="61977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9" id="19"/>
            <p:cNvSpPr txBox="true"/>
            <p:nvPr/>
          </p:nvSpPr>
          <p:spPr>
            <a:xfrm rot="0">
              <a:off x="2338782" y="81851"/>
              <a:ext cx="2577954" cy="565330"/>
            </a:xfrm>
            <a:prstGeom prst="rect">
              <a:avLst/>
            </a:prstGeom>
          </p:spPr>
          <p:txBody>
            <a:bodyPr anchor="t" rtlCol="false" tIns="0" lIns="0" bIns="0" rIns="0">
              <a:spAutoFit/>
            </a:bodyPr>
            <a:lstStyle/>
            <a:p>
              <a:pPr algn="l">
                <a:lnSpc>
                  <a:spcPts val="3720"/>
                </a:lnSpc>
              </a:pPr>
              <a:r>
                <a:rPr lang="en-US" b="true" sz="2447" spc="90">
                  <a:solidFill>
                    <a:srgbClr val="FEFEFE"/>
                  </a:solidFill>
                  <a:latin typeface="Roca Two Bold"/>
                  <a:ea typeface="Roca Two Bold"/>
                  <a:cs typeface="Roca Two Bold"/>
                  <a:sym typeface="Roca Two Bold"/>
                </a:rPr>
                <a:t>92121-49491</a:t>
              </a:r>
            </a:p>
          </p:txBody>
        </p:sp>
      </p:grpSp>
      <p:grpSp>
        <p:nvGrpSpPr>
          <p:cNvPr name="Group 20" id="20"/>
          <p:cNvGrpSpPr/>
          <p:nvPr/>
        </p:nvGrpSpPr>
        <p:grpSpPr>
          <a:xfrm rot="0">
            <a:off x="1349033" y="8231005"/>
            <a:ext cx="15589934" cy="1059509"/>
            <a:chOff x="0" y="0"/>
            <a:chExt cx="20786578" cy="1412678"/>
          </a:xfrm>
        </p:grpSpPr>
        <p:sp>
          <p:nvSpPr>
            <p:cNvPr name="Freeform 21" id="21"/>
            <p:cNvSpPr/>
            <p:nvPr/>
          </p:nvSpPr>
          <p:spPr>
            <a:xfrm flipH="false" flipV="false" rot="0">
              <a:off x="0" y="0"/>
              <a:ext cx="575652" cy="575652"/>
            </a:xfrm>
            <a:custGeom>
              <a:avLst/>
              <a:gdLst/>
              <a:ahLst/>
              <a:cxnLst/>
              <a:rect r="r" b="b" t="t" l="l"/>
              <a:pathLst>
                <a:path h="575652" w="575652">
                  <a:moveTo>
                    <a:pt x="0" y="0"/>
                  </a:moveTo>
                  <a:lnTo>
                    <a:pt x="575652" y="0"/>
                  </a:lnTo>
                  <a:lnTo>
                    <a:pt x="575652" y="575652"/>
                  </a:lnTo>
                  <a:lnTo>
                    <a:pt x="0" y="57565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2" id="22"/>
            <p:cNvSpPr/>
            <p:nvPr/>
          </p:nvSpPr>
          <p:spPr>
            <a:xfrm flipH="false" flipV="false" rot="0">
              <a:off x="4225321"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3" id="23"/>
            <p:cNvSpPr/>
            <p:nvPr/>
          </p:nvSpPr>
          <p:spPr>
            <a:xfrm flipH="false" flipV="false" rot="0">
              <a:off x="8426727" y="18861"/>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0">
              <a:off x="12628134" y="18861"/>
              <a:ext cx="536585" cy="537930"/>
            </a:xfrm>
            <a:custGeom>
              <a:avLst/>
              <a:gdLst/>
              <a:ahLst/>
              <a:cxnLst/>
              <a:rect r="r" b="b" t="t" l="l"/>
              <a:pathLst>
                <a:path h="537930" w="536585">
                  <a:moveTo>
                    <a:pt x="0" y="0"/>
                  </a:moveTo>
                  <a:lnTo>
                    <a:pt x="536585" y="0"/>
                  </a:lnTo>
                  <a:lnTo>
                    <a:pt x="536585" y="537930"/>
                  </a:lnTo>
                  <a:lnTo>
                    <a:pt x="0" y="537930"/>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5" id="25"/>
            <p:cNvSpPr/>
            <p:nvPr/>
          </p:nvSpPr>
          <p:spPr>
            <a:xfrm flipH="false" flipV="false" rot="0">
              <a:off x="16828868" y="18861"/>
              <a:ext cx="758983" cy="537930"/>
            </a:xfrm>
            <a:custGeom>
              <a:avLst/>
              <a:gdLst/>
              <a:ahLst/>
              <a:cxnLst/>
              <a:rect r="r" b="b" t="t" l="l"/>
              <a:pathLst>
                <a:path h="537930" w="758983">
                  <a:moveTo>
                    <a:pt x="0" y="0"/>
                  </a:moveTo>
                  <a:lnTo>
                    <a:pt x="758983" y="0"/>
                  </a:lnTo>
                  <a:lnTo>
                    <a:pt x="758983" y="537930"/>
                  </a:lnTo>
                  <a:lnTo>
                    <a:pt x="0" y="5379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6" id="26"/>
            <p:cNvSpPr/>
            <p:nvPr/>
          </p:nvSpPr>
          <p:spPr>
            <a:xfrm flipH="false" flipV="false" rot="0">
              <a:off x="18861"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4"/>
              <a:stretch>
                <a:fillRect l="0" t="0" r="0" b="0"/>
              </a:stretch>
            </a:blipFill>
          </p:spPr>
        </p:sp>
        <p:sp>
          <p:nvSpPr>
            <p:cNvPr name="Freeform 27" id="27"/>
            <p:cNvSpPr/>
            <p:nvPr/>
          </p:nvSpPr>
          <p:spPr>
            <a:xfrm flipH="false" flipV="false" rot="0">
              <a:off x="4225321" y="872128"/>
              <a:ext cx="563476" cy="537930"/>
            </a:xfrm>
            <a:custGeom>
              <a:avLst/>
              <a:gdLst/>
              <a:ahLst/>
              <a:cxnLst/>
              <a:rect r="r" b="b" t="t" l="l"/>
              <a:pathLst>
                <a:path h="537930" w="563476">
                  <a:moveTo>
                    <a:pt x="0" y="0"/>
                  </a:moveTo>
                  <a:lnTo>
                    <a:pt x="563476" y="0"/>
                  </a:lnTo>
                  <a:lnTo>
                    <a:pt x="563476" y="537930"/>
                  </a:lnTo>
                  <a:lnTo>
                    <a:pt x="0" y="537930"/>
                  </a:lnTo>
                  <a:lnTo>
                    <a:pt x="0" y="0"/>
                  </a:lnTo>
                  <a:close/>
                </a:path>
              </a:pathLst>
            </a:custGeom>
            <a:blipFill>
              <a:blip r:embed="rId25"/>
              <a:stretch>
                <a:fillRect l="-36199" t="0" r="-33518" b="0"/>
              </a:stretch>
            </a:blipFill>
          </p:spPr>
        </p:sp>
        <p:sp>
          <p:nvSpPr>
            <p:cNvPr name="Freeform 28" id="28"/>
            <p:cNvSpPr/>
            <p:nvPr/>
          </p:nvSpPr>
          <p:spPr>
            <a:xfrm flipH="false" flipV="false" rot="0">
              <a:off x="8426727" y="872128"/>
              <a:ext cx="537930" cy="537930"/>
            </a:xfrm>
            <a:custGeom>
              <a:avLst/>
              <a:gdLst/>
              <a:ahLst/>
              <a:cxnLst/>
              <a:rect r="r" b="b" t="t" l="l"/>
              <a:pathLst>
                <a:path h="537930" w="537930">
                  <a:moveTo>
                    <a:pt x="0" y="0"/>
                  </a:moveTo>
                  <a:lnTo>
                    <a:pt x="537930" y="0"/>
                  </a:lnTo>
                  <a:lnTo>
                    <a:pt x="537930" y="537930"/>
                  </a:lnTo>
                  <a:lnTo>
                    <a:pt x="0" y="537930"/>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29" id="29"/>
            <p:cNvSpPr/>
            <p:nvPr/>
          </p:nvSpPr>
          <p:spPr>
            <a:xfrm flipH="false" flipV="false" rot="0">
              <a:off x="12628134" y="876094"/>
              <a:ext cx="536585" cy="536585"/>
            </a:xfrm>
            <a:custGeom>
              <a:avLst/>
              <a:gdLst/>
              <a:ahLst/>
              <a:cxnLst/>
              <a:rect r="r" b="b" t="t" l="l"/>
              <a:pathLst>
                <a:path h="536585" w="536585">
                  <a:moveTo>
                    <a:pt x="0" y="0"/>
                  </a:moveTo>
                  <a:lnTo>
                    <a:pt x="536585" y="0"/>
                  </a:lnTo>
                  <a:lnTo>
                    <a:pt x="536585" y="536584"/>
                  </a:lnTo>
                  <a:lnTo>
                    <a:pt x="0" y="536584"/>
                  </a:lnTo>
                  <a:lnTo>
                    <a:pt x="0" y="0"/>
                  </a:lnTo>
                  <a:close/>
                </a:path>
              </a:pathLst>
            </a:custGeom>
            <a:blipFill>
              <a:blip r:embed="rId28"/>
              <a:stretch>
                <a:fillRect l="0" t="0" r="0" b="0"/>
              </a:stretch>
            </a:blipFill>
          </p:spPr>
        </p:sp>
        <p:sp>
          <p:nvSpPr>
            <p:cNvPr name="Freeform 30" id="30"/>
            <p:cNvSpPr/>
            <p:nvPr/>
          </p:nvSpPr>
          <p:spPr>
            <a:xfrm flipH="false" flipV="false" rot="0">
              <a:off x="16927498" y="869508"/>
              <a:ext cx="561724" cy="540550"/>
            </a:xfrm>
            <a:custGeom>
              <a:avLst/>
              <a:gdLst/>
              <a:ahLst/>
              <a:cxnLst/>
              <a:rect r="r" b="b" t="t" l="l"/>
              <a:pathLst>
                <a:path h="540550" w="561724">
                  <a:moveTo>
                    <a:pt x="0" y="0"/>
                  </a:moveTo>
                  <a:lnTo>
                    <a:pt x="561724" y="0"/>
                  </a:lnTo>
                  <a:lnTo>
                    <a:pt x="561724" y="540550"/>
                  </a:lnTo>
                  <a:lnTo>
                    <a:pt x="0" y="540550"/>
                  </a:lnTo>
                  <a:lnTo>
                    <a:pt x="0" y="0"/>
                  </a:lnTo>
                  <a:close/>
                </a:path>
              </a:pathLst>
            </a:custGeom>
            <a:blipFill>
              <a:blip r:embed="rId29"/>
              <a:stretch>
                <a:fillRect l="-36805" t="0" r="-35035" b="0"/>
              </a:stretch>
            </a:blipFill>
          </p:spPr>
        </p:sp>
        <p:sp>
          <p:nvSpPr>
            <p:cNvPr name="TextBox 31" id="31"/>
            <p:cNvSpPr txBox="true"/>
            <p:nvPr/>
          </p:nvSpPr>
          <p:spPr>
            <a:xfrm rot="0">
              <a:off x="82428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2" id="32"/>
            <p:cNvSpPr txBox="true"/>
            <p:nvPr/>
          </p:nvSpPr>
          <p:spPr>
            <a:xfrm rot="0">
              <a:off x="5030741"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3" id="33"/>
            <p:cNvSpPr txBox="true"/>
            <p:nvPr/>
          </p:nvSpPr>
          <p:spPr>
            <a:xfrm rot="0">
              <a:off x="9232148"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4" id="34"/>
            <p:cNvSpPr txBox="true"/>
            <p:nvPr/>
          </p:nvSpPr>
          <p:spPr>
            <a:xfrm rot="0">
              <a:off x="13432882" y="-189822"/>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5" id="35"/>
            <p:cNvSpPr txBox="true"/>
            <p:nvPr/>
          </p:nvSpPr>
          <p:spPr>
            <a:xfrm rot="0">
              <a:off x="17744815" y="-167479"/>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6" id="36"/>
            <p:cNvSpPr txBox="true"/>
            <p:nvPr/>
          </p:nvSpPr>
          <p:spPr>
            <a:xfrm rot="0">
              <a:off x="824281" y="68578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7" id="37"/>
            <p:cNvSpPr txBox="true"/>
            <p:nvPr/>
          </p:nvSpPr>
          <p:spPr>
            <a:xfrm rot="0">
              <a:off x="5043514" y="64987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8" id="38"/>
            <p:cNvSpPr txBox="true"/>
            <p:nvPr/>
          </p:nvSpPr>
          <p:spPr>
            <a:xfrm rot="0">
              <a:off x="9232148" y="652935"/>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39" id="39"/>
            <p:cNvSpPr txBox="true"/>
            <p:nvPr/>
          </p:nvSpPr>
          <p:spPr>
            <a:xfrm rot="0">
              <a:off x="13432882" y="621858"/>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sp>
          <p:nvSpPr>
            <p:cNvPr name="TextBox 40" id="40"/>
            <p:cNvSpPr txBox="true"/>
            <p:nvPr/>
          </p:nvSpPr>
          <p:spPr>
            <a:xfrm rot="0">
              <a:off x="17746192" y="650124"/>
              <a:ext cx="3040386" cy="662961"/>
            </a:xfrm>
            <a:prstGeom prst="rect">
              <a:avLst/>
            </a:prstGeom>
          </p:spPr>
          <p:txBody>
            <a:bodyPr anchor="t" rtlCol="false" tIns="0" lIns="0" bIns="0" rIns="0">
              <a:spAutoFit/>
            </a:bodyPr>
            <a:lstStyle/>
            <a:p>
              <a:pPr algn="just">
                <a:lnSpc>
                  <a:spcPts val="5148"/>
                </a:lnSpc>
              </a:pPr>
              <a:r>
                <a:rPr lang="en-US" b="true" sz="2084">
                  <a:solidFill>
                    <a:srgbClr val="000000"/>
                  </a:solidFill>
                  <a:latin typeface="Canva Sans 2 Bold"/>
                  <a:ea typeface="Canva Sans 2 Bold"/>
                  <a:cs typeface="Canva Sans 2 Bold"/>
                  <a:sym typeface="Canva Sans 2 Bold"/>
                </a:rPr>
                <a:t>AbcChemistry24</a:t>
              </a:r>
            </a:p>
          </p:txBody>
        </p:sp>
      </p:grpSp>
      <p:grpSp>
        <p:nvGrpSpPr>
          <p:cNvPr name="Group 41" id="41"/>
          <p:cNvGrpSpPr/>
          <p:nvPr/>
        </p:nvGrpSpPr>
        <p:grpSpPr>
          <a:xfrm rot="0">
            <a:off x="6671069" y="7233097"/>
            <a:ext cx="4264608" cy="558684"/>
            <a:chOff x="0" y="0"/>
            <a:chExt cx="5686144" cy="744911"/>
          </a:xfrm>
        </p:grpSpPr>
        <p:sp>
          <p:nvSpPr>
            <p:cNvPr name="Freeform 42" id="42"/>
            <p:cNvSpPr/>
            <p:nvPr/>
          </p:nvSpPr>
          <p:spPr>
            <a:xfrm flipH="false" flipV="false" rot="0">
              <a:off x="734659" y="0"/>
              <a:ext cx="4729596" cy="744911"/>
            </a:xfrm>
            <a:custGeom>
              <a:avLst/>
              <a:gdLst/>
              <a:ahLst/>
              <a:cxnLst/>
              <a:rect r="r" b="b" t="t" l="l"/>
              <a:pathLst>
                <a:path h="744911" w="4729596">
                  <a:moveTo>
                    <a:pt x="0" y="0"/>
                  </a:moveTo>
                  <a:lnTo>
                    <a:pt x="4729597" y="0"/>
                  </a:lnTo>
                  <a:lnTo>
                    <a:pt x="4729597" y="744911"/>
                  </a:lnTo>
                  <a:lnTo>
                    <a:pt x="0" y="7449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3" id="43"/>
            <p:cNvSpPr/>
            <p:nvPr/>
          </p:nvSpPr>
          <p:spPr>
            <a:xfrm flipH="false" flipV="false" rot="0">
              <a:off x="0" y="37018"/>
              <a:ext cx="686451" cy="686451"/>
            </a:xfrm>
            <a:custGeom>
              <a:avLst/>
              <a:gdLst/>
              <a:ahLst/>
              <a:cxnLst/>
              <a:rect r="r" b="b" t="t" l="l"/>
              <a:pathLst>
                <a:path h="686451" w="686451">
                  <a:moveTo>
                    <a:pt x="0" y="0"/>
                  </a:moveTo>
                  <a:lnTo>
                    <a:pt x="686451" y="0"/>
                  </a:lnTo>
                  <a:lnTo>
                    <a:pt x="686451" y="686451"/>
                  </a:lnTo>
                  <a:lnTo>
                    <a:pt x="0" y="6864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44" id="44"/>
            <p:cNvSpPr txBox="true"/>
            <p:nvPr/>
          </p:nvSpPr>
          <p:spPr>
            <a:xfrm rot="0">
              <a:off x="1165283" y="-71491"/>
              <a:ext cx="4520862" cy="721672"/>
            </a:xfrm>
            <a:prstGeom prst="rect">
              <a:avLst/>
            </a:prstGeom>
          </p:spPr>
          <p:txBody>
            <a:bodyPr anchor="t" rtlCol="false" tIns="0" lIns="0" bIns="0" rIns="0">
              <a:spAutoFit/>
            </a:bodyPr>
            <a:lstStyle/>
            <a:p>
              <a:pPr algn="just">
                <a:lnSpc>
                  <a:spcPts val="5568"/>
                </a:lnSpc>
              </a:pPr>
              <a:r>
                <a:rPr lang="en-US" b="true" sz="2254">
                  <a:solidFill>
                    <a:srgbClr val="FEFEFE"/>
                  </a:solidFill>
                  <a:latin typeface="Roca Two Bold"/>
                  <a:ea typeface="Roca Two Bold"/>
                  <a:cs typeface="Roca Two Bold"/>
                  <a:sym typeface="Roca Two Bold"/>
                </a:rPr>
                <a:t>AniketBhardwaj.Com</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3">
              <a:alphaModFix amt="18000"/>
            </a:blip>
            <a:stretch>
              <a:fillRect l="0" t="-15224" r="0" b="-19740"/>
            </a:stretch>
          </a:blipFill>
        </p:spPr>
      </p:sp>
      <p:sp>
        <p:nvSpPr>
          <p:cNvPr name="TextBox 4" id="4"/>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STATISTICAL METHODS</a:t>
            </a:r>
          </a:p>
        </p:txBody>
      </p:sp>
      <p:sp>
        <p:nvSpPr>
          <p:cNvPr name="TextBox 5" id="5"/>
          <p:cNvSpPr txBox="true"/>
          <p:nvPr/>
        </p:nvSpPr>
        <p:spPr>
          <a:xfrm rot="0">
            <a:off x="444338" y="1743075"/>
            <a:ext cx="16069938" cy="2390140"/>
          </a:xfrm>
          <a:prstGeom prst="rect">
            <a:avLst/>
          </a:prstGeom>
        </p:spPr>
        <p:txBody>
          <a:bodyPr anchor="t" rtlCol="false" tIns="0" lIns="0" bIns="0" rIns="0">
            <a:spAutoFit/>
          </a:bodyPr>
          <a:lstStyle/>
          <a:p>
            <a:pPr algn="just">
              <a:lnSpc>
                <a:spcPts val="4759"/>
              </a:lnSpc>
            </a:pPr>
            <a:r>
              <a:rPr lang="en-US" sz="3399" spc="-6">
                <a:solidFill>
                  <a:srgbClr val="000000"/>
                </a:solidFill>
                <a:latin typeface="Vollkorn"/>
                <a:ea typeface="Vollkorn"/>
                <a:cs typeface="Vollkorn"/>
                <a:sym typeface="Vollkorn"/>
              </a:rPr>
              <a:t>Central tendency, dispersion, standard error, coefficient of variation; Probability distributions (normal, binomial of Poission) and Confidence limits. Test of statistical significance (t-test, Chi-square): Analysis of variance- Random Block Design and its application in plant breeding and genetics; Correlation and Regression.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3">
              <a:alphaModFix amt="18000"/>
            </a:blip>
            <a:stretch>
              <a:fillRect l="0" t="-15224" r="0" b="-19740"/>
            </a:stretch>
          </a:blipFill>
        </p:spPr>
      </p:sp>
      <p:sp>
        <p:nvSpPr>
          <p:cNvPr name="TextBox 4" id="4"/>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STATISTICAL METHODS</a:t>
            </a:r>
          </a:p>
        </p:txBody>
      </p:sp>
      <p:sp>
        <p:nvSpPr>
          <p:cNvPr name="TextBox 5" id="5"/>
          <p:cNvSpPr txBox="true"/>
          <p:nvPr/>
        </p:nvSpPr>
        <p:spPr>
          <a:xfrm rot="0">
            <a:off x="444338" y="1743075"/>
            <a:ext cx="16069938" cy="6178550"/>
          </a:xfrm>
          <a:prstGeom prst="rect">
            <a:avLst/>
          </a:prstGeom>
        </p:spPr>
        <p:txBody>
          <a:bodyPr anchor="t" rtlCol="false" tIns="0" lIns="0" bIns="0" rIns="0">
            <a:spAutoFit/>
          </a:bodyPr>
          <a:lstStyle/>
          <a:p>
            <a:pPr algn="just" marL="755647" indent="-377824" lvl="1">
              <a:lnSpc>
                <a:spcPts val="4899"/>
              </a:lnSpc>
              <a:buFont typeface="Arial"/>
              <a:buChar char="•"/>
            </a:pPr>
            <a:r>
              <a:rPr lang="en-US" sz="3499" spc="-6">
                <a:solidFill>
                  <a:srgbClr val="000000"/>
                </a:solidFill>
                <a:latin typeface="Vollkorn"/>
                <a:ea typeface="Vollkorn"/>
                <a:cs typeface="Vollkorn"/>
                <a:sym typeface="Vollkorn"/>
              </a:rPr>
              <a:t>It is the discipline that concerns the collection, organization, analysis, interpretation and presentation of data in such a way that meaningful conclusion can be drawn from them. Statistics teaches us to use a limited sample to make intelligent and accurate conclusions about a greater population. There are two types of statistical methods are used in analyzing data: descriptive and inferential statistics.</a:t>
            </a:r>
          </a:p>
          <a:p>
            <a:pPr algn="just" marL="755647" indent="-377824" lvl="1">
              <a:lnSpc>
                <a:spcPts val="4899"/>
              </a:lnSpc>
              <a:buFont typeface="Arial"/>
              <a:buChar char="•"/>
            </a:pPr>
            <a:r>
              <a:rPr lang="en-US" sz="3499" spc="-6">
                <a:solidFill>
                  <a:srgbClr val="000000"/>
                </a:solidFill>
                <a:latin typeface="Vollkorn"/>
                <a:ea typeface="Vollkorn"/>
                <a:cs typeface="Vollkorn"/>
                <a:sym typeface="Vollkorn"/>
              </a:rPr>
              <a:t>Descriptive statistics are used to synopsize data from a sample exercising the mean or standard deviation.</a:t>
            </a:r>
          </a:p>
          <a:p>
            <a:pPr algn="just" marL="755647" indent="-377824" lvl="1">
              <a:lnSpc>
                <a:spcPts val="4899"/>
              </a:lnSpc>
              <a:buFont typeface="Arial"/>
              <a:buChar char="•"/>
            </a:pPr>
            <a:r>
              <a:rPr lang="en-US" sz="3499" spc="-6">
                <a:solidFill>
                  <a:srgbClr val="000000"/>
                </a:solidFill>
                <a:latin typeface="Vollkorn"/>
                <a:ea typeface="Vollkorn"/>
                <a:cs typeface="Vollkorn"/>
                <a:sym typeface="Vollkorn"/>
              </a:rPr>
              <a:t>Inferential statistics are used when data is viewed as a subclass of a specific population.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3">
              <a:alphaModFix amt="18000"/>
            </a:blip>
            <a:stretch>
              <a:fillRect l="0" t="-15224" r="0" b="-19740"/>
            </a:stretch>
          </a:blipFill>
        </p:spPr>
      </p:sp>
      <p:sp>
        <p:nvSpPr>
          <p:cNvPr name="TextBox 4" id="4"/>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DESCRIPTIVE STATISTICS</a:t>
            </a:r>
          </a:p>
        </p:txBody>
      </p:sp>
      <p:sp>
        <p:nvSpPr>
          <p:cNvPr name="TextBox 5" id="5"/>
          <p:cNvSpPr txBox="true"/>
          <p:nvPr/>
        </p:nvSpPr>
        <p:spPr>
          <a:xfrm rot="0">
            <a:off x="444338" y="1752600"/>
            <a:ext cx="16069938" cy="2050415"/>
          </a:xfrm>
          <a:prstGeom prst="rect">
            <a:avLst/>
          </a:prstGeom>
        </p:spPr>
        <p:txBody>
          <a:bodyPr anchor="t" rtlCol="false" tIns="0" lIns="0" bIns="0" rIns="0">
            <a:spAutoFit/>
          </a:bodyPr>
          <a:lstStyle/>
          <a:p>
            <a:pPr algn="just" marL="626111" indent="-313055" lvl="1">
              <a:lnSpc>
                <a:spcPts val="4060"/>
              </a:lnSpc>
              <a:buFont typeface="Arial"/>
              <a:buChar char="•"/>
            </a:pPr>
            <a:r>
              <a:rPr lang="en-US" sz="2900" spc="-5">
                <a:solidFill>
                  <a:srgbClr val="000000"/>
                </a:solidFill>
                <a:latin typeface="Vollkorn"/>
                <a:ea typeface="Vollkorn"/>
                <a:cs typeface="Vollkorn"/>
                <a:sym typeface="Vollkorn"/>
              </a:rPr>
              <a:t>Descriptive statistics uses the data to provide descriptions of the population, entire through numerical calculations or graphs or tables.</a:t>
            </a:r>
            <a:r>
              <a:rPr lang="en-US" sz="2900" spc="-5">
                <a:solidFill>
                  <a:srgbClr val="000000"/>
                </a:solidFill>
                <a:latin typeface="Vollkorn"/>
                <a:ea typeface="Vollkorn"/>
                <a:cs typeface="Vollkorn"/>
                <a:sym typeface="Vollkorn"/>
              </a:rPr>
              <a:t> </a:t>
            </a:r>
          </a:p>
          <a:p>
            <a:pPr algn="just" marL="626111" indent="-313055" lvl="1">
              <a:lnSpc>
                <a:spcPts val="4060"/>
              </a:lnSpc>
              <a:buFont typeface="Arial"/>
              <a:buChar char="•"/>
            </a:pPr>
            <a:r>
              <a:rPr lang="en-US" sz="2900" spc="-5">
                <a:solidFill>
                  <a:srgbClr val="000000"/>
                </a:solidFill>
                <a:latin typeface="Vollkorn"/>
                <a:ea typeface="Vollkorn"/>
                <a:cs typeface="Vollkorn"/>
                <a:sym typeface="Vollkorn"/>
              </a:rPr>
              <a:t>Descriptive statistics enables us to present the data in a more meaningful way, which allows simpler interpretation of the data. </a:t>
            </a:r>
          </a:p>
        </p:txBody>
      </p:sp>
      <p:grpSp>
        <p:nvGrpSpPr>
          <p:cNvPr name="Group 6" id="6"/>
          <p:cNvGrpSpPr/>
          <p:nvPr/>
        </p:nvGrpSpPr>
        <p:grpSpPr>
          <a:xfrm rot="0">
            <a:off x="465523" y="4088765"/>
            <a:ext cx="16027568" cy="5070577"/>
            <a:chOff x="0" y="0"/>
            <a:chExt cx="21370091" cy="6760769"/>
          </a:xfrm>
        </p:grpSpPr>
        <p:sp>
          <p:nvSpPr>
            <p:cNvPr name="Freeform 7" id="7"/>
            <p:cNvSpPr/>
            <p:nvPr/>
          </p:nvSpPr>
          <p:spPr>
            <a:xfrm flipH="false" flipV="false" rot="0">
              <a:off x="2321708" y="732367"/>
              <a:ext cx="17149766" cy="2614598"/>
            </a:xfrm>
            <a:custGeom>
              <a:avLst/>
              <a:gdLst/>
              <a:ahLst/>
              <a:cxnLst/>
              <a:rect r="r" b="b" t="t" l="l"/>
              <a:pathLst>
                <a:path h="2614598" w="17149766">
                  <a:moveTo>
                    <a:pt x="0" y="0"/>
                  </a:moveTo>
                  <a:lnTo>
                    <a:pt x="17149765" y="0"/>
                  </a:lnTo>
                  <a:lnTo>
                    <a:pt x="17149765" y="2614598"/>
                  </a:lnTo>
                  <a:lnTo>
                    <a:pt x="0" y="26145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4747850" y="-85725"/>
              <a:ext cx="12091969" cy="792692"/>
            </a:xfrm>
            <a:prstGeom prst="rect">
              <a:avLst/>
            </a:prstGeom>
          </p:spPr>
          <p:txBody>
            <a:bodyPr anchor="t" rtlCol="false" tIns="0" lIns="0" bIns="0" rIns="0">
              <a:spAutoFit/>
            </a:bodyPr>
            <a:lstStyle/>
            <a:p>
              <a:pPr algn="ctr">
                <a:lnSpc>
                  <a:spcPts val="4900"/>
                </a:lnSpc>
              </a:pPr>
              <a:r>
                <a:rPr lang="en-US" b="true" sz="3500">
                  <a:solidFill>
                    <a:srgbClr val="33A685"/>
                  </a:solidFill>
                  <a:latin typeface="Vollkorn Bold"/>
                  <a:ea typeface="Vollkorn Bold"/>
                  <a:cs typeface="Vollkorn Bold"/>
                  <a:sym typeface="Vollkorn Bold"/>
                </a:rPr>
                <a:t>TYPES OF DESCRIPTIVE STATISTICS </a:t>
              </a:r>
            </a:p>
          </p:txBody>
        </p:sp>
        <p:sp>
          <p:nvSpPr>
            <p:cNvPr name="TextBox 9" id="9"/>
            <p:cNvSpPr txBox="true"/>
            <p:nvPr/>
          </p:nvSpPr>
          <p:spPr>
            <a:xfrm rot="0">
              <a:off x="0" y="3092442"/>
              <a:ext cx="4930159" cy="2499927"/>
            </a:xfrm>
            <a:prstGeom prst="rect">
              <a:avLst/>
            </a:prstGeom>
          </p:spPr>
          <p:txBody>
            <a:bodyPr anchor="t" rtlCol="false" tIns="0" lIns="0" bIns="0" rIns="0">
              <a:spAutoFit/>
            </a:bodyPr>
            <a:lstStyle/>
            <a:p>
              <a:pPr algn="ctr">
                <a:lnSpc>
                  <a:spcPts val="3485"/>
                </a:lnSpc>
              </a:pPr>
              <a:r>
                <a:rPr lang="en-US" b="true" sz="2900">
                  <a:solidFill>
                    <a:srgbClr val="33A685"/>
                  </a:solidFill>
                  <a:latin typeface="Vollkorn Bold"/>
                  <a:ea typeface="Vollkorn Bold"/>
                  <a:cs typeface="Vollkorn Bold"/>
                  <a:sym typeface="Vollkorn Bold"/>
                </a:rPr>
                <a:t>Measures of frequency </a:t>
              </a:r>
            </a:p>
            <a:p>
              <a:pPr algn="ctr">
                <a:lnSpc>
                  <a:spcPts val="4060"/>
                </a:lnSpc>
              </a:pPr>
              <a:r>
                <a:rPr lang="en-US" sz="2900">
                  <a:solidFill>
                    <a:srgbClr val="000000"/>
                  </a:solidFill>
                  <a:latin typeface="Vollkorn"/>
                  <a:ea typeface="Vollkorn"/>
                  <a:cs typeface="Vollkorn"/>
                  <a:sym typeface="Vollkorn"/>
                </a:rPr>
                <a:t>(count, percent,</a:t>
              </a:r>
            </a:p>
            <a:p>
              <a:pPr algn="ctr">
                <a:lnSpc>
                  <a:spcPts val="4060"/>
                </a:lnSpc>
              </a:pPr>
              <a:r>
                <a:rPr lang="en-US" sz="2900">
                  <a:solidFill>
                    <a:srgbClr val="000000"/>
                  </a:solidFill>
                  <a:latin typeface="Vollkorn"/>
                  <a:ea typeface="Vollkorn"/>
                  <a:cs typeface="Vollkorn"/>
                  <a:sym typeface="Vollkorn"/>
                </a:rPr>
                <a:t>frequency) </a:t>
              </a:r>
            </a:p>
          </p:txBody>
        </p:sp>
        <p:sp>
          <p:nvSpPr>
            <p:cNvPr name="TextBox 10" id="10"/>
            <p:cNvSpPr txBox="true"/>
            <p:nvPr/>
          </p:nvSpPr>
          <p:spPr>
            <a:xfrm rot="0">
              <a:off x="5207841" y="3194042"/>
              <a:ext cx="4930159" cy="2398327"/>
            </a:xfrm>
            <a:prstGeom prst="rect">
              <a:avLst/>
            </a:prstGeom>
          </p:spPr>
          <p:txBody>
            <a:bodyPr anchor="t" rtlCol="false" tIns="0" lIns="0" bIns="0" rIns="0">
              <a:spAutoFit/>
            </a:bodyPr>
            <a:lstStyle/>
            <a:p>
              <a:pPr algn="ctr">
                <a:lnSpc>
                  <a:spcPts val="3485"/>
                </a:lnSpc>
              </a:pPr>
              <a:r>
                <a:rPr lang="en-US" b="true" sz="2900">
                  <a:solidFill>
                    <a:srgbClr val="33A685"/>
                  </a:solidFill>
                  <a:latin typeface="Vollkorn Bold"/>
                  <a:ea typeface="Vollkorn Bold"/>
                  <a:cs typeface="Vollkorn Bold"/>
                  <a:sym typeface="Vollkorn Bold"/>
                </a:rPr>
                <a:t>Measures of</a:t>
              </a:r>
            </a:p>
            <a:p>
              <a:pPr algn="ctr">
                <a:lnSpc>
                  <a:spcPts val="3485"/>
                </a:lnSpc>
              </a:pPr>
              <a:r>
                <a:rPr lang="en-US" b="true" sz="2900">
                  <a:solidFill>
                    <a:srgbClr val="33A685"/>
                  </a:solidFill>
                  <a:latin typeface="Vollkorn Bold"/>
                  <a:ea typeface="Vollkorn Bold"/>
                  <a:cs typeface="Vollkorn Bold"/>
                  <a:sym typeface="Vollkorn Bold"/>
                </a:rPr>
                <a:t>central tendency</a:t>
              </a:r>
              <a:r>
                <a:rPr lang="en-US" sz="2900">
                  <a:solidFill>
                    <a:srgbClr val="FF0000"/>
                  </a:solidFill>
                  <a:latin typeface="Vollkorn"/>
                  <a:ea typeface="Vollkorn"/>
                  <a:cs typeface="Vollkorn"/>
                  <a:sym typeface="Vollkorn"/>
                </a:rPr>
                <a:t> </a:t>
              </a:r>
            </a:p>
            <a:p>
              <a:pPr algn="ctr">
                <a:lnSpc>
                  <a:spcPts val="3485"/>
                </a:lnSpc>
              </a:pPr>
              <a:r>
                <a:rPr lang="en-US" sz="2900">
                  <a:solidFill>
                    <a:srgbClr val="000000"/>
                  </a:solidFill>
                  <a:latin typeface="Vollkorn"/>
                  <a:ea typeface="Vollkorn"/>
                  <a:cs typeface="Vollkorn"/>
                  <a:sym typeface="Vollkorn"/>
                </a:rPr>
                <a:t>(mean, mode, median)</a:t>
              </a:r>
              <a:r>
                <a:rPr lang="en-US" sz="2900">
                  <a:solidFill>
                    <a:srgbClr val="FF0000"/>
                  </a:solidFill>
                  <a:latin typeface="Vollkorn"/>
                  <a:ea typeface="Vollkorn"/>
                  <a:cs typeface="Vollkorn"/>
                  <a:sym typeface="Vollkorn"/>
                </a:rPr>
                <a:t> </a:t>
              </a:r>
            </a:p>
            <a:p>
              <a:pPr algn="ctr">
                <a:lnSpc>
                  <a:spcPts val="4060"/>
                </a:lnSpc>
              </a:pPr>
              <a:r>
                <a:rPr lang="en-US" sz="2900">
                  <a:solidFill>
                    <a:srgbClr val="000000"/>
                  </a:solidFill>
                  <a:latin typeface="Vollkorn"/>
                  <a:ea typeface="Vollkorn"/>
                  <a:cs typeface="Vollkorn"/>
                  <a:sym typeface="Vollkorn"/>
                </a:rPr>
                <a:t> </a:t>
              </a:r>
            </a:p>
          </p:txBody>
        </p:sp>
        <p:sp>
          <p:nvSpPr>
            <p:cNvPr name="TextBox 11" id="11"/>
            <p:cNvSpPr txBox="true"/>
            <p:nvPr/>
          </p:nvSpPr>
          <p:spPr>
            <a:xfrm rot="0">
              <a:off x="10629208" y="3194042"/>
              <a:ext cx="4930159" cy="3566727"/>
            </a:xfrm>
            <a:prstGeom prst="rect">
              <a:avLst/>
            </a:prstGeom>
          </p:spPr>
          <p:txBody>
            <a:bodyPr anchor="t" rtlCol="false" tIns="0" lIns="0" bIns="0" rIns="0">
              <a:spAutoFit/>
            </a:bodyPr>
            <a:lstStyle/>
            <a:p>
              <a:pPr algn="ctr">
                <a:lnSpc>
                  <a:spcPts val="3485"/>
                </a:lnSpc>
              </a:pPr>
              <a:r>
                <a:rPr lang="en-US" b="true" sz="2900">
                  <a:solidFill>
                    <a:srgbClr val="33A685"/>
                  </a:solidFill>
                  <a:latin typeface="Vollkorn Bold"/>
                  <a:ea typeface="Vollkorn Bold"/>
                  <a:cs typeface="Vollkorn Bold"/>
                  <a:sym typeface="Vollkorn Bold"/>
                </a:rPr>
                <a:t>Measures of</a:t>
              </a:r>
            </a:p>
            <a:p>
              <a:pPr algn="ctr">
                <a:lnSpc>
                  <a:spcPts val="3485"/>
                </a:lnSpc>
              </a:pPr>
              <a:r>
                <a:rPr lang="en-US" b="true" sz="2900">
                  <a:solidFill>
                    <a:srgbClr val="33A685"/>
                  </a:solidFill>
                  <a:latin typeface="Vollkorn Bold"/>
                  <a:ea typeface="Vollkorn Bold"/>
                  <a:cs typeface="Vollkorn Bold"/>
                  <a:sym typeface="Vollkorn Bold"/>
                </a:rPr>
                <a:t>dispersion or variation </a:t>
              </a:r>
            </a:p>
            <a:p>
              <a:pPr algn="ctr">
                <a:lnSpc>
                  <a:spcPts val="3485"/>
                </a:lnSpc>
              </a:pPr>
              <a:r>
                <a:rPr lang="en-US" sz="2900">
                  <a:solidFill>
                    <a:srgbClr val="000000"/>
                  </a:solidFill>
                  <a:latin typeface="Vollkorn"/>
                  <a:ea typeface="Vollkorn"/>
                  <a:cs typeface="Vollkorn"/>
                  <a:sym typeface="Vollkorn"/>
                </a:rPr>
                <a:t>(range, variance, standard deviation) </a:t>
              </a:r>
            </a:p>
            <a:p>
              <a:pPr algn="ctr">
                <a:lnSpc>
                  <a:spcPts val="4060"/>
                </a:lnSpc>
              </a:pPr>
              <a:r>
                <a:rPr lang="en-US" sz="2900">
                  <a:solidFill>
                    <a:srgbClr val="000000"/>
                  </a:solidFill>
                  <a:latin typeface="Vollkorn"/>
                  <a:ea typeface="Vollkorn"/>
                  <a:cs typeface="Vollkorn"/>
                  <a:sym typeface="Vollkorn"/>
                </a:rPr>
                <a:t> </a:t>
              </a:r>
            </a:p>
          </p:txBody>
        </p:sp>
        <p:sp>
          <p:nvSpPr>
            <p:cNvPr name="TextBox 12" id="12"/>
            <p:cNvSpPr txBox="true"/>
            <p:nvPr/>
          </p:nvSpPr>
          <p:spPr>
            <a:xfrm rot="0">
              <a:off x="16439932" y="3337440"/>
              <a:ext cx="4930159" cy="2345343"/>
            </a:xfrm>
            <a:prstGeom prst="rect">
              <a:avLst/>
            </a:prstGeom>
          </p:spPr>
          <p:txBody>
            <a:bodyPr anchor="t" rtlCol="false" tIns="0" lIns="0" bIns="0" rIns="0">
              <a:spAutoFit/>
            </a:bodyPr>
            <a:lstStyle/>
            <a:p>
              <a:pPr algn="ctr">
                <a:lnSpc>
                  <a:spcPts val="3485"/>
                </a:lnSpc>
              </a:pPr>
              <a:r>
                <a:rPr lang="en-US" b="true" sz="2900">
                  <a:solidFill>
                    <a:srgbClr val="33A685"/>
                  </a:solidFill>
                  <a:latin typeface="Vollkorn Bold"/>
                  <a:ea typeface="Vollkorn Bold"/>
                  <a:cs typeface="Vollkorn Bold"/>
                  <a:sym typeface="Vollkorn Bold"/>
                </a:rPr>
                <a:t>Measures of</a:t>
              </a:r>
            </a:p>
            <a:p>
              <a:pPr algn="ctr">
                <a:lnSpc>
                  <a:spcPts val="3485"/>
                </a:lnSpc>
              </a:pPr>
              <a:r>
                <a:rPr lang="en-US" b="true" sz="2900">
                  <a:solidFill>
                    <a:srgbClr val="33A685"/>
                  </a:solidFill>
                  <a:latin typeface="Vollkorn Bold"/>
                  <a:ea typeface="Vollkorn Bold"/>
                  <a:cs typeface="Vollkorn Bold"/>
                  <a:sym typeface="Vollkorn Bold"/>
                </a:rPr>
                <a:t>position </a:t>
              </a:r>
            </a:p>
            <a:p>
              <a:pPr algn="ctr">
                <a:lnSpc>
                  <a:spcPts val="3485"/>
                </a:lnSpc>
              </a:pPr>
              <a:r>
                <a:rPr lang="en-US" sz="2900">
                  <a:solidFill>
                    <a:srgbClr val="000000"/>
                  </a:solidFill>
                  <a:latin typeface="Vollkorn"/>
                  <a:ea typeface="Vollkorn"/>
                  <a:cs typeface="Vollkorn"/>
                  <a:sym typeface="Vollkorn"/>
                </a:rPr>
                <a:t>(percentile ranks,  quartile ranks) </a:t>
              </a:r>
              <a:r>
                <a:rPr lang="en-US" sz="2900">
                  <a:solidFill>
                    <a:srgbClr val="000000"/>
                  </a:solidFill>
                  <a:latin typeface="Vollkorn"/>
                  <a:ea typeface="Vollkorn"/>
                  <a:cs typeface="Vollkorn"/>
                  <a:sym typeface="Vollkorn"/>
                </a:rPr>
                <a:t> </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3">
              <a:alphaModFix amt="18000"/>
            </a:blip>
            <a:stretch>
              <a:fillRect l="0" t="-15224" r="0" b="-19740"/>
            </a:stretch>
          </a:blipFill>
        </p:spPr>
      </p:sp>
      <p:sp>
        <p:nvSpPr>
          <p:cNvPr name="TextBox 4" id="4"/>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INTERFERENTIAL STATISTICS</a:t>
            </a:r>
            <a:r>
              <a:rPr lang="en-US" sz="6618">
                <a:solidFill>
                  <a:srgbClr val="010440"/>
                </a:solidFill>
                <a:latin typeface="Anton"/>
                <a:ea typeface="Anton"/>
                <a:cs typeface="Anton"/>
                <a:sym typeface="Anton"/>
              </a:rPr>
              <a:t> </a:t>
            </a:r>
          </a:p>
        </p:txBody>
      </p:sp>
      <p:sp>
        <p:nvSpPr>
          <p:cNvPr name="TextBox 5" id="5"/>
          <p:cNvSpPr txBox="true"/>
          <p:nvPr/>
        </p:nvSpPr>
        <p:spPr>
          <a:xfrm rot="0">
            <a:off x="444338" y="1638300"/>
            <a:ext cx="16069938" cy="4361308"/>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Interferential statistics makes interferences and predictions about a population based on a sample of data taken from the population in question.</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Through interferential statistics, one can take data from samples and make generalizations about a population.</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The most common methodologies in inferential statistics are hypothesis tests, confidence intervals, and regression analysis.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66228" y="459295"/>
            <a:ext cx="8396531" cy="557585"/>
          </a:xfrm>
          <a:prstGeom prst="rect">
            <a:avLst/>
          </a:prstGeom>
        </p:spPr>
        <p:txBody>
          <a:bodyPr anchor="t" rtlCol="false" tIns="0" lIns="0" bIns="0" rIns="0">
            <a:spAutoFit/>
          </a:bodyPr>
          <a:lstStyle/>
          <a:p>
            <a:pPr algn="ctr">
              <a:lnSpc>
                <a:spcPts val="4536"/>
              </a:lnSpc>
            </a:pPr>
            <a:r>
              <a:rPr lang="en-US" b="true" sz="3240">
                <a:solidFill>
                  <a:srgbClr val="33A685"/>
                </a:solidFill>
                <a:latin typeface="Vollkorn Bold"/>
                <a:ea typeface="Vollkorn Bold"/>
                <a:cs typeface="Vollkorn Bold"/>
                <a:sym typeface="Vollkorn Bold"/>
              </a:rPr>
              <a:t>TYPES OF INTERFERENTIAL STATISTICS</a:t>
            </a:r>
          </a:p>
        </p:txBody>
      </p:sp>
      <p:sp>
        <p:nvSpPr>
          <p:cNvPr name="TextBox 4" id="4"/>
          <p:cNvSpPr txBox="true"/>
          <p:nvPr/>
        </p:nvSpPr>
        <p:spPr>
          <a:xfrm rot="0">
            <a:off x="444338" y="3160563"/>
            <a:ext cx="2341177" cy="1417588"/>
          </a:xfrm>
          <a:prstGeom prst="rect">
            <a:avLst/>
          </a:prstGeom>
        </p:spPr>
        <p:txBody>
          <a:bodyPr anchor="t" rtlCol="false" tIns="0" lIns="0" bIns="0" rIns="0">
            <a:spAutoFit/>
          </a:bodyPr>
          <a:lstStyle/>
          <a:p>
            <a:pPr algn="ctr">
              <a:lnSpc>
                <a:spcPts val="3758"/>
              </a:lnSpc>
            </a:pPr>
            <a:r>
              <a:rPr lang="en-US" b="true" sz="2684">
                <a:solidFill>
                  <a:srgbClr val="000000"/>
                </a:solidFill>
                <a:latin typeface="Vollkorn Bold"/>
                <a:ea typeface="Vollkorn Bold"/>
                <a:cs typeface="Vollkorn Bold"/>
                <a:sym typeface="Vollkorn Bold"/>
              </a:rPr>
              <a:t>LINEAR REGRESSION ANALYSIS</a:t>
            </a:r>
          </a:p>
        </p:txBody>
      </p:sp>
      <p:sp>
        <p:nvSpPr>
          <p:cNvPr name="TextBox 5" id="5"/>
          <p:cNvSpPr txBox="true"/>
          <p:nvPr/>
        </p:nvSpPr>
        <p:spPr>
          <a:xfrm rot="0">
            <a:off x="2088801" y="4745001"/>
            <a:ext cx="3423449" cy="1333171"/>
          </a:xfrm>
          <a:prstGeom prst="rect">
            <a:avLst/>
          </a:prstGeom>
        </p:spPr>
        <p:txBody>
          <a:bodyPr anchor="t" rtlCol="false" tIns="0" lIns="0" bIns="0" rIns="0">
            <a:spAutoFit/>
          </a:bodyPr>
          <a:lstStyle/>
          <a:p>
            <a:pPr algn="ctr">
              <a:lnSpc>
                <a:spcPts val="3227"/>
              </a:lnSpc>
            </a:pPr>
            <a:r>
              <a:rPr lang="en-US" b="true" sz="2684">
                <a:solidFill>
                  <a:srgbClr val="000000"/>
                </a:solidFill>
                <a:latin typeface="Vollkorn Bold"/>
                <a:ea typeface="Vollkorn Bold"/>
                <a:cs typeface="Vollkorn Bold"/>
                <a:sym typeface="Vollkorn Bold"/>
              </a:rPr>
              <a:t>LOGISTIC</a:t>
            </a:r>
          </a:p>
          <a:p>
            <a:pPr algn="ctr">
              <a:lnSpc>
                <a:spcPts val="3758"/>
              </a:lnSpc>
            </a:pPr>
            <a:r>
              <a:rPr lang="en-US" b="true" sz="2684">
                <a:solidFill>
                  <a:srgbClr val="000000"/>
                </a:solidFill>
                <a:latin typeface="Vollkorn Bold"/>
                <a:ea typeface="Vollkorn Bold"/>
                <a:cs typeface="Vollkorn Bold"/>
                <a:sym typeface="Vollkorn Bold"/>
              </a:rPr>
              <a:t>REGRESSION ANALYSIS</a:t>
            </a:r>
          </a:p>
        </p:txBody>
      </p:sp>
      <p:sp>
        <p:nvSpPr>
          <p:cNvPr name="TextBox 6" id="6"/>
          <p:cNvSpPr txBox="true"/>
          <p:nvPr/>
        </p:nvSpPr>
        <p:spPr>
          <a:xfrm rot="0">
            <a:off x="4937735" y="3208188"/>
            <a:ext cx="3423449" cy="1262621"/>
          </a:xfrm>
          <a:prstGeom prst="rect">
            <a:avLst/>
          </a:prstGeom>
        </p:spPr>
        <p:txBody>
          <a:bodyPr anchor="t" rtlCol="false" tIns="0" lIns="0" bIns="0" rIns="0">
            <a:spAutoFit/>
          </a:bodyPr>
          <a:lstStyle/>
          <a:p>
            <a:pPr algn="ctr">
              <a:lnSpc>
                <a:spcPts val="3227"/>
              </a:lnSpc>
            </a:pPr>
            <a:r>
              <a:rPr lang="en-US" b="true" sz="2684">
                <a:solidFill>
                  <a:srgbClr val="000000"/>
                </a:solidFill>
                <a:latin typeface="Vollkorn Bold"/>
                <a:ea typeface="Vollkorn Bold"/>
                <a:cs typeface="Vollkorn Bold"/>
                <a:sym typeface="Vollkorn Bold"/>
              </a:rPr>
              <a:t>ANALYSIS OF VARIANCE</a:t>
            </a:r>
          </a:p>
          <a:p>
            <a:pPr algn="ctr">
              <a:lnSpc>
                <a:spcPts val="3758"/>
              </a:lnSpc>
            </a:pPr>
            <a:r>
              <a:rPr lang="en-US" b="true" sz="2684">
                <a:solidFill>
                  <a:srgbClr val="000000"/>
                </a:solidFill>
                <a:latin typeface="Vollkorn Bold"/>
                <a:ea typeface="Vollkorn Bold"/>
                <a:cs typeface="Vollkorn Bold"/>
                <a:sym typeface="Vollkorn Bold"/>
              </a:rPr>
              <a:t>(ANOVA)</a:t>
            </a:r>
          </a:p>
        </p:txBody>
      </p:sp>
      <p:sp>
        <p:nvSpPr>
          <p:cNvPr name="TextBox 7" id="7"/>
          <p:cNvSpPr txBox="true"/>
          <p:nvPr/>
        </p:nvSpPr>
        <p:spPr>
          <a:xfrm rot="0">
            <a:off x="12958850" y="4511887"/>
            <a:ext cx="3423449" cy="1417588"/>
          </a:xfrm>
          <a:prstGeom prst="rect">
            <a:avLst/>
          </a:prstGeom>
        </p:spPr>
        <p:txBody>
          <a:bodyPr anchor="t" rtlCol="false" tIns="0" lIns="0" bIns="0" rIns="0">
            <a:spAutoFit/>
          </a:bodyPr>
          <a:lstStyle/>
          <a:p>
            <a:pPr algn="ctr">
              <a:lnSpc>
                <a:spcPts val="3758"/>
              </a:lnSpc>
            </a:pPr>
            <a:r>
              <a:rPr lang="en-US" b="true" sz="2684">
                <a:solidFill>
                  <a:srgbClr val="000000"/>
                </a:solidFill>
                <a:latin typeface="Vollkorn Bold"/>
                <a:ea typeface="Vollkorn Bold"/>
                <a:cs typeface="Vollkorn Bold"/>
                <a:sym typeface="Vollkorn Bold"/>
              </a:rPr>
              <a:t>PEARSON CORRELATION ANALYSIS</a:t>
            </a:r>
          </a:p>
        </p:txBody>
      </p:sp>
      <p:sp>
        <p:nvSpPr>
          <p:cNvPr name="TextBox 8" id="8"/>
          <p:cNvSpPr txBox="true"/>
          <p:nvPr/>
        </p:nvSpPr>
        <p:spPr>
          <a:xfrm rot="0">
            <a:off x="10512957" y="3160563"/>
            <a:ext cx="3423449" cy="1417588"/>
          </a:xfrm>
          <a:prstGeom prst="rect">
            <a:avLst/>
          </a:prstGeom>
        </p:spPr>
        <p:txBody>
          <a:bodyPr anchor="t" rtlCol="false" tIns="0" lIns="0" bIns="0" rIns="0">
            <a:spAutoFit/>
          </a:bodyPr>
          <a:lstStyle/>
          <a:p>
            <a:pPr algn="ctr">
              <a:lnSpc>
                <a:spcPts val="3758"/>
              </a:lnSpc>
            </a:pPr>
            <a:r>
              <a:rPr lang="en-US" b="true" sz="2684">
                <a:solidFill>
                  <a:srgbClr val="000000"/>
                </a:solidFill>
                <a:latin typeface="Vollkorn Bold"/>
                <a:ea typeface="Vollkorn Bold"/>
                <a:cs typeface="Vollkorn Bold"/>
                <a:sym typeface="Vollkorn Bold"/>
              </a:rPr>
              <a:t>STATISTICAL SIGNIFICANCE (T-TEST)</a:t>
            </a:r>
          </a:p>
        </p:txBody>
      </p:sp>
      <p:sp>
        <p:nvSpPr>
          <p:cNvPr name="TextBox 9" id="9"/>
          <p:cNvSpPr txBox="true"/>
          <p:nvPr/>
        </p:nvSpPr>
        <p:spPr>
          <a:xfrm rot="0">
            <a:off x="7524728" y="4703646"/>
            <a:ext cx="3423449" cy="1225829"/>
          </a:xfrm>
          <a:prstGeom prst="rect">
            <a:avLst/>
          </a:prstGeom>
        </p:spPr>
        <p:txBody>
          <a:bodyPr anchor="t" rtlCol="false" tIns="0" lIns="0" bIns="0" rIns="0">
            <a:spAutoFit/>
          </a:bodyPr>
          <a:lstStyle/>
          <a:p>
            <a:pPr algn="ctr">
              <a:lnSpc>
                <a:spcPts val="3227"/>
              </a:lnSpc>
            </a:pPr>
            <a:r>
              <a:rPr lang="en-US" b="true" sz="2684">
                <a:solidFill>
                  <a:srgbClr val="000000"/>
                </a:solidFill>
                <a:latin typeface="Vollkorn Bold"/>
                <a:ea typeface="Vollkorn Bold"/>
                <a:cs typeface="Vollkorn Bold"/>
                <a:sym typeface="Vollkorn Bold"/>
              </a:rPr>
              <a:t>ANALYSIS OF CO-VARIANCE</a:t>
            </a:r>
          </a:p>
          <a:p>
            <a:pPr algn="ctr">
              <a:lnSpc>
                <a:spcPts val="3227"/>
              </a:lnSpc>
            </a:pPr>
            <a:r>
              <a:rPr lang="en-US" b="true" sz="2684">
                <a:solidFill>
                  <a:srgbClr val="000000"/>
                </a:solidFill>
                <a:latin typeface="Vollkorn Bold"/>
                <a:ea typeface="Vollkorn Bold"/>
                <a:cs typeface="Vollkorn Bold"/>
                <a:sym typeface="Vollkorn Bold"/>
              </a:rPr>
              <a:t>(ANCOVA)</a:t>
            </a:r>
          </a:p>
        </p:txBody>
      </p:sp>
      <p:grpSp>
        <p:nvGrpSpPr>
          <p:cNvPr name="Group 10" id="10"/>
          <p:cNvGrpSpPr/>
          <p:nvPr/>
        </p:nvGrpSpPr>
        <p:grpSpPr>
          <a:xfrm rot="0">
            <a:off x="1364087" y="1267125"/>
            <a:ext cx="13631278" cy="3203684"/>
            <a:chOff x="0" y="0"/>
            <a:chExt cx="18175038" cy="4271579"/>
          </a:xfrm>
        </p:grpSpPr>
        <p:sp>
          <p:nvSpPr>
            <p:cNvPr name="Freeform 11" id="11"/>
            <p:cNvSpPr/>
            <p:nvPr/>
          </p:nvSpPr>
          <p:spPr>
            <a:xfrm flipH="false" flipV="false" rot="0">
              <a:off x="0" y="0"/>
              <a:ext cx="18175038" cy="2371418"/>
            </a:xfrm>
            <a:custGeom>
              <a:avLst/>
              <a:gdLst/>
              <a:ahLst/>
              <a:cxnLst/>
              <a:rect r="r" b="b" t="t" l="l"/>
              <a:pathLst>
                <a:path h="2371418" w="18175038">
                  <a:moveTo>
                    <a:pt x="0" y="0"/>
                  </a:moveTo>
                  <a:lnTo>
                    <a:pt x="18175038" y="0"/>
                  </a:lnTo>
                  <a:lnTo>
                    <a:pt x="18175038" y="2371418"/>
                  </a:lnTo>
                  <a:lnTo>
                    <a:pt x="0" y="23714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12" id="12"/>
            <p:cNvSpPr/>
            <p:nvPr/>
          </p:nvSpPr>
          <p:spPr>
            <a:xfrm>
              <a:off x="3496032" y="2081264"/>
              <a:ext cx="0" cy="2190315"/>
            </a:xfrm>
            <a:prstGeom prst="line">
              <a:avLst/>
            </a:prstGeom>
            <a:ln cap="flat" w="58792">
              <a:solidFill>
                <a:srgbClr val="000000"/>
              </a:solidFill>
              <a:prstDash val="solid"/>
              <a:headEnd type="none" len="sm" w="sm"/>
              <a:tailEnd type="none" len="sm" w="sm"/>
            </a:ln>
          </p:spPr>
        </p:sp>
        <p:sp>
          <p:nvSpPr>
            <p:cNvPr name="AutoShape 13" id="13"/>
            <p:cNvSpPr/>
            <p:nvPr/>
          </p:nvSpPr>
          <p:spPr>
            <a:xfrm>
              <a:off x="10484730" y="2081264"/>
              <a:ext cx="0" cy="2190315"/>
            </a:xfrm>
            <a:prstGeom prst="line">
              <a:avLst/>
            </a:prstGeom>
            <a:ln cap="flat" w="58792">
              <a:solidFill>
                <a:srgbClr val="000000"/>
              </a:solidFill>
              <a:prstDash val="solid"/>
              <a:headEnd type="none" len="sm" w="sm"/>
              <a:tailEnd type="none" len="sm" w="sm"/>
            </a:ln>
          </p:spPr>
        </p:sp>
        <p:sp>
          <p:nvSpPr>
            <p:cNvPr name="AutoShape 14" id="14"/>
            <p:cNvSpPr/>
            <p:nvPr/>
          </p:nvSpPr>
          <p:spPr>
            <a:xfrm>
              <a:off x="18003594" y="2081264"/>
              <a:ext cx="0" cy="2190315"/>
            </a:xfrm>
            <a:prstGeom prst="line">
              <a:avLst/>
            </a:prstGeom>
            <a:ln cap="flat" w="58792">
              <a:solidFill>
                <a:srgbClr val="000000"/>
              </a:solidFill>
              <a:prstDash val="solid"/>
              <a:headEnd type="none" len="sm" w="sm"/>
              <a:tailEnd type="none" len="sm" w="sm"/>
            </a:ln>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319"/>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CHARACTERISTICS OF STATISTICS</a:t>
            </a:r>
            <a:r>
              <a:rPr lang="en-US" sz="6618">
                <a:solidFill>
                  <a:srgbClr val="010440"/>
                </a:solidFill>
                <a:latin typeface="Anton"/>
                <a:ea typeface="Anton"/>
                <a:cs typeface="Anton"/>
                <a:sym typeface="Anton"/>
              </a:rPr>
              <a:t> </a:t>
            </a:r>
          </a:p>
        </p:txBody>
      </p:sp>
      <p:sp>
        <p:nvSpPr>
          <p:cNvPr name="TextBox 4" id="4"/>
          <p:cNvSpPr txBox="true"/>
          <p:nvPr/>
        </p:nvSpPr>
        <p:spPr>
          <a:xfrm rot="0">
            <a:off x="444338" y="1638300"/>
            <a:ext cx="16069938" cy="3627883"/>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Statistics are aggregates of facts.</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Statistic are numerically expressed.</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Statistic are affected to a marked extent by multiplicity of causes.</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Statistic are enumerated or estimated according to a reasonable standard of accuracy.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DATA</a:t>
            </a:r>
            <a:r>
              <a:rPr lang="en-US" sz="6618">
                <a:solidFill>
                  <a:srgbClr val="010440"/>
                </a:solidFill>
                <a:latin typeface="Anton"/>
                <a:ea typeface="Anton"/>
                <a:cs typeface="Anton"/>
                <a:sym typeface="Anton"/>
              </a:rPr>
              <a:t> </a:t>
            </a:r>
          </a:p>
        </p:txBody>
      </p:sp>
      <p:sp>
        <p:nvSpPr>
          <p:cNvPr name="TextBox 4" id="4"/>
          <p:cNvSpPr txBox="true"/>
          <p:nvPr/>
        </p:nvSpPr>
        <p:spPr>
          <a:xfrm rot="0">
            <a:off x="444338" y="1638300"/>
            <a:ext cx="16069938" cy="3627883"/>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A piece of information which you collect through your study called data.</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In other words it is a set of facts and figures which are useful in a particular purpose like a survey or an analysis. When one arrange data in an organized form, they refers to as information.</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Data can be classified as qualitative and quantitative.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319"/>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TYPES OF STATISTICAL DATA</a:t>
            </a:r>
          </a:p>
        </p:txBody>
      </p:sp>
      <p:sp>
        <p:nvSpPr>
          <p:cNvPr name="Freeform 4" id="4"/>
          <p:cNvSpPr/>
          <p:nvPr/>
        </p:nvSpPr>
        <p:spPr>
          <a:xfrm flipH="false" flipV="false" rot="0">
            <a:off x="3195054" y="4571529"/>
            <a:ext cx="3625394" cy="958953"/>
          </a:xfrm>
          <a:custGeom>
            <a:avLst/>
            <a:gdLst/>
            <a:ahLst/>
            <a:cxnLst/>
            <a:rect r="r" b="b" t="t" l="l"/>
            <a:pathLst>
              <a:path h="958953" w="3625394">
                <a:moveTo>
                  <a:pt x="0" y="0"/>
                </a:moveTo>
                <a:lnTo>
                  <a:pt x="3625394" y="0"/>
                </a:lnTo>
                <a:lnTo>
                  <a:pt x="3625394" y="958954"/>
                </a:lnTo>
                <a:lnTo>
                  <a:pt x="0" y="9589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5106246" y="6597379"/>
            <a:ext cx="2820681" cy="757775"/>
          </a:xfrm>
          <a:custGeom>
            <a:avLst/>
            <a:gdLst/>
            <a:ahLst/>
            <a:cxnLst/>
            <a:rect r="r" b="b" t="t" l="l"/>
            <a:pathLst>
              <a:path h="757775" w="2820681">
                <a:moveTo>
                  <a:pt x="0" y="0"/>
                </a:moveTo>
                <a:lnTo>
                  <a:pt x="2820682" y="0"/>
                </a:lnTo>
                <a:lnTo>
                  <a:pt x="2820682" y="757775"/>
                </a:lnTo>
                <a:lnTo>
                  <a:pt x="0" y="75777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100355" y="2459158"/>
            <a:ext cx="8453670" cy="1361310"/>
          </a:xfrm>
          <a:custGeom>
            <a:avLst/>
            <a:gdLst/>
            <a:ahLst/>
            <a:cxnLst/>
            <a:rect r="r" b="b" t="t" l="l"/>
            <a:pathLst>
              <a:path h="1361310" w="8453670">
                <a:moveTo>
                  <a:pt x="0" y="0"/>
                </a:moveTo>
                <a:lnTo>
                  <a:pt x="8453671" y="0"/>
                </a:lnTo>
                <a:lnTo>
                  <a:pt x="8453671" y="1361310"/>
                </a:lnTo>
                <a:lnTo>
                  <a:pt x="0" y="13613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0857220" y="4571529"/>
            <a:ext cx="2820681" cy="972357"/>
          </a:xfrm>
          <a:custGeom>
            <a:avLst/>
            <a:gdLst/>
            <a:ahLst/>
            <a:cxnLst/>
            <a:rect r="r" b="b" t="t" l="l"/>
            <a:pathLst>
              <a:path h="972357" w="2820681">
                <a:moveTo>
                  <a:pt x="0" y="0"/>
                </a:moveTo>
                <a:lnTo>
                  <a:pt x="2820681" y="0"/>
                </a:lnTo>
                <a:lnTo>
                  <a:pt x="2820681" y="972357"/>
                </a:lnTo>
                <a:lnTo>
                  <a:pt x="0" y="97235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0">
            <a:off x="7228981" y="1817441"/>
            <a:ext cx="1659909" cy="783196"/>
          </a:xfrm>
          <a:prstGeom prst="rect">
            <a:avLst/>
          </a:prstGeom>
        </p:spPr>
        <p:txBody>
          <a:bodyPr anchor="t" rtlCol="false" tIns="0" lIns="0" bIns="0" rIns="0">
            <a:spAutoFit/>
          </a:bodyPr>
          <a:lstStyle/>
          <a:p>
            <a:pPr algn="l">
              <a:lnSpc>
                <a:spcPts val="6378"/>
              </a:lnSpc>
            </a:pPr>
            <a:r>
              <a:rPr lang="en-US" b="true" sz="4556">
                <a:solidFill>
                  <a:srgbClr val="000000"/>
                </a:solidFill>
                <a:latin typeface="Vollkorn Bold"/>
                <a:ea typeface="Vollkorn Bold"/>
                <a:cs typeface="Vollkorn Bold"/>
                <a:sym typeface="Vollkorn Bold"/>
              </a:rPr>
              <a:t>DATA </a:t>
            </a:r>
          </a:p>
        </p:txBody>
      </p:sp>
      <p:sp>
        <p:nvSpPr>
          <p:cNvPr name="TextBox 9" id="9"/>
          <p:cNvSpPr txBox="true"/>
          <p:nvPr/>
        </p:nvSpPr>
        <p:spPr>
          <a:xfrm rot="0">
            <a:off x="1028700" y="3732902"/>
            <a:ext cx="6640665" cy="796715"/>
          </a:xfrm>
          <a:prstGeom prst="rect">
            <a:avLst/>
          </a:prstGeom>
        </p:spPr>
        <p:txBody>
          <a:bodyPr anchor="t" rtlCol="false" tIns="0" lIns="0" bIns="0" rIns="0">
            <a:spAutoFit/>
          </a:bodyPr>
          <a:lstStyle/>
          <a:p>
            <a:pPr algn="ctr">
              <a:lnSpc>
                <a:spcPts val="3506"/>
              </a:lnSpc>
            </a:pPr>
            <a:r>
              <a:rPr lang="en-US" b="true" sz="3690">
                <a:solidFill>
                  <a:srgbClr val="000000"/>
                </a:solidFill>
                <a:latin typeface="Aparajita Bold"/>
                <a:ea typeface="Aparajita Bold"/>
                <a:cs typeface="Aparajita Bold"/>
                <a:sym typeface="Aparajita Bold"/>
              </a:rPr>
              <a:t>Numerical or quantitative </a:t>
            </a:r>
          </a:p>
          <a:p>
            <a:pPr algn="ctr">
              <a:lnSpc>
                <a:spcPts val="2513"/>
              </a:lnSpc>
            </a:pPr>
            <a:r>
              <a:rPr lang="en-US" sz="2645">
                <a:solidFill>
                  <a:srgbClr val="000000"/>
                </a:solidFill>
                <a:latin typeface="Aparajita"/>
                <a:ea typeface="Aparajita"/>
                <a:cs typeface="Aparajita"/>
                <a:sym typeface="Aparajita"/>
              </a:rPr>
              <a:t>(made of numbers, i.e., age, weight, number of children) </a:t>
            </a:r>
          </a:p>
        </p:txBody>
      </p:sp>
      <p:sp>
        <p:nvSpPr>
          <p:cNvPr name="TextBox 10" id="10"/>
          <p:cNvSpPr txBox="true"/>
          <p:nvPr/>
        </p:nvSpPr>
        <p:spPr>
          <a:xfrm rot="0">
            <a:off x="9075429" y="3884761"/>
            <a:ext cx="6640665" cy="739857"/>
          </a:xfrm>
          <a:prstGeom prst="rect">
            <a:avLst/>
          </a:prstGeom>
        </p:spPr>
        <p:txBody>
          <a:bodyPr anchor="t" rtlCol="false" tIns="0" lIns="0" bIns="0" rIns="0">
            <a:spAutoFit/>
          </a:bodyPr>
          <a:lstStyle/>
          <a:p>
            <a:pPr algn="ctr">
              <a:lnSpc>
                <a:spcPts val="3181"/>
              </a:lnSpc>
            </a:pPr>
            <a:r>
              <a:rPr lang="en-US" sz="3349" b="true">
                <a:solidFill>
                  <a:srgbClr val="000000"/>
                </a:solidFill>
                <a:latin typeface="Aparajita Bold"/>
                <a:ea typeface="Aparajita Bold"/>
                <a:cs typeface="Aparajita Bold"/>
                <a:sym typeface="Aparajita Bold"/>
              </a:rPr>
              <a:t>Categorical or non-numerical or Qualitative</a:t>
            </a:r>
          </a:p>
          <a:p>
            <a:pPr algn="ctr">
              <a:lnSpc>
                <a:spcPts val="2513"/>
              </a:lnSpc>
            </a:pPr>
            <a:r>
              <a:rPr lang="en-US" sz="2645">
                <a:solidFill>
                  <a:srgbClr val="000000"/>
                </a:solidFill>
                <a:latin typeface="Aparajita"/>
                <a:ea typeface="Aparajita"/>
                <a:cs typeface="Aparajita"/>
                <a:sym typeface="Aparajita"/>
              </a:rPr>
              <a:t>(made of words , i.e., eye colour, gender, blood type)</a:t>
            </a:r>
            <a:r>
              <a:rPr lang="en-US" sz="2645">
                <a:solidFill>
                  <a:srgbClr val="000000"/>
                </a:solidFill>
                <a:latin typeface="Aparajita"/>
                <a:ea typeface="Aparajita"/>
                <a:cs typeface="Aparajita"/>
                <a:sym typeface="Aparajita"/>
              </a:rPr>
              <a:t> </a:t>
            </a:r>
          </a:p>
        </p:txBody>
      </p:sp>
      <p:sp>
        <p:nvSpPr>
          <p:cNvPr name="TextBox 11" id="11"/>
          <p:cNvSpPr txBox="true"/>
          <p:nvPr/>
        </p:nvSpPr>
        <p:spPr>
          <a:xfrm rot="0">
            <a:off x="5229392" y="5141192"/>
            <a:ext cx="96188" cy="646547"/>
          </a:xfrm>
          <a:prstGeom prst="rect">
            <a:avLst/>
          </a:prstGeom>
        </p:spPr>
        <p:txBody>
          <a:bodyPr anchor="t" rtlCol="false" tIns="0" lIns="0" bIns="0" rIns="0">
            <a:spAutoFit/>
          </a:bodyPr>
          <a:lstStyle/>
          <a:p>
            <a:pPr algn="l">
              <a:lnSpc>
                <a:spcPts val="5171"/>
              </a:lnSpc>
            </a:pPr>
            <a:r>
              <a:rPr lang="en-US" sz="3694">
                <a:solidFill>
                  <a:srgbClr val="28DE39"/>
                </a:solidFill>
                <a:latin typeface="Aparajita"/>
                <a:ea typeface="Aparajita"/>
                <a:cs typeface="Aparajita"/>
                <a:sym typeface="Aparajita"/>
              </a:rPr>
              <a:t> </a:t>
            </a:r>
          </a:p>
        </p:txBody>
      </p:sp>
      <p:sp>
        <p:nvSpPr>
          <p:cNvPr name="TextBox 12" id="12"/>
          <p:cNvSpPr txBox="true"/>
          <p:nvPr/>
        </p:nvSpPr>
        <p:spPr>
          <a:xfrm rot="0">
            <a:off x="2410073" y="5574003"/>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Discrete</a:t>
            </a:r>
            <a:r>
              <a:rPr lang="en-US" b="true" sz="2909">
                <a:solidFill>
                  <a:srgbClr val="000000"/>
                </a:solidFill>
                <a:latin typeface="Aparajita Bold"/>
                <a:ea typeface="Aparajita Bold"/>
                <a:cs typeface="Aparajita Bold"/>
                <a:sym typeface="Aparajita Bold"/>
              </a:rPr>
              <a:t> </a:t>
            </a:r>
          </a:p>
        </p:txBody>
      </p:sp>
      <p:sp>
        <p:nvSpPr>
          <p:cNvPr name="TextBox 13" id="13"/>
          <p:cNvSpPr txBox="true"/>
          <p:nvPr/>
        </p:nvSpPr>
        <p:spPr>
          <a:xfrm rot="0">
            <a:off x="10052757" y="5574003"/>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Nominal</a:t>
            </a:r>
          </a:p>
        </p:txBody>
      </p:sp>
      <p:sp>
        <p:nvSpPr>
          <p:cNvPr name="TextBox 14" id="14"/>
          <p:cNvSpPr txBox="true"/>
          <p:nvPr/>
        </p:nvSpPr>
        <p:spPr>
          <a:xfrm rot="0">
            <a:off x="4349033" y="7421829"/>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Interval</a:t>
            </a:r>
            <a:r>
              <a:rPr lang="en-US" b="true" sz="2909">
                <a:solidFill>
                  <a:srgbClr val="000000"/>
                </a:solidFill>
                <a:latin typeface="Aparajita Bold"/>
                <a:ea typeface="Aparajita Bold"/>
                <a:cs typeface="Aparajita Bold"/>
                <a:sym typeface="Aparajita Bold"/>
              </a:rPr>
              <a:t> </a:t>
            </a:r>
          </a:p>
        </p:txBody>
      </p:sp>
      <p:sp>
        <p:nvSpPr>
          <p:cNvPr name="TextBox 15" id="15"/>
          <p:cNvSpPr txBox="true"/>
          <p:nvPr/>
        </p:nvSpPr>
        <p:spPr>
          <a:xfrm rot="0">
            <a:off x="5671446" y="5574003"/>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Continuous</a:t>
            </a:r>
            <a:r>
              <a:rPr lang="en-US" b="true" sz="2909">
                <a:solidFill>
                  <a:srgbClr val="000000"/>
                </a:solidFill>
                <a:latin typeface="Aparajita Bold"/>
                <a:ea typeface="Aparajita Bold"/>
                <a:cs typeface="Aparajita Bold"/>
                <a:sym typeface="Aparajita Bold"/>
              </a:rPr>
              <a:t> </a:t>
            </a:r>
          </a:p>
        </p:txBody>
      </p:sp>
      <p:sp>
        <p:nvSpPr>
          <p:cNvPr name="TextBox 16" id="16"/>
          <p:cNvSpPr txBox="true"/>
          <p:nvPr/>
        </p:nvSpPr>
        <p:spPr>
          <a:xfrm rot="0">
            <a:off x="12784666" y="5574003"/>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Ordinal</a:t>
            </a:r>
            <a:r>
              <a:rPr lang="en-US" b="true" sz="2909">
                <a:solidFill>
                  <a:srgbClr val="000000"/>
                </a:solidFill>
                <a:latin typeface="Aparajita Bold"/>
                <a:ea typeface="Aparajita Bold"/>
                <a:cs typeface="Aparajita Bold"/>
                <a:sym typeface="Aparajita Bold"/>
              </a:rPr>
              <a:t> </a:t>
            </a:r>
          </a:p>
        </p:txBody>
      </p:sp>
      <p:sp>
        <p:nvSpPr>
          <p:cNvPr name="TextBox 17" id="17"/>
          <p:cNvSpPr txBox="true"/>
          <p:nvPr/>
        </p:nvSpPr>
        <p:spPr>
          <a:xfrm rot="0">
            <a:off x="7081787" y="7421829"/>
            <a:ext cx="1690282" cy="369378"/>
          </a:xfrm>
          <a:prstGeom prst="rect">
            <a:avLst/>
          </a:prstGeom>
        </p:spPr>
        <p:txBody>
          <a:bodyPr anchor="t" rtlCol="false" tIns="0" lIns="0" bIns="0" rIns="0">
            <a:spAutoFit/>
          </a:bodyPr>
          <a:lstStyle/>
          <a:p>
            <a:pPr algn="ctr">
              <a:lnSpc>
                <a:spcPts val="2763"/>
              </a:lnSpc>
            </a:pPr>
            <a:r>
              <a:rPr lang="en-US" b="true" sz="2909">
                <a:solidFill>
                  <a:srgbClr val="000000"/>
                </a:solidFill>
                <a:latin typeface="Aparajita Bold"/>
                <a:ea typeface="Aparajita Bold"/>
                <a:cs typeface="Aparajita Bold"/>
                <a:sym typeface="Aparajita Bold"/>
              </a:rPr>
              <a:t>Ratio</a:t>
            </a:r>
          </a:p>
        </p:txBody>
      </p:sp>
      <p:sp>
        <p:nvSpPr>
          <p:cNvPr name="TextBox 18" id="18"/>
          <p:cNvSpPr txBox="true"/>
          <p:nvPr/>
        </p:nvSpPr>
        <p:spPr>
          <a:xfrm rot="0">
            <a:off x="2161396" y="5967002"/>
            <a:ext cx="2187637" cy="588465"/>
          </a:xfrm>
          <a:prstGeom prst="rect">
            <a:avLst/>
          </a:prstGeom>
        </p:spPr>
        <p:txBody>
          <a:bodyPr anchor="t" rtlCol="false" tIns="0" lIns="0" bIns="0" rIns="0">
            <a:spAutoFit/>
          </a:bodyPr>
          <a:lstStyle/>
          <a:p>
            <a:pPr algn="ctr">
              <a:lnSpc>
                <a:spcPts val="2262"/>
              </a:lnSpc>
            </a:pPr>
            <a:r>
              <a:rPr lang="en-US" sz="2381">
                <a:solidFill>
                  <a:srgbClr val="000000"/>
                </a:solidFill>
                <a:latin typeface="Aparajita"/>
                <a:ea typeface="Aparajita"/>
                <a:cs typeface="Aparajita"/>
                <a:sym typeface="Aparajita"/>
              </a:rPr>
              <a:t>Finite options i.e., number of children</a:t>
            </a:r>
            <a:r>
              <a:rPr lang="en-US" sz="2381">
                <a:solidFill>
                  <a:srgbClr val="000000"/>
                </a:solidFill>
                <a:latin typeface="Aparajita"/>
                <a:ea typeface="Aparajita"/>
                <a:cs typeface="Aparajita"/>
                <a:sym typeface="Aparajita"/>
              </a:rPr>
              <a:t> </a:t>
            </a:r>
          </a:p>
        </p:txBody>
      </p:sp>
      <p:sp>
        <p:nvSpPr>
          <p:cNvPr name="TextBox 19" id="19"/>
          <p:cNvSpPr txBox="true"/>
          <p:nvPr/>
        </p:nvSpPr>
        <p:spPr>
          <a:xfrm rot="0">
            <a:off x="9804079" y="5967002"/>
            <a:ext cx="2187637" cy="873467"/>
          </a:xfrm>
          <a:prstGeom prst="rect">
            <a:avLst/>
          </a:prstGeom>
        </p:spPr>
        <p:txBody>
          <a:bodyPr anchor="t" rtlCol="false" tIns="0" lIns="0" bIns="0" rIns="0">
            <a:spAutoFit/>
          </a:bodyPr>
          <a:lstStyle/>
          <a:p>
            <a:pPr algn="ctr">
              <a:lnSpc>
                <a:spcPts val="2262"/>
              </a:lnSpc>
            </a:pPr>
            <a:r>
              <a:rPr lang="en-US" sz="2381" spc="4">
                <a:solidFill>
                  <a:srgbClr val="000000"/>
                </a:solidFill>
                <a:latin typeface="Aparajita"/>
                <a:ea typeface="Aparajita"/>
                <a:cs typeface="Aparajita"/>
                <a:sym typeface="Aparajita"/>
              </a:rPr>
              <a:t>Data has no hierarchy</a:t>
            </a:r>
            <a:r>
              <a:rPr lang="en-US" sz="2381" spc="4">
                <a:solidFill>
                  <a:srgbClr val="000000"/>
                </a:solidFill>
                <a:latin typeface="Aparajita"/>
                <a:ea typeface="Aparajita"/>
                <a:cs typeface="Aparajita"/>
                <a:sym typeface="Aparajita"/>
              </a:rPr>
              <a:t> </a:t>
            </a:r>
          </a:p>
          <a:p>
            <a:pPr algn="ctr">
              <a:lnSpc>
                <a:spcPts val="2262"/>
              </a:lnSpc>
            </a:pPr>
            <a:r>
              <a:rPr lang="en-US" sz="2381">
                <a:solidFill>
                  <a:srgbClr val="000000"/>
                </a:solidFill>
                <a:latin typeface="Aparajita"/>
                <a:ea typeface="Aparajita"/>
                <a:cs typeface="Aparajita"/>
                <a:sym typeface="Aparajita"/>
              </a:rPr>
              <a:t>i.e., eye colour , blood </a:t>
            </a:r>
          </a:p>
          <a:p>
            <a:pPr algn="ctr">
              <a:lnSpc>
                <a:spcPts val="2262"/>
              </a:lnSpc>
            </a:pPr>
            <a:r>
              <a:rPr lang="en-US" sz="2381" spc="4">
                <a:solidFill>
                  <a:srgbClr val="000000"/>
                </a:solidFill>
                <a:latin typeface="Aparajita"/>
                <a:ea typeface="Aparajita"/>
                <a:cs typeface="Aparajita"/>
                <a:sym typeface="Aparajita"/>
              </a:rPr>
              <a:t>type, dog breed </a:t>
            </a:r>
          </a:p>
        </p:txBody>
      </p:sp>
      <p:sp>
        <p:nvSpPr>
          <p:cNvPr name="TextBox 20" id="20"/>
          <p:cNvSpPr txBox="true"/>
          <p:nvPr/>
        </p:nvSpPr>
        <p:spPr>
          <a:xfrm rot="0">
            <a:off x="4100355" y="7814828"/>
            <a:ext cx="2187637" cy="1443472"/>
          </a:xfrm>
          <a:prstGeom prst="rect">
            <a:avLst/>
          </a:prstGeom>
        </p:spPr>
        <p:txBody>
          <a:bodyPr anchor="t" rtlCol="false" tIns="0" lIns="0" bIns="0" rIns="0">
            <a:spAutoFit/>
          </a:bodyPr>
          <a:lstStyle/>
          <a:p>
            <a:pPr algn="ctr">
              <a:lnSpc>
                <a:spcPts val="2262"/>
              </a:lnSpc>
            </a:pPr>
            <a:r>
              <a:rPr lang="en-US" sz="2381">
                <a:solidFill>
                  <a:srgbClr val="000000"/>
                </a:solidFill>
                <a:latin typeface="Aparajita"/>
                <a:ea typeface="Aparajita"/>
                <a:cs typeface="Aparajita"/>
                <a:sym typeface="Aparajita"/>
              </a:rPr>
              <a:t>Differences between measurements but no true zero, i.e. , temperature in Fahrenheit</a:t>
            </a:r>
          </a:p>
        </p:txBody>
      </p:sp>
      <p:sp>
        <p:nvSpPr>
          <p:cNvPr name="TextBox 21" id="21"/>
          <p:cNvSpPr txBox="true"/>
          <p:nvPr/>
        </p:nvSpPr>
        <p:spPr>
          <a:xfrm rot="0">
            <a:off x="5106246" y="5967002"/>
            <a:ext cx="2820681" cy="588465"/>
          </a:xfrm>
          <a:prstGeom prst="rect">
            <a:avLst/>
          </a:prstGeom>
        </p:spPr>
        <p:txBody>
          <a:bodyPr anchor="t" rtlCol="false" tIns="0" lIns="0" bIns="0" rIns="0">
            <a:spAutoFit/>
          </a:bodyPr>
          <a:lstStyle/>
          <a:p>
            <a:pPr algn="ctr">
              <a:lnSpc>
                <a:spcPts val="2262"/>
              </a:lnSpc>
            </a:pPr>
            <a:r>
              <a:rPr lang="en-US" sz="2381">
                <a:solidFill>
                  <a:srgbClr val="000000"/>
                </a:solidFill>
                <a:latin typeface="Aparajita"/>
                <a:ea typeface="Aparajita"/>
                <a:cs typeface="Aparajita"/>
                <a:sym typeface="Aparajita"/>
              </a:rPr>
              <a:t>Infinite options i.e., weight, blood pressure</a:t>
            </a:r>
            <a:r>
              <a:rPr lang="en-US" sz="2381">
                <a:solidFill>
                  <a:srgbClr val="000000"/>
                </a:solidFill>
                <a:latin typeface="Aparajita"/>
                <a:ea typeface="Aparajita"/>
                <a:cs typeface="Aparajita"/>
                <a:sym typeface="Aparajita"/>
              </a:rPr>
              <a:t> </a:t>
            </a:r>
          </a:p>
        </p:txBody>
      </p:sp>
      <p:sp>
        <p:nvSpPr>
          <p:cNvPr name="TextBox 22" id="22"/>
          <p:cNvSpPr txBox="true"/>
          <p:nvPr/>
        </p:nvSpPr>
        <p:spPr>
          <a:xfrm rot="0">
            <a:off x="12443591" y="5967002"/>
            <a:ext cx="2115582" cy="1158469"/>
          </a:xfrm>
          <a:prstGeom prst="rect">
            <a:avLst/>
          </a:prstGeom>
        </p:spPr>
        <p:txBody>
          <a:bodyPr anchor="t" rtlCol="false" tIns="0" lIns="0" bIns="0" rIns="0">
            <a:spAutoFit/>
          </a:bodyPr>
          <a:lstStyle/>
          <a:p>
            <a:pPr algn="ctr">
              <a:lnSpc>
                <a:spcPts val="2262"/>
              </a:lnSpc>
            </a:pPr>
            <a:r>
              <a:rPr lang="en-US" sz="2381">
                <a:solidFill>
                  <a:srgbClr val="000000"/>
                </a:solidFill>
                <a:latin typeface="Aparajita"/>
                <a:ea typeface="Aparajita"/>
                <a:cs typeface="Aparajita"/>
                <a:sym typeface="Aparajita"/>
              </a:rPr>
              <a:t>Data has hierarchy i.e., pain severity,    satisfaction rating,  </a:t>
            </a:r>
          </a:p>
          <a:p>
            <a:pPr algn="ctr">
              <a:lnSpc>
                <a:spcPts val="2262"/>
              </a:lnSpc>
            </a:pPr>
            <a:r>
              <a:rPr lang="en-US" sz="2381">
                <a:solidFill>
                  <a:srgbClr val="000000"/>
                </a:solidFill>
                <a:latin typeface="Aparajita"/>
                <a:ea typeface="Aparajita"/>
                <a:cs typeface="Aparajita"/>
                <a:sym typeface="Aparajita"/>
              </a:rPr>
              <a:t>             mood</a:t>
            </a:r>
            <a:r>
              <a:rPr lang="en-US" sz="2381">
                <a:solidFill>
                  <a:srgbClr val="000000"/>
                </a:solidFill>
                <a:latin typeface="Aparajita"/>
                <a:ea typeface="Aparajita"/>
                <a:cs typeface="Aparajita"/>
                <a:sym typeface="Aparajita"/>
              </a:rPr>
              <a:t>                                                                              </a:t>
            </a:r>
          </a:p>
        </p:txBody>
      </p:sp>
      <p:sp>
        <p:nvSpPr>
          <p:cNvPr name="TextBox 23" id="23"/>
          <p:cNvSpPr txBox="true"/>
          <p:nvPr/>
        </p:nvSpPr>
        <p:spPr>
          <a:xfrm rot="0">
            <a:off x="6516587" y="7814828"/>
            <a:ext cx="2820681" cy="873467"/>
          </a:xfrm>
          <a:prstGeom prst="rect">
            <a:avLst/>
          </a:prstGeom>
        </p:spPr>
        <p:txBody>
          <a:bodyPr anchor="t" rtlCol="false" tIns="0" lIns="0" bIns="0" rIns="0">
            <a:spAutoFit/>
          </a:bodyPr>
          <a:lstStyle/>
          <a:p>
            <a:pPr algn="ctr">
              <a:lnSpc>
                <a:spcPts val="2262"/>
              </a:lnSpc>
            </a:pPr>
            <a:r>
              <a:rPr lang="en-US" sz="2381">
                <a:solidFill>
                  <a:srgbClr val="000000"/>
                </a:solidFill>
                <a:latin typeface="Aparajita"/>
                <a:ea typeface="Aparajita"/>
                <a:cs typeface="Aparajita"/>
                <a:sym typeface="Aparajita"/>
              </a:rPr>
              <a:t>Differences between</a:t>
            </a:r>
          </a:p>
          <a:p>
            <a:pPr algn="ctr">
              <a:lnSpc>
                <a:spcPts val="2262"/>
              </a:lnSpc>
            </a:pPr>
            <a:r>
              <a:rPr lang="en-US" sz="2381">
                <a:solidFill>
                  <a:srgbClr val="000000"/>
                </a:solidFill>
                <a:latin typeface="Aparajita"/>
                <a:ea typeface="Aparajita"/>
                <a:cs typeface="Aparajita"/>
                <a:sym typeface="Aparajita"/>
              </a:rPr>
              <a:t>Measurements, true zero exist, i.e., height, age, etc.</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0245"/>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CATEGORICAL VS. NUMERICAL</a:t>
            </a:r>
            <a:r>
              <a:rPr lang="en-US" sz="6618">
                <a:solidFill>
                  <a:srgbClr val="010440"/>
                </a:solidFill>
                <a:latin typeface="Anton"/>
                <a:ea typeface="Anton"/>
                <a:cs typeface="Anton"/>
                <a:sym typeface="Anton"/>
              </a:rPr>
              <a:t> </a:t>
            </a:r>
          </a:p>
        </p:txBody>
      </p:sp>
      <p:sp>
        <p:nvSpPr>
          <p:cNvPr name="TextBox 4" id="4"/>
          <p:cNvSpPr txBox="true"/>
          <p:nvPr/>
        </p:nvSpPr>
        <p:spPr>
          <a:xfrm rot="0">
            <a:off x="444338" y="1638300"/>
            <a:ext cx="16069938" cy="3627883"/>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Categorical values or observations that can be sorted into</a:t>
            </a:r>
            <a:r>
              <a:rPr lang="en-US" sz="3399" spc="-6">
                <a:solidFill>
                  <a:srgbClr val="000000"/>
                </a:solidFill>
                <a:latin typeface="Vollkorn"/>
                <a:ea typeface="Vollkorn"/>
                <a:cs typeface="Vollkorn"/>
                <a:sym typeface="Vollkorn"/>
              </a:rPr>
              <a:t> groups or categories. Bar charts and pie graphs are used to graph categorical data. </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Numerical values or observations that can be measured as these number can be placed in ascending or descending order. Scatter plots and line graphs are used to graph numerical data.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28434"/>
            <a:ext cx="16069938" cy="1046554"/>
          </a:xfrm>
          <a:prstGeom prst="rect">
            <a:avLst/>
          </a:prstGeom>
        </p:spPr>
        <p:txBody>
          <a:bodyPr anchor="t" rtlCol="false" tIns="0" lIns="0" bIns="0" rIns="0">
            <a:spAutoFit/>
          </a:bodyPr>
          <a:lstStyle/>
          <a:p>
            <a:pPr algn="l">
              <a:lnSpc>
                <a:spcPts val="8536"/>
              </a:lnSpc>
            </a:pPr>
            <a:r>
              <a:rPr lang="en-US" sz="6418">
                <a:solidFill>
                  <a:srgbClr val="010440"/>
                </a:solidFill>
                <a:latin typeface="Anton"/>
                <a:ea typeface="Anton"/>
                <a:cs typeface="Anton"/>
                <a:sym typeface="Anton"/>
              </a:rPr>
              <a:t>DISCONTINUOUS (DISCRETE) VS. CONTINUOUS DATA</a:t>
            </a:r>
            <a:r>
              <a:rPr lang="en-US" sz="6418">
                <a:solidFill>
                  <a:srgbClr val="010440"/>
                </a:solidFill>
                <a:latin typeface="Anton"/>
                <a:ea typeface="Anton"/>
                <a:cs typeface="Anton"/>
                <a:sym typeface="Anton"/>
              </a:rPr>
              <a:t> </a:t>
            </a:r>
          </a:p>
        </p:txBody>
      </p:sp>
      <p:sp>
        <p:nvSpPr>
          <p:cNvPr name="TextBox 4" id="4"/>
          <p:cNvSpPr txBox="true"/>
          <p:nvPr/>
        </p:nvSpPr>
        <p:spPr>
          <a:xfrm rot="0">
            <a:off x="444338" y="1666875"/>
            <a:ext cx="16069938" cy="7508367"/>
          </a:xfrm>
          <a:prstGeom prst="rect">
            <a:avLst/>
          </a:prstGeom>
        </p:spPr>
        <p:txBody>
          <a:bodyPr anchor="t" rtlCol="false" tIns="0" lIns="0" bIns="0" rIns="0">
            <a:spAutoFit/>
          </a:bodyPr>
          <a:lstStyle/>
          <a:p>
            <a:pPr algn="just" marL="626111" indent="-313055" lvl="1">
              <a:lnSpc>
                <a:spcPts val="4959"/>
              </a:lnSpc>
              <a:buFont typeface="Arial"/>
              <a:buChar char="•"/>
            </a:pPr>
            <a:r>
              <a:rPr lang="en-US" sz="2900" spc="-5">
                <a:solidFill>
                  <a:srgbClr val="000000"/>
                </a:solidFill>
                <a:latin typeface="Vollkorn"/>
                <a:ea typeface="Vollkorn"/>
                <a:cs typeface="Vollkorn"/>
                <a:sym typeface="Vollkorn"/>
              </a:rPr>
              <a:t>A set of data is said to be discrete if the values belonging to the set are distinct and separate. This data obtained through counting. Discrete data is a whole number (integer) and it can not be subdivided into smaller and smaller parts, i.e., number of people in a classroom or numbers of brothers in a family, number of leaves in plant, etc. you cant have 30.5 people in the classroom. Discrete data can be numeric like numbers of apples but it can also be categorical like red or blue , or male or female, or good or bad.</a:t>
            </a:r>
          </a:p>
          <a:p>
            <a:pPr algn="just" marL="626111" indent="-313055" lvl="1">
              <a:lnSpc>
                <a:spcPts val="4959"/>
              </a:lnSpc>
              <a:buFont typeface="Arial"/>
              <a:buChar char="•"/>
            </a:pPr>
            <a:r>
              <a:rPr lang="en-US" sz="2900" spc="-5">
                <a:solidFill>
                  <a:srgbClr val="000000"/>
                </a:solidFill>
                <a:latin typeface="Vollkorn"/>
                <a:ea typeface="Vollkorn"/>
                <a:cs typeface="Vollkorn"/>
                <a:sym typeface="Vollkorn"/>
              </a:rPr>
              <a:t>A set of data is said to be continuous if the values belonging to the set can take on any value within a finite or infinite interval. This data gathered through measurement like heights of plants, weights of plants, flowering time, etc. Continuous data continues on and on and on , at least that’s how I think about it. These are data that can be broken into smaller and smaller units weight can be infinitely measured using precision equipment and does not have to stop at three meters.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9770"/>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NOMINAL VS. ORDINAL DATA</a:t>
            </a:r>
          </a:p>
        </p:txBody>
      </p:sp>
      <p:sp>
        <p:nvSpPr>
          <p:cNvPr name="TextBox 4" id="4"/>
          <p:cNvSpPr txBox="true"/>
          <p:nvPr/>
        </p:nvSpPr>
        <p:spPr>
          <a:xfrm rot="0">
            <a:off x="444338" y="1638300"/>
            <a:ext cx="16069938" cy="4361308"/>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Nominal values or observations can be assigned a code in the form of a number where the numbers are simply labels. You can count but not order or measure nominal data. Example-sex, and eye colour.</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Ordinal values or observations can be ranked or put in order or have a rating scale attached. You can count and order, but not measure, ordinal data. Example- house number and swimming level.</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DATA MEASUREMENT SCALE</a:t>
            </a:r>
          </a:p>
        </p:txBody>
      </p:sp>
      <p:sp>
        <p:nvSpPr>
          <p:cNvPr name="TextBox 4" id="4"/>
          <p:cNvSpPr txBox="true"/>
          <p:nvPr/>
        </p:nvSpPr>
        <p:spPr>
          <a:xfrm rot="0">
            <a:off x="444338" y="1666875"/>
            <a:ext cx="16069938" cy="2479167"/>
          </a:xfrm>
          <a:prstGeom prst="rect">
            <a:avLst/>
          </a:prstGeom>
        </p:spPr>
        <p:txBody>
          <a:bodyPr anchor="t" rtlCol="false" tIns="0" lIns="0" bIns="0" rIns="0">
            <a:spAutoFit/>
          </a:bodyPr>
          <a:lstStyle/>
          <a:p>
            <a:pPr algn="just">
              <a:lnSpc>
                <a:spcPts val="4959"/>
              </a:lnSpc>
            </a:pPr>
            <a:r>
              <a:rPr lang="en-US" sz="2900" spc="-5">
                <a:solidFill>
                  <a:srgbClr val="000000"/>
                </a:solidFill>
                <a:latin typeface="Vollkorn"/>
                <a:ea typeface="Vollkorn"/>
                <a:cs typeface="Vollkorn"/>
                <a:sym typeface="Vollkorn"/>
              </a:rPr>
              <a:t>The frame into which we wish to make everything fit is called scale. Every scale requires some unit and characteristics to classify measurements. The greater the refinement in the unit of measurement , the greater confidence in the measurement of findings. There are four measurement scales discovered by a psychologist researcher named Stanley Stevens.</a:t>
            </a:r>
          </a:p>
        </p:txBody>
      </p:sp>
      <p:sp>
        <p:nvSpPr>
          <p:cNvPr name="Freeform 5" id="5"/>
          <p:cNvSpPr/>
          <p:nvPr/>
        </p:nvSpPr>
        <p:spPr>
          <a:xfrm flipH="false" flipV="false" rot="0">
            <a:off x="2158152" y="5252898"/>
            <a:ext cx="12659437" cy="1930017"/>
          </a:xfrm>
          <a:custGeom>
            <a:avLst/>
            <a:gdLst/>
            <a:ahLst/>
            <a:cxnLst/>
            <a:rect r="r" b="b" t="t" l="l"/>
            <a:pathLst>
              <a:path h="1930017" w="12659437">
                <a:moveTo>
                  <a:pt x="0" y="0"/>
                </a:moveTo>
                <a:lnTo>
                  <a:pt x="12659438" y="0"/>
                </a:lnTo>
                <a:lnTo>
                  <a:pt x="12659438" y="1930017"/>
                </a:lnTo>
                <a:lnTo>
                  <a:pt x="0" y="193001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3949058" y="4626562"/>
            <a:ext cx="8925925" cy="607586"/>
          </a:xfrm>
          <a:prstGeom prst="rect">
            <a:avLst/>
          </a:prstGeom>
        </p:spPr>
        <p:txBody>
          <a:bodyPr anchor="t" rtlCol="false" tIns="0" lIns="0" bIns="0" rIns="0">
            <a:spAutoFit/>
          </a:bodyPr>
          <a:lstStyle/>
          <a:p>
            <a:pPr algn="ctr">
              <a:lnSpc>
                <a:spcPts val="4822"/>
              </a:lnSpc>
            </a:pPr>
            <a:r>
              <a:rPr lang="en-US" b="true" sz="3444">
                <a:solidFill>
                  <a:srgbClr val="33A685"/>
                </a:solidFill>
                <a:latin typeface="Vollkorn Bold"/>
                <a:ea typeface="Vollkorn Bold"/>
                <a:cs typeface="Vollkorn Bold"/>
                <a:sym typeface="Vollkorn Bold"/>
              </a:rPr>
              <a:t>DATA MEASUREMENT SCALE</a:t>
            </a:r>
            <a:r>
              <a:rPr lang="en-US" b="true" sz="3444">
                <a:solidFill>
                  <a:srgbClr val="33A685"/>
                </a:solidFill>
                <a:latin typeface="Vollkorn Bold"/>
                <a:ea typeface="Vollkorn Bold"/>
                <a:cs typeface="Vollkorn Bold"/>
                <a:sym typeface="Vollkorn Bold"/>
              </a:rPr>
              <a:t> </a:t>
            </a:r>
          </a:p>
        </p:txBody>
      </p:sp>
      <p:sp>
        <p:nvSpPr>
          <p:cNvPr name="TextBox 7" id="7"/>
          <p:cNvSpPr txBox="true"/>
          <p:nvPr/>
        </p:nvSpPr>
        <p:spPr>
          <a:xfrm rot="0">
            <a:off x="444338" y="6992540"/>
            <a:ext cx="3639294" cy="1965411"/>
          </a:xfrm>
          <a:prstGeom prst="rect">
            <a:avLst/>
          </a:prstGeom>
        </p:spPr>
        <p:txBody>
          <a:bodyPr anchor="t" rtlCol="false" tIns="0" lIns="0" bIns="0" rIns="0">
            <a:spAutoFit/>
          </a:bodyPr>
          <a:lstStyle/>
          <a:p>
            <a:pPr algn="ctr">
              <a:lnSpc>
                <a:spcPts val="2957"/>
              </a:lnSpc>
            </a:pPr>
            <a:r>
              <a:rPr lang="en-US" sz="2460" b="true">
                <a:solidFill>
                  <a:srgbClr val="33A685"/>
                </a:solidFill>
                <a:latin typeface="Vollkorn Bold"/>
                <a:ea typeface="Vollkorn Bold"/>
                <a:cs typeface="Vollkorn Bold"/>
                <a:sym typeface="Vollkorn Bold"/>
              </a:rPr>
              <a:t>Nominal </a:t>
            </a:r>
            <a:r>
              <a:rPr lang="en-US" sz="2460" b="true">
                <a:solidFill>
                  <a:srgbClr val="33A685"/>
                </a:solidFill>
                <a:latin typeface="Vollkorn Bold"/>
                <a:ea typeface="Vollkorn Bold"/>
                <a:cs typeface="Vollkorn Bold"/>
                <a:sym typeface="Vollkorn Bold"/>
              </a:rPr>
              <a:t>or</a:t>
            </a:r>
          </a:p>
          <a:p>
            <a:pPr algn="ctr">
              <a:lnSpc>
                <a:spcPts val="2957"/>
              </a:lnSpc>
            </a:pPr>
            <a:r>
              <a:rPr lang="en-US" b="true" sz="2460">
                <a:solidFill>
                  <a:srgbClr val="33A685"/>
                </a:solidFill>
                <a:latin typeface="Vollkorn Bold"/>
                <a:ea typeface="Vollkorn Bold"/>
                <a:cs typeface="Vollkorn Bold"/>
                <a:sym typeface="Vollkorn Bold"/>
              </a:rPr>
              <a:t>Labels or classificatory scale</a:t>
            </a:r>
          </a:p>
          <a:p>
            <a:pPr algn="ctr">
              <a:lnSpc>
                <a:spcPts val="3444"/>
              </a:lnSpc>
            </a:pPr>
            <a:r>
              <a:rPr lang="en-US" sz="2460">
                <a:solidFill>
                  <a:srgbClr val="000000"/>
                </a:solidFill>
                <a:latin typeface="Vollkorn"/>
                <a:ea typeface="Vollkorn"/>
                <a:cs typeface="Vollkorn"/>
                <a:sym typeface="Vollkorn"/>
              </a:rPr>
              <a:t>(use for classifying things without ranking)</a:t>
            </a:r>
          </a:p>
        </p:txBody>
      </p:sp>
      <p:sp>
        <p:nvSpPr>
          <p:cNvPr name="TextBox 8" id="8"/>
          <p:cNvSpPr txBox="true"/>
          <p:nvPr/>
        </p:nvSpPr>
        <p:spPr>
          <a:xfrm rot="0">
            <a:off x="4288609" y="7067538"/>
            <a:ext cx="3639294" cy="1534173"/>
          </a:xfrm>
          <a:prstGeom prst="rect">
            <a:avLst/>
          </a:prstGeom>
        </p:spPr>
        <p:txBody>
          <a:bodyPr anchor="t" rtlCol="false" tIns="0" lIns="0" bIns="0" rIns="0">
            <a:spAutoFit/>
          </a:bodyPr>
          <a:lstStyle/>
          <a:p>
            <a:pPr algn="ctr">
              <a:lnSpc>
                <a:spcPts val="2957"/>
              </a:lnSpc>
            </a:pPr>
            <a:r>
              <a:rPr lang="en-US" b="true" sz="2460">
                <a:solidFill>
                  <a:srgbClr val="33A685"/>
                </a:solidFill>
                <a:latin typeface="Vollkorn Bold"/>
                <a:ea typeface="Vollkorn Bold"/>
                <a:cs typeface="Vollkorn Bold"/>
                <a:sym typeface="Vollkorn Bold"/>
              </a:rPr>
              <a:t>Ordinal or ranking scale</a:t>
            </a:r>
          </a:p>
          <a:p>
            <a:pPr algn="ctr">
              <a:lnSpc>
                <a:spcPts val="2957"/>
              </a:lnSpc>
            </a:pPr>
            <a:r>
              <a:rPr lang="en-US" sz="2460">
                <a:solidFill>
                  <a:srgbClr val="000000"/>
                </a:solidFill>
                <a:latin typeface="Vollkorn"/>
                <a:ea typeface="Vollkorn"/>
                <a:cs typeface="Vollkorn"/>
                <a:sym typeface="Vollkorn"/>
              </a:rPr>
              <a:t>(use for classifying things with ranking)</a:t>
            </a:r>
          </a:p>
          <a:p>
            <a:pPr algn="ctr">
              <a:lnSpc>
                <a:spcPts val="3444"/>
              </a:lnSpc>
            </a:pPr>
            <a:r>
              <a:rPr lang="en-US" sz="2460">
                <a:solidFill>
                  <a:srgbClr val="000000"/>
                </a:solidFill>
                <a:latin typeface="Vollkorn"/>
                <a:ea typeface="Vollkorn"/>
                <a:cs typeface="Vollkorn"/>
                <a:sym typeface="Vollkorn"/>
              </a:rPr>
              <a:t> </a:t>
            </a:r>
          </a:p>
        </p:txBody>
      </p:sp>
      <p:sp>
        <p:nvSpPr>
          <p:cNvPr name="TextBox 9" id="9"/>
          <p:cNvSpPr txBox="true"/>
          <p:nvPr/>
        </p:nvSpPr>
        <p:spPr>
          <a:xfrm rot="0">
            <a:off x="8290498" y="7067538"/>
            <a:ext cx="3639294" cy="1909163"/>
          </a:xfrm>
          <a:prstGeom prst="rect">
            <a:avLst/>
          </a:prstGeom>
        </p:spPr>
        <p:txBody>
          <a:bodyPr anchor="t" rtlCol="false" tIns="0" lIns="0" bIns="0" rIns="0">
            <a:spAutoFit/>
          </a:bodyPr>
          <a:lstStyle/>
          <a:p>
            <a:pPr algn="ctr">
              <a:lnSpc>
                <a:spcPts val="2957"/>
              </a:lnSpc>
            </a:pPr>
            <a:r>
              <a:rPr lang="en-US" sz="2460" b="true">
                <a:solidFill>
                  <a:srgbClr val="33A685"/>
                </a:solidFill>
                <a:latin typeface="Vollkorn Bold"/>
                <a:ea typeface="Vollkorn Bold"/>
                <a:cs typeface="Vollkorn Bold"/>
                <a:sym typeface="Vollkorn Bold"/>
              </a:rPr>
              <a:t>Interval</a:t>
            </a:r>
          </a:p>
          <a:p>
            <a:pPr algn="ctr">
              <a:lnSpc>
                <a:spcPts val="2957"/>
              </a:lnSpc>
            </a:pPr>
            <a:r>
              <a:rPr lang="en-US" sz="2460">
                <a:solidFill>
                  <a:srgbClr val="000000"/>
                </a:solidFill>
                <a:latin typeface="Vollkorn"/>
                <a:ea typeface="Vollkorn"/>
                <a:cs typeface="Vollkorn"/>
                <a:sym typeface="Vollkorn"/>
              </a:rPr>
              <a:t>(assume that intervals between each of the number are equal)</a:t>
            </a:r>
          </a:p>
          <a:p>
            <a:pPr algn="ctr">
              <a:lnSpc>
                <a:spcPts val="3444"/>
              </a:lnSpc>
            </a:pPr>
          </a:p>
        </p:txBody>
      </p:sp>
      <p:sp>
        <p:nvSpPr>
          <p:cNvPr name="TextBox 10" id="10"/>
          <p:cNvSpPr txBox="true"/>
          <p:nvPr/>
        </p:nvSpPr>
        <p:spPr>
          <a:xfrm rot="0">
            <a:off x="12874982" y="7173390"/>
            <a:ext cx="3639294" cy="1733755"/>
          </a:xfrm>
          <a:prstGeom prst="rect">
            <a:avLst/>
          </a:prstGeom>
        </p:spPr>
        <p:txBody>
          <a:bodyPr anchor="t" rtlCol="false" tIns="0" lIns="0" bIns="0" rIns="0">
            <a:spAutoFit/>
          </a:bodyPr>
          <a:lstStyle/>
          <a:p>
            <a:pPr algn="ctr">
              <a:lnSpc>
                <a:spcPts val="3430"/>
              </a:lnSpc>
            </a:pPr>
            <a:r>
              <a:rPr lang="en-US" b="true" sz="2854">
                <a:solidFill>
                  <a:srgbClr val="33A685"/>
                </a:solidFill>
                <a:latin typeface="Vollkorn Bold"/>
                <a:ea typeface="Vollkorn Bold"/>
                <a:cs typeface="Vollkorn Bold"/>
                <a:sym typeface="Vollkorn Bold"/>
              </a:rPr>
              <a:t>Ratio</a:t>
            </a:r>
          </a:p>
          <a:p>
            <a:pPr algn="ctr">
              <a:lnSpc>
                <a:spcPts val="3430"/>
              </a:lnSpc>
            </a:pPr>
            <a:r>
              <a:rPr lang="en-US" sz="2854">
                <a:solidFill>
                  <a:srgbClr val="000000"/>
                </a:solidFill>
                <a:latin typeface="Vollkorn"/>
                <a:ea typeface="Vollkorn"/>
                <a:cs typeface="Vollkorn"/>
                <a:sym typeface="Vollkorn"/>
              </a:rPr>
              <a:t>(same as interval scales, but also contain absolute zero)</a:t>
            </a:r>
            <a:r>
              <a:rPr lang="en-US" sz="2854">
                <a:solidFill>
                  <a:srgbClr val="000000"/>
                </a:solidFill>
                <a:latin typeface="Vollkorn"/>
                <a:ea typeface="Vollkorn"/>
                <a:cs typeface="Vollkorn"/>
                <a:sym typeface="Vollkorn"/>
              </a:rPr>
              <a:t>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CENTRAL TENDENCY</a:t>
            </a:r>
          </a:p>
        </p:txBody>
      </p:sp>
      <p:sp>
        <p:nvSpPr>
          <p:cNvPr name="TextBox 4" id="4"/>
          <p:cNvSpPr txBox="true"/>
          <p:nvPr/>
        </p:nvSpPr>
        <p:spPr>
          <a:xfrm rot="0">
            <a:off x="444338" y="1666875"/>
            <a:ext cx="16069938" cy="4365117"/>
          </a:xfrm>
          <a:prstGeom prst="rect">
            <a:avLst/>
          </a:prstGeom>
        </p:spPr>
        <p:txBody>
          <a:bodyPr anchor="t" rtlCol="false" tIns="0" lIns="0" bIns="0" rIns="0">
            <a:spAutoFit/>
          </a:bodyPr>
          <a:lstStyle/>
          <a:p>
            <a:pPr algn="just">
              <a:lnSpc>
                <a:spcPts val="4959"/>
              </a:lnSpc>
            </a:pPr>
            <a:r>
              <a:rPr lang="en-US" sz="2900" spc="-5">
                <a:solidFill>
                  <a:srgbClr val="000000"/>
                </a:solidFill>
                <a:latin typeface="Vollkorn"/>
                <a:ea typeface="Vollkorn"/>
                <a:cs typeface="Vollkorn"/>
                <a:sym typeface="Vollkorn"/>
              </a:rPr>
              <a:t>A measure of central tendency in a single value that describes the way in which a group of data cluster around a central value. In other words, it is a way to describe the center of a data set. It may also be called a center or location of the distribution. There are three measures of central tendency: the mean, the median and the mode. Mean is the most frequently used measure of central tendency and generally considered the best measure of it. However , there are some situations where either median or mode are preferred. Median is the preferred measure of central tendency when: there are a few extreme scores in the distribution of the data.</a:t>
            </a:r>
          </a:p>
        </p:txBody>
      </p:sp>
      <p:sp>
        <p:nvSpPr>
          <p:cNvPr name="TextBox 5" id="5"/>
          <p:cNvSpPr txBox="true"/>
          <p:nvPr/>
        </p:nvSpPr>
        <p:spPr>
          <a:xfrm rot="0">
            <a:off x="4345486" y="6279642"/>
            <a:ext cx="9068977" cy="615950"/>
          </a:xfrm>
          <a:prstGeom prst="rect">
            <a:avLst/>
          </a:prstGeom>
        </p:spPr>
        <p:txBody>
          <a:bodyPr anchor="t" rtlCol="false" tIns="0" lIns="0" bIns="0" rIns="0">
            <a:spAutoFit/>
          </a:bodyPr>
          <a:lstStyle/>
          <a:p>
            <a:pPr algn="ctr">
              <a:lnSpc>
                <a:spcPts val="4900"/>
              </a:lnSpc>
            </a:pPr>
            <a:r>
              <a:rPr lang="en-US" b="true" sz="3500">
                <a:solidFill>
                  <a:srgbClr val="33A685"/>
                </a:solidFill>
                <a:latin typeface="Vollkorn Bold"/>
                <a:ea typeface="Vollkorn Bold"/>
                <a:cs typeface="Vollkorn Bold"/>
                <a:sym typeface="Vollkorn Bold"/>
              </a:rPr>
              <a:t>DATA MEASUREMENT SCALE</a:t>
            </a:r>
            <a:r>
              <a:rPr lang="en-US" b="true" sz="3500">
                <a:solidFill>
                  <a:srgbClr val="33A685"/>
                </a:solidFill>
                <a:latin typeface="Vollkorn Bold"/>
                <a:ea typeface="Vollkorn Bold"/>
                <a:cs typeface="Vollkorn Bold"/>
                <a:sym typeface="Vollkorn Bold"/>
              </a:rPr>
              <a:t> </a:t>
            </a:r>
          </a:p>
        </p:txBody>
      </p:sp>
      <p:sp>
        <p:nvSpPr>
          <p:cNvPr name="Freeform 6" id="6"/>
          <p:cNvSpPr/>
          <p:nvPr/>
        </p:nvSpPr>
        <p:spPr>
          <a:xfrm flipH="false" flipV="false" rot="0">
            <a:off x="2268112" y="6895592"/>
            <a:ext cx="12920658" cy="1562138"/>
          </a:xfrm>
          <a:custGeom>
            <a:avLst/>
            <a:gdLst/>
            <a:ahLst/>
            <a:cxnLst/>
            <a:rect r="r" b="b" t="t" l="l"/>
            <a:pathLst>
              <a:path h="1562138" w="12920658">
                <a:moveTo>
                  <a:pt x="0" y="0"/>
                </a:moveTo>
                <a:lnTo>
                  <a:pt x="12920658" y="0"/>
                </a:lnTo>
                <a:lnTo>
                  <a:pt x="12920658" y="1562138"/>
                </a:lnTo>
                <a:lnTo>
                  <a:pt x="0" y="15621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595427" y="8432205"/>
            <a:ext cx="1636796" cy="4813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MEAN</a:t>
            </a:r>
          </a:p>
        </p:txBody>
      </p:sp>
      <p:sp>
        <p:nvSpPr>
          <p:cNvPr name="TextBox 8" id="8"/>
          <p:cNvSpPr txBox="true"/>
          <p:nvPr/>
        </p:nvSpPr>
        <p:spPr>
          <a:xfrm rot="0">
            <a:off x="8081500" y="8432205"/>
            <a:ext cx="1636796" cy="4813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MEDIAN</a:t>
            </a:r>
            <a:r>
              <a:rPr lang="en-US" b="true" sz="2800">
                <a:solidFill>
                  <a:srgbClr val="000000"/>
                </a:solidFill>
                <a:latin typeface="Vollkorn Bold"/>
                <a:ea typeface="Vollkorn Bold"/>
                <a:cs typeface="Vollkorn Bold"/>
                <a:sym typeface="Vollkorn Bold"/>
              </a:rPr>
              <a:t> </a:t>
            </a:r>
          </a:p>
        </p:txBody>
      </p:sp>
      <p:sp>
        <p:nvSpPr>
          <p:cNvPr name="TextBox 9" id="9"/>
          <p:cNvSpPr txBox="true"/>
          <p:nvPr/>
        </p:nvSpPr>
        <p:spPr>
          <a:xfrm rot="0">
            <a:off x="14370372" y="8527455"/>
            <a:ext cx="1636796" cy="4813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MODE</a:t>
            </a:r>
            <a:r>
              <a:rPr lang="en-US" b="true" sz="2800">
                <a:solidFill>
                  <a:srgbClr val="000000"/>
                </a:solidFill>
                <a:latin typeface="Vollkorn Bold"/>
                <a:ea typeface="Vollkorn Bold"/>
                <a:cs typeface="Vollkorn Bold"/>
                <a:sym typeface="Vollkorn Bold"/>
              </a:rPr>
              <a:t>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MEAN</a:t>
            </a:r>
            <a:r>
              <a:rPr lang="en-US" sz="6518">
                <a:solidFill>
                  <a:srgbClr val="010440"/>
                </a:solidFill>
                <a:latin typeface="Anton"/>
                <a:ea typeface="Anton"/>
                <a:cs typeface="Anton"/>
                <a:sym typeface="Anton"/>
              </a:rPr>
              <a:t> </a:t>
            </a:r>
          </a:p>
        </p:txBody>
      </p:sp>
      <p:sp>
        <p:nvSpPr>
          <p:cNvPr name="TextBox 4" id="4"/>
          <p:cNvSpPr txBox="true"/>
          <p:nvPr/>
        </p:nvSpPr>
        <p:spPr>
          <a:xfrm rot="0">
            <a:off x="444338" y="1647825"/>
            <a:ext cx="16069938" cy="5672709"/>
          </a:xfrm>
          <a:prstGeom prst="rect">
            <a:avLst/>
          </a:prstGeom>
        </p:spPr>
        <p:txBody>
          <a:bodyPr anchor="t" rtlCol="false" tIns="0" lIns="0" bIns="0" rIns="0">
            <a:spAutoFit/>
          </a:bodyPr>
          <a:lstStyle/>
          <a:p>
            <a:pPr algn="just" marL="712468" indent="-356234" lvl="1">
              <a:lnSpc>
                <a:spcPts val="5642"/>
              </a:lnSpc>
              <a:buFont typeface="Arial"/>
              <a:buChar char="•"/>
            </a:pPr>
            <a:r>
              <a:rPr lang="en-US" sz="3299" spc="-6">
                <a:solidFill>
                  <a:srgbClr val="000000"/>
                </a:solidFill>
                <a:latin typeface="Vollkorn"/>
                <a:ea typeface="Vollkorn"/>
                <a:cs typeface="Vollkorn"/>
                <a:sym typeface="Vollkorn"/>
              </a:rPr>
              <a:t>The mean is the average of a data set. That is used to derive the central tendency of the data in question.</a:t>
            </a:r>
          </a:p>
          <a:p>
            <a:pPr algn="just" marL="712468" indent="-356234" lvl="1">
              <a:lnSpc>
                <a:spcPts val="5642"/>
              </a:lnSpc>
              <a:buFont typeface="Arial"/>
              <a:buChar char="•"/>
            </a:pPr>
            <a:r>
              <a:rPr lang="en-US" sz="3299" spc="-6">
                <a:solidFill>
                  <a:srgbClr val="000000"/>
                </a:solidFill>
                <a:latin typeface="Vollkorn"/>
                <a:ea typeface="Vollkorn"/>
                <a:cs typeface="Vollkorn"/>
                <a:sym typeface="Vollkorn"/>
              </a:rPr>
              <a:t>It is found by adding all data points and dividing by the number of data points. The resulting number is known as mean or average.</a:t>
            </a:r>
          </a:p>
          <a:p>
            <a:pPr algn="just" marL="712468" indent="-356234" lvl="1">
              <a:lnSpc>
                <a:spcPts val="5642"/>
              </a:lnSpc>
              <a:buFont typeface="Arial"/>
              <a:buChar char="•"/>
            </a:pPr>
            <a:r>
              <a:rPr lang="en-US" sz="3299" spc="-6">
                <a:solidFill>
                  <a:srgbClr val="000000"/>
                </a:solidFill>
                <a:latin typeface="Vollkorn"/>
                <a:ea typeface="Vollkorn"/>
                <a:cs typeface="Vollkorn"/>
                <a:sym typeface="Vollkorn"/>
              </a:rPr>
              <a:t>The mean is essentially a model of your dataset. It is the value that is most common.</a:t>
            </a:r>
          </a:p>
          <a:p>
            <a:pPr algn="just" marL="712468" indent="-356234" lvl="1">
              <a:lnSpc>
                <a:spcPts val="5642"/>
              </a:lnSpc>
              <a:buFont typeface="Arial"/>
              <a:buChar char="•"/>
            </a:pPr>
            <a:r>
              <a:rPr lang="en-US" sz="3299" spc="-6">
                <a:solidFill>
                  <a:srgbClr val="000000"/>
                </a:solidFill>
                <a:latin typeface="Vollkorn"/>
                <a:ea typeface="Vollkorn"/>
                <a:cs typeface="Vollkorn"/>
                <a:sym typeface="Vollkorn"/>
              </a:rPr>
              <a:t>By using the mean one can describe the sample with a single value that represents the center of the data.</a:t>
            </a:r>
          </a:p>
          <a:p>
            <a:pPr algn="just" marL="712468" indent="-356234" lvl="1">
              <a:lnSpc>
                <a:spcPts val="5642"/>
              </a:lnSpc>
              <a:buFont typeface="Arial"/>
              <a:buChar char="•"/>
            </a:pPr>
            <a:r>
              <a:rPr lang="en-US" sz="3299" spc="-6">
                <a:solidFill>
                  <a:srgbClr val="000000"/>
                </a:solidFill>
                <a:latin typeface="Vollkorn"/>
                <a:ea typeface="Vollkorn"/>
                <a:cs typeface="Vollkorn"/>
                <a:sym typeface="Vollkorn"/>
              </a:rPr>
              <a:t>mean = sum of data/ number of data points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MEDIAN</a:t>
            </a:r>
            <a:r>
              <a:rPr lang="en-US" sz="6518">
                <a:solidFill>
                  <a:srgbClr val="010440"/>
                </a:solidFill>
                <a:latin typeface="Anton"/>
                <a:ea typeface="Anton"/>
                <a:cs typeface="Anton"/>
                <a:sym typeface="Anton"/>
              </a:rPr>
              <a:t> </a:t>
            </a:r>
          </a:p>
        </p:txBody>
      </p:sp>
      <p:sp>
        <p:nvSpPr>
          <p:cNvPr name="TextBox 4" id="4"/>
          <p:cNvSpPr txBox="true"/>
          <p:nvPr/>
        </p:nvSpPr>
        <p:spPr>
          <a:xfrm rot="0">
            <a:off x="444338" y="1638300"/>
            <a:ext cx="16069938" cy="5828158"/>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It is a simple measure of central tendency. It is the most suitable measure of average for data classified on an ordinal scale.</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The middle number , found by ordering all data points and picking out the one in the middle.</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It is the value which separating the lower half from higher half of a data sample.</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By comparing the median to the mean , one can get an idea of the distribution of a data set. When the mean and the median are same , the data set is more or less evenly distributed from lowest to highest values.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MEDIAN</a:t>
            </a:r>
            <a:r>
              <a:rPr lang="en-US" sz="6518">
                <a:solidFill>
                  <a:srgbClr val="010440"/>
                </a:solidFill>
                <a:latin typeface="Anton"/>
                <a:ea typeface="Anton"/>
                <a:cs typeface="Anton"/>
                <a:sym typeface="Anton"/>
              </a:rPr>
              <a:t> </a:t>
            </a:r>
          </a:p>
        </p:txBody>
      </p:sp>
      <p:sp>
        <p:nvSpPr>
          <p:cNvPr name="TextBox 4" id="4"/>
          <p:cNvSpPr txBox="true"/>
          <p:nvPr/>
        </p:nvSpPr>
        <p:spPr>
          <a:xfrm rot="0">
            <a:off x="444338" y="1638300"/>
            <a:ext cx="16069938" cy="6561583"/>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If the number of observations is odd then the median is the observations that are ranked at position N+1/2(It is the middle value).</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If the number of observations is even then the median is the average value of the observations that are ranked at numbers N/2 and (N/2)+1(It is the average or mean of the two middle most values).</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Outliers and skewed data have a smaller effect on the median consequently , when some of the value s are more extreme , the effect on the median is smaller. When data distribution is skewed the median is better measure of the central tendency than the mean.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MODE</a:t>
            </a:r>
          </a:p>
        </p:txBody>
      </p:sp>
      <p:sp>
        <p:nvSpPr>
          <p:cNvPr name="TextBox 4" id="4"/>
          <p:cNvSpPr txBox="true"/>
          <p:nvPr/>
        </p:nvSpPr>
        <p:spPr>
          <a:xfrm rot="0">
            <a:off x="444338" y="1643761"/>
            <a:ext cx="16069938" cy="7504303"/>
          </a:xfrm>
          <a:prstGeom prst="rect">
            <a:avLst/>
          </a:prstGeom>
        </p:spPr>
        <p:txBody>
          <a:bodyPr anchor="t" rtlCol="false" tIns="0" lIns="0" bIns="0" rIns="0">
            <a:spAutoFit/>
          </a:bodyPr>
          <a:lstStyle/>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The most frequent number that is, the number that occurs the highest number of times in any data set. In other words one can say the mode of a set of data values is the value that appears most often in data set. The mode is the measure of average that can be used with nominal data. A data set may be bimodal (data set have two modes ), trimodal (data set have three modes ), multimodal (data set have more than three modes ) or no-model (If all the number appear the same number of times in any data). The term mode originates with Karl Pearson in 1895.</a:t>
            </a:r>
          </a:p>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Like mean and median, the mode is a way of expressing , in a single number, important information about a random variable or a population.</a:t>
            </a:r>
          </a:p>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The numerical value of the mode is the same as that of the mean and median in a normal distribution, and it may be very different in highly skewed distributions.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DISPERSION</a:t>
            </a:r>
            <a:r>
              <a:rPr lang="en-US" sz="6518">
                <a:solidFill>
                  <a:srgbClr val="010440"/>
                </a:solidFill>
                <a:latin typeface="Anton"/>
                <a:ea typeface="Anton"/>
                <a:cs typeface="Anton"/>
                <a:sym typeface="Anton"/>
              </a:rPr>
              <a:t> </a:t>
            </a:r>
          </a:p>
        </p:txBody>
      </p:sp>
      <p:sp>
        <p:nvSpPr>
          <p:cNvPr name="TextBox 4" id="4"/>
          <p:cNvSpPr txBox="true"/>
          <p:nvPr/>
        </p:nvSpPr>
        <p:spPr>
          <a:xfrm rot="0">
            <a:off x="444338" y="1628775"/>
            <a:ext cx="16069938" cy="3711068"/>
          </a:xfrm>
          <a:prstGeom prst="rect">
            <a:avLst/>
          </a:prstGeom>
        </p:spPr>
        <p:txBody>
          <a:bodyPr anchor="t" rtlCol="false" tIns="0" lIns="0" bIns="0" rIns="0">
            <a:spAutoFit/>
          </a:bodyPr>
          <a:lstStyle/>
          <a:p>
            <a:pPr algn="just">
              <a:lnSpc>
                <a:spcPts val="5983"/>
              </a:lnSpc>
            </a:pPr>
            <a:r>
              <a:rPr lang="en-US" sz="3399" spc="-6">
                <a:solidFill>
                  <a:srgbClr val="000000"/>
                </a:solidFill>
                <a:latin typeface="Vollkorn"/>
                <a:ea typeface="Vollkorn"/>
                <a:cs typeface="Vollkorn"/>
                <a:sym typeface="Vollkorn"/>
              </a:rPr>
              <a:t>Dispersion is the extent to which a distribution is stretched or squeezed. It is also called variability, scatter or spread. Common example of measures of dispersion in statistic are the variance, standard deviation and interquartile range. Measure of statistical dispersion is a non negative that is zero if all the data are the same and increases as the data become more diverse.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VARIANCE</a:t>
            </a:r>
          </a:p>
        </p:txBody>
      </p:sp>
      <p:sp>
        <p:nvSpPr>
          <p:cNvPr name="TextBox 4" id="4"/>
          <p:cNvSpPr txBox="true"/>
          <p:nvPr/>
        </p:nvSpPr>
        <p:spPr>
          <a:xfrm rot="0">
            <a:off x="444338" y="1628775"/>
            <a:ext cx="16069938" cy="5216018"/>
          </a:xfrm>
          <a:prstGeom prst="rect">
            <a:avLst/>
          </a:prstGeom>
        </p:spPr>
        <p:txBody>
          <a:bodyPr anchor="t" rtlCol="false" tIns="0" lIns="0" bIns="0" rIns="0">
            <a:spAutoFit/>
          </a:bodyPr>
          <a:lstStyle/>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Variance is the expectation of the square deviation of a random variable from it mean. It measures how far a set of number or data are spread out from their average value. A high variance indicates the data points are very spread out from the mean, and from one another. Variance is the average of the squared distances from each point to the mean.</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It is calculated as the average squared deviation of each number from the mean of a data set.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STANDARD DEVIATION</a:t>
            </a:r>
          </a:p>
        </p:txBody>
      </p:sp>
      <p:sp>
        <p:nvSpPr>
          <p:cNvPr name="TextBox 4" id="4"/>
          <p:cNvSpPr txBox="true"/>
          <p:nvPr/>
        </p:nvSpPr>
        <p:spPr>
          <a:xfrm rot="0">
            <a:off x="444338" y="1628775"/>
            <a:ext cx="16069938" cy="5968493"/>
          </a:xfrm>
          <a:prstGeom prst="rect">
            <a:avLst/>
          </a:prstGeom>
        </p:spPr>
        <p:txBody>
          <a:bodyPr anchor="t" rtlCol="false" tIns="0" lIns="0" bIns="0" rIns="0">
            <a:spAutoFit/>
          </a:bodyPr>
          <a:lstStyle/>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Standard deviation is a statistic that measures the dispersion or variability of a dataset relative to its mean and is calculated as the square root of the variance</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Standard deviation is a number used to tell how measurement for a group are spread out from the average (mean), or expected value. A low standard deviation means that most of the numbers are close to the average. A high standard deviation means that the numbers are more spread out.</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It is the best measure of variation.</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If standard deviation is zero it means that all observations are identical.</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9770"/>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STANDARD DEVIATION VS. VARIANCE</a:t>
            </a:r>
          </a:p>
        </p:txBody>
      </p:sp>
      <p:sp>
        <p:nvSpPr>
          <p:cNvPr name="TextBox 4" id="4"/>
          <p:cNvSpPr txBox="true"/>
          <p:nvPr/>
        </p:nvSpPr>
        <p:spPr>
          <a:xfrm rot="0">
            <a:off x="444338" y="1628775"/>
            <a:ext cx="16069938" cy="5216018"/>
          </a:xfrm>
          <a:prstGeom prst="rect">
            <a:avLst/>
          </a:prstGeom>
        </p:spPr>
        <p:txBody>
          <a:bodyPr anchor="t" rtlCol="false" tIns="0" lIns="0" bIns="0" rIns="0">
            <a:spAutoFit/>
          </a:bodyPr>
          <a:lstStyle/>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Standard deviation and variance are the most commonly used measures of spread.</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Standard deviation looks at how spread out a group of numbers is from the means, by looking at the square root of the variance . The variance measures the average degree to which each point differs from the mean(the average of all data point).</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Standard deviation symbolized by ‘S2’ and variance symbolized by ‘S’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INTERQUARTILE RANGE</a:t>
            </a:r>
          </a:p>
        </p:txBody>
      </p:sp>
      <p:sp>
        <p:nvSpPr>
          <p:cNvPr name="TextBox 4" id="4"/>
          <p:cNvSpPr txBox="true"/>
          <p:nvPr/>
        </p:nvSpPr>
        <p:spPr>
          <a:xfrm rot="0">
            <a:off x="444338" y="1643761"/>
            <a:ext cx="16069938" cy="6818503"/>
          </a:xfrm>
          <a:prstGeom prst="rect">
            <a:avLst/>
          </a:prstGeom>
        </p:spPr>
        <p:txBody>
          <a:bodyPr anchor="t" rtlCol="false" tIns="0" lIns="0" bIns="0" rIns="0">
            <a:spAutoFit/>
          </a:bodyPr>
          <a:lstStyle/>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In descriptive statistics , the interquartile range also called the midspread, middle 50%, or H-spread.</a:t>
            </a:r>
          </a:p>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It is a measure of statistical dispersion based on dividing a data set into quartiles. Quartiles divide a rank-ordered data set into four equal parts the values that divide each part are called the first (Q1), second (Q2), and third (Q3)quartiles.</a:t>
            </a:r>
          </a:p>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It is equal to the difference between 75th and 25th percentiles, or between third quartile (upper quartile) and first quartile (lower quartiles).</a:t>
            </a:r>
          </a:p>
          <a:p>
            <a:pPr algn="ctr">
              <a:lnSpc>
                <a:spcPts val="5455"/>
              </a:lnSpc>
            </a:pPr>
            <a:r>
              <a:rPr lang="en-US" sz="3099" spc="-6">
                <a:solidFill>
                  <a:srgbClr val="000000"/>
                </a:solidFill>
                <a:latin typeface="Vollkorn"/>
                <a:ea typeface="Vollkorn"/>
                <a:cs typeface="Vollkorn"/>
                <a:sym typeface="Vollkorn"/>
              </a:rPr>
              <a:t>IQR=Q3-Q1</a:t>
            </a:r>
          </a:p>
          <a:p>
            <a:pPr algn="just" marL="669289" indent="-334645" lvl="1">
              <a:lnSpc>
                <a:spcPts val="5455"/>
              </a:lnSpc>
              <a:buFont typeface="Arial"/>
              <a:buChar char="•"/>
            </a:pPr>
            <a:r>
              <a:rPr lang="en-US" sz="3099" spc="-6">
                <a:solidFill>
                  <a:srgbClr val="000000"/>
                </a:solidFill>
                <a:latin typeface="Vollkorn"/>
                <a:ea typeface="Vollkorn"/>
                <a:cs typeface="Vollkorn"/>
                <a:sym typeface="Vollkorn"/>
              </a:rPr>
              <a:t>It is less sensitive measure of the spread of a data set and due to its resistance to outliers, it is useful in identifying when a value is an outlier.</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STANDARD ERROR</a:t>
            </a:r>
          </a:p>
        </p:txBody>
      </p:sp>
      <p:sp>
        <p:nvSpPr>
          <p:cNvPr name="TextBox 4" id="4"/>
          <p:cNvSpPr txBox="true"/>
          <p:nvPr/>
        </p:nvSpPr>
        <p:spPr>
          <a:xfrm rot="0">
            <a:off x="444338" y="1600200"/>
            <a:ext cx="16069938" cy="7376922"/>
          </a:xfrm>
          <a:prstGeom prst="rect">
            <a:avLst/>
          </a:prstGeom>
        </p:spPr>
        <p:txBody>
          <a:bodyPr anchor="t" rtlCol="false" tIns="0" lIns="0" bIns="0" rIns="0">
            <a:spAutoFit/>
          </a:bodyPr>
          <a:lstStyle/>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standard error is the approximate standard deviation of sample population. Standard error is the statistical term that measures the accuracy with which a sample distribution represents a population by using standard deviation. In statistics, a sample mean deviates from the actual mean of a population-this deviation is the standard error of the mean.</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standard error is the approximate standard deviation of a statistical sample population.</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standard error can include the variation between the calculated mean of the population and one which is considered known or accepted as accurate.</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more data points involved in the calculations of the mean, the smaller the standard error tends to be.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STANDARD ERROR</a:t>
            </a:r>
          </a:p>
        </p:txBody>
      </p:sp>
      <p:sp>
        <p:nvSpPr>
          <p:cNvPr name="TextBox 4" id="4"/>
          <p:cNvSpPr txBox="true"/>
          <p:nvPr/>
        </p:nvSpPr>
        <p:spPr>
          <a:xfrm rot="0">
            <a:off x="444338" y="1600200"/>
            <a:ext cx="16069938" cy="5891022"/>
          </a:xfrm>
          <a:prstGeom prst="rect">
            <a:avLst/>
          </a:prstGeom>
        </p:spPr>
        <p:txBody>
          <a:bodyPr anchor="t" rtlCol="false" tIns="0" lIns="0" bIns="0" rIns="0">
            <a:spAutoFit/>
          </a:bodyPr>
          <a:lstStyle/>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term standard error is used to refer to the standard deviation of various sample statistics, such as the mean or median. For example, the “standard error of the mean” refers to the standard deviation of the distribution of sample means taken from the population.</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smaller the standard error , the more representative the sample will be of the overall population.</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In statistics, a sample mean deviates from the actual mean of a population-this deviation is the standard error of the mean which is inversely proportional to the sample size.</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9770"/>
            <a:ext cx="14090834" cy="1003882"/>
          </a:xfrm>
          <a:prstGeom prst="rect">
            <a:avLst/>
          </a:prstGeom>
        </p:spPr>
        <p:txBody>
          <a:bodyPr anchor="t" rtlCol="false" tIns="0" lIns="0" bIns="0" rIns="0">
            <a:spAutoFit/>
          </a:bodyPr>
          <a:lstStyle/>
          <a:p>
            <a:pPr algn="l">
              <a:lnSpc>
                <a:spcPts val="8137"/>
              </a:lnSpc>
            </a:pPr>
            <a:r>
              <a:rPr lang="en-US" sz="6118">
                <a:solidFill>
                  <a:srgbClr val="010440"/>
                </a:solidFill>
                <a:latin typeface="Anton"/>
                <a:ea typeface="Anton"/>
                <a:cs typeface="Anton"/>
                <a:sym typeface="Anton"/>
              </a:rPr>
              <a:t>STANDARD DEVIATION VS. STANDARD ERROR</a:t>
            </a:r>
          </a:p>
        </p:txBody>
      </p:sp>
      <p:sp>
        <p:nvSpPr>
          <p:cNvPr name="TextBox 4" id="4"/>
          <p:cNvSpPr txBox="true"/>
          <p:nvPr/>
        </p:nvSpPr>
        <p:spPr>
          <a:xfrm rot="0">
            <a:off x="444338" y="1600200"/>
            <a:ext cx="16069938" cy="3662172"/>
          </a:xfrm>
          <a:prstGeom prst="rect">
            <a:avLst/>
          </a:prstGeom>
        </p:spPr>
        <p:txBody>
          <a:bodyPr anchor="t" rtlCol="false" tIns="0" lIns="0" bIns="0" rIns="0">
            <a:spAutoFit/>
          </a:bodyPr>
          <a:lstStyle/>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The standard deviation (SD) measures the amount of variability or dispersion , for a subject set of data from the average (mean) or expected value while standard error of the sample mean is an estimate of how far the sample mean of the data is likely to be from the true population mean.</a:t>
            </a:r>
          </a:p>
          <a:p>
            <a:pPr algn="just" marL="669289" indent="-334645" lvl="1">
              <a:lnSpc>
                <a:spcPts val="5858"/>
              </a:lnSpc>
              <a:buFont typeface="Arial"/>
              <a:buChar char="•"/>
            </a:pPr>
            <a:r>
              <a:rPr lang="en-US" sz="3099" spc="-6">
                <a:solidFill>
                  <a:srgbClr val="000000"/>
                </a:solidFill>
                <a:latin typeface="Vollkorn"/>
                <a:ea typeface="Vollkorn"/>
                <a:cs typeface="Vollkorn"/>
                <a:sym typeface="Vollkorn"/>
              </a:rPr>
              <a:t>Standard error is always smaller than standard deviation.</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3">
              <a:alphaModFix amt="18000"/>
            </a:blip>
            <a:stretch>
              <a:fillRect l="0" t="-15224" r="0" b="-19740"/>
            </a:stretch>
          </a:blipFill>
        </p:spPr>
      </p:sp>
      <p:sp>
        <p:nvSpPr>
          <p:cNvPr name="TextBox 4" id="4"/>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COEFFICIENT OF VARIATION</a:t>
            </a:r>
          </a:p>
        </p:txBody>
      </p:sp>
      <p:sp>
        <p:nvSpPr>
          <p:cNvPr name="TextBox 5" id="5"/>
          <p:cNvSpPr txBox="true"/>
          <p:nvPr/>
        </p:nvSpPr>
        <p:spPr>
          <a:xfrm rot="0">
            <a:off x="444338" y="1638300"/>
            <a:ext cx="16069938" cy="6561583"/>
          </a:xfrm>
          <a:prstGeom prst="rect">
            <a:avLst/>
          </a:prstGeom>
        </p:spPr>
        <p:txBody>
          <a:bodyPr anchor="t" rtlCol="false" tIns="0" lIns="0" bIns="0" rIns="0">
            <a:spAutoFit/>
          </a:bodyPr>
          <a:lstStyle/>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The coefficient of variation also known as relative standard deviation, is a standardized measure of dispersion of a probability distribution or frequency distribution.</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It is useful static for comparing the degree of variation from one data series to another. The greater the SD value the less precise the data because it increases the acceptable range within the deviation. Value of CV between 2%-3% is good and acceptable.</a:t>
            </a:r>
          </a:p>
          <a:p>
            <a:pPr algn="just" marL="734058" indent="-367029" lvl="1">
              <a:lnSpc>
                <a:spcPts val="5813"/>
              </a:lnSpc>
              <a:buFont typeface="Arial"/>
              <a:buChar char="•"/>
            </a:pPr>
            <a:r>
              <a:rPr lang="en-US" sz="3399" spc="-6">
                <a:solidFill>
                  <a:srgbClr val="000000"/>
                </a:solidFill>
                <a:latin typeface="Vollkorn"/>
                <a:ea typeface="Vollkorn"/>
                <a:cs typeface="Vollkorn"/>
                <a:sym typeface="Vollkorn"/>
              </a:rPr>
              <a:t>It is often expressed as a percentage, and is defined as the ratio of the standard deviation to the mean.</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PROBABILITY DISTRIBUTIONS</a:t>
            </a:r>
          </a:p>
        </p:txBody>
      </p:sp>
      <p:sp>
        <p:nvSpPr>
          <p:cNvPr name="TextBox 4" id="4"/>
          <p:cNvSpPr txBox="true"/>
          <p:nvPr/>
        </p:nvSpPr>
        <p:spPr>
          <a:xfrm rot="0">
            <a:off x="444338" y="1666875"/>
            <a:ext cx="16069938" cy="6924294"/>
          </a:xfrm>
          <a:prstGeom prst="rect">
            <a:avLst/>
          </a:prstGeom>
        </p:spPr>
        <p:txBody>
          <a:bodyPr anchor="t" rtlCol="false" tIns="0" lIns="0" bIns="0" rIns="0">
            <a:spAutoFit/>
          </a:bodyPr>
          <a:lstStyle/>
          <a:p>
            <a:pPr algn="just" marL="734059" indent="-367030" lvl="1">
              <a:lnSpc>
                <a:spcPts val="5507"/>
              </a:lnSpc>
              <a:buFont typeface="Arial"/>
              <a:buChar char="•"/>
            </a:pPr>
            <a:r>
              <a:rPr lang="en-US" sz="3399" spc="-6">
                <a:solidFill>
                  <a:srgbClr val="000000"/>
                </a:solidFill>
                <a:latin typeface="Vollkorn"/>
                <a:ea typeface="Vollkorn"/>
                <a:cs typeface="Vollkorn"/>
                <a:sym typeface="Vollkorn"/>
              </a:rPr>
              <a:t>A probability distribution is a statistical function that describes all the possible values and likelihoods that a random variable can take within a given range. This range will be bounded between the minimum and maximum possible values, but precisely where the possible value is likely to be plotted on the probability distribution depends on number of factors. These factors include the distribution’s mean, standard deviation, skewness and kurtosis.</a:t>
            </a:r>
          </a:p>
          <a:p>
            <a:pPr algn="just" marL="734059" indent="-367030" lvl="1">
              <a:lnSpc>
                <a:spcPts val="5507"/>
              </a:lnSpc>
              <a:buFont typeface="Arial"/>
              <a:buChar char="•"/>
            </a:pPr>
            <a:r>
              <a:rPr lang="en-US" sz="3399" spc="-6">
                <a:solidFill>
                  <a:srgbClr val="000000"/>
                </a:solidFill>
                <a:latin typeface="Vollkorn"/>
                <a:ea typeface="Vollkorn"/>
                <a:cs typeface="Vollkorn"/>
                <a:sym typeface="Vollkorn"/>
              </a:rPr>
              <a:t>The most common probability distribution is the normal distribution, or ‘bell curve’, although several distribution exist that are commonly used. Typically, the data generating process of some phenomenon will dictate its probability distribution. This process is called the probability density function.</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97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PROBABILITY DISTRIBUTIONS</a:t>
            </a:r>
          </a:p>
        </p:txBody>
      </p:sp>
      <p:sp>
        <p:nvSpPr>
          <p:cNvPr name="TextBox 4" id="4"/>
          <p:cNvSpPr txBox="true"/>
          <p:nvPr/>
        </p:nvSpPr>
        <p:spPr>
          <a:xfrm rot="0">
            <a:off x="444338" y="1609725"/>
            <a:ext cx="16069938" cy="6894195"/>
          </a:xfrm>
          <a:prstGeom prst="rect">
            <a:avLst/>
          </a:prstGeom>
        </p:spPr>
        <p:txBody>
          <a:bodyPr anchor="t" rtlCol="false" tIns="0" lIns="0" bIns="0" rIns="0">
            <a:spAutoFit/>
          </a:bodyPr>
          <a:lstStyle/>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There are many different classifications of probability distributions. Some of them include the normal distribution, chi square distribution, binomial distribution and Poisson distribution.</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The different probability distributions serve different purposes and represent different data generation processes.</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The binomial distribution evaluates the probability of an event occurring several times over a given number of trials and given the events probability in each trial. A binomial distribution is discrete, as opposed to continuous, since only 1 or 0 is a valid response.</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6069938"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NORMAL DISTRIBUTION OR GAUSSIAN DISTRIBUTION</a:t>
            </a:r>
          </a:p>
        </p:txBody>
      </p:sp>
      <p:sp>
        <p:nvSpPr>
          <p:cNvPr name="TextBox 4" id="4"/>
          <p:cNvSpPr txBox="true"/>
          <p:nvPr/>
        </p:nvSpPr>
        <p:spPr>
          <a:xfrm rot="0">
            <a:off x="444338" y="1683068"/>
            <a:ext cx="16069938" cy="7473315"/>
          </a:xfrm>
          <a:prstGeom prst="rect">
            <a:avLst/>
          </a:prstGeom>
        </p:spPr>
        <p:txBody>
          <a:bodyPr anchor="t" rtlCol="false" tIns="0" lIns="0" bIns="0" rIns="0">
            <a:spAutoFit/>
          </a:bodyPr>
          <a:lstStyle/>
          <a:p>
            <a:pPr algn="just" marL="712470" indent="-356235" lvl="1">
              <a:lnSpc>
                <a:spcPts val="5940"/>
              </a:lnSpc>
              <a:buFont typeface="Arial"/>
              <a:buChar char="•"/>
            </a:pPr>
            <a:r>
              <a:rPr lang="en-US" sz="3300" spc="-6">
                <a:solidFill>
                  <a:srgbClr val="000000"/>
                </a:solidFill>
                <a:latin typeface="Vollkorn"/>
                <a:ea typeface="Vollkorn"/>
                <a:cs typeface="Vollkorn"/>
                <a:sym typeface="Vollkorn"/>
              </a:rPr>
              <a:t>It is a probability distribution that is symmetric about the mean, showing that data near the mean are more frequent in occurrence than data far from the mean. In graph form, normal distribution will appear as a bell curve.</a:t>
            </a:r>
          </a:p>
          <a:p>
            <a:pPr algn="just" marL="712470" indent="-356235" lvl="1">
              <a:lnSpc>
                <a:spcPts val="5940"/>
              </a:lnSpc>
              <a:buFont typeface="Arial"/>
              <a:buChar char="•"/>
            </a:pPr>
            <a:r>
              <a:rPr lang="en-US" sz="3300" spc="-6">
                <a:solidFill>
                  <a:srgbClr val="000000"/>
                </a:solidFill>
                <a:latin typeface="Vollkorn"/>
                <a:ea typeface="Vollkorn"/>
                <a:cs typeface="Vollkorn"/>
                <a:sym typeface="Vollkorn"/>
              </a:rPr>
              <a:t>Normal distributions are symmetrical, but not all symmetrical distribution are normal</a:t>
            </a:r>
          </a:p>
          <a:p>
            <a:pPr algn="just" marL="712470" indent="-356235" lvl="1">
              <a:lnSpc>
                <a:spcPts val="5940"/>
              </a:lnSpc>
              <a:buFont typeface="Arial"/>
              <a:buChar char="•"/>
            </a:pPr>
            <a:r>
              <a:rPr lang="en-US" sz="3300" spc="-6">
                <a:solidFill>
                  <a:srgbClr val="000000"/>
                </a:solidFill>
                <a:latin typeface="Vollkorn"/>
                <a:ea typeface="Vollkorn"/>
                <a:cs typeface="Vollkorn"/>
                <a:sym typeface="Vollkorn"/>
              </a:rPr>
              <a:t>The normal distribution is fully characterized by its mean and standard deviation, meaning the distribution is not skewed and does exhibit kurtosis. This makes the distribution symmetric and it is depicted as a bell- shaped curve. A normal distribution is defined by a mean (average) of 0 and a standard deviation of 1, with askew of 0 and kurtosis=3.</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6069938"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NORMAL DISTRIBUTION OR GAUSSIAN DISTRIBUTION</a:t>
            </a:r>
          </a:p>
        </p:txBody>
      </p:sp>
      <p:sp>
        <p:nvSpPr>
          <p:cNvPr name="TextBox 4" id="4"/>
          <p:cNvSpPr txBox="true"/>
          <p:nvPr/>
        </p:nvSpPr>
        <p:spPr>
          <a:xfrm rot="0">
            <a:off x="444338" y="1609725"/>
            <a:ext cx="16069938" cy="4579620"/>
          </a:xfrm>
          <a:prstGeom prst="rect">
            <a:avLst/>
          </a:prstGeom>
        </p:spPr>
        <p:txBody>
          <a:bodyPr anchor="t" rtlCol="false" tIns="0" lIns="0" bIns="0" rIns="0">
            <a:spAutoFit/>
          </a:bodyPr>
          <a:lstStyle/>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In a normal distribution , approximately 68% of the data collected fall within +/- 1 standard deviation of the mean; , approximately 95% of the data within +/- 2 standard deviation of the mean; and 99.7% within +/- 3 standard deviation.</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Unlike the binomial distribution the normal distribution is continuous, meaning that all possible value are represented (as opposed to 0 and 1 with nothing in between).</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SKEWNESS</a:t>
            </a:r>
          </a:p>
        </p:txBody>
      </p:sp>
      <p:sp>
        <p:nvSpPr>
          <p:cNvPr name="TextBox 4" id="4"/>
          <p:cNvSpPr txBox="true"/>
          <p:nvPr/>
        </p:nvSpPr>
        <p:spPr>
          <a:xfrm rot="0">
            <a:off x="444338" y="1673543"/>
            <a:ext cx="16069938" cy="6894195"/>
          </a:xfrm>
          <a:prstGeom prst="rect">
            <a:avLst/>
          </a:prstGeom>
        </p:spPr>
        <p:txBody>
          <a:bodyPr anchor="t" rtlCol="false" tIns="0" lIns="0" bIns="0" rIns="0">
            <a:spAutoFit/>
          </a:bodyPr>
          <a:lstStyle/>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Skewness refers to distortion or asymmetry in a symmetrical bell curve, or normal distribution, in a set of data.</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Real life data rarely follow a perfect normal distribution. The skewness and kurtosis coefficients measure how different a given distribution is from a normal distribution. The skewness measures the symmetry of a distribution. The normal distribution is symmetric and has a skewness of 0. if the distribution of the data set has a skewness less than zero, or negative skewness , then the left tail of the distribution is longer than the right tail; positive skewness implies that the right tail of the distribution is longer than the left.</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329136" y="430721"/>
            <a:ext cx="8535236" cy="731724"/>
          </a:xfrm>
          <a:prstGeom prst="rect">
            <a:avLst/>
          </a:prstGeom>
        </p:spPr>
        <p:txBody>
          <a:bodyPr anchor="t" rtlCol="false" tIns="0" lIns="0" bIns="0" rIns="0">
            <a:spAutoFit/>
          </a:bodyPr>
          <a:lstStyle/>
          <a:p>
            <a:pPr algn="ctr">
              <a:lnSpc>
                <a:spcPts val="5929"/>
              </a:lnSpc>
            </a:pPr>
            <a:r>
              <a:rPr lang="en-US" b="true" sz="4235">
                <a:solidFill>
                  <a:srgbClr val="33A685"/>
                </a:solidFill>
                <a:latin typeface="Vollkorn Bold"/>
                <a:ea typeface="Vollkorn Bold"/>
                <a:cs typeface="Vollkorn Bold"/>
                <a:sym typeface="Vollkorn Bold"/>
              </a:rPr>
              <a:t>TYPES OF SKEWNESS</a:t>
            </a:r>
          </a:p>
        </p:txBody>
      </p:sp>
      <p:sp>
        <p:nvSpPr>
          <p:cNvPr name="Freeform 4" id="4"/>
          <p:cNvSpPr/>
          <p:nvPr/>
        </p:nvSpPr>
        <p:spPr>
          <a:xfrm flipH="false" flipV="false" rot="0">
            <a:off x="2374023" y="1343227"/>
            <a:ext cx="12160233" cy="1470201"/>
          </a:xfrm>
          <a:custGeom>
            <a:avLst/>
            <a:gdLst/>
            <a:ahLst/>
            <a:cxnLst/>
            <a:rect r="r" b="b" t="t" l="l"/>
            <a:pathLst>
              <a:path h="1470201" w="12160233">
                <a:moveTo>
                  <a:pt x="0" y="0"/>
                </a:moveTo>
                <a:lnTo>
                  <a:pt x="12160232" y="0"/>
                </a:lnTo>
                <a:lnTo>
                  <a:pt x="12160232" y="1470201"/>
                </a:lnTo>
                <a:lnTo>
                  <a:pt x="0" y="14702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363431" y="2786042"/>
            <a:ext cx="2295457"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POSITIVE</a:t>
            </a:r>
          </a:p>
        </p:txBody>
      </p:sp>
      <p:sp>
        <p:nvSpPr>
          <p:cNvPr name="TextBox 6" id="6"/>
          <p:cNvSpPr txBox="true"/>
          <p:nvPr/>
        </p:nvSpPr>
        <p:spPr>
          <a:xfrm rot="0">
            <a:off x="164156" y="5519274"/>
            <a:ext cx="4694007"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MODE&lt; MEDIAN &lt;MEAN</a:t>
            </a:r>
          </a:p>
        </p:txBody>
      </p:sp>
      <p:sp>
        <p:nvSpPr>
          <p:cNvPr name="TextBox 7" id="7"/>
          <p:cNvSpPr txBox="true"/>
          <p:nvPr/>
        </p:nvSpPr>
        <p:spPr>
          <a:xfrm rot="0">
            <a:off x="6107136" y="5519274"/>
            <a:ext cx="4694007"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MEAN = MEDIAN=MODE</a:t>
            </a:r>
          </a:p>
        </p:txBody>
      </p:sp>
      <p:sp>
        <p:nvSpPr>
          <p:cNvPr name="TextBox 8" id="8"/>
          <p:cNvSpPr txBox="true"/>
          <p:nvPr/>
        </p:nvSpPr>
        <p:spPr>
          <a:xfrm rot="0">
            <a:off x="7845273" y="2786042"/>
            <a:ext cx="1540465"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NORMAL</a:t>
            </a:r>
          </a:p>
        </p:txBody>
      </p:sp>
      <p:sp>
        <p:nvSpPr>
          <p:cNvPr name="TextBox 9" id="9"/>
          <p:cNvSpPr txBox="true"/>
          <p:nvPr/>
        </p:nvSpPr>
        <p:spPr>
          <a:xfrm rot="0">
            <a:off x="13433192" y="2786042"/>
            <a:ext cx="1819366"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NEGATIVE</a:t>
            </a:r>
          </a:p>
        </p:txBody>
      </p:sp>
      <p:sp>
        <p:nvSpPr>
          <p:cNvPr name="TextBox 10" id="10"/>
          <p:cNvSpPr txBox="true"/>
          <p:nvPr/>
        </p:nvSpPr>
        <p:spPr>
          <a:xfrm rot="0">
            <a:off x="693183" y="3403605"/>
            <a:ext cx="3635953" cy="1785490"/>
          </a:xfrm>
          <a:prstGeom prst="rect">
            <a:avLst/>
          </a:prstGeom>
        </p:spPr>
        <p:txBody>
          <a:bodyPr anchor="t" rtlCol="false" tIns="0" lIns="0" bIns="0" rIns="0">
            <a:spAutoFit/>
          </a:bodyPr>
          <a:lstStyle/>
          <a:p>
            <a:pPr algn="ctr">
              <a:lnSpc>
                <a:spcPts val="3557"/>
              </a:lnSpc>
            </a:pPr>
            <a:r>
              <a:rPr lang="en-US" sz="2541">
                <a:solidFill>
                  <a:srgbClr val="000000"/>
                </a:solidFill>
                <a:latin typeface="Vollkorn"/>
                <a:ea typeface="Vollkorn"/>
                <a:cs typeface="Vollkorn"/>
                <a:sym typeface="Vollkorn"/>
              </a:rPr>
              <a:t>Curve has longer tail toward the right and Mean exceeds Mode and Median</a:t>
            </a:r>
          </a:p>
        </p:txBody>
      </p:sp>
      <p:sp>
        <p:nvSpPr>
          <p:cNvPr name="TextBox 11" id="11"/>
          <p:cNvSpPr txBox="true"/>
          <p:nvPr/>
        </p:nvSpPr>
        <p:spPr>
          <a:xfrm rot="0">
            <a:off x="6797529" y="3403605"/>
            <a:ext cx="3635953" cy="889048"/>
          </a:xfrm>
          <a:prstGeom prst="rect">
            <a:avLst/>
          </a:prstGeom>
        </p:spPr>
        <p:txBody>
          <a:bodyPr anchor="t" rtlCol="false" tIns="0" lIns="0" bIns="0" rIns="0">
            <a:spAutoFit/>
          </a:bodyPr>
          <a:lstStyle/>
          <a:p>
            <a:pPr algn="ctr">
              <a:lnSpc>
                <a:spcPts val="3557"/>
              </a:lnSpc>
            </a:pPr>
            <a:r>
              <a:rPr lang="en-US" sz="2541">
                <a:solidFill>
                  <a:srgbClr val="000000"/>
                </a:solidFill>
                <a:latin typeface="Vollkorn"/>
                <a:ea typeface="Vollkorn"/>
                <a:cs typeface="Vollkorn"/>
                <a:sym typeface="Vollkorn"/>
              </a:rPr>
              <a:t>Mean, Mode and Median are equal</a:t>
            </a:r>
          </a:p>
        </p:txBody>
      </p:sp>
      <p:sp>
        <p:nvSpPr>
          <p:cNvPr name="TextBox 12" id="12"/>
          <p:cNvSpPr txBox="true"/>
          <p:nvPr/>
        </p:nvSpPr>
        <p:spPr>
          <a:xfrm rot="0">
            <a:off x="12524899" y="3403605"/>
            <a:ext cx="3635953" cy="1785490"/>
          </a:xfrm>
          <a:prstGeom prst="rect">
            <a:avLst/>
          </a:prstGeom>
        </p:spPr>
        <p:txBody>
          <a:bodyPr anchor="t" rtlCol="false" tIns="0" lIns="0" bIns="0" rIns="0">
            <a:spAutoFit/>
          </a:bodyPr>
          <a:lstStyle/>
          <a:p>
            <a:pPr algn="ctr">
              <a:lnSpc>
                <a:spcPts val="3557"/>
              </a:lnSpc>
            </a:pPr>
            <a:r>
              <a:rPr lang="en-US" sz="2541">
                <a:solidFill>
                  <a:srgbClr val="000000"/>
                </a:solidFill>
                <a:latin typeface="Vollkorn"/>
                <a:ea typeface="Vollkorn"/>
                <a:cs typeface="Vollkorn"/>
                <a:sym typeface="Vollkorn"/>
              </a:rPr>
              <a:t>Curve has longer tail toward the left And Mode exceeds Mean and Median</a:t>
            </a:r>
          </a:p>
        </p:txBody>
      </p:sp>
      <p:sp>
        <p:nvSpPr>
          <p:cNvPr name="TextBox 13" id="13"/>
          <p:cNvSpPr txBox="true"/>
          <p:nvPr/>
        </p:nvSpPr>
        <p:spPr>
          <a:xfrm rot="0">
            <a:off x="12050115" y="5519274"/>
            <a:ext cx="4694007" cy="456365"/>
          </a:xfrm>
          <a:prstGeom prst="rect">
            <a:avLst/>
          </a:prstGeom>
        </p:spPr>
        <p:txBody>
          <a:bodyPr anchor="t" rtlCol="false" tIns="0" lIns="0" bIns="0" rIns="0">
            <a:spAutoFit/>
          </a:bodyPr>
          <a:lstStyle/>
          <a:p>
            <a:pPr algn="ctr">
              <a:lnSpc>
                <a:spcPts val="3689"/>
              </a:lnSpc>
            </a:pPr>
            <a:r>
              <a:rPr lang="en-US" b="true" sz="2635">
                <a:solidFill>
                  <a:srgbClr val="000000"/>
                </a:solidFill>
                <a:latin typeface="Vollkorn Bold"/>
                <a:ea typeface="Vollkorn Bold"/>
                <a:cs typeface="Vollkorn Bold"/>
                <a:sym typeface="Vollkorn Bold"/>
              </a:rPr>
              <a:t>MEAN &lt; MEDIAN&lt;MODE</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KURTOSIS</a:t>
            </a:r>
          </a:p>
        </p:txBody>
      </p:sp>
      <p:sp>
        <p:nvSpPr>
          <p:cNvPr name="TextBox 4" id="4"/>
          <p:cNvSpPr txBox="true"/>
          <p:nvPr/>
        </p:nvSpPr>
        <p:spPr>
          <a:xfrm rot="0">
            <a:off x="444338" y="1609725"/>
            <a:ext cx="16069938" cy="5476875"/>
          </a:xfrm>
          <a:prstGeom prst="rect">
            <a:avLst/>
          </a:prstGeom>
        </p:spPr>
        <p:txBody>
          <a:bodyPr anchor="t" rtlCol="false" tIns="0" lIns="0" bIns="0" rIns="0">
            <a:spAutoFit/>
          </a:bodyPr>
          <a:lstStyle/>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Like skewness, kurtosis is a statistical measure that is used to describe the distribution. Whereas skewness differentiates extreme values in one versus other tail, kurtosis measures extreme values in either tail.</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The kurtosis statistic measures the thickness of the tail ends of the distribution in relation to the tails of the normal distribution.</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Distributions with large kurtosis exhibits tail data exceeding the tails of the normal distribution(e.g., 5 or more standard deviations from the mean).</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KURTOSIS</a:t>
            </a:r>
          </a:p>
        </p:txBody>
      </p:sp>
      <p:sp>
        <p:nvSpPr>
          <p:cNvPr name="TextBox 4" id="4"/>
          <p:cNvSpPr txBox="true"/>
          <p:nvPr/>
        </p:nvSpPr>
        <p:spPr>
          <a:xfrm rot="0">
            <a:off x="444338" y="1609725"/>
            <a:ext cx="16069938" cy="7058025"/>
          </a:xfrm>
          <a:prstGeom prst="rect">
            <a:avLst/>
          </a:prstGeom>
        </p:spPr>
        <p:txBody>
          <a:bodyPr anchor="t" rtlCol="false" tIns="0" lIns="0" bIns="0" rIns="0">
            <a:spAutoFit/>
          </a:bodyPr>
          <a:lstStyle/>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Distributions with low kurtosis exhibits tail data that is generally less extreme than the tails of the normal distribution.</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The normal distribution has a kurtosis of three, which indicates the distribution has neither fat nor thin tails.</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If an observed distribution has a kurtosis greater than 3, the distribution is said to have heavy tails when compared to the normal distribution. If the distribution has a kurtosis of less than 3, it is said to have thin tails when compared to the normal distribution. This phenomenon is known as kurtosis risk.</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307661" y="430720"/>
            <a:ext cx="9068977" cy="771526"/>
          </a:xfrm>
          <a:prstGeom prst="rect">
            <a:avLst/>
          </a:prstGeom>
        </p:spPr>
        <p:txBody>
          <a:bodyPr anchor="t" rtlCol="false" tIns="0" lIns="0" bIns="0" rIns="0">
            <a:spAutoFit/>
          </a:bodyPr>
          <a:lstStyle/>
          <a:p>
            <a:pPr algn="ctr">
              <a:lnSpc>
                <a:spcPts val="6299"/>
              </a:lnSpc>
            </a:pPr>
            <a:r>
              <a:rPr lang="en-US" b="true" sz="4499">
                <a:solidFill>
                  <a:srgbClr val="33A685"/>
                </a:solidFill>
                <a:latin typeface="Vollkorn Bold"/>
                <a:ea typeface="Vollkorn Bold"/>
                <a:cs typeface="Vollkorn Bold"/>
                <a:sym typeface="Vollkorn Bold"/>
              </a:rPr>
              <a:t>TYPES OF KURTOSIS</a:t>
            </a:r>
          </a:p>
        </p:txBody>
      </p:sp>
      <p:sp>
        <p:nvSpPr>
          <p:cNvPr name="Freeform 4" id="4"/>
          <p:cNvSpPr/>
          <p:nvPr/>
        </p:nvSpPr>
        <p:spPr>
          <a:xfrm flipH="false" flipV="false" rot="0">
            <a:off x="2230287" y="1394333"/>
            <a:ext cx="12920658" cy="1562138"/>
          </a:xfrm>
          <a:custGeom>
            <a:avLst/>
            <a:gdLst/>
            <a:ahLst/>
            <a:cxnLst/>
            <a:rect r="r" b="b" t="t" l="l"/>
            <a:pathLst>
              <a:path h="1562138" w="12920658">
                <a:moveTo>
                  <a:pt x="0" y="0"/>
                </a:moveTo>
                <a:lnTo>
                  <a:pt x="12920658" y="0"/>
                </a:lnTo>
                <a:lnTo>
                  <a:pt x="12920658" y="1562138"/>
                </a:lnTo>
                <a:lnTo>
                  <a:pt x="0" y="15621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623418" y="2930947"/>
            <a:ext cx="3505162" cy="9766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MESOKURTOSIS OR NORMAL</a:t>
            </a:r>
          </a:p>
        </p:txBody>
      </p:sp>
      <p:sp>
        <p:nvSpPr>
          <p:cNvPr name="TextBox 6" id="6"/>
          <p:cNvSpPr txBox="true"/>
          <p:nvPr/>
        </p:nvSpPr>
        <p:spPr>
          <a:xfrm rot="0">
            <a:off x="7270708" y="2930947"/>
            <a:ext cx="3182730" cy="9766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LEPTOKURTOSIS OR POSITIVE</a:t>
            </a:r>
          </a:p>
        </p:txBody>
      </p:sp>
      <p:sp>
        <p:nvSpPr>
          <p:cNvPr name="TextBox 7" id="7"/>
          <p:cNvSpPr txBox="true"/>
          <p:nvPr/>
        </p:nvSpPr>
        <p:spPr>
          <a:xfrm rot="0">
            <a:off x="13421293" y="2930947"/>
            <a:ext cx="3052608" cy="976629"/>
          </a:xfrm>
          <a:prstGeom prst="rect">
            <a:avLst/>
          </a:prstGeom>
        </p:spPr>
        <p:txBody>
          <a:bodyPr anchor="t" rtlCol="false" tIns="0" lIns="0" bIns="0" rIns="0">
            <a:spAutoFit/>
          </a:bodyPr>
          <a:lstStyle/>
          <a:p>
            <a:pPr algn="ctr">
              <a:lnSpc>
                <a:spcPts val="3920"/>
              </a:lnSpc>
            </a:pPr>
            <a:r>
              <a:rPr lang="en-US" b="true" sz="2800">
                <a:solidFill>
                  <a:srgbClr val="000000"/>
                </a:solidFill>
                <a:latin typeface="Vollkorn Bold"/>
                <a:ea typeface="Vollkorn Bold"/>
                <a:cs typeface="Vollkorn Bold"/>
                <a:sym typeface="Vollkorn Bold"/>
              </a:rPr>
              <a:t>PLATYKURTOSIS OR NEGATIVE</a:t>
            </a:r>
          </a:p>
        </p:txBody>
      </p:sp>
      <p:sp>
        <p:nvSpPr>
          <p:cNvPr name="TextBox 8" id="8"/>
          <p:cNvSpPr txBox="true"/>
          <p:nvPr/>
        </p:nvSpPr>
        <p:spPr>
          <a:xfrm rot="0">
            <a:off x="444338" y="4079026"/>
            <a:ext cx="3863323" cy="976629"/>
          </a:xfrm>
          <a:prstGeom prst="rect">
            <a:avLst/>
          </a:prstGeom>
        </p:spPr>
        <p:txBody>
          <a:bodyPr anchor="t" rtlCol="false" tIns="0" lIns="0" bIns="0" rIns="0">
            <a:spAutoFit/>
          </a:bodyPr>
          <a:lstStyle/>
          <a:p>
            <a:pPr algn="ctr">
              <a:lnSpc>
                <a:spcPts val="3920"/>
              </a:lnSpc>
            </a:pPr>
            <a:r>
              <a:rPr lang="en-US" sz="2800">
                <a:solidFill>
                  <a:srgbClr val="000000"/>
                </a:solidFill>
                <a:latin typeface="Vollkorn"/>
                <a:ea typeface="Vollkorn"/>
                <a:cs typeface="Vollkorn"/>
                <a:sym typeface="Vollkorn"/>
              </a:rPr>
              <a:t>Distribution identical to the normal =3</a:t>
            </a:r>
          </a:p>
        </p:txBody>
      </p:sp>
      <p:sp>
        <p:nvSpPr>
          <p:cNvPr name="TextBox 9" id="9"/>
          <p:cNvSpPr txBox="true"/>
          <p:nvPr/>
        </p:nvSpPr>
        <p:spPr>
          <a:xfrm rot="0">
            <a:off x="6930412" y="4079026"/>
            <a:ext cx="3863323" cy="976629"/>
          </a:xfrm>
          <a:prstGeom prst="rect">
            <a:avLst/>
          </a:prstGeom>
        </p:spPr>
        <p:txBody>
          <a:bodyPr anchor="t" rtlCol="false" tIns="0" lIns="0" bIns="0" rIns="0">
            <a:spAutoFit/>
          </a:bodyPr>
          <a:lstStyle/>
          <a:p>
            <a:pPr algn="ctr">
              <a:lnSpc>
                <a:spcPts val="3920"/>
              </a:lnSpc>
            </a:pPr>
            <a:r>
              <a:rPr lang="en-US" sz="2800">
                <a:solidFill>
                  <a:srgbClr val="000000"/>
                </a:solidFill>
                <a:latin typeface="Vollkorn"/>
                <a:ea typeface="Vollkorn"/>
                <a:cs typeface="Vollkorn"/>
                <a:sym typeface="Vollkorn"/>
              </a:rPr>
              <a:t>A distribution more peaked to the normal &gt;3</a:t>
            </a:r>
          </a:p>
        </p:txBody>
      </p:sp>
      <p:sp>
        <p:nvSpPr>
          <p:cNvPr name="TextBox 10" id="10"/>
          <p:cNvSpPr txBox="true"/>
          <p:nvPr/>
        </p:nvSpPr>
        <p:spPr>
          <a:xfrm rot="0">
            <a:off x="13015935" y="4079026"/>
            <a:ext cx="3863323" cy="1471929"/>
          </a:xfrm>
          <a:prstGeom prst="rect">
            <a:avLst/>
          </a:prstGeom>
        </p:spPr>
        <p:txBody>
          <a:bodyPr anchor="t" rtlCol="false" tIns="0" lIns="0" bIns="0" rIns="0">
            <a:spAutoFit/>
          </a:bodyPr>
          <a:lstStyle/>
          <a:p>
            <a:pPr algn="ctr">
              <a:lnSpc>
                <a:spcPts val="3920"/>
              </a:lnSpc>
            </a:pPr>
            <a:r>
              <a:rPr lang="en-US" sz="2800">
                <a:solidFill>
                  <a:srgbClr val="000000"/>
                </a:solidFill>
                <a:latin typeface="Vollkorn"/>
                <a:ea typeface="Vollkorn"/>
                <a:cs typeface="Vollkorn"/>
                <a:sym typeface="Vollkorn"/>
              </a:rPr>
              <a:t>A distribution less peaked to the normal</a:t>
            </a:r>
          </a:p>
          <a:p>
            <a:pPr algn="ctr">
              <a:lnSpc>
                <a:spcPts val="3920"/>
              </a:lnSpc>
            </a:pPr>
            <a:r>
              <a:rPr lang="en-US" sz="2800">
                <a:solidFill>
                  <a:srgbClr val="000000"/>
                </a:solidFill>
                <a:latin typeface="Vollkorn"/>
                <a:ea typeface="Vollkorn"/>
                <a:cs typeface="Vollkorn"/>
                <a:sym typeface="Vollkorn"/>
              </a:rPr>
              <a:t>&lt;3</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POISSON DISTRIBUTION</a:t>
            </a:r>
          </a:p>
        </p:txBody>
      </p:sp>
      <p:sp>
        <p:nvSpPr>
          <p:cNvPr name="TextBox 4" id="4"/>
          <p:cNvSpPr txBox="true"/>
          <p:nvPr/>
        </p:nvSpPr>
        <p:spPr>
          <a:xfrm rot="0">
            <a:off x="444338" y="1638300"/>
            <a:ext cx="16069938" cy="6833235"/>
          </a:xfrm>
          <a:prstGeom prst="rect">
            <a:avLst/>
          </a:prstGeom>
        </p:spPr>
        <p:txBody>
          <a:bodyPr anchor="t" rtlCol="false" tIns="0" lIns="0" bIns="0" rIns="0">
            <a:spAutoFit/>
          </a:bodyPr>
          <a:lstStyle/>
          <a:p>
            <a:pPr algn="just" marL="690881" indent="-345440" lvl="1">
              <a:lnSpc>
                <a:spcPts val="5760"/>
              </a:lnSpc>
              <a:buFont typeface="Arial"/>
              <a:buChar char="•"/>
            </a:pPr>
            <a:r>
              <a:rPr lang="en-US" sz="3200" spc="-6">
                <a:solidFill>
                  <a:srgbClr val="000000"/>
                </a:solidFill>
                <a:latin typeface="Vollkorn"/>
                <a:ea typeface="Vollkorn"/>
                <a:cs typeface="Vollkorn"/>
                <a:sym typeface="Vollkorn"/>
              </a:rPr>
              <a:t>It is discrete probability distribution of the number of events occurring in a given time period, given the average number of times the event occurs over that time period .</a:t>
            </a:r>
          </a:p>
          <a:p>
            <a:pPr algn="just" marL="690881" indent="-345440" lvl="1">
              <a:lnSpc>
                <a:spcPts val="4832"/>
              </a:lnSpc>
              <a:buFont typeface="Arial"/>
              <a:buChar char="•"/>
            </a:pPr>
            <a:r>
              <a:rPr lang="en-US" sz="3200" spc="-6">
                <a:solidFill>
                  <a:srgbClr val="000000"/>
                </a:solidFill>
                <a:latin typeface="Vollkorn"/>
                <a:ea typeface="Vollkorn"/>
                <a:cs typeface="Vollkorn"/>
                <a:sym typeface="Vollkorn"/>
              </a:rPr>
              <a:t>It is a tool that helps to predict the probability of certain events from happening when you know how often the event has occurred. It gives us the probability of a given number of events happening in a fixed interval of time.</a:t>
            </a:r>
          </a:p>
          <a:p>
            <a:pPr algn="just" marL="690881" indent="-345440" lvl="1">
              <a:lnSpc>
                <a:spcPts val="5760"/>
              </a:lnSpc>
              <a:buFont typeface="Arial"/>
              <a:buChar char="•"/>
            </a:pPr>
            <a:r>
              <a:rPr lang="en-US" sz="3200" spc="-6">
                <a:solidFill>
                  <a:srgbClr val="000000"/>
                </a:solidFill>
                <a:latin typeface="Vollkorn"/>
                <a:ea typeface="Vollkorn"/>
                <a:cs typeface="Vollkorn"/>
                <a:sym typeface="Vollkorn"/>
              </a:rPr>
              <a:t>Poisson is positively skewed and when the mean of Poisson distribution is large, it becomes similar to a normal distribution or symmetrical.</a:t>
            </a:r>
          </a:p>
          <a:p>
            <a:pPr algn="just" marL="690881" indent="-345440" lvl="1">
              <a:lnSpc>
                <a:spcPts val="5760"/>
              </a:lnSpc>
              <a:buFont typeface="Arial"/>
              <a:buChar char="•"/>
            </a:pPr>
            <a:r>
              <a:rPr lang="en-US" sz="3200" spc="-6">
                <a:solidFill>
                  <a:srgbClr val="000000"/>
                </a:solidFill>
                <a:latin typeface="Vollkorn"/>
                <a:ea typeface="Vollkorn"/>
                <a:cs typeface="Vollkorn"/>
                <a:sym typeface="Vollkorn"/>
              </a:rPr>
              <a:t>The shape of a Poisson distribution changes for example , a Poisson distribution with low mean is highly skewed, with 0 as the mode. All the data pushed up against 0 , with the tail extending to the right.</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49770"/>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BINOMIAL DISTRIBUTION</a:t>
            </a:r>
          </a:p>
        </p:txBody>
      </p:sp>
      <p:sp>
        <p:nvSpPr>
          <p:cNvPr name="TextBox 4" id="4"/>
          <p:cNvSpPr txBox="true"/>
          <p:nvPr/>
        </p:nvSpPr>
        <p:spPr>
          <a:xfrm rot="0">
            <a:off x="444338" y="1609725"/>
            <a:ext cx="16069938" cy="5476875"/>
          </a:xfrm>
          <a:prstGeom prst="rect">
            <a:avLst/>
          </a:prstGeom>
        </p:spPr>
        <p:txBody>
          <a:bodyPr anchor="t" rtlCol="false" tIns="0" lIns="0" bIns="0" rIns="0">
            <a:spAutoFit/>
          </a:bodyPr>
          <a:lstStyle/>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A binomial distribution can be thought of as simply the probability of a success or failure outcome in an experiment or survey that is repeated multiple times. The binomial is a type of distribution that has two possible outcomes.</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It is common way to test the distribution and it is frequently used in statistic.</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There are two most important variables in the binomial formula such as-</a:t>
            </a:r>
          </a:p>
          <a:p>
            <a:pPr algn="just" marL="755649" indent="-377824" lvl="1">
              <a:lnSpc>
                <a:spcPts val="6299"/>
              </a:lnSpc>
              <a:buAutoNum type="arabicPeriod" startAt="1"/>
            </a:pPr>
            <a:r>
              <a:rPr lang="en-US" sz="3499" spc="-6">
                <a:solidFill>
                  <a:srgbClr val="000000"/>
                </a:solidFill>
                <a:latin typeface="Vollkorn"/>
                <a:ea typeface="Vollkorn"/>
                <a:cs typeface="Vollkorn"/>
                <a:sym typeface="Vollkorn"/>
              </a:rPr>
              <a:t> ‘ N’ it stands for the number of times the experiment is conducted</a:t>
            </a:r>
          </a:p>
          <a:p>
            <a:pPr algn="just" marL="755649" indent="-377824" lvl="1">
              <a:lnSpc>
                <a:spcPts val="6299"/>
              </a:lnSpc>
              <a:buAutoNum type="arabicPeriod" startAt="1"/>
            </a:pPr>
            <a:r>
              <a:rPr lang="en-US" sz="3499" spc="-6">
                <a:solidFill>
                  <a:srgbClr val="000000"/>
                </a:solidFill>
                <a:latin typeface="Vollkorn"/>
                <a:ea typeface="Vollkorn"/>
                <a:cs typeface="Vollkorn"/>
                <a:sym typeface="Vollkorn"/>
              </a:rPr>
              <a:t> ‘π’ represents the possibility of one specific outcome</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CRITERIA OF BINOMIAL DISTRIBUTION</a:t>
            </a:r>
          </a:p>
        </p:txBody>
      </p:sp>
      <p:sp>
        <p:nvSpPr>
          <p:cNvPr name="TextBox 4" id="4"/>
          <p:cNvSpPr txBox="true"/>
          <p:nvPr/>
        </p:nvSpPr>
        <p:spPr>
          <a:xfrm rot="0">
            <a:off x="444338" y="1609725"/>
            <a:ext cx="16069938" cy="2314575"/>
          </a:xfrm>
          <a:prstGeom prst="rect">
            <a:avLst/>
          </a:prstGeom>
        </p:spPr>
        <p:txBody>
          <a:bodyPr anchor="t" rtlCol="false" tIns="0" lIns="0" bIns="0" rIns="0">
            <a:spAutoFit/>
          </a:bodyPr>
          <a:lstStyle/>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For binomial distribution the number of trial must be fixed.</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Every trial must be independent.</a:t>
            </a:r>
          </a:p>
          <a:p>
            <a:pPr algn="just" marL="755649" indent="-377824" lvl="1">
              <a:lnSpc>
                <a:spcPts val="6299"/>
              </a:lnSpc>
              <a:buFont typeface="Arial"/>
              <a:buChar char="•"/>
            </a:pPr>
            <a:r>
              <a:rPr lang="en-US" sz="3499" spc="-6">
                <a:solidFill>
                  <a:srgbClr val="000000"/>
                </a:solidFill>
                <a:latin typeface="Vollkorn"/>
                <a:ea typeface="Vollkorn"/>
                <a:cs typeface="Vollkorn"/>
                <a:sym typeface="Vollkorn"/>
              </a:rPr>
              <a:t>The probability always stays the same and equal.</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3045083" y="2056956"/>
            <a:ext cx="11782125" cy="6617597"/>
          </a:xfrm>
          <a:custGeom>
            <a:avLst/>
            <a:gdLst/>
            <a:ahLst/>
            <a:cxnLst/>
            <a:rect r="r" b="b" t="t" l="l"/>
            <a:pathLst>
              <a:path h="6617597" w="11782125">
                <a:moveTo>
                  <a:pt x="0" y="0"/>
                </a:moveTo>
                <a:lnTo>
                  <a:pt x="11782125" y="0"/>
                </a:lnTo>
                <a:lnTo>
                  <a:pt x="11782125" y="6617597"/>
                </a:lnTo>
                <a:lnTo>
                  <a:pt x="0" y="6617597"/>
                </a:lnTo>
                <a:lnTo>
                  <a:pt x="0" y="0"/>
                </a:lnTo>
                <a:close/>
              </a:path>
            </a:pathLst>
          </a:custGeom>
          <a:blipFill>
            <a:blip r:embed="rId3"/>
            <a:stretch>
              <a:fillRect l="0" t="-24922" r="0" b="0"/>
            </a:stretch>
          </a:blipFill>
        </p:spPr>
      </p:sp>
      <p:sp>
        <p:nvSpPr>
          <p:cNvPr name="TextBox 4" id="4"/>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FORMULA FOR BINOMIAL DISTRIBUTION</a:t>
            </a:r>
          </a:p>
        </p:txBody>
      </p:sp>
      <p:sp>
        <p:nvSpPr>
          <p:cNvPr name="TextBox 5" id="5"/>
          <p:cNvSpPr txBox="true"/>
          <p:nvPr/>
        </p:nvSpPr>
        <p:spPr>
          <a:xfrm rot="0">
            <a:off x="9527241" y="7384576"/>
            <a:ext cx="242156" cy="689264"/>
          </a:xfrm>
          <a:prstGeom prst="rect">
            <a:avLst/>
          </a:prstGeom>
        </p:spPr>
        <p:txBody>
          <a:bodyPr anchor="t" rtlCol="false" tIns="0" lIns="0" bIns="0" rIns="0">
            <a:spAutoFit/>
          </a:bodyPr>
          <a:lstStyle/>
          <a:p>
            <a:pPr algn="l">
              <a:lnSpc>
                <a:spcPts val="5565"/>
              </a:lnSpc>
            </a:pPr>
            <a:r>
              <a:rPr lang="en-US" sz="3975" spc="3">
                <a:solidFill>
                  <a:srgbClr val="000000"/>
                </a:solidFill>
                <a:latin typeface="Aparajita"/>
                <a:ea typeface="Aparajita"/>
                <a:cs typeface="Aparajita"/>
                <a:sym typeface="Aparajita"/>
              </a:rPr>
              <a:t>) </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CONFIDENCE LIMITS</a:t>
            </a:r>
          </a:p>
        </p:txBody>
      </p:sp>
      <p:sp>
        <p:nvSpPr>
          <p:cNvPr name="TextBox 4" id="4"/>
          <p:cNvSpPr txBox="true"/>
          <p:nvPr/>
        </p:nvSpPr>
        <p:spPr>
          <a:xfrm rot="0">
            <a:off x="444338" y="1609725"/>
            <a:ext cx="16069938" cy="6894195"/>
          </a:xfrm>
          <a:prstGeom prst="rect">
            <a:avLst/>
          </a:prstGeom>
        </p:spPr>
        <p:txBody>
          <a:bodyPr anchor="t" rtlCol="false" tIns="0" lIns="0" bIns="0" rIns="0">
            <a:spAutoFit/>
          </a:bodyPr>
          <a:lstStyle/>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A confidence interval is a range of values we are fairly sure our true value lies in.</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A confidence interval, in statistics, refers to the probability that a population parameter will fall between two set values for a certain proportion of times. Confidence intervals measure the degree of uncertainty or certainty in a sampling method. A confidence interval can take ay number of probabilities, with the most common being a 95% or 99% confidence level.</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Confidence level and confidence interval are interrelated but are not exactly the same.</a:t>
            </a:r>
          </a:p>
          <a:p>
            <a:pPr algn="just" marL="734059" indent="-367030" lvl="1">
              <a:lnSpc>
                <a:spcPts val="6119"/>
              </a:lnSpc>
              <a:buFont typeface="Arial"/>
              <a:buChar char="•"/>
            </a:pPr>
            <a:r>
              <a:rPr lang="en-US" sz="3399" spc="-6">
                <a:solidFill>
                  <a:srgbClr val="000000"/>
                </a:solidFill>
                <a:latin typeface="Vollkorn"/>
                <a:ea typeface="Vollkorn"/>
                <a:cs typeface="Vollkorn"/>
                <a:sym typeface="Vollkorn"/>
              </a:rPr>
              <a:t>Most often confidence intervals reflect confidence levels of 95% or 99%.</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CONFIDENCE LIMITS</a:t>
            </a:r>
          </a:p>
        </p:txBody>
      </p:sp>
      <p:sp>
        <p:nvSpPr>
          <p:cNvPr name="TextBox 4" id="4"/>
          <p:cNvSpPr txBox="true"/>
          <p:nvPr/>
        </p:nvSpPr>
        <p:spPr>
          <a:xfrm rot="0">
            <a:off x="444338" y="1647825"/>
            <a:ext cx="16069938" cy="6567805"/>
          </a:xfrm>
          <a:prstGeom prst="rect">
            <a:avLst/>
          </a:prstGeom>
        </p:spPr>
        <p:txBody>
          <a:bodyPr anchor="t" rtlCol="false" tIns="0" lIns="0" bIns="0" rIns="0">
            <a:spAutoFit/>
          </a:bodyPr>
          <a:lstStyle/>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A confidence interval is a range of values likely would contain an unknown population parameter. Confidence level refers to the percentage of probability, or certainty , that the confidence interval would contain the true population parameter when you draw a random sample many times. Or, in vernacular , “we are 99% certain (confidence level ) that most of these datasets (confidence intervals ) contain the true population parameter.”</a:t>
            </a:r>
          </a:p>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Confidence interval calculates the probability that a population parameter will fall between two set values.</a:t>
            </a:r>
          </a:p>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Confidence intervals measure the degree of uncertainty in a sampling method.</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44338" y="411035"/>
            <a:ext cx="14090834" cy="1063953"/>
          </a:xfrm>
          <a:prstGeom prst="rect">
            <a:avLst/>
          </a:prstGeom>
        </p:spPr>
        <p:txBody>
          <a:bodyPr anchor="t" rtlCol="false" tIns="0" lIns="0" bIns="0" rIns="0">
            <a:spAutoFit/>
          </a:bodyPr>
          <a:lstStyle/>
          <a:p>
            <a:pPr algn="l">
              <a:lnSpc>
                <a:spcPts val="8669"/>
              </a:lnSpc>
            </a:pPr>
            <a:r>
              <a:rPr lang="en-US" sz="6518">
                <a:solidFill>
                  <a:srgbClr val="010440"/>
                </a:solidFill>
                <a:latin typeface="Anton"/>
                <a:ea typeface="Anton"/>
                <a:cs typeface="Anton"/>
                <a:sym typeface="Anton"/>
              </a:rPr>
              <a:t>CONFIDENCE LIMITS</a:t>
            </a:r>
          </a:p>
        </p:txBody>
      </p:sp>
      <p:sp>
        <p:nvSpPr>
          <p:cNvPr name="TextBox 4" id="4"/>
          <p:cNvSpPr txBox="true"/>
          <p:nvPr/>
        </p:nvSpPr>
        <p:spPr>
          <a:xfrm rot="0">
            <a:off x="444338" y="1647825"/>
            <a:ext cx="16069938" cy="6567805"/>
          </a:xfrm>
          <a:prstGeom prst="rect">
            <a:avLst/>
          </a:prstGeom>
        </p:spPr>
        <p:txBody>
          <a:bodyPr anchor="t" rtlCol="false" tIns="0" lIns="0" bIns="0" rIns="0">
            <a:spAutoFit/>
          </a:bodyPr>
          <a:lstStyle/>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For example a result might be reported as 50%+-6%, with a 95% confidence. So the confidence interval : 50%+-6%= 44% to 56% and the confidence level: 95%.</a:t>
            </a:r>
          </a:p>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Confidence level is expressed as percentage.</a:t>
            </a:r>
          </a:p>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A 0% confidence level means you have no faith at all that if you repeated the experiments that you would get the same results. In fact, you are sure the result s would be completely different.</a:t>
            </a:r>
          </a:p>
          <a:p>
            <a:pPr algn="just" marL="755649" indent="-377824" lvl="1">
              <a:lnSpc>
                <a:spcPts val="5809"/>
              </a:lnSpc>
              <a:buFont typeface="Arial"/>
              <a:buChar char="•"/>
            </a:pPr>
            <a:r>
              <a:rPr lang="en-US" sz="3499" spc="-6">
                <a:solidFill>
                  <a:srgbClr val="000000"/>
                </a:solidFill>
                <a:latin typeface="Vollkorn"/>
                <a:ea typeface="Vollkorn"/>
                <a:cs typeface="Vollkorn"/>
                <a:sym typeface="Vollkorn"/>
              </a:rPr>
              <a:t>A 100% confidence level means there is no doubt at all that if you repeated the experiments that you would get the same results. In fact, you are sure the result s would be repeatable of the time. </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636" r="0" b="-29141"/>
            </a:stretch>
          </a:blipFill>
        </p:spPr>
      </p:sp>
      <p:sp>
        <p:nvSpPr>
          <p:cNvPr name="Freeform 3" id="3"/>
          <p:cNvSpPr/>
          <p:nvPr/>
        </p:nvSpPr>
        <p:spPr>
          <a:xfrm flipH="false" flipV="false" rot="2021278">
            <a:off x="4678597" y="-631260"/>
            <a:ext cx="5066805" cy="4876800"/>
          </a:xfrm>
          <a:custGeom>
            <a:avLst/>
            <a:gdLst/>
            <a:ahLst/>
            <a:cxnLst/>
            <a:rect r="r" b="b" t="t" l="l"/>
            <a:pathLst>
              <a:path h="4876800" w="5066805">
                <a:moveTo>
                  <a:pt x="0" y="0"/>
                </a:moveTo>
                <a:lnTo>
                  <a:pt x="5066805" y="0"/>
                </a:lnTo>
                <a:lnTo>
                  <a:pt x="5066805" y="4876800"/>
                </a:lnTo>
                <a:lnTo>
                  <a:pt x="0" y="4876800"/>
                </a:lnTo>
                <a:lnTo>
                  <a:pt x="0" y="0"/>
                </a:lnTo>
                <a:close/>
              </a:path>
            </a:pathLst>
          </a:custGeom>
          <a:blipFill>
            <a:blip r:embed="rId3">
              <a:alphaModFix amt="32999"/>
            </a:blip>
            <a:stretch>
              <a:fillRect l="0" t="0" r="0" b="0"/>
            </a:stretch>
          </a:blipFill>
        </p:spPr>
      </p:sp>
      <p:sp>
        <p:nvSpPr>
          <p:cNvPr name="Freeform 4" id="4"/>
          <p:cNvSpPr/>
          <p:nvPr/>
        </p:nvSpPr>
        <p:spPr>
          <a:xfrm flipH="false" flipV="false" rot="2700000">
            <a:off x="-666967" y="5933075"/>
            <a:ext cx="6580418" cy="6333652"/>
          </a:xfrm>
          <a:custGeom>
            <a:avLst/>
            <a:gdLst/>
            <a:ahLst/>
            <a:cxnLst/>
            <a:rect r="r" b="b" t="t" l="l"/>
            <a:pathLst>
              <a:path h="6333652" w="6580418">
                <a:moveTo>
                  <a:pt x="0" y="0"/>
                </a:moveTo>
                <a:lnTo>
                  <a:pt x="6580418" y="0"/>
                </a:lnTo>
                <a:lnTo>
                  <a:pt x="6580418" y="6333652"/>
                </a:lnTo>
                <a:lnTo>
                  <a:pt x="0" y="6333652"/>
                </a:lnTo>
                <a:lnTo>
                  <a:pt x="0" y="0"/>
                </a:lnTo>
                <a:close/>
              </a:path>
            </a:pathLst>
          </a:custGeom>
          <a:blipFill>
            <a:blip r:embed="rId3"/>
            <a:stretch>
              <a:fillRect l="0" t="0" r="0" b="0"/>
            </a:stretch>
          </a:blipFill>
        </p:spPr>
      </p:sp>
      <p:sp>
        <p:nvSpPr>
          <p:cNvPr name="Freeform 5" id="5"/>
          <p:cNvSpPr/>
          <p:nvPr/>
        </p:nvSpPr>
        <p:spPr>
          <a:xfrm flipH="false" flipV="false" rot="0">
            <a:off x="1151920" y="1380623"/>
            <a:ext cx="10857370" cy="8034454"/>
          </a:xfrm>
          <a:custGeom>
            <a:avLst/>
            <a:gdLst/>
            <a:ahLst/>
            <a:cxnLst/>
            <a:rect r="r" b="b" t="t" l="l"/>
            <a:pathLst>
              <a:path h="8034454" w="10857370">
                <a:moveTo>
                  <a:pt x="0" y="0"/>
                </a:moveTo>
                <a:lnTo>
                  <a:pt x="10857370" y="0"/>
                </a:lnTo>
                <a:lnTo>
                  <a:pt x="10857370" y="8034453"/>
                </a:lnTo>
                <a:lnTo>
                  <a:pt x="0" y="8034453"/>
                </a:lnTo>
                <a:lnTo>
                  <a:pt x="0" y="0"/>
                </a:lnTo>
                <a:close/>
              </a:path>
            </a:pathLst>
          </a:custGeom>
          <a:blipFill>
            <a:blip r:embed="rId4">
              <a:alphaModFix amt="7999"/>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345280" y="4737007"/>
            <a:ext cx="1207828" cy="397073"/>
          </a:xfrm>
          <a:custGeom>
            <a:avLst/>
            <a:gdLst/>
            <a:ahLst/>
            <a:cxnLst/>
            <a:rect r="r" b="b" t="t" l="l"/>
            <a:pathLst>
              <a:path h="397073" w="1207828">
                <a:moveTo>
                  <a:pt x="0" y="0"/>
                </a:moveTo>
                <a:lnTo>
                  <a:pt x="1207828" y="0"/>
                </a:lnTo>
                <a:lnTo>
                  <a:pt x="1207828" y="397073"/>
                </a:lnTo>
                <a:lnTo>
                  <a:pt x="0" y="3970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1131225" y="4624422"/>
            <a:ext cx="8813861" cy="448238"/>
            <a:chOff x="0" y="0"/>
            <a:chExt cx="5870369" cy="298544"/>
          </a:xfrm>
        </p:grpSpPr>
        <p:sp>
          <p:nvSpPr>
            <p:cNvPr name="Freeform 8" id="8"/>
            <p:cNvSpPr/>
            <p:nvPr/>
          </p:nvSpPr>
          <p:spPr>
            <a:xfrm flipH="false" flipV="false" rot="0">
              <a:off x="0" y="0"/>
              <a:ext cx="5870369" cy="298544"/>
            </a:xfrm>
            <a:custGeom>
              <a:avLst/>
              <a:gdLst/>
              <a:ahLst/>
              <a:cxnLst/>
              <a:rect r="r" b="b" t="t" l="l"/>
              <a:pathLst>
                <a:path h="298544" w="5870369">
                  <a:moveTo>
                    <a:pt x="19324" y="0"/>
                  </a:moveTo>
                  <a:lnTo>
                    <a:pt x="5851044" y="0"/>
                  </a:lnTo>
                  <a:cubicBezTo>
                    <a:pt x="5856170" y="0"/>
                    <a:pt x="5861085" y="2036"/>
                    <a:pt x="5864709" y="5660"/>
                  </a:cubicBezTo>
                  <a:cubicBezTo>
                    <a:pt x="5868333" y="9284"/>
                    <a:pt x="5870369" y="14199"/>
                    <a:pt x="5870369" y="19324"/>
                  </a:cubicBezTo>
                  <a:lnTo>
                    <a:pt x="5870369" y="279219"/>
                  </a:lnTo>
                  <a:cubicBezTo>
                    <a:pt x="5870369" y="284344"/>
                    <a:pt x="5868333" y="289259"/>
                    <a:pt x="5864709" y="292884"/>
                  </a:cubicBezTo>
                  <a:cubicBezTo>
                    <a:pt x="5861085" y="296508"/>
                    <a:pt x="5856170" y="298544"/>
                    <a:pt x="5851044" y="298544"/>
                  </a:cubicBezTo>
                  <a:lnTo>
                    <a:pt x="19324" y="298544"/>
                  </a:lnTo>
                  <a:cubicBezTo>
                    <a:pt x="14199" y="298544"/>
                    <a:pt x="9284" y="296508"/>
                    <a:pt x="5660" y="292884"/>
                  </a:cubicBezTo>
                  <a:cubicBezTo>
                    <a:pt x="2036" y="289259"/>
                    <a:pt x="0" y="284344"/>
                    <a:pt x="0" y="279219"/>
                  </a:cubicBezTo>
                  <a:lnTo>
                    <a:pt x="0" y="19324"/>
                  </a:lnTo>
                  <a:cubicBezTo>
                    <a:pt x="0" y="14199"/>
                    <a:pt x="2036" y="9284"/>
                    <a:pt x="5660" y="5660"/>
                  </a:cubicBezTo>
                  <a:cubicBezTo>
                    <a:pt x="9284" y="2036"/>
                    <a:pt x="14199" y="0"/>
                    <a:pt x="19324" y="0"/>
                  </a:cubicBezTo>
                  <a:close/>
                </a:path>
              </a:pathLst>
            </a:custGeom>
            <a:gradFill rotWithShape="true">
              <a:gsLst>
                <a:gs pos="0">
                  <a:srgbClr val="35745B">
                    <a:alpha val="100000"/>
                  </a:srgbClr>
                </a:gs>
                <a:gs pos="50000">
                  <a:srgbClr val="20B479">
                    <a:alpha val="100000"/>
                  </a:srgbClr>
                </a:gs>
                <a:gs pos="100000">
                  <a:srgbClr val="35745B">
                    <a:alpha val="100000"/>
                  </a:srgbClr>
                </a:gs>
              </a:gsLst>
              <a:lin ang="2700000"/>
            </a:gradFill>
          </p:spPr>
        </p:sp>
        <p:sp>
          <p:nvSpPr>
            <p:cNvPr name="TextBox 9" id="9"/>
            <p:cNvSpPr txBox="true"/>
            <p:nvPr/>
          </p:nvSpPr>
          <p:spPr>
            <a:xfrm>
              <a:off x="0" y="-180975"/>
              <a:ext cx="5870369" cy="479519"/>
            </a:xfrm>
            <a:prstGeom prst="rect">
              <a:avLst/>
            </a:prstGeom>
          </p:spPr>
          <p:txBody>
            <a:bodyPr anchor="ctr" rtlCol="false" tIns="53639" lIns="53639" bIns="53639" rIns="53639"/>
            <a:lstStyle/>
            <a:p>
              <a:pPr algn="ctr">
                <a:lnSpc>
                  <a:spcPts val="3789"/>
                </a:lnSpc>
              </a:pPr>
            </a:p>
          </p:txBody>
        </p:sp>
      </p:grpSp>
      <p:grpSp>
        <p:nvGrpSpPr>
          <p:cNvPr name="Group 10" id="10"/>
          <p:cNvGrpSpPr/>
          <p:nvPr/>
        </p:nvGrpSpPr>
        <p:grpSpPr>
          <a:xfrm rot="0">
            <a:off x="10517506" y="1198170"/>
            <a:ext cx="7072243" cy="707224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CAFAEE">
                    <a:alpha val="100000"/>
                  </a:srgbClr>
                </a:gs>
                <a:gs pos="100000">
                  <a:srgbClr val="7ABCA1">
                    <a:alpha val="100000"/>
                  </a:srgbClr>
                </a:gs>
              </a:gsLst>
              <a:lin ang="0"/>
            </a:gradFill>
          </p:spPr>
        </p:sp>
        <p:sp>
          <p:nvSpPr>
            <p:cNvPr name="TextBox 12" id="12"/>
            <p:cNvSpPr txBox="true"/>
            <p:nvPr/>
          </p:nvSpPr>
          <p:spPr>
            <a:xfrm>
              <a:off x="76200" y="38100"/>
              <a:ext cx="660400" cy="698500"/>
            </a:xfrm>
            <a:prstGeom prst="rect">
              <a:avLst/>
            </a:prstGeom>
          </p:spPr>
          <p:txBody>
            <a:bodyPr anchor="ctr" rtlCol="false" tIns="162560" lIns="162560" bIns="162560" rIns="162560"/>
            <a:lstStyle/>
            <a:p>
              <a:pPr algn="ctr">
                <a:lnSpc>
                  <a:spcPts val="1792"/>
                </a:lnSpc>
              </a:pPr>
            </a:p>
          </p:txBody>
        </p:sp>
      </p:grpSp>
      <p:sp>
        <p:nvSpPr>
          <p:cNvPr name="Freeform 13" id="13"/>
          <p:cNvSpPr/>
          <p:nvPr/>
        </p:nvSpPr>
        <p:spPr>
          <a:xfrm flipH="true" flipV="false" rot="0">
            <a:off x="8494407" y="8965214"/>
            <a:ext cx="1301172" cy="1902994"/>
          </a:xfrm>
          <a:custGeom>
            <a:avLst/>
            <a:gdLst/>
            <a:ahLst/>
            <a:cxnLst/>
            <a:rect r="r" b="b" t="t" l="l"/>
            <a:pathLst>
              <a:path h="1902994" w="1301172">
                <a:moveTo>
                  <a:pt x="1301172" y="0"/>
                </a:moveTo>
                <a:lnTo>
                  <a:pt x="0" y="0"/>
                </a:lnTo>
                <a:lnTo>
                  <a:pt x="0" y="1902994"/>
                </a:lnTo>
                <a:lnTo>
                  <a:pt x="1301172" y="1902994"/>
                </a:lnTo>
                <a:lnTo>
                  <a:pt x="130117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7373600" y="9188000"/>
            <a:ext cx="1168968" cy="1251907"/>
          </a:xfrm>
          <a:custGeom>
            <a:avLst/>
            <a:gdLst/>
            <a:ahLst/>
            <a:cxnLst/>
            <a:rect r="r" b="b" t="t" l="l"/>
            <a:pathLst>
              <a:path h="1251907" w="1168968">
                <a:moveTo>
                  <a:pt x="0" y="0"/>
                </a:moveTo>
                <a:lnTo>
                  <a:pt x="1168968" y="0"/>
                </a:lnTo>
                <a:lnTo>
                  <a:pt x="1168968" y="1251907"/>
                </a:lnTo>
                <a:lnTo>
                  <a:pt x="0" y="12519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2263633">
            <a:off x="-725426" y="7316799"/>
            <a:ext cx="1802121" cy="1752563"/>
          </a:xfrm>
          <a:custGeom>
            <a:avLst/>
            <a:gdLst/>
            <a:ahLst/>
            <a:cxnLst/>
            <a:rect r="r" b="b" t="t" l="l"/>
            <a:pathLst>
              <a:path h="1752563" w="1802121">
                <a:moveTo>
                  <a:pt x="0" y="0"/>
                </a:moveTo>
                <a:lnTo>
                  <a:pt x="1802121" y="0"/>
                </a:lnTo>
                <a:lnTo>
                  <a:pt x="1802121" y="1752562"/>
                </a:lnTo>
                <a:lnTo>
                  <a:pt x="0" y="175256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p:cNvSpPr/>
          <p:nvPr/>
        </p:nvSpPr>
        <p:spPr>
          <a:xfrm flipH="false" flipV="false" rot="1234729">
            <a:off x="17020039" y="-39626"/>
            <a:ext cx="1690861" cy="1131340"/>
          </a:xfrm>
          <a:custGeom>
            <a:avLst/>
            <a:gdLst/>
            <a:ahLst/>
            <a:cxnLst/>
            <a:rect r="r" b="b" t="t" l="l"/>
            <a:pathLst>
              <a:path h="1131340" w="1690861">
                <a:moveTo>
                  <a:pt x="0" y="0"/>
                </a:moveTo>
                <a:lnTo>
                  <a:pt x="1690861" y="0"/>
                </a:lnTo>
                <a:lnTo>
                  <a:pt x="1690861" y="1131340"/>
                </a:lnTo>
                <a:lnTo>
                  <a:pt x="0" y="1131340"/>
                </a:lnTo>
                <a:lnTo>
                  <a:pt x="0" y="0"/>
                </a:lnTo>
                <a:close/>
              </a:path>
            </a:pathLst>
          </a:custGeom>
          <a:blipFill>
            <a:blip r:embed="rId14">
              <a:alphaModFix amt="84000"/>
              <a:extLst>
                <a:ext uri="{96DAC541-7B7A-43D3-8B79-37D633B846F1}">
                  <asvg:svgBlip xmlns:asvg="http://schemas.microsoft.com/office/drawing/2016/SVG/main" r:embed="rId15"/>
                </a:ext>
              </a:extLst>
            </a:blip>
            <a:stretch>
              <a:fillRect l="0" t="0" r="0" b="0"/>
            </a:stretch>
          </a:blipFill>
        </p:spPr>
      </p:sp>
      <p:sp>
        <p:nvSpPr>
          <p:cNvPr name="Freeform 17" id="17"/>
          <p:cNvSpPr/>
          <p:nvPr/>
        </p:nvSpPr>
        <p:spPr>
          <a:xfrm flipH="false" flipV="false" rot="0">
            <a:off x="-1073243" y="-164519"/>
            <a:ext cx="3846847" cy="1958355"/>
          </a:xfrm>
          <a:custGeom>
            <a:avLst/>
            <a:gdLst/>
            <a:ahLst/>
            <a:cxnLst/>
            <a:rect r="r" b="b" t="t" l="l"/>
            <a:pathLst>
              <a:path h="1958355" w="3846847">
                <a:moveTo>
                  <a:pt x="0" y="0"/>
                </a:moveTo>
                <a:lnTo>
                  <a:pt x="3846847" y="0"/>
                </a:lnTo>
                <a:lnTo>
                  <a:pt x="3846847" y="1958355"/>
                </a:lnTo>
                <a:lnTo>
                  <a:pt x="0" y="195835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8" id="18"/>
          <p:cNvSpPr/>
          <p:nvPr/>
        </p:nvSpPr>
        <p:spPr>
          <a:xfrm flipH="false" flipV="false" rot="0">
            <a:off x="6796179" y="5327398"/>
            <a:ext cx="3176976" cy="524201"/>
          </a:xfrm>
          <a:custGeom>
            <a:avLst/>
            <a:gdLst/>
            <a:ahLst/>
            <a:cxnLst/>
            <a:rect r="r" b="b" t="t" l="l"/>
            <a:pathLst>
              <a:path h="524201" w="3176976">
                <a:moveTo>
                  <a:pt x="0" y="0"/>
                </a:moveTo>
                <a:lnTo>
                  <a:pt x="3176976" y="0"/>
                </a:lnTo>
                <a:lnTo>
                  <a:pt x="3176976" y="524201"/>
                </a:lnTo>
                <a:lnTo>
                  <a:pt x="0" y="52420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9" id="19"/>
          <p:cNvSpPr/>
          <p:nvPr/>
        </p:nvSpPr>
        <p:spPr>
          <a:xfrm flipH="false" flipV="false" rot="0">
            <a:off x="1643857" y="5304596"/>
            <a:ext cx="3617802" cy="569804"/>
          </a:xfrm>
          <a:custGeom>
            <a:avLst/>
            <a:gdLst/>
            <a:ahLst/>
            <a:cxnLst/>
            <a:rect r="r" b="b" t="t" l="l"/>
            <a:pathLst>
              <a:path h="569804" w="3617802">
                <a:moveTo>
                  <a:pt x="0" y="0"/>
                </a:moveTo>
                <a:lnTo>
                  <a:pt x="3617802" y="0"/>
                </a:lnTo>
                <a:lnTo>
                  <a:pt x="3617802" y="569804"/>
                </a:lnTo>
                <a:lnTo>
                  <a:pt x="0" y="569804"/>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0" id="20"/>
          <p:cNvSpPr/>
          <p:nvPr/>
        </p:nvSpPr>
        <p:spPr>
          <a:xfrm flipH="false" flipV="false" rot="0">
            <a:off x="5636352" y="5337095"/>
            <a:ext cx="515430" cy="516722"/>
          </a:xfrm>
          <a:custGeom>
            <a:avLst/>
            <a:gdLst/>
            <a:ahLst/>
            <a:cxnLst/>
            <a:rect r="r" b="b" t="t" l="l"/>
            <a:pathLst>
              <a:path h="516722" w="515430">
                <a:moveTo>
                  <a:pt x="0" y="0"/>
                </a:moveTo>
                <a:lnTo>
                  <a:pt x="515430" y="0"/>
                </a:lnTo>
                <a:lnTo>
                  <a:pt x="515430" y="516722"/>
                </a:lnTo>
                <a:lnTo>
                  <a:pt x="0" y="51672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1" id="21"/>
          <p:cNvSpPr/>
          <p:nvPr/>
        </p:nvSpPr>
        <p:spPr>
          <a:xfrm flipH="false" flipV="false" rot="0">
            <a:off x="6253971" y="5335839"/>
            <a:ext cx="458709" cy="475346"/>
          </a:xfrm>
          <a:custGeom>
            <a:avLst/>
            <a:gdLst/>
            <a:ahLst/>
            <a:cxnLst/>
            <a:rect r="r" b="b" t="t" l="l"/>
            <a:pathLst>
              <a:path h="475346" w="458709">
                <a:moveTo>
                  <a:pt x="0" y="0"/>
                </a:moveTo>
                <a:lnTo>
                  <a:pt x="458708" y="0"/>
                </a:lnTo>
                <a:lnTo>
                  <a:pt x="458708" y="475346"/>
                </a:lnTo>
                <a:lnTo>
                  <a:pt x="0" y="475346"/>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22" id="22"/>
          <p:cNvSpPr/>
          <p:nvPr/>
        </p:nvSpPr>
        <p:spPr>
          <a:xfrm flipH="false" flipV="false" rot="0">
            <a:off x="1081895" y="5332913"/>
            <a:ext cx="525086" cy="525086"/>
          </a:xfrm>
          <a:custGeom>
            <a:avLst/>
            <a:gdLst/>
            <a:ahLst/>
            <a:cxnLst/>
            <a:rect r="r" b="b" t="t" l="l"/>
            <a:pathLst>
              <a:path h="525086" w="525086">
                <a:moveTo>
                  <a:pt x="0" y="0"/>
                </a:moveTo>
                <a:lnTo>
                  <a:pt x="525086" y="0"/>
                </a:lnTo>
                <a:lnTo>
                  <a:pt x="525086" y="525085"/>
                </a:lnTo>
                <a:lnTo>
                  <a:pt x="0" y="52508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grpSp>
        <p:nvGrpSpPr>
          <p:cNvPr name="Group 23" id="23"/>
          <p:cNvGrpSpPr/>
          <p:nvPr/>
        </p:nvGrpSpPr>
        <p:grpSpPr>
          <a:xfrm rot="0">
            <a:off x="11761070" y="2218278"/>
            <a:ext cx="4585114" cy="458511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grpSp>
        <p:nvGrpSpPr>
          <p:cNvPr name="Group 25" id="25"/>
          <p:cNvGrpSpPr/>
          <p:nvPr/>
        </p:nvGrpSpPr>
        <p:grpSpPr>
          <a:xfrm rot="0">
            <a:off x="11584365" y="2029667"/>
            <a:ext cx="4996438" cy="4996418"/>
            <a:chOff x="0" y="0"/>
            <a:chExt cx="6350000" cy="6349975"/>
          </a:xfrm>
        </p:grpSpPr>
        <p:sp>
          <p:nvSpPr>
            <p:cNvPr name="Freeform 26" id="2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gradFill rotWithShape="true">
              <a:gsLst>
                <a:gs pos="0">
                  <a:srgbClr val="35745B">
                    <a:alpha val="100000"/>
                  </a:srgbClr>
                </a:gs>
                <a:gs pos="50000">
                  <a:srgbClr val="20B479">
                    <a:alpha val="100000"/>
                  </a:srgbClr>
                </a:gs>
                <a:gs pos="100000">
                  <a:srgbClr val="35745B">
                    <a:alpha val="100000"/>
                  </a:srgbClr>
                </a:gs>
              </a:gsLst>
              <a:lin ang="2700000"/>
            </a:gradFill>
            <a:ln w="12700">
              <a:solidFill>
                <a:srgbClr val="000000"/>
              </a:solidFill>
            </a:ln>
          </p:spPr>
        </p:sp>
      </p:grpSp>
      <p:sp>
        <p:nvSpPr>
          <p:cNvPr name="Freeform 27" id="27"/>
          <p:cNvSpPr/>
          <p:nvPr/>
        </p:nvSpPr>
        <p:spPr>
          <a:xfrm flipH="false" flipV="false" rot="0">
            <a:off x="11071504" y="1479876"/>
            <a:ext cx="6019800" cy="6096000"/>
          </a:xfrm>
          <a:custGeom>
            <a:avLst/>
            <a:gdLst/>
            <a:ahLst/>
            <a:cxnLst/>
            <a:rect r="r" b="b" t="t" l="l"/>
            <a:pathLst>
              <a:path h="6096000" w="6019800">
                <a:moveTo>
                  <a:pt x="0" y="0"/>
                </a:moveTo>
                <a:lnTo>
                  <a:pt x="6019800" y="0"/>
                </a:lnTo>
                <a:lnTo>
                  <a:pt x="6019800" y="6096000"/>
                </a:lnTo>
                <a:lnTo>
                  <a:pt x="0" y="6096000"/>
                </a:lnTo>
                <a:lnTo>
                  <a:pt x="0" y="0"/>
                </a:lnTo>
                <a:close/>
              </a:path>
            </a:pathLst>
          </a:custGeom>
          <a:blipFill>
            <a:blip r:embed="rId28"/>
            <a:stretch>
              <a:fillRect l="0" t="0" r="0" b="0"/>
            </a:stretch>
          </a:blipFill>
        </p:spPr>
      </p:sp>
      <p:grpSp>
        <p:nvGrpSpPr>
          <p:cNvPr name="Group 28" id="28"/>
          <p:cNvGrpSpPr/>
          <p:nvPr/>
        </p:nvGrpSpPr>
        <p:grpSpPr>
          <a:xfrm rot="0">
            <a:off x="11807058" y="2215875"/>
            <a:ext cx="4551051" cy="4551032"/>
            <a:chOff x="0" y="0"/>
            <a:chExt cx="6350000" cy="6349975"/>
          </a:xfrm>
        </p:grpSpPr>
        <p:sp>
          <p:nvSpPr>
            <p:cNvPr name="Freeform 29" id="29"/>
            <p:cNvSpPr/>
            <p:nvPr/>
          </p:nvSpPr>
          <p:spPr>
            <a:xfrm flipH="true" flipV="false" rot="0">
              <a:off x="0" y="0"/>
              <a:ext cx="6350000" cy="6349975"/>
            </a:xfrm>
            <a:custGeom>
              <a:avLst/>
              <a:gdLst/>
              <a:ahLst/>
              <a:cxnLst/>
              <a:rect r="r" b="b" t="t" l="l"/>
              <a:pathLst>
                <a:path h="6349975" w="6350000">
                  <a:moveTo>
                    <a:pt x="0" y="3175025"/>
                  </a:moveTo>
                  <a:cubicBezTo>
                    <a:pt x="0" y="4928451"/>
                    <a:pt x="1421524" y="6349975"/>
                    <a:pt x="3175000" y="6349975"/>
                  </a:cubicBezTo>
                  <a:cubicBezTo>
                    <a:pt x="4928502" y="6349975"/>
                    <a:pt x="6350000" y="4928451"/>
                    <a:pt x="6350000" y="3175025"/>
                  </a:cubicBezTo>
                  <a:cubicBezTo>
                    <a:pt x="6350000" y="1421511"/>
                    <a:pt x="4928502" y="0"/>
                    <a:pt x="3175000" y="0"/>
                  </a:cubicBezTo>
                  <a:cubicBezTo>
                    <a:pt x="1421498" y="0"/>
                    <a:pt x="0" y="1421511"/>
                    <a:pt x="0" y="3175025"/>
                  </a:cubicBezTo>
                  <a:close/>
                </a:path>
              </a:pathLst>
            </a:custGeom>
            <a:blipFill>
              <a:blip r:embed="rId29"/>
              <a:stretch>
                <a:fillRect l="-12456" t="-26688" r="-10684" b="-29651"/>
              </a:stretch>
            </a:blipFill>
            <a:ln w="28575" cap="sq">
              <a:solidFill>
                <a:srgbClr val="FFFFFF"/>
              </a:solidFill>
              <a:prstDash val="solid"/>
              <a:miter/>
            </a:ln>
          </p:spPr>
        </p:sp>
      </p:grpSp>
      <p:grpSp>
        <p:nvGrpSpPr>
          <p:cNvPr name="Group 30" id="30"/>
          <p:cNvGrpSpPr/>
          <p:nvPr/>
        </p:nvGrpSpPr>
        <p:grpSpPr>
          <a:xfrm rot="0">
            <a:off x="11252399" y="6468065"/>
            <a:ext cx="5719740" cy="947125"/>
            <a:chOff x="0" y="0"/>
            <a:chExt cx="1887061" cy="312476"/>
          </a:xfrm>
        </p:grpSpPr>
        <p:sp>
          <p:nvSpPr>
            <p:cNvPr name="Freeform 31" id="31"/>
            <p:cNvSpPr/>
            <p:nvPr/>
          </p:nvSpPr>
          <p:spPr>
            <a:xfrm flipH="false" flipV="false" rot="0">
              <a:off x="0" y="0"/>
              <a:ext cx="1887061" cy="312476"/>
            </a:xfrm>
            <a:custGeom>
              <a:avLst/>
              <a:gdLst/>
              <a:ahLst/>
              <a:cxnLst/>
              <a:rect r="r" b="b" t="t" l="l"/>
              <a:pathLst>
                <a:path h="312476" w="1887061">
                  <a:moveTo>
                    <a:pt x="156238" y="0"/>
                  </a:moveTo>
                  <a:lnTo>
                    <a:pt x="1730823" y="0"/>
                  </a:lnTo>
                  <a:cubicBezTo>
                    <a:pt x="1772260" y="0"/>
                    <a:pt x="1812000" y="16461"/>
                    <a:pt x="1841300" y="45761"/>
                  </a:cubicBezTo>
                  <a:cubicBezTo>
                    <a:pt x="1870601" y="75061"/>
                    <a:pt x="1887061" y="114801"/>
                    <a:pt x="1887061" y="156238"/>
                  </a:cubicBezTo>
                  <a:lnTo>
                    <a:pt x="1887061" y="156238"/>
                  </a:lnTo>
                  <a:cubicBezTo>
                    <a:pt x="1887061" y="242526"/>
                    <a:pt x="1817111" y="312476"/>
                    <a:pt x="1730823" y="312476"/>
                  </a:cubicBezTo>
                  <a:lnTo>
                    <a:pt x="156238" y="312476"/>
                  </a:lnTo>
                  <a:cubicBezTo>
                    <a:pt x="69950" y="312476"/>
                    <a:pt x="0" y="242526"/>
                    <a:pt x="0" y="156238"/>
                  </a:cubicBezTo>
                  <a:lnTo>
                    <a:pt x="0" y="156238"/>
                  </a:lnTo>
                  <a:cubicBezTo>
                    <a:pt x="0" y="69950"/>
                    <a:pt x="69950" y="0"/>
                    <a:pt x="156238" y="0"/>
                  </a:cubicBezTo>
                  <a:close/>
                </a:path>
              </a:pathLst>
            </a:custGeom>
            <a:solidFill>
              <a:srgbClr val="004C42"/>
            </a:solidFill>
            <a:ln w="28575" cap="rnd">
              <a:solidFill>
                <a:srgbClr val="FFFFFF"/>
              </a:solidFill>
              <a:prstDash val="solid"/>
              <a:round/>
            </a:ln>
          </p:spPr>
        </p:sp>
        <p:sp>
          <p:nvSpPr>
            <p:cNvPr name="TextBox 32" id="32"/>
            <p:cNvSpPr txBox="true"/>
            <p:nvPr/>
          </p:nvSpPr>
          <p:spPr>
            <a:xfrm>
              <a:off x="0" y="-180975"/>
              <a:ext cx="1887061" cy="493451"/>
            </a:xfrm>
            <a:prstGeom prst="rect">
              <a:avLst/>
            </a:prstGeom>
          </p:spPr>
          <p:txBody>
            <a:bodyPr anchor="ctr" rtlCol="false" tIns="98525" lIns="98525" bIns="98525" rIns="98525"/>
            <a:lstStyle/>
            <a:p>
              <a:pPr algn="ctr">
                <a:lnSpc>
                  <a:spcPts val="3789"/>
                </a:lnSpc>
              </a:pPr>
            </a:p>
          </p:txBody>
        </p:sp>
      </p:grpSp>
      <p:sp>
        <p:nvSpPr>
          <p:cNvPr name="Freeform 33" id="33"/>
          <p:cNvSpPr/>
          <p:nvPr/>
        </p:nvSpPr>
        <p:spPr>
          <a:xfrm flipH="false" flipV="false" rot="796235">
            <a:off x="-674832" y="3535119"/>
            <a:ext cx="1349663" cy="1973914"/>
          </a:xfrm>
          <a:custGeom>
            <a:avLst/>
            <a:gdLst/>
            <a:ahLst/>
            <a:cxnLst/>
            <a:rect r="r" b="b" t="t" l="l"/>
            <a:pathLst>
              <a:path h="1973914" w="1349663">
                <a:moveTo>
                  <a:pt x="0" y="0"/>
                </a:moveTo>
                <a:lnTo>
                  <a:pt x="1349664" y="0"/>
                </a:lnTo>
                <a:lnTo>
                  <a:pt x="1349664" y="1973914"/>
                </a:lnTo>
                <a:lnTo>
                  <a:pt x="0" y="19739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4" id="34"/>
          <p:cNvSpPr/>
          <p:nvPr/>
        </p:nvSpPr>
        <p:spPr>
          <a:xfrm flipH="false" flipV="false" rot="0">
            <a:off x="9763184" y="628605"/>
            <a:ext cx="1753884" cy="1311028"/>
          </a:xfrm>
          <a:custGeom>
            <a:avLst/>
            <a:gdLst/>
            <a:ahLst/>
            <a:cxnLst/>
            <a:rect r="r" b="b" t="t" l="l"/>
            <a:pathLst>
              <a:path h="1311028" w="1753884">
                <a:moveTo>
                  <a:pt x="0" y="0"/>
                </a:moveTo>
                <a:lnTo>
                  <a:pt x="1753883" y="0"/>
                </a:lnTo>
                <a:lnTo>
                  <a:pt x="1753883" y="1311028"/>
                </a:lnTo>
                <a:lnTo>
                  <a:pt x="0" y="1311028"/>
                </a:lnTo>
                <a:lnTo>
                  <a:pt x="0" y="0"/>
                </a:lnTo>
                <a:close/>
              </a:path>
            </a:pathLst>
          </a:custGeom>
          <a:blipFill>
            <a:blip r:embed="rId30">
              <a:alphaModFix amt="53000"/>
              <a:extLst>
                <a:ext uri="{96DAC541-7B7A-43D3-8B79-37D633B846F1}">
                  <asvg:svgBlip xmlns:asvg="http://schemas.microsoft.com/office/drawing/2016/SVG/main" r:embed="rId31"/>
                </a:ext>
              </a:extLst>
            </a:blip>
            <a:stretch>
              <a:fillRect l="0" t="0" r="0" b="0"/>
            </a:stretch>
          </a:blipFill>
        </p:spPr>
      </p:sp>
      <p:sp>
        <p:nvSpPr>
          <p:cNvPr name="Freeform 35" id="35"/>
          <p:cNvSpPr/>
          <p:nvPr/>
        </p:nvSpPr>
        <p:spPr>
          <a:xfrm flipH="false" flipV="false" rot="0">
            <a:off x="5538277" y="176147"/>
            <a:ext cx="2333897" cy="1340046"/>
          </a:xfrm>
          <a:custGeom>
            <a:avLst/>
            <a:gdLst/>
            <a:ahLst/>
            <a:cxnLst/>
            <a:rect r="r" b="b" t="t" l="l"/>
            <a:pathLst>
              <a:path h="1340046" w="2333897">
                <a:moveTo>
                  <a:pt x="0" y="0"/>
                </a:moveTo>
                <a:lnTo>
                  <a:pt x="2333897" y="0"/>
                </a:lnTo>
                <a:lnTo>
                  <a:pt x="2333897" y="1340046"/>
                </a:lnTo>
                <a:lnTo>
                  <a:pt x="0" y="1340046"/>
                </a:lnTo>
                <a:lnTo>
                  <a:pt x="0" y="0"/>
                </a:lnTo>
                <a:close/>
              </a:path>
            </a:pathLst>
          </a:custGeom>
          <a:blipFill>
            <a:blip r:embed="rId32">
              <a:alphaModFix amt="34000"/>
              <a:extLst>
                <a:ext uri="{96DAC541-7B7A-43D3-8B79-37D633B846F1}">
                  <asvg:svgBlip xmlns:asvg="http://schemas.microsoft.com/office/drawing/2016/SVG/main" r:embed="rId33"/>
                </a:ext>
              </a:extLst>
            </a:blip>
            <a:stretch>
              <a:fillRect l="0" t="0" r="0" b="0"/>
            </a:stretch>
          </a:blipFill>
        </p:spPr>
      </p:sp>
      <p:grpSp>
        <p:nvGrpSpPr>
          <p:cNvPr name="Group 36" id="36"/>
          <p:cNvGrpSpPr/>
          <p:nvPr/>
        </p:nvGrpSpPr>
        <p:grpSpPr>
          <a:xfrm rot="0">
            <a:off x="444338" y="8872884"/>
            <a:ext cx="5141907" cy="848415"/>
            <a:chOff x="0" y="0"/>
            <a:chExt cx="6855876" cy="1131219"/>
          </a:xfrm>
        </p:grpSpPr>
        <p:sp>
          <p:nvSpPr>
            <p:cNvPr name="Freeform 37" id="37"/>
            <p:cNvSpPr/>
            <p:nvPr/>
          </p:nvSpPr>
          <p:spPr>
            <a:xfrm flipH="false" flipV="false" rot="0">
              <a:off x="0" y="0"/>
              <a:ext cx="6855876" cy="1131219"/>
            </a:xfrm>
            <a:custGeom>
              <a:avLst/>
              <a:gdLst/>
              <a:ahLst/>
              <a:cxnLst/>
              <a:rect r="r" b="b" t="t" l="l"/>
              <a:pathLst>
                <a:path h="1131219" w="6855876">
                  <a:moveTo>
                    <a:pt x="0" y="0"/>
                  </a:moveTo>
                  <a:lnTo>
                    <a:pt x="6855876" y="0"/>
                  </a:lnTo>
                  <a:lnTo>
                    <a:pt x="6855876" y="1131219"/>
                  </a:lnTo>
                  <a:lnTo>
                    <a:pt x="0" y="1131219"/>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38" id="38"/>
            <p:cNvSpPr txBox="true"/>
            <p:nvPr/>
          </p:nvSpPr>
          <p:spPr>
            <a:xfrm rot="0">
              <a:off x="2501692" y="72319"/>
              <a:ext cx="1852492" cy="493291"/>
            </a:xfrm>
            <a:prstGeom prst="rect">
              <a:avLst/>
            </a:prstGeom>
          </p:spPr>
          <p:txBody>
            <a:bodyPr anchor="t" rtlCol="false" tIns="0" lIns="0" bIns="0" rIns="0">
              <a:spAutoFit/>
            </a:bodyPr>
            <a:lstStyle/>
            <a:p>
              <a:pPr algn="ctr">
                <a:lnSpc>
                  <a:spcPts val="3205"/>
                </a:lnSpc>
              </a:pPr>
              <a:r>
                <a:rPr lang="en-US" b="true" sz="2151" spc="-4">
                  <a:solidFill>
                    <a:srgbClr val="FFFFFF"/>
                  </a:solidFill>
                  <a:latin typeface="Vollkorn Bold"/>
                  <a:ea typeface="Vollkorn Bold"/>
                  <a:cs typeface="Vollkorn Bold"/>
                  <a:sym typeface="Vollkorn Bold"/>
                </a:rPr>
                <a:t>EDITOR </a:t>
              </a:r>
            </a:p>
          </p:txBody>
        </p:sp>
        <p:sp>
          <p:nvSpPr>
            <p:cNvPr name="TextBox 39" id="39"/>
            <p:cNvSpPr txBox="true"/>
            <p:nvPr/>
          </p:nvSpPr>
          <p:spPr>
            <a:xfrm rot="0">
              <a:off x="756529" y="498935"/>
              <a:ext cx="5342817" cy="493291"/>
            </a:xfrm>
            <a:prstGeom prst="rect">
              <a:avLst/>
            </a:prstGeom>
          </p:spPr>
          <p:txBody>
            <a:bodyPr anchor="t" rtlCol="false" tIns="0" lIns="0" bIns="0" rIns="0">
              <a:spAutoFit/>
            </a:bodyPr>
            <a:lstStyle/>
            <a:p>
              <a:pPr algn="l">
                <a:lnSpc>
                  <a:spcPts val="3205"/>
                </a:lnSpc>
              </a:pPr>
              <a:r>
                <a:rPr lang="en-US" b="true" sz="2151" spc="-4">
                  <a:solidFill>
                    <a:srgbClr val="FFFFFF"/>
                  </a:solidFill>
                  <a:latin typeface="Vollkorn Bold"/>
                  <a:ea typeface="Vollkorn Bold"/>
                  <a:cs typeface="Vollkorn Bold"/>
                  <a:sym typeface="Vollkorn Bold"/>
                </a:rPr>
                <a:t>MRS. ABHILASHA BHARDWAJ </a:t>
              </a:r>
            </a:p>
          </p:txBody>
        </p:sp>
      </p:grpSp>
      <p:grpSp>
        <p:nvGrpSpPr>
          <p:cNvPr name="Group 40" id="40"/>
          <p:cNvGrpSpPr/>
          <p:nvPr/>
        </p:nvGrpSpPr>
        <p:grpSpPr>
          <a:xfrm rot="0">
            <a:off x="5961739" y="8852896"/>
            <a:ext cx="4913982" cy="810807"/>
            <a:chOff x="0" y="0"/>
            <a:chExt cx="6551976" cy="1081076"/>
          </a:xfrm>
        </p:grpSpPr>
        <p:sp>
          <p:nvSpPr>
            <p:cNvPr name="Freeform 41" id="41"/>
            <p:cNvSpPr/>
            <p:nvPr/>
          </p:nvSpPr>
          <p:spPr>
            <a:xfrm flipH="false" flipV="false" rot="0">
              <a:off x="0" y="0"/>
              <a:ext cx="6551976" cy="1081076"/>
            </a:xfrm>
            <a:custGeom>
              <a:avLst/>
              <a:gdLst/>
              <a:ahLst/>
              <a:cxnLst/>
              <a:rect r="r" b="b" t="t" l="l"/>
              <a:pathLst>
                <a:path h="1081076" w="6551976">
                  <a:moveTo>
                    <a:pt x="0" y="0"/>
                  </a:moveTo>
                  <a:lnTo>
                    <a:pt x="6551976" y="0"/>
                  </a:lnTo>
                  <a:lnTo>
                    <a:pt x="6551976" y="1081076"/>
                  </a:lnTo>
                  <a:lnTo>
                    <a:pt x="0" y="1081076"/>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2" id="42"/>
            <p:cNvSpPr txBox="true"/>
            <p:nvPr/>
          </p:nvSpPr>
          <p:spPr>
            <a:xfrm rot="0">
              <a:off x="1964715" y="66158"/>
              <a:ext cx="2709128" cy="474380"/>
            </a:xfrm>
            <a:prstGeom prst="rect">
              <a:avLst/>
            </a:prstGeom>
          </p:spPr>
          <p:txBody>
            <a:bodyPr anchor="t" rtlCol="false" tIns="0" lIns="0" bIns="0" rIns="0">
              <a:spAutoFit/>
            </a:bodyPr>
            <a:lstStyle/>
            <a:p>
              <a:pPr algn="ctr">
                <a:lnSpc>
                  <a:spcPts val="3063"/>
                </a:lnSpc>
              </a:pPr>
              <a:r>
                <a:rPr lang="en-US" b="true" sz="2056" spc="-4">
                  <a:solidFill>
                    <a:srgbClr val="FFFFFF"/>
                  </a:solidFill>
                  <a:latin typeface="Vollkorn Bold"/>
                  <a:ea typeface="Vollkorn Bold"/>
                  <a:cs typeface="Vollkorn Bold"/>
                  <a:sym typeface="Vollkorn Bold"/>
                </a:rPr>
                <a:t>DESIGNER</a:t>
              </a:r>
            </a:p>
          </p:txBody>
        </p:sp>
        <p:sp>
          <p:nvSpPr>
            <p:cNvPr name="TextBox 43" id="43"/>
            <p:cNvSpPr txBox="true"/>
            <p:nvPr/>
          </p:nvSpPr>
          <p:spPr>
            <a:xfrm rot="0">
              <a:off x="834315" y="473863"/>
              <a:ext cx="5105986" cy="474380"/>
            </a:xfrm>
            <a:prstGeom prst="rect">
              <a:avLst/>
            </a:prstGeom>
          </p:spPr>
          <p:txBody>
            <a:bodyPr anchor="t" rtlCol="false" tIns="0" lIns="0" bIns="0" rIns="0">
              <a:spAutoFit/>
            </a:bodyPr>
            <a:lstStyle/>
            <a:p>
              <a:pPr algn="ctr">
                <a:lnSpc>
                  <a:spcPts val="3063"/>
                </a:lnSpc>
              </a:pPr>
              <a:r>
                <a:rPr lang="en-US" b="true" sz="2056" spc="-4">
                  <a:solidFill>
                    <a:srgbClr val="FFFFFF"/>
                  </a:solidFill>
                  <a:latin typeface="Vollkorn Bold"/>
                  <a:ea typeface="Vollkorn Bold"/>
                  <a:cs typeface="Vollkorn Bold"/>
                  <a:sym typeface="Vollkorn Bold"/>
                </a:rPr>
                <a:t>MRS. SHWETA THAKUR </a:t>
              </a:r>
            </a:p>
          </p:txBody>
        </p:sp>
      </p:grpSp>
      <p:sp>
        <p:nvSpPr>
          <p:cNvPr name="Freeform 44" id="44"/>
          <p:cNvSpPr/>
          <p:nvPr/>
        </p:nvSpPr>
        <p:spPr>
          <a:xfrm flipH="false" flipV="false" rot="0">
            <a:off x="1112064" y="6311150"/>
            <a:ext cx="480265" cy="480265"/>
          </a:xfrm>
          <a:custGeom>
            <a:avLst/>
            <a:gdLst/>
            <a:ahLst/>
            <a:cxnLst/>
            <a:rect r="r" b="b" t="t" l="l"/>
            <a:pathLst>
              <a:path h="480265" w="480265">
                <a:moveTo>
                  <a:pt x="0" y="0"/>
                </a:moveTo>
                <a:lnTo>
                  <a:pt x="480265" y="0"/>
                </a:lnTo>
                <a:lnTo>
                  <a:pt x="480265" y="480265"/>
                </a:lnTo>
                <a:lnTo>
                  <a:pt x="0" y="480265"/>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45" id="45"/>
          <p:cNvSpPr/>
          <p:nvPr/>
        </p:nvSpPr>
        <p:spPr>
          <a:xfrm flipH="false" flipV="false" rot="0">
            <a:off x="1732121" y="6311150"/>
            <a:ext cx="490533" cy="490533"/>
          </a:xfrm>
          <a:custGeom>
            <a:avLst/>
            <a:gdLst/>
            <a:ahLst/>
            <a:cxnLst/>
            <a:rect r="r" b="b" t="t" l="l"/>
            <a:pathLst>
              <a:path h="490533" w="490533">
                <a:moveTo>
                  <a:pt x="0" y="0"/>
                </a:moveTo>
                <a:lnTo>
                  <a:pt x="490532" y="0"/>
                </a:lnTo>
                <a:lnTo>
                  <a:pt x="490532" y="490533"/>
                </a:lnTo>
                <a:lnTo>
                  <a:pt x="0" y="490533"/>
                </a:lnTo>
                <a:lnTo>
                  <a:pt x="0" y="0"/>
                </a:lnTo>
                <a:close/>
              </a:path>
            </a:pathLst>
          </a:custGeom>
          <a:blipFill>
            <a:blip r:embed="rId36"/>
            <a:stretch>
              <a:fillRect l="0" t="0" r="0" b="0"/>
            </a:stretch>
          </a:blipFill>
        </p:spPr>
      </p:sp>
      <p:sp>
        <p:nvSpPr>
          <p:cNvPr name="Freeform 46" id="46"/>
          <p:cNvSpPr/>
          <p:nvPr/>
        </p:nvSpPr>
        <p:spPr>
          <a:xfrm flipH="false" flipV="false" rot="0">
            <a:off x="2340888" y="6311150"/>
            <a:ext cx="490533" cy="490533"/>
          </a:xfrm>
          <a:custGeom>
            <a:avLst/>
            <a:gdLst/>
            <a:ahLst/>
            <a:cxnLst/>
            <a:rect r="r" b="b" t="t" l="l"/>
            <a:pathLst>
              <a:path h="490533" w="490533">
                <a:moveTo>
                  <a:pt x="0" y="0"/>
                </a:moveTo>
                <a:lnTo>
                  <a:pt x="490533" y="0"/>
                </a:lnTo>
                <a:lnTo>
                  <a:pt x="490533" y="490533"/>
                </a:lnTo>
                <a:lnTo>
                  <a:pt x="0" y="490533"/>
                </a:lnTo>
                <a:lnTo>
                  <a:pt x="0" y="0"/>
                </a:lnTo>
                <a:close/>
              </a:path>
            </a:pathLst>
          </a:custGeom>
          <a:blipFill>
            <a:blip r:embed="rId37"/>
            <a:stretch>
              <a:fillRect l="0" t="0" r="0" b="0"/>
            </a:stretch>
          </a:blipFill>
        </p:spPr>
      </p:sp>
      <p:sp>
        <p:nvSpPr>
          <p:cNvPr name="Freeform 47" id="47"/>
          <p:cNvSpPr/>
          <p:nvPr/>
        </p:nvSpPr>
        <p:spPr>
          <a:xfrm flipH="false" flipV="false" rot="0">
            <a:off x="3536039" y="6330551"/>
            <a:ext cx="626319" cy="443903"/>
          </a:xfrm>
          <a:custGeom>
            <a:avLst/>
            <a:gdLst/>
            <a:ahLst/>
            <a:cxnLst/>
            <a:rect r="r" b="b" t="t" l="l"/>
            <a:pathLst>
              <a:path h="443903" w="626319">
                <a:moveTo>
                  <a:pt x="0" y="0"/>
                </a:moveTo>
                <a:lnTo>
                  <a:pt x="626319" y="0"/>
                </a:lnTo>
                <a:lnTo>
                  <a:pt x="626319" y="443903"/>
                </a:lnTo>
                <a:lnTo>
                  <a:pt x="0" y="443903"/>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48" id="48"/>
          <p:cNvSpPr/>
          <p:nvPr/>
        </p:nvSpPr>
        <p:spPr>
          <a:xfrm flipH="false" flipV="false" rot="0">
            <a:off x="4867494" y="6311150"/>
            <a:ext cx="515805" cy="515805"/>
          </a:xfrm>
          <a:custGeom>
            <a:avLst/>
            <a:gdLst/>
            <a:ahLst/>
            <a:cxnLst/>
            <a:rect r="r" b="b" t="t" l="l"/>
            <a:pathLst>
              <a:path h="515805" w="515805">
                <a:moveTo>
                  <a:pt x="0" y="0"/>
                </a:moveTo>
                <a:lnTo>
                  <a:pt x="515806" y="0"/>
                </a:lnTo>
                <a:lnTo>
                  <a:pt x="515806" y="515806"/>
                </a:lnTo>
                <a:lnTo>
                  <a:pt x="0" y="51580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49" id="49"/>
          <p:cNvSpPr/>
          <p:nvPr/>
        </p:nvSpPr>
        <p:spPr>
          <a:xfrm flipH="false" flipV="false" rot="0">
            <a:off x="5489014" y="6303323"/>
            <a:ext cx="493517" cy="493517"/>
          </a:xfrm>
          <a:custGeom>
            <a:avLst/>
            <a:gdLst/>
            <a:ahLst/>
            <a:cxnLst/>
            <a:rect r="r" b="b" t="t" l="l"/>
            <a:pathLst>
              <a:path h="493517" w="493517">
                <a:moveTo>
                  <a:pt x="0" y="0"/>
                </a:moveTo>
                <a:lnTo>
                  <a:pt x="493517" y="0"/>
                </a:lnTo>
                <a:lnTo>
                  <a:pt x="493517" y="493517"/>
                </a:lnTo>
                <a:lnTo>
                  <a:pt x="0" y="493517"/>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Freeform 50" id="50"/>
          <p:cNvSpPr/>
          <p:nvPr/>
        </p:nvSpPr>
        <p:spPr>
          <a:xfrm flipH="false" flipV="false" rot="0">
            <a:off x="6685972" y="6311150"/>
            <a:ext cx="583931" cy="515805"/>
          </a:xfrm>
          <a:custGeom>
            <a:avLst/>
            <a:gdLst/>
            <a:ahLst/>
            <a:cxnLst/>
            <a:rect r="r" b="b" t="t" l="l"/>
            <a:pathLst>
              <a:path h="515805" w="583931">
                <a:moveTo>
                  <a:pt x="0" y="0"/>
                </a:moveTo>
                <a:lnTo>
                  <a:pt x="583931" y="0"/>
                </a:lnTo>
                <a:lnTo>
                  <a:pt x="583931" y="515806"/>
                </a:lnTo>
                <a:lnTo>
                  <a:pt x="0" y="515806"/>
                </a:lnTo>
                <a:lnTo>
                  <a:pt x="0" y="0"/>
                </a:lnTo>
                <a:close/>
              </a:path>
            </a:pathLst>
          </a:custGeom>
          <a:blipFill>
            <a:blip r:embed="rId44"/>
            <a:stretch>
              <a:fillRect l="0" t="0" r="0" b="0"/>
            </a:stretch>
          </a:blipFill>
        </p:spPr>
      </p:sp>
      <p:sp>
        <p:nvSpPr>
          <p:cNvPr name="Freeform 51" id="51"/>
          <p:cNvSpPr/>
          <p:nvPr/>
        </p:nvSpPr>
        <p:spPr>
          <a:xfrm flipH="false" flipV="false" rot="0">
            <a:off x="6079020" y="6288382"/>
            <a:ext cx="524065" cy="561342"/>
          </a:xfrm>
          <a:custGeom>
            <a:avLst/>
            <a:gdLst/>
            <a:ahLst/>
            <a:cxnLst/>
            <a:rect r="r" b="b" t="t" l="l"/>
            <a:pathLst>
              <a:path h="561342" w="524065">
                <a:moveTo>
                  <a:pt x="0" y="0"/>
                </a:moveTo>
                <a:lnTo>
                  <a:pt x="524065" y="0"/>
                </a:lnTo>
                <a:lnTo>
                  <a:pt x="524065" y="561342"/>
                </a:lnTo>
                <a:lnTo>
                  <a:pt x="0" y="561342"/>
                </a:lnTo>
                <a:lnTo>
                  <a:pt x="0" y="0"/>
                </a:lnTo>
                <a:close/>
              </a:path>
            </a:pathLst>
          </a:custGeom>
          <a:blipFill>
            <a:blip r:embed="rId45"/>
            <a:stretch>
              <a:fillRect l="0" t="0" r="0" b="0"/>
            </a:stretch>
          </a:blipFill>
        </p:spPr>
      </p:sp>
      <p:sp>
        <p:nvSpPr>
          <p:cNvPr name="Freeform 52" id="52"/>
          <p:cNvSpPr/>
          <p:nvPr/>
        </p:nvSpPr>
        <p:spPr>
          <a:xfrm flipH="false" flipV="false" rot="0">
            <a:off x="4259001" y="6311150"/>
            <a:ext cx="483622" cy="529420"/>
          </a:xfrm>
          <a:custGeom>
            <a:avLst/>
            <a:gdLst/>
            <a:ahLst/>
            <a:cxnLst/>
            <a:rect r="r" b="b" t="t" l="l"/>
            <a:pathLst>
              <a:path h="529420" w="483622">
                <a:moveTo>
                  <a:pt x="0" y="0"/>
                </a:moveTo>
                <a:lnTo>
                  <a:pt x="483622" y="0"/>
                </a:lnTo>
                <a:lnTo>
                  <a:pt x="483622" y="529420"/>
                </a:lnTo>
                <a:lnTo>
                  <a:pt x="0" y="529420"/>
                </a:lnTo>
                <a:lnTo>
                  <a:pt x="0" y="0"/>
                </a:lnTo>
                <a:close/>
              </a:path>
            </a:pathLst>
          </a:custGeom>
          <a:blipFill>
            <a:blip r:embed="rId46"/>
            <a:stretch>
              <a:fillRect l="-7837" t="-9578" r="-12118" b="0"/>
            </a:stretch>
          </a:blipFill>
        </p:spPr>
      </p:sp>
      <p:sp>
        <p:nvSpPr>
          <p:cNvPr name="Freeform 53" id="53"/>
          <p:cNvSpPr/>
          <p:nvPr/>
        </p:nvSpPr>
        <p:spPr>
          <a:xfrm flipH="false" flipV="false" rot="0">
            <a:off x="2901936" y="6300597"/>
            <a:ext cx="539199" cy="526359"/>
          </a:xfrm>
          <a:custGeom>
            <a:avLst/>
            <a:gdLst/>
            <a:ahLst/>
            <a:cxnLst/>
            <a:rect r="r" b="b" t="t" l="l"/>
            <a:pathLst>
              <a:path h="526359" w="539199">
                <a:moveTo>
                  <a:pt x="0" y="0"/>
                </a:moveTo>
                <a:lnTo>
                  <a:pt x="539200" y="0"/>
                </a:lnTo>
                <a:lnTo>
                  <a:pt x="539200" y="526359"/>
                </a:lnTo>
                <a:lnTo>
                  <a:pt x="0" y="526359"/>
                </a:lnTo>
                <a:lnTo>
                  <a:pt x="0" y="0"/>
                </a:lnTo>
                <a:close/>
              </a:path>
            </a:pathLst>
          </a:custGeom>
          <a:blipFill>
            <a:blip r:embed="rId47"/>
            <a:stretch>
              <a:fillRect l="-13161" t="-11157" r="-123097" b="-19162"/>
            </a:stretch>
          </a:blipFill>
        </p:spPr>
      </p:sp>
      <p:sp>
        <p:nvSpPr>
          <p:cNvPr name="Freeform 54" id="54"/>
          <p:cNvSpPr/>
          <p:nvPr/>
        </p:nvSpPr>
        <p:spPr>
          <a:xfrm flipH="false" flipV="false" rot="0">
            <a:off x="7420868" y="6271062"/>
            <a:ext cx="2698196" cy="593603"/>
          </a:xfrm>
          <a:custGeom>
            <a:avLst/>
            <a:gdLst/>
            <a:ahLst/>
            <a:cxnLst/>
            <a:rect r="r" b="b" t="t" l="l"/>
            <a:pathLst>
              <a:path h="593603" w="2698196">
                <a:moveTo>
                  <a:pt x="0" y="0"/>
                </a:moveTo>
                <a:lnTo>
                  <a:pt x="2698196" y="0"/>
                </a:lnTo>
                <a:lnTo>
                  <a:pt x="2698196" y="593603"/>
                </a:lnTo>
                <a:lnTo>
                  <a:pt x="0" y="593603"/>
                </a:lnTo>
                <a:lnTo>
                  <a:pt x="0" y="0"/>
                </a:lnTo>
                <a:close/>
              </a:path>
            </a:pathLst>
          </a:custGeom>
          <a:blipFill>
            <a:blip r:embed="rId48">
              <a:extLst>
                <a:ext uri="{96DAC541-7B7A-43D3-8B79-37D633B846F1}">
                  <asvg:svgBlip xmlns:asvg="http://schemas.microsoft.com/office/drawing/2016/SVG/main" r:embed="rId49"/>
                </a:ext>
              </a:extLst>
            </a:blip>
            <a:stretch>
              <a:fillRect l="0" t="0" r="0" b="0"/>
            </a:stretch>
          </a:blipFill>
        </p:spPr>
      </p:sp>
      <p:grpSp>
        <p:nvGrpSpPr>
          <p:cNvPr name="Group 55" id="55"/>
          <p:cNvGrpSpPr/>
          <p:nvPr/>
        </p:nvGrpSpPr>
        <p:grpSpPr>
          <a:xfrm rot="0">
            <a:off x="11807058" y="7889884"/>
            <a:ext cx="4264608" cy="558684"/>
            <a:chOff x="0" y="0"/>
            <a:chExt cx="5686144" cy="744911"/>
          </a:xfrm>
        </p:grpSpPr>
        <p:sp>
          <p:nvSpPr>
            <p:cNvPr name="Freeform 56" id="56"/>
            <p:cNvSpPr/>
            <p:nvPr/>
          </p:nvSpPr>
          <p:spPr>
            <a:xfrm flipH="false" flipV="false" rot="0">
              <a:off x="734659" y="0"/>
              <a:ext cx="4729596" cy="744911"/>
            </a:xfrm>
            <a:custGeom>
              <a:avLst/>
              <a:gdLst/>
              <a:ahLst/>
              <a:cxnLst/>
              <a:rect r="r" b="b" t="t" l="l"/>
              <a:pathLst>
                <a:path h="744911" w="4729596">
                  <a:moveTo>
                    <a:pt x="0" y="0"/>
                  </a:moveTo>
                  <a:lnTo>
                    <a:pt x="4729597" y="0"/>
                  </a:lnTo>
                  <a:lnTo>
                    <a:pt x="4729597" y="744911"/>
                  </a:lnTo>
                  <a:lnTo>
                    <a:pt x="0" y="74491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57" id="57"/>
            <p:cNvSpPr/>
            <p:nvPr/>
          </p:nvSpPr>
          <p:spPr>
            <a:xfrm flipH="false" flipV="false" rot="0">
              <a:off x="0" y="37018"/>
              <a:ext cx="686451" cy="686451"/>
            </a:xfrm>
            <a:custGeom>
              <a:avLst/>
              <a:gdLst/>
              <a:ahLst/>
              <a:cxnLst/>
              <a:rect r="r" b="b" t="t" l="l"/>
              <a:pathLst>
                <a:path h="686451" w="686451">
                  <a:moveTo>
                    <a:pt x="0" y="0"/>
                  </a:moveTo>
                  <a:lnTo>
                    <a:pt x="686451" y="0"/>
                  </a:lnTo>
                  <a:lnTo>
                    <a:pt x="686451" y="686451"/>
                  </a:lnTo>
                  <a:lnTo>
                    <a:pt x="0" y="68645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58" id="58"/>
            <p:cNvSpPr txBox="true"/>
            <p:nvPr/>
          </p:nvSpPr>
          <p:spPr>
            <a:xfrm rot="0">
              <a:off x="1165283" y="-100066"/>
              <a:ext cx="4520862" cy="771853"/>
            </a:xfrm>
            <a:prstGeom prst="rect">
              <a:avLst/>
            </a:prstGeom>
          </p:spPr>
          <p:txBody>
            <a:bodyPr anchor="t" rtlCol="false" tIns="0" lIns="0" bIns="0" rIns="0">
              <a:spAutoFit/>
            </a:bodyPr>
            <a:lstStyle/>
            <a:p>
              <a:pPr algn="just">
                <a:lnSpc>
                  <a:spcPts val="6062"/>
                </a:lnSpc>
              </a:pPr>
              <a:r>
                <a:rPr lang="en-US" b="true" sz="2454">
                  <a:solidFill>
                    <a:srgbClr val="FEFEFE"/>
                  </a:solidFill>
                  <a:latin typeface="Roca Two Bold"/>
                  <a:ea typeface="Roca Two Bold"/>
                  <a:cs typeface="Roca Two Bold"/>
                  <a:sym typeface="Roca Two Bold"/>
                </a:rPr>
                <a:t>AniketBhardwaj.Com</a:t>
              </a:r>
            </a:p>
          </p:txBody>
        </p:sp>
      </p:grpSp>
      <p:sp>
        <p:nvSpPr>
          <p:cNvPr name="TextBox 59" id="59"/>
          <p:cNvSpPr txBox="true"/>
          <p:nvPr/>
        </p:nvSpPr>
        <p:spPr>
          <a:xfrm rot="0">
            <a:off x="1328541" y="4674236"/>
            <a:ext cx="8419230" cy="347804"/>
          </a:xfrm>
          <a:prstGeom prst="rect">
            <a:avLst/>
          </a:prstGeom>
        </p:spPr>
        <p:txBody>
          <a:bodyPr anchor="t" rtlCol="false" tIns="0" lIns="0" bIns="0" rIns="0">
            <a:spAutoFit/>
          </a:bodyPr>
          <a:lstStyle/>
          <a:p>
            <a:pPr algn="ctr">
              <a:lnSpc>
                <a:spcPts val="2992"/>
              </a:lnSpc>
              <a:spcBef>
                <a:spcPct val="0"/>
              </a:spcBef>
            </a:pPr>
            <a:r>
              <a:rPr lang="en-US" b="true" sz="1956" spc="82">
                <a:solidFill>
                  <a:srgbClr val="FFFFFF"/>
                </a:solidFill>
                <a:latin typeface="Roca Two Bold"/>
                <a:ea typeface="Roca Two Bold"/>
                <a:cs typeface="Roca Two Bold"/>
                <a:sym typeface="Roca Two Bold"/>
              </a:rPr>
              <a:t>Best Chemical Science Coaching (CY) for JAM, NET, GATE, CUET</a:t>
            </a:r>
          </a:p>
        </p:txBody>
      </p:sp>
      <p:sp>
        <p:nvSpPr>
          <p:cNvPr name="TextBox 60" id="60"/>
          <p:cNvSpPr txBox="true"/>
          <p:nvPr/>
        </p:nvSpPr>
        <p:spPr>
          <a:xfrm rot="0">
            <a:off x="1322763" y="2638640"/>
            <a:ext cx="8533751" cy="1355008"/>
          </a:xfrm>
          <a:prstGeom prst="rect">
            <a:avLst/>
          </a:prstGeom>
        </p:spPr>
        <p:txBody>
          <a:bodyPr anchor="t" rtlCol="false" tIns="0" lIns="0" bIns="0" rIns="0">
            <a:spAutoFit/>
          </a:bodyPr>
          <a:lstStyle/>
          <a:p>
            <a:pPr algn="ctr">
              <a:lnSpc>
                <a:spcPts val="11646"/>
              </a:lnSpc>
              <a:spcBef>
                <a:spcPct val="0"/>
              </a:spcBef>
            </a:pPr>
            <a:r>
              <a:rPr lang="en-US" b="true" sz="7611" spc="319">
                <a:solidFill>
                  <a:srgbClr val="004C42"/>
                </a:solidFill>
                <a:latin typeface="Roca Two Bold"/>
                <a:ea typeface="Roca Two Bold"/>
                <a:cs typeface="Roca Two Bold"/>
                <a:sym typeface="Roca Two Bold"/>
              </a:rPr>
              <a:t>ABC CHEMISTRY</a:t>
            </a:r>
          </a:p>
        </p:txBody>
      </p:sp>
      <p:sp>
        <p:nvSpPr>
          <p:cNvPr name="TextBox 61" id="61"/>
          <p:cNvSpPr txBox="true"/>
          <p:nvPr/>
        </p:nvSpPr>
        <p:spPr>
          <a:xfrm rot="0">
            <a:off x="1054348" y="3805095"/>
            <a:ext cx="8967857" cy="696864"/>
          </a:xfrm>
          <a:prstGeom prst="rect">
            <a:avLst/>
          </a:prstGeom>
        </p:spPr>
        <p:txBody>
          <a:bodyPr anchor="t" rtlCol="false" tIns="0" lIns="0" bIns="0" rIns="0">
            <a:spAutoFit/>
          </a:bodyPr>
          <a:lstStyle/>
          <a:p>
            <a:pPr algn="ctr">
              <a:lnSpc>
                <a:spcPts val="5900"/>
              </a:lnSpc>
              <a:spcBef>
                <a:spcPct val="0"/>
              </a:spcBef>
            </a:pPr>
            <a:r>
              <a:rPr lang="en-US" b="true" sz="3856" spc="161">
                <a:solidFill>
                  <a:srgbClr val="000000"/>
                </a:solidFill>
                <a:latin typeface="Roca Two Bold"/>
                <a:ea typeface="Roca Two Bold"/>
                <a:cs typeface="Roca Two Bold"/>
                <a:sym typeface="Roca Two Bold"/>
              </a:rPr>
              <a:t>ANIKET BHARDWAJ CHEMISTRY</a:t>
            </a:r>
          </a:p>
        </p:txBody>
      </p:sp>
      <p:sp>
        <p:nvSpPr>
          <p:cNvPr name="TextBox 62" id="62"/>
          <p:cNvSpPr txBox="true"/>
          <p:nvPr/>
        </p:nvSpPr>
        <p:spPr>
          <a:xfrm rot="0">
            <a:off x="1973253" y="5149117"/>
            <a:ext cx="3066649" cy="669348"/>
          </a:xfrm>
          <a:prstGeom prst="rect">
            <a:avLst/>
          </a:prstGeom>
        </p:spPr>
        <p:txBody>
          <a:bodyPr anchor="t" rtlCol="false" tIns="0" lIns="0" bIns="0" rIns="0">
            <a:spAutoFit/>
          </a:bodyPr>
          <a:lstStyle/>
          <a:p>
            <a:pPr algn="just">
              <a:lnSpc>
                <a:spcPts val="6183"/>
              </a:lnSpc>
            </a:pPr>
            <a:r>
              <a:rPr lang="en-US" b="true" sz="2503">
                <a:solidFill>
                  <a:srgbClr val="FEFEFE"/>
                </a:solidFill>
                <a:latin typeface="Roca Two Bold"/>
                <a:ea typeface="Roca Two Bold"/>
                <a:cs typeface="Roca Two Bold"/>
                <a:sym typeface="Roca Two Bold"/>
              </a:rPr>
              <a:t>AbcChemistry.Com</a:t>
            </a:r>
          </a:p>
        </p:txBody>
      </p:sp>
      <p:sp>
        <p:nvSpPr>
          <p:cNvPr name="TextBox 63" id="63"/>
          <p:cNvSpPr txBox="true"/>
          <p:nvPr/>
        </p:nvSpPr>
        <p:spPr>
          <a:xfrm rot="0">
            <a:off x="7430125" y="5362893"/>
            <a:ext cx="1977211" cy="460872"/>
          </a:xfrm>
          <a:prstGeom prst="rect">
            <a:avLst/>
          </a:prstGeom>
        </p:spPr>
        <p:txBody>
          <a:bodyPr anchor="t" rtlCol="false" tIns="0" lIns="0" bIns="0" rIns="0">
            <a:spAutoFit/>
          </a:bodyPr>
          <a:lstStyle/>
          <a:p>
            <a:pPr algn="l">
              <a:lnSpc>
                <a:spcPts val="3805"/>
              </a:lnSpc>
            </a:pPr>
            <a:r>
              <a:rPr lang="en-US" b="true" sz="2503" spc="92">
                <a:solidFill>
                  <a:srgbClr val="FEFEFE"/>
                </a:solidFill>
                <a:latin typeface="Roca Two Bold"/>
                <a:ea typeface="Roca Two Bold"/>
                <a:cs typeface="Roca Two Bold"/>
                <a:sym typeface="Roca Two Bold"/>
              </a:rPr>
              <a:t>92121-49491</a:t>
            </a:r>
          </a:p>
        </p:txBody>
      </p:sp>
      <p:sp>
        <p:nvSpPr>
          <p:cNvPr name="TextBox 64" id="64"/>
          <p:cNvSpPr txBox="true"/>
          <p:nvPr/>
        </p:nvSpPr>
        <p:spPr>
          <a:xfrm rot="0">
            <a:off x="11576568" y="6913671"/>
            <a:ext cx="5071402" cy="389810"/>
          </a:xfrm>
          <a:prstGeom prst="rect">
            <a:avLst/>
          </a:prstGeom>
        </p:spPr>
        <p:txBody>
          <a:bodyPr anchor="t" rtlCol="false" tIns="0" lIns="0" bIns="0" rIns="0">
            <a:spAutoFit/>
          </a:bodyPr>
          <a:lstStyle/>
          <a:p>
            <a:pPr algn="ctr">
              <a:lnSpc>
                <a:spcPts val="3239"/>
              </a:lnSpc>
            </a:pPr>
            <a:r>
              <a:rPr lang="en-US" b="true" sz="2037" spc="52">
                <a:solidFill>
                  <a:srgbClr val="FFFFFF"/>
                </a:solidFill>
                <a:latin typeface="Canva Sans 2 Bold"/>
                <a:ea typeface="Canva Sans 2 Bold"/>
                <a:cs typeface="Canva Sans 2 Bold"/>
                <a:sym typeface="Canva Sans 2 Bold"/>
              </a:rPr>
              <a:t>Managing Director @ </a:t>
            </a:r>
            <a:r>
              <a:rPr lang="en-US" b="true" sz="2037" spc="52">
                <a:solidFill>
                  <a:srgbClr val="FFFFFF"/>
                </a:solidFill>
                <a:latin typeface="Canva Sans 2 Bold"/>
                <a:ea typeface="Canva Sans 2 Bold"/>
                <a:cs typeface="Canva Sans 2 Bold"/>
                <a:sym typeface="Canva Sans 2 Bold"/>
              </a:rPr>
              <a:t>AbcChemistry</a:t>
            </a:r>
          </a:p>
        </p:txBody>
      </p:sp>
      <p:sp>
        <p:nvSpPr>
          <p:cNvPr name="TextBox 65" id="65"/>
          <p:cNvSpPr txBox="true"/>
          <p:nvPr/>
        </p:nvSpPr>
        <p:spPr>
          <a:xfrm rot="0">
            <a:off x="12315299" y="6579773"/>
            <a:ext cx="3593941" cy="400338"/>
          </a:xfrm>
          <a:prstGeom prst="rect">
            <a:avLst/>
          </a:prstGeom>
        </p:spPr>
        <p:txBody>
          <a:bodyPr anchor="t" rtlCol="false" tIns="0" lIns="0" bIns="0" rIns="0">
            <a:spAutoFit/>
          </a:bodyPr>
          <a:lstStyle/>
          <a:p>
            <a:pPr algn="ctr">
              <a:lnSpc>
                <a:spcPts val="3132"/>
              </a:lnSpc>
            </a:pPr>
            <a:r>
              <a:rPr lang="en-US" sz="2632" spc="68">
                <a:solidFill>
                  <a:srgbClr val="FFFFFF"/>
                </a:solidFill>
                <a:latin typeface="Norwester"/>
                <a:ea typeface="Norwester"/>
                <a:cs typeface="Norwester"/>
                <a:sym typeface="Norwester"/>
              </a:rPr>
              <a:t>Mr. Aniket Bhardwaj</a:t>
            </a:r>
          </a:p>
        </p:txBody>
      </p:sp>
      <p:sp>
        <p:nvSpPr>
          <p:cNvPr name="TextBox 66" id="66"/>
          <p:cNvSpPr txBox="true"/>
          <p:nvPr/>
        </p:nvSpPr>
        <p:spPr>
          <a:xfrm rot="0">
            <a:off x="12557058" y="7480626"/>
            <a:ext cx="3265677" cy="390207"/>
          </a:xfrm>
          <a:prstGeom prst="rect">
            <a:avLst/>
          </a:prstGeom>
        </p:spPr>
        <p:txBody>
          <a:bodyPr anchor="t" rtlCol="false" tIns="0" lIns="0" bIns="0" rIns="0">
            <a:spAutoFit/>
          </a:bodyPr>
          <a:lstStyle/>
          <a:p>
            <a:pPr algn="l">
              <a:lnSpc>
                <a:spcPts val="3031"/>
              </a:lnSpc>
            </a:pPr>
            <a:r>
              <a:rPr lang="en-US" b="true" sz="2547" spc="66">
                <a:solidFill>
                  <a:srgbClr val="000000"/>
                </a:solidFill>
                <a:latin typeface="Roca Two Bold"/>
                <a:ea typeface="Roca Two Bold"/>
                <a:cs typeface="Roca Two Bold"/>
                <a:sym typeface="Roca Two Bold"/>
              </a:rPr>
              <a:t>Ph.D. Chemistry (P)</a:t>
            </a:r>
          </a:p>
        </p:txBody>
      </p:sp>
      <p:sp>
        <p:nvSpPr>
          <p:cNvPr name="TextBox 67" id="67"/>
          <p:cNvSpPr txBox="true"/>
          <p:nvPr/>
        </p:nvSpPr>
        <p:spPr>
          <a:xfrm rot="0">
            <a:off x="7555681" y="6210890"/>
            <a:ext cx="2475453" cy="564511"/>
          </a:xfrm>
          <a:prstGeom prst="rect">
            <a:avLst/>
          </a:prstGeom>
        </p:spPr>
        <p:txBody>
          <a:bodyPr anchor="t" rtlCol="false" tIns="0" lIns="0" bIns="0" rIns="0">
            <a:spAutoFit/>
          </a:bodyPr>
          <a:lstStyle/>
          <a:p>
            <a:pPr algn="just">
              <a:lnSpc>
                <a:spcPts val="5212"/>
              </a:lnSpc>
            </a:pPr>
            <a:r>
              <a:rPr lang="en-US" b="true" sz="2110">
                <a:solidFill>
                  <a:srgbClr val="FFFFFF"/>
                </a:solidFill>
                <a:latin typeface="Roca Two Bold"/>
                <a:ea typeface="Roca Two Bold"/>
                <a:cs typeface="Roca Two Bold"/>
                <a:sym typeface="Roca Two Bold"/>
              </a:rPr>
              <a:t>@AbcChemistry24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DAGeIR6MLEk</dc:identifier>
  <dcterms:modified xsi:type="dcterms:W3CDTF">2011-08-01T06:04:30Z</dcterms:modified>
  <cp:revision>1</cp:revision>
  <dc:title>UNIT - 5 | PAPER - 1 | Statistical Methods</dc:title>
</cp:coreProperties>
</file>