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png" ContentType="image/png"/>
  <Default Extension="svg" ContentType="image/svg+xml"/>
  <Default Extension="fntdata" ContentType="application/x-fontdata"/>
  <Default Extension="gif" ContentType="image/gif"/>
  <Default Extension="mp4" ContentType="video/mp4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7.xml" ContentType="application/vnd.openxmlformats-officedocument.presentationml.slideLayout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Id1" /><Relationship Type="http://schemas.openxmlformats.org/package/2006/relationships/metadata/thumbnail" Target="/docProps/thumbnail.jpeg" Id="rId2" /><Relationship Type="http://schemas.openxmlformats.org/package/2006/relationships/metadata/core-properties" Target="/docProps/core.xml" Id="rId3" /><Relationship Type="http://schemas.openxmlformats.org/officeDocument/2006/relationships/extended-properties" Target="/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true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8288000" cy="10287000"/>
  <p:notesSz cx="6858000" cy="9144000"/>
  <p:embeddedFontLst>
    <p:embeddedFont>
      <p:font typeface="Anton" panose="00000500000000000000" charset="1"/>
      <p:regular r:id="rId39"/>
    </p:embeddedFont>
    <p:embeddedFont>
      <p:font typeface="Arimo Bold" panose="020B0704020202020204" charset="1"/>
      <p:regular r:id="rId40"/>
    </p:embeddedFont>
    <p:embeddedFont>
      <p:font typeface="Montserrat Semi-Bold Bold" panose="00000800000000000000" charset="1"/>
      <p:regular r:id="rId41"/>
    </p:embeddedFont>
    <p:embeddedFont>
      <p:font typeface="Norwester" panose="00000506000000000000" charset="1"/>
      <p:regular r:id="rId42"/>
    </p:embeddedFont>
    <p:embeddedFont>
      <p:font typeface="Vollkorn" panose="00000500000000000000" charset="1"/>
      <p:regular r:id="rId43"/>
    </p:embeddedFont>
    <p:embeddedFont>
      <p:font typeface="Roca Two Bold" panose="00000800000000000000" charset="1"/>
      <p:regular r:id="rId44"/>
    </p:embeddedFont>
    <p:embeddedFont>
      <p:font typeface="Canva Sans 2 Bold" panose="020B0803030501040103" charset="1"/>
      <p:regular r:id="rId45"/>
    </p:embeddedFont>
    <p:embeddedFont>
      <p:font typeface="Vollkorn Bold" panose="00000800000000000000" charset="1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10" /><Relationship Type="http://schemas.openxmlformats.org/officeDocument/2006/relationships/slide" Target="/ppt/slides/slide6.xml" Id="rId11" /><Relationship Type="http://schemas.openxmlformats.org/officeDocument/2006/relationships/slide" Target="/ppt/slides/slide7.xml" Id="rId12" /><Relationship Type="http://schemas.openxmlformats.org/officeDocument/2006/relationships/slide" Target="/ppt/slides/slide8.xml" Id="rId13" /><Relationship Type="http://schemas.openxmlformats.org/officeDocument/2006/relationships/slide" Target="/ppt/slides/slide9.xml" Id="rId14" /><Relationship Type="http://schemas.openxmlformats.org/officeDocument/2006/relationships/slide" Target="/ppt/slides/slide10.xml" Id="rId15" /><Relationship Type="http://schemas.openxmlformats.org/officeDocument/2006/relationships/slide" Target="/ppt/slides/slide11.xml" Id="rId16" /><Relationship Type="http://schemas.openxmlformats.org/officeDocument/2006/relationships/slide" Target="/ppt/slides/slide12.xml" Id="rId17" /><Relationship Type="http://schemas.openxmlformats.org/officeDocument/2006/relationships/slide" Target="/ppt/slides/slide13.xml" Id="rId18" /><Relationship Type="http://schemas.openxmlformats.org/officeDocument/2006/relationships/slide" Target="/ppt/slides/slide14.xml" Id="rId19" /><Relationship Type="http://schemas.openxmlformats.org/officeDocument/2006/relationships/presProps" Target="/ppt/presProps.xml" Id="rId2" /><Relationship Type="http://schemas.openxmlformats.org/officeDocument/2006/relationships/slide" Target="/ppt/slides/slide15.xml" Id="rId20" /><Relationship Type="http://schemas.openxmlformats.org/officeDocument/2006/relationships/slide" Target="/ppt/slides/slide16.xml" Id="rId21" /><Relationship Type="http://schemas.openxmlformats.org/officeDocument/2006/relationships/slide" Target="/ppt/slides/slide17.xml" Id="rId22" /><Relationship Type="http://schemas.openxmlformats.org/officeDocument/2006/relationships/slide" Target="/ppt/slides/slide18.xml" Id="rId23" /><Relationship Type="http://schemas.openxmlformats.org/officeDocument/2006/relationships/slide" Target="/ppt/slides/slide19.xml" Id="rId24" /><Relationship Type="http://schemas.openxmlformats.org/officeDocument/2006/relationships/slide" Target="/ppt/slides/slide20.xml" Id="rId25" /><Relationship Type="http://schemas.openxmlformats.org/officeDocument/2006/relationships/slide" Target="/ppt/slides/slide21.xml" Id="rId26" /><Relationship Type="http://schemas.openxmlformats.org/officeDocument/2006/relationships/slide" Target="/ppt/slides/slide22.xml" Id="rId27" /><Relationship Type="http://schemas.openxmlformats.org/officeDocument/2006/relationships/slide" Target="/ppt/slides/slide23.xml" Id="rId28" /><Relationship Type="http://schemas.openxmlformats.org/officeDocument/2006/relationships/slide" Target="/ppt/slides/slide24.xml" Id="rId29" /><Relationship Type="http://schemas.openxmlformats.org/officeDocument/2006/relationships/viewProps" Target="/ppt/viewProps.xml" Id="rId3" /><Relationship Type="http://schemas.openxmlformats.org/officeDocument/2006/relationships/slide" Target="/ppt/slides/slide25.xml" Id="rId30" /><Relationship Type="http://schemas.openxmlformats.org/officeDocument/2006/relationships/slide" Target="/ppt/slides/slide26.xml" Id="rId31" /><Relationship Type="http://schemas.openxmlformats.org/officeDocument/2006/relationships/slide" Target="/ppt/slides/slide27.xml" Id="rId32" /><Relationship Type="http://schemas.openxmlformats.org/officeDocument/2006/relationships/slide" Target="/ppt/slides/slide28.xml" Id="rId33" /><Relationship Type="http://schemas.openxmlformats.org/officeDocument/2006/relationships/slide" Target="/ppt/slides/slide29.xml" Id="rId34" /><Relationship Type="http://schemas.openxmlformats.org/officeDocument/2006/relationships/slide" Target="/ppt/slides/slide30.xml" Id="rId35" /><Relationship Type="http://schemas.openxmlformats.org/officeDocument/2006/relationships/slide" Target="/ppt/slides/slide31.xml" Id="rId36" /><Relationship Type="http://schemas.openxmlformats.org/officeDocument/2006/relationships/slide" Target="/ppt/slides/slide32.xml" Id="rId37" /><Relationship Type="http://schemas.openxmlformats.org/officeDocument/2006/relationships/slide" Target="/ppt/slides/slide33.xml" Id="rId38" /><Relationship Type="http://schemas.openxmlformats.org/officeDocument/2006/relationships/font" Target="/ppt/fonts/font39.fntdata" Id="rId39" /><Relationship Type="http://schemas.openxmlformats.org/officeDocument/2006/relationships/theme" Target="/ppt/theme/theme1.xml" Id="rId4" /><Relationship Type="http://schemas.openxmlformats.org/officeDocument/2006/relationships/font" Target="/ppt/fonts/font40.fntdata" Id="rId40" /><Relationship Type="http://schemas.openxmlformats.org/officeDocument/2006/relationships/font" Target="/ppt/fonts/font41.fntdata" Id="rId41" /><Relationship Type="http://schemas.openxmlformats.org/officeDocument/2006/relationships/font" Target="/ppt/fonts/font42.fntdata" Id="rId42" /><Relationship Type="http://schemas.openxmlformats.org/officeDocument/2006/relationships/font" Target="/ppt/fonts/font43.fntdata" Id="rId43" /><Relationship Type="http://schemas.openxmlformats.org/officeDocument/2006/relationships/font" Target="/ppt/fonts/font44.fntdata" Id="rId44" /><Relationship Type="http://schemas.openxmlformats.org/officeDocument/2006/relationships/font" Target="/ppt/fonts/font45.fntdata" Id="rId45" /><Relationship Type="http://schemas.openxmlformats.org/officeDocument/2006/relationships/font" Target="/ppt/fonts/font46.fntdata" Id="rId46" /><Relationship Type="http://schemas.openxmlformats.org/officeDocument/2006/relationships/tableStyles" Target="/ppt/tableStyles.xml" Id="rId5" /><Relationship Type="http://schemas.openxmlformats.org/officeDocument/2006/relationships/slide" Target="/ppt/slides/slide1.xml" Id="rId6" /><Relationship Type="http://schemas.openxmlformats.org/officeDocument/2006/relationships/slide" Target="/ppt/slides/slide2.xml" Id="rId7" /><Relationship Type="http://schemas.openxmlformats.org/officeDocument/2006/relationships/slide" Target="/ppt/slides/slide3.xml" Id="rId8" /><Relationship Type="http://schemas.openxmlformats.org/officeDocument/2006/relationships/slide" Target="/ppt/slides/slide4.xml" Id="rId9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2" /><Relationship Type="http://schemas.openxmlformats.org/officeDocument/2006/relationships/slideLayout" Target="/ppt/slideLayouts/slideLayout7.xml" Id="rId7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7.png" Id="rId10" /><Relationship Type="http://schemas.openxmlformats.org/officeDocument/2006/relationships/image" Target="/ppt/media/image8.svg" Id="rId11" /><Relationship Type="http://schemas.openxmlformats.org/officeDocument/2006/relationships/image" Target="/ppt/media/image9.png" Id="rId12" /><Relationship Type="http://schemas.openxmlformats.org/officeDocument/2006/relationships/image" Target="/ppt/media/image10.svg" Id="rId13" /><Relationship Type="http://schemas.openxmlformats.org/officeDocument/2006/relationships/image" Target="/ppt/media/image11.jpeg" Id="rId14" /><Relationship Type="http://schemas.openxmlformats.org/officeDocument/2006/relationships/image" Target="/ppt/media/image12.gif" Id="rId15" /><Relationship Type="http://schemas.openxmlformats.org/officeDocument/2006/relationships/image" Target="/ppt/media/image13.png" Id="rId16" /><Relationship Type="http://schemas.openxmlformats.org/officeDocument/2006/relationships/image" Target="/ppt/media/image14.svg" Id="rId17" /><Relationship Type="http://schemas.openxmlformats.org/officeDocument/2006/relationships/image" Target="/ppt/media/image15.png" Id="rId18" /><Relationship Type="http://schemas.openxmlformats.org/officeDocument/2006/relationships/image" Target="/ppt/media/image16.svg" Id="rId19" /><Relationship Type="http://schemas.openxmlformats.org/officeDocument/2006/relationships/image" Target="/ppt/media/image1.jpeg" Id="rId2" /><Relationship Type="http://schemas.openxmlformats.org/officeDocument/2006/relationships/image" Target="/ppt/media/image17.png" Id="rId20" /><Relationship Type="http://schemas.openxmlformats.org/officeDocument/2006/relationships/image" Target="/ppt/media/image2.png" Id="rId5" /><Relationship Type="http://schemas.openxmlformats.org/officeDocument/2006/relationships/image" Target="/ppt/media/image3.svg" Id="rId6" /><Relationship Type="http://schemas.openxmlformats.org/officeDocument/2006/relationships/image" Target="/ppt/media/image4.png" Id="rId7" /><Relationship Type="http://schemas.openxmlformats.org/officeDocument/2006/relationships/image" Target="/ppt/media/image5.png" Id="rId8" /><Relationship Type="http://schemas.openxmlformats.org/officeDocument/2006/relationships/image" Target="/ppt/media/image6.svg" Id="rId9" /><Relationship Type="http://schemas.openxmlformats.org/officeDocument/2006/relationships/video" Target="/ppt/media/VAE6p2zIeOk.mp4" Id="rId3" /><Relationship Type="http://schemas.microsoft.com/office/2007/relationships/media" Target="/ppt/media/VAE6p2zIeOk.mp4" Id="rI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1.jpeg" Id="rId2" /><Relationship Type="http://schemas.openxmlformats.org/officeDocument/2006/relationships/image" Target="/ppt/media/image2.png" Id="rId5" /><Relationship Type="http://schemas.openxmlformats.org/officeDocument/2006/relationships/image" Target="/ppt/media/image3.svg" Id="rId6" /><Relationship Type="http://schemas.openxmlformats.org/officeDocument/2006/relationships/image" Target="/ppt/media/image18.png" Id="rId7" /><Relationship Type="http://schemas.openxmlformats.org/officeDocument/2006/relationships/image" Target="/ppt/media/image7.png" Id="rId8" /><Relationship Type="http://schemas.openxmlformats.org/officeDocument/2006/relationships/image" Target="/ppt/media/image8.svg" Id="rId9" /><Relationship Type="http://schemas.openxmlformats.org/officeDocument/2006/relationships/video" Target="/ppt/media/VAE6p2zIeOk.mp4" Id="rId3" /><Relationship Type="http://schemas.microsoft.com/office/2007/relationships/media" Target="/ppt/media/VAE6p2zIeOk.mp4" Id="rI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27.png" Id="rId10" /><Relationship Type="http://schemas.openxmlformats.org/officeDocument/2006/relationships/image" Target="/ppt/media/image28.svg" Id="rId11" /><Relationship Type="http://schemas.openxmlformats.org/officeDocument/2006/relationships/image" Target="/ppt/media/image29.png" Id="rId12" /><Relationship Type="http://schemas.openxmlformats.org/officeDocument/2006/relationships/image" Target="/ppt/media/image30.svg" Id="rId13" /><Relationship Type="http://schemas.openxmlformats.org/officeDocument/2006/relationships/image" Target="/ppt/media/image31.png" Id="rId14" /><Relationship Type="http://schemas.openxmlformats.org/officeDocument/2006/relationships/image" Target="/ppt/media/image32.svg" Id="rId15" /><Relationship Type="http://schemas.openxmlformats.org/officeDocument/2006/relationships/image" Target="/ppt/media/image33.png" Id="rId16" /><Relationship Type="http://schemas.openxmlformats.org/officeDocument/2006/relationships/image" Target="/ppt/media/image34.svg" Id="rId17" /><Relationship Type="http://schemas.openxmlformats.org/officeDocument/2006/relationships/image" Target="/ppt/media/image35.png" Id="rId18" /><Relationship Type="http://schemas.openxmlformats.org/officeDocument/2006/relationships/image" Target="/ppt/media/image36.svg" Id="rId19" /><Relationship Type="http://schemas.openxmlformats.org/officeDocument/2006/relationships/image" Target="/ppt/media/image19.jpeg" Id="rId2" /><Relationship Type="http://schemas.openxmlformats.org/officeDocument/2006/relationships/image" Target="/ppt/media/image37.png" Id="rId20" /><Relationship Type="http://schemas.openxmlformats.org/officeDocument/2006/relationships/image" Target="/ppt/media/image38.svg" Id="rId21" /><Relationship Type="http://schemas.openxmlformats.org/officeDocument/2006/relationships/image" Target="/ppt/media/image39.png" Id="rId22" /><Relationship Type="http://schemas.openxmlformats.org/officeDocument/2006/relationships/image" Target="/ppt/media/image40.svg" Id="rId23" /><Relationship Type="http://schemas.openxmlformats.org/officeDocument/2006/relationships/image" Target="/ppt/media/image41.png" Id="rId24" /><Relationship Type="http://schemas.openxmlformats.org/officeDocument/2006/relationships/image" Target="/ppt/media/image42.png" Id="rId25" /><Relationship Type="http://schemas.openxmlformats.org/officeDocument/2006/relationships/image" Target="/ppt/media/image43.png" Id="rId26" /><Relationship Type="http://schemas.openxmlformats.org/officeDocument/2006/relationships/image" Target="/ppt/media/image44.svg" Id="rId27" /><Relationship Type="http://schemas.openxmlformats.org/officeDocument/2006/relationships/image" Target="/ppt/media/image45.png" Id="rId28" /><Relationship Type="http://schemas.openxmlformats.org/officeDocument/2006/relationships/image" Target="/ppt/media/image46.png" Id="rId29" /><Relationship Type="http://schemas.openxmlformats.org/officeDocument/2006/relationships/image" Target="/ppt/media/image20.png" Id="rId3" /><Relationship Type="http://schemas.openxmlformats.org/officeDocument/2006/relationships/image" Target="/ppt/media/image21.png" Id="rId4" /><Relationship Type="http://schemas.openxmlformats.org/officeDocument/2006/relationships/image" Target="/ppt/media/image22.svg" Id="rId5" /><Relationship Type="http://schemas.openxmlformats.org/officeDocument/2006/relationships/image" Target="/ppt/media/image23.png" Id="rId6" /><Relationship Type="http://schemas.openxmlformats.org/officeDocument/2006/relationships/image" Target="/ppt/media/image24.svg" Id="rId7" /><Relationship Type="http://schemas.openxmlformats.org/officeDocument/2006/relationships/image" Target="/ppt/media/image25.png" Id="rId8" /><Relationship Type="http://schemas.openxmlformats.org/officeDocument/2006/relationships/image" Target="/ppt/media/image26.svg" Id="rI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48.png" Id="rId3" /><Relationship Type="http://schemas.openxmlformats.org/officeDocument/2006/relationships/image" Target="/ppt/media/image49.jpeg" Id="rI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0.jpeg" Id="rI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1.jpeg" Id="rId3" /><Relationship Type="http://schemas.openxmlformats.org/officeDocument/2006/relationships/image" Target="/ppt/media/image49.jpeg" Id="rI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2.jpeg" Id="rI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3.jpeg" Id="rI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4.png" Id="rI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5.jpeg" Id="rId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6.png" Id="rId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7.jpeg" Id="rId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8.png" Id="rId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59.jpeg" Id="rI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0.png" Id="rI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1.jpeg" Id="rId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2.jpeg" Id="rId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3.jpeg" Id="rId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4.jpeg" Id="rId3" /><Relationship Type="http://schemas.openxmlformats.org/officeDocument/2006/relationships/image" Target="/ppt/media/image49.jpeg" Id="rI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5.jpeg" Id="rId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49.jpeg" Id="rId3" /><Relationship Type="http://schemas.openxmlformats.org/officeDocument/2006/relationships/image" Target="/ppt/media/image66.jpeg" Id="rId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7.jpeg" Id="rId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49.jpeg" Id="rId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Relationship Type="http://schemas.openxmlformats.org/officeDocument/2006/relationships/image" Target="/ppt/media/image68.jpeg" Id="rId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47.jpeg" Id="rId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Relationship Type="http://schemas.openxmlformats.org/officeDocument/2006/relationships/image" Target="/ppt/media/image76.png" Id="rId10" /><Relationship Type="http://schemas.openxmlformats.org/officeDocument/2006/relationships/image" Target="/ppt/media/image77.svg" Id="rId11" /><Relationship Type="http://schemas.openxmlformats.org/officeDocument/2006/relationships/image" Target="/ppt/media/image78.png" Id="rId12" /><Relationship Type="http://schemas.openxmlformats.org/officeDocument/2006/relationships/image" Target="/ppt/media/image79.svg" Id="rId13" /><Relationship Type="http://schemas.openxmlformats.org/officeDocument/2006/relationships/image" Target="/ppt/media/image80.png" Id="rId14" /><Relationship Type="http://schemas.openxmlformats.org/officeDocument/2006/relationships/image" Target="/ppt/media/image81.svg" Id="rId15" /><Relationship Type="http://schemas.openxmlformats.org/officeDocument/2006/relationships/image" Target="/ppt/media/image82.png" Id="rId16" /><Relationship Type="http://schemas.openxmlformats.org/officeDocument/2006/relationships/image" Target="/ppt/media/image83.svg" Id="rId17" /><Relationship Type="http://schemas.openxmlformats.org/officeDocument/2006/relationships/image" Target="/ppt/media/image25.png" Id="rId18" /><Relationship Type="http://schemas.openxmlformats.org/officeDocument/2006/relationships/image" Target="/ppt/media/image26.svg" Id="rId19" /><Relationship Type="http://schemas.openxmlformats.org/officeDocument/2006/relationships/image" Target="/ppt/media/image19.jpeg" Id="rId2" /><Relationship Type="http://schemas.openxmlformats.org/officeDocument/2006/relationships/image" Target="/ppt/media/image21.png" Id="rId20" /><Relationship Type="http://schemas.openxmlformats.org/officeDocument/2006/relationships/image" Target="/ppt/media/image22.svg" Id="rId21" /><Relationship Type="http://schemas.openxmlformats.org/officeDocument/2006/relationships/image" Target="/ppt/media/image27.png" Id="rId22" /><Relationship Type="http://schemas.openxmlformats.org/officeDocument/2006/relationships/image" Target="/ppt/media/image28.svg" Id="rId23" /><Relationship Type="http://schemas.openxmlformats.org/officeDocument/2006/relationships/image" Target="/ppt/media/image29.png" Id="rId24" /><Relationship Type="http://schemas.openxmlformats.org/officeDocument/2006/relationships/image" Target="/ppt/media/image30.svg" Id="rId25" /><Relationship Type="http://schemas.openxmlformats.org/officeDocument/2006/relationships/image" Target="/ppt/media/image23.png" Id="rId26" /><Relationship Type="http://schemas.openxmlformats.org/officeDocument/2006/relationships/image" Target="/ppt/media/image24.svg" Id="rId27" /><Relationship Type="http://schemas.openxmlformats.org/officeDocument/2006/relationships/image" Target="/ppt/media/image84.png" Id="rId28" /><Relationship Type="http://schemas.openxmlformats.org/officeDocument/2006/relationships/image" Target="/ppt/media/image85.jpeg" Id="rId29" /><Relationship Type="http://schemas.openxmlformats.org/officeDocument/2006/relationships/image" Target="/ppt/media/image69.png" Id="rId3" /><Relationship Type="http://schemas.openxmlformats.org/officeDocument/2006/relationships/image" Target="/ppt/media/image86.png" Id="rId30" /><Relationship Type="http://schemas.openxmlformats.org/officeDocument/2006/relationships/image" Target="/ppt/media/image87.svg" Id="rId31" /><Relationship Type="http://schemas.openxmlformats.org/officeDocument/2006/relationships/image" Target="/ppt/media/image88.png" Id="rId32" /><Relationship Type="http://schemas.openxmlformats.org/officeDocument/2006/relationships/image" Target="/ppt/media/image89.svg" Id="rId33" /><Relationship Type="http://schemas.openxmlformats.org/officeDocument/2006/relationships/image" Target="/ppt/media/image90.png" Id="rId34" /><Relationship Type="http://schemas.openxmlformats.org/officeDocument/2006/relationships/image" Target="/ppt/media/image91.svg" Id="rId35" /><Relationship Type="http://schemas.openxmlformats.org/officeDocument/2006/relationships/image" Target="/ppt/media/image92.png" Id="rId36" /><Relationship Type="http://schemas.openxmlformats.org/officeDocument/2006/relationships/image" Target="/ppt/media/image93.png" Id="rId37" /><Relationship Type="http://schemas.openxmlformats.org/officeDocument/2006/relationships/image" Target="/ppt/media/image94.png" Id="rId38" /><Relationship Type="http://schemas.openxmlformats.org/officeDocument/2006/relationships/image" Target="/ppt/media/image95.svg" Id="rId39" /><Relationship Type="http://schemas.openxmlformats.org/officeDocument/2006/relationships/image" Target="/ppt/media/image70.png" Id="rId4" /><Relationship Type="http://schemas.openxmlformats.org/officeDocument/2006/relationships/image" Target="/ppt/media/image96.png" Id="rId40" /><Relationship Type="http://schemas.openxmlformats.org/officeDocument/2006/relationships/image" Target="/ppt/media/image97.svg" Id="rId41" /><Relationship Type="http://schemas.openxmlformats.org/officeDocument/2006/relationships/image" Target="/ppt/media/image98.png" Id="rId42" /><Relationship Type="http://schemas.openxmlformats.org/officeDocument/2006/relationships/image" Target="/ppt/media/image99.svg" Id="rId43" /><Relationship Type="http://schemas.openxmlformats.org/officeDocument/2006/relationships/image" Target="/ppt/media/image100.png" Id="rId44" /><Relationship Type="http://schemas.openxmlformats.org/officeDocument/2006/relationships/image" Target="/ppt/media/image101.png" Id="rId45" /><Relationship Type="http://schemas.openxmlformats.org/officeDocument/2006/relationships/image" Target="/ppt/media/image102.png" Id="rId46" /><Relationship Type="http://schemas.openxmlformats.org/officeDocument/2006/relationships/image" Target="/ppt/media/image103.png" Id="rId47" /><Relationship Type="http://schemas.openxmlformats.org/officeDocument/2006/relationships/image" Target="/ppt/media/image104.png" Id="rId48" /><Relationship Type="http://schemas.openxmlformats.org/officeDocument/2006/relationships/image" Target="/ppt/media/image105.svg" Id="rId49" /><Relationship Type="http://schemas.openxmlformats.org/officeDocument/2006/relationships/image" Target="/ppt/media/image71.svg" Id="rId5" /><Relationship Type="http://schemas.openxmlformats.org/officeDocument/2006/relationships/image" Target="/ppt/media/image72.png" Id="rId6" /><Relationship Type="http://schemas.openxmlformats.org/officeDocument/2006/relationships/image" Target="/ppt/media/image73.svg" Id="rId7" /><Relationship Type="http://schemas.openxmlformats.org/officeDocument/2006/relationships/image" Target="/ppt/media/image74.png" Id="rId8" /><Relationship Type="http://schemas.openxmlformats.org/officeDocument/2006/relationships/image" Target="/ppt/media/image75.svg" Id="rId9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8525.0040" end="3500.0013"/>
                </p14:media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65000"/>
                  </a:srgbClr>
                </a:gs>
                <a:gs pos="100000">
                  <a:srgbClr val="044244">
                    <a:alpha val="65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81659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423859">
            <a:off x="15826981" y="8668785"/>
            <a:ext cx="2864638" cy="1895523"/>
          </a:xfrm>
          <a:custGeom>
            <a:avLst/>
            <a:gdLst/>
            <a:ahLst/>
            <a:cxnLst/>
            <a:rect r="r" b="b" t="t" l="l"/>
            <a:pathLst>
              <a:path h="1895523" w="2864638">
                <a:moveTo>
                  <a:pt x="0" y="0"/>
                </a:moveTo>
                <a:lnTo>
                  <a:pt x="2864638" y="0"/>
                </a:lnTo>
                <a:lnTo>
                  <a:pt x="2864638" y="1895523"/>
                </a:lnTo>
                <a:lnTo>
                  <a:pt x="0" y="18955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999"/>
            </a:blip>
            <a:stretch>
              <a:fillRect l="0" t="-7138" r="-7876" b="-1536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697622" y="6989418"/>
            <a:ext cx="3297582" cy="3297582"/>
          </a:xfrm>
          <a:custGeom>
            <a:avLst/>
            <a:gdLst/>
            <a:ahLst/>
            <a:cxnLst/>
            <a:rect r="r" b="b" t="t" l="l"/>
            <a:pathLst>
              <a:path h="3297582" w="3297582">
                <a:moveTo>
                  <a:pt x="0" y="0"/>
                </a:moveTo>
                <a:lnTo>
                  <a:pt x="3297582" y="0"/>
                </a:lnTo>
                <a:lnTo>
                  <a:pt x="3297582" y="3297582"/>
                </a:lnTo>
                <a:lnTo>
                  <a:pt x="0" y="3297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333647" y="3849762"/>
            <a:ext cx="7315394" cy="1204455"/>
            <a:chOff x="0" y="0"/>
            <a:chExt cx="1846784" cy="3040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46784" cy="304067"/>
            </a:xfrm>
            <a:custGeom>
              <a:avLst/>
              <a:gdLst/>
              <a:ahLst/>
              <a:cxnLst/>
              <a:rect r="r" b="b" t="t" l="l"/>
              <a:pathLst>
                <a:path h="304067" w="1846784">
                  <a:moveTo>
                    <a:pt x="0" y="0"/>
                  </a:moveTo>
                  <a:lnTo>
                    <a:pt x="1846784" y="0"/>
                  </a:lnTo>
                  <a:lnTo>
                    <a:pt x="1846784" y="304067"/>
                  </a:lnTo>
                  <a:lnTo>
                    <a:pt x="0" y="3040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5F5F5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846784" cy="342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0" y="3849762"/>
            <a:ext cx="4158955" cy="1204455"/>
            <a:chOff x="0" y="0"/>
            <a:chExt cx="1049935" cy="3040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9935" cy="304067"/>
            </a:xfrm>
            <a:custGeom>
              <a:avLst/>
              <a:gdLst/>
              <a:ahLst/>
              <a:cxnLst/>
              <a:rect r="r" b="b" t="t" l="l"/>
              <a:pathLst>
                <a:path h="304067" w="1049935">
                  <a:moveTo>
                    <a:pt x="0" y="0"/>
                  </a:moveTo>
                  <a:lnTo>
                    <a:pt x="1049935" y="0"/>
                  </a:lnTo>
                  <a:lnTo>
                    <a:pt x="1049935" y="304067"/>
                  </a:lnTo>
                  <a:lnTo>
                    <a:pt x="0" y="3040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49935" cy="342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true" rot="0">
            <a:off x="0" y="8946093"/>
            <a:ext cx="1340907" cy="1340907"/>
          </a:xfrm>
          <a:custGeom>
            <a:avLst/>
            <a:gdLst/>
            <a:ahLst/>
            <a:cxnLst/>
            <a:rect r="r" b="b" t="t" l="l"/>
            <a:pathLst>
              <a:path h="1340907" w="1340907">
                <a:moveTo>
                  <a:pt x="0" y="1340907"/>
                </a:moveTo>
                <a:lnTo>
                  <a:pt x="1340907" y="1340907"/>
                </a:lnTo>
                <a:lnTo>
                  <a:pt x="1340907" y="0"/>
                </a:lnTo>
                <a:lnTo>
                  <a:pt x="0" y="0"/>
                </a:lnTo>
                <a:lnTo>
                  <a:pt x="0" y="1340907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6677614" y="-76200"/>
            <a:ext cx="1648486" cy="1648486"/>
          </a:xfrm>
          <a:custGeom>
            <a:avLst/>
            <a:gdLst/>
            <a:ahLst/>
            <a:cxnLst/>
            <a:rect r="r" b="b" t="t" l="l"/>
            <a:pathLst>
              <a:path h="1648486" w="1648486">
                <a:moveTo>
                  <a:pt x="1648486" y="0"/>
                </a:moveTo>
                <a:lnTo>
                  <a:pt x="0" y="0"/>
                </a:lnTo>
                <a:lnTo>
                  <a:pt x="0" y="1648486"/>
                </a:lnTo>
                <a:lnTo>
                  <a:pt x="1648486" y="1648486"/>
                </a:lnTo>
                <a:lnTo>
                  <a:pt x="164848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973642" y="9548781"/>
            <a:ext cx="543370" cy="544732"/>
          </a:xfrm>
          <a:custGeom>
            <a:avLst/>
            <a:gdLst/>
            <a:ahLst/>
            <a:cxnLst/>
            <a:rect r="r" b="b" t="t" l="l"/>
            <a:pathLst>
              <a:path h="544732" w="543370">
                <a:moveTo>
                  <a:pt x="0" y="0"/>
                </a:moveTo>
                <a:lnTo>
                  <a:pt x="543370" y="0"/>
                </a:lnTo>
                <a:lnTo>
                  <a:pt x="543370" y="544731"/>
                </a:lnTo>
                <a:lnTo>
                  <a:pt x="0" y="5447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4423859">
            <a:off x="-1964008" y="-260240"/>
            <a:ext cx="3928016" cy="2599158"/>
          </a:xfrm>
          <a:custGeom>
            <a:avLst/>
            <a:gdLst/>
            <a:ahLst/>
            <a:cxnLst/>
            <a:rect r="r" b="b" t="t" l="l"/>
            <a:pathLst>
              <a:path h="2599158" w="3928016">
                <a:moveTo>
                  <a:pt x="0" y="0"/>
                </a:moveTo>
                <a:lnTo>
                  <a:pt x="3928016" y="0"/>
                </a:lnTo>
                <a:lnTo>
                  <a:pt x="3928016" y="2599158"/>
                </a:lnTo>
                <a:lnTo>
                  <a:pt x="0" y="2599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2700412" y="3658452"/>
            <a:ext cx="5221444" cy="5202592"/>
            <a:chOff x="0" y="0"/>
            <a:chExt cx="6961925" cy="6936789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56049"/>
              <a:ext cx="6880740" cy="6880740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3" id="23"/>
            <p:cNvGrpSpPr>
              <a:grpSpLocks noChangeAspect="true"/>
            </p:cNvGrpSpPr>
            <p:nvPr/>
          </p:nvGrpSpPr>
          <p:grpSpPr>
            <a:xfrm rot="0">
              <a:off x="377054" y="415049"/>
              <a:ext cx="6140157" cy="6140133"/>
              <a:chOff x="0" y="0"/>
              <a:chExt cx="6350000" cy="6349975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14"/>
                <a:stretch>
                  <a:fillRect l="0" t="-483" r="0" b="-14516"/>
                </a:stretch>
              </a:blipFill>
            </p:spPr>
          </p:sp>
        </p:grpSp>
        <p:grpSp>
          <p:nvGrpSpPr>
            <p:cNvPr name="Group 25" id="25"/>
            <p:cNvGrpSpPr/>
            <p:nvPr/>
          </p:nvGrpSpPr>
          <p:grpSpPr>
            <a:xfrm rot="0">
              <a:off x="554" y="4506717"/>
              <a:ext cx="478623" cy="478623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6483302" y="2153954"/>
              <a:ext cx="478623" cy="478623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5051545" y="6055005"/>
              <a:ext cx="674404" cy="674404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614293" y="0"/>
              <a:ext cx="674404" cy="674404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</p:grpSp>
      <p:pic>
        <p:nvPicPr>
          <p:cNvPr name="Picture 37" id="37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10002217" y="8747813"/>
            <a:ext cx="399358" cy="638972"/>
          </a:xfrm>
          <a:prstGeom prst="rect">
            <a:avLst/>
          </a:prstGeom>
        </p:spPr>
      </p:pic>
      <p:sp>
        <p:nvSpPr>
          <p:cNvPr name="Freeform 38" id="38"/>
          <p:cNvSpPr/>
          <p:nvPr/>
        </p:nvSpPr>
        <p:spPr>
          <a:xfrm flipH="false" flipV="false" rot="0">
            <a:off x="7396076" y="8350255"/>
            <a:ext cx="1021318" cy="908045"/>
          </a:xfrm>
          <a:custGeom>
            <a:avLst/>
            <a:gdLst/>
            <a:ahLst/>
            <a:cxnLst/>
            <a:rect r="r" b="b" t="t" l="l"/>
            <a:pathLst>
              <a:path h="908045" w="1021318">
                <a:moveTo>
                  <a:pt x="0" y="0"/>
                </a:moveTo>
                <a:lnTo>
                  <a:pt x="1021319" y="0"/>
                </a:lnTo>
                <a:lnTo>
                  <a:pt x="1021319" y="908045"/>
                </a:lnTo>
                <a:lnTo>
                  <a:pt x="0" y="90804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412698" y="3939545"/>
            <a:ext cx="3333558" cy="920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>
                <a:solidFill>
                  <a:srgbClr val="FF0037"/>
                </a:solidFill>
                <a:latin typeface="Anton"/>
                <a:ea typeface="Anton"/>
                <a:cs typeface="Anton"/>
                <a:sym typeface="Anton"/>
              </a:rPr>
              <a:t>WRITTEN BY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740845" y="3898269"/>
            <a:ext cx="6500997" cy="1002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9"/>
              </a:lnSpc>
            </a:pPr>
            <a:r>
              <a:rPr lang="en-US" sz="58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MR. ANIKET BHARDWAJ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967326" y="9334988"/>
            <a:ext cx="3769820" cy="681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b="true" sz="2100" spc="77">
                <a:solidFill>
                  <a:srgbClr val="FF0037"/>
                </a:solidFill>
                <a:latin typeface="Arimo Bold"/>
                <a:ea typeface="Arimo Bold"/>
                <a:cs typeface="Arimo Bold"/>
                <a:sym typeface="Arimo Bold"/>
              </a:rPr>
              <a:t>Www</a:t>
            </a:r>
            <a:r>
              <a:rPr lang="en-US" b="true" sz="2100" spc="7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en-US" b="true" sz="2100" spc="77">
                <a:solidFill>
                  <a:srgbClr val="9DFF00"/>
                </a:solidFill>
                <a:latin typeface="Arimo Bold"/>
                <a:ea typeface="Arimo Bold"/>
                <a:cs typeface="Arimo Bold"/>
                <a:sym typeface="Arimo Bold"/>
              </a:rPr>
              <a:t>AniketBhardwaj</a:t>
            </a:r>
            <a:r>
              <a:rPr lang="en-US" b="true" sz="2100" spc="7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en-US" b="true" sz="2100" spc="77">
                <a:solidFill>
                  <a:srgbClr val="02AEAE"/>
                </a:solidFill>
                <a:latin typeface="Arimo Bold"/>
                <a:ea typeface="Arimo Bold"/>
                <a:cs typeface="Arimo Bold"/>
                <a:sym typeface="Arimo Bold"/>
              </a:rPr>
              <a:t>Com</a:t>
            </a:r>
          </a:p>
          <a:p>
            <a:pPr algn="ctr">
              <a:lnSpc>
                <a:spcPts val="2730"/>
              </a:lnSpc>
            </a:pPr>
            <a:r>
              <a:rPr lang="en-US" b="true" sz="2100" spc="77">
                <a:solidFill>
                  <a:srgbClr val="02AEA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b="true" sz="2100" spc="77">
                <a:solidFill>
                  <a:srgbClr val="FDEC00"/>
                </a:solidFill>
                <a:latin typeface="Arimo Bold"/>
                <a:ea typeface="Arimo Bold"/>
                <a:cs typeface="Arimo Bold"/>
                <a:sym typeface="Arimo Bold"/>
              </a:rPr>
              <a:t>Visit Inventor Profile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695869" y="9581620"/>
            <a:ext cx="2431936" cy="46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132" b="true">
                <a:solidFill>
                  <a:srgbClr val="FFFFFF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9212149491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677800" y="8754094"/>
            <a:ext cx="2243099" cy="685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2"/>
              </a:lnSpc>
            </a:pPr>
            <a:r>
              <a:rPr lang="en-US" b="true" sz="230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DWARKA, NEW DELHI, INDIA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3356208" y="9386785"/>
            <a:ext cx="2326558" cy="689243"/>
          </a:xfrm>
          <a:custGeom>
            <a:avLst/>
            <a:gdLst/>
            <a:ahLst/>
            <a:cxnLst/>
            <a:rect r="r" b="b" t="t" l="l"/>
            <a:pathLst>
              <a:path h="689243" w="2326558">
                <a:moveTo>
                  <a:pt x="0" y="0"/>
                </a:moveTo>
                <a:lnTo>
                  <a:pt x="2326558" y="0"/>
                </a:lnTo>
                <a:lnTo>
                  <a:pt x="2326558" y="689243"/>
                </a:lnTo>
                <a:lnTo>
                  <a:pt x="0" y="6892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782357" y="5470528"/>
            <a:ext cx="9734655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    Version : 1.00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    Last UpdateD : 31-01-2025 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356208" y="8009672"/>
            <a:ext cx="2803759" cy="1199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2"/>
              </a:lnSpc>
            </a:pPr>
            <a:r>
              <a:rPr lang="en-US" sz="225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Scan this for </a:t>
            </a:r>
          </a:p>
          <a:p>
            <a:pPr algn="l">
              <a:lnSpc>
                <a:spcPts val="3162"/>
              </a:lnSpc>
            </a:pPr>
            <a:r>
              <a:rPr lang="en-US" sz="225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PDF | PPT</a:t>
            </a:r>
          </a:p>
          <a:p>
            <a:pPr algn="l">
              <a:lnSpc>
                <a:spcPts val="3162"/>
              </a:lnSpc>
            </a:pPr>
            <a:r>
              <a:rPr lang="en-US" sz="225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of this Presentation</a:t>
            </a:r>
          </a:p>
        </p:txBody>
      </p:sp>
      <p:pic>
        <p:nvPicPr>
          <p:cNvPr name="Picture 47" id="4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433253" y="7522887"/>
            <a:ext cx="2846411" cy="2846411"/>
          </a:xfrm>
          <a:prstGeom prst="rect">
            <a:avLst/>
          </a:prstGeom>
        </p:spPr>
      </p:pic>
      <p:sp>
        <p:nvSpPr>
          <p:cNvPr name="TextBox 48" id="48"/>
          <p:cNvSpPr txBox="true"/>
          <p:nvPr/>
        </p:nvSpPr>
        <p:spPr>
          <a:xfrm rot="0">
            <a:off x="379064" y="1095754"/>
            <a:ext cx="17529873" cy="136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41"/>
              </a:lnSpc>
            </a:pPr>
            <a:r>
              <a:rPr lang="en-US" sz="8029">
                <a:solidFill>
                  <a:srgbClr val="FABB17"/>
                </a:solidFill>
                <a:latin typeface="Anton"/>
                <a:ea typeface="Anton"/>
                <a:cs typeface="Anton"/>
                <a:sym typeface="Anton"/>
              </a:rPr>
              <a:t>UNIT - 1A | PAPER - 1 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8525.0040" end="3500.0013"/>
                </p14:media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65000"/>
                  </a:srgbClr>
                </a:gs>
                <a:gs pos="100000">
                  <a:srgbClr val="044244">
                    <a:alpha val="65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81659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423859">
            <a:off x="15826981" y="8859285"/>
            <a:ext cx="2864638" cy="1895523"/>
          </a:xfrm>
          <a:custGeom>
            <a:avLst/>
            <a:gdLst/>
            <a:ahLst/>
            <a:cxnLst/>
            <a:rect r="r" b="b" t="t" l="l"/>
            <a:pathLst>
              <a:path h="1895523" w="2864638">
                <a:moveTo>
                  <a:pt x="0" y="0"/>
                </a:moveTo>
                <a:lnTo>
                  <a:pt x="2864638" y="0"/>
                </a:lnTo>
                <a:lnTo>
                  <a:pt x="2864638" y="1895523"/>
                </a:lnTo>
                <a:lnTo>
                  <a:pt x="0" y="18955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4341822" y="-1057698"/>
            <a:ext cx="22629822" cy="12707196"/>
          </a:xfrm>
          <a:custGeom>
            <a:avLst/>
            <a:gdLst/>
            <a:ahLst/>
            <a:cxnLst/>
            <a:rect r="r" b="b" t="t" l="l"/>
            <a:pathLst>
              <a:path h="12707196" w="22629822">
                <a:moveTo>
                  <a:pt x="0" y="0"/>
                </a:moveTo>
                <a:lnTo>
                  <a:pt x="22629822" y="0"/>
                </a:lnTo>
                <a:lnTo>
                  <a:pt x="22629822" y="12707196"/>
                </a:lnTo>
                <a:lnTo>
                  <a:pt x="0" y="127071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6000"/>
            </a:blip>
            <a:stretch>
              <a:fillRect l="-272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0" y="8946093"/>
            <a:ext cx="1340907" cy="1340907"/>
          </a:xfrm>
          <a:custGeom>
            <a:avLst/>
            <a:gdLst/>
            <a:ahLst/>
            <a:cxnLst/>
            <a:rect r="r" b="b" t="t" l="l"/>
            <a:pathLst>
              <a:path h="1340907" w="1340907">
                <a:moveTo>
                  <a:pt x="0" y="1340907"/>
                </a:moveTo>
                <a:lnTo>
                  <a:pt x="1340907" y="1340907"/>
                </a:lnTo>
                <a:lnTo>
                  <a:pt x="1340907" y="0"/>
                </a:lnTo>
                <a:lnTo>
                  <a:pt x="0" y="0"/>
                </a:lnTo>
                <a:lnTo>
                  <a:pt x="0" y="1340907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6677614" y="-76200"/>
            <a:ext cx="1648486" cy="1648486"/>
          </a:xfrm>
          <a:custGeom>
            <a:avLst/>
            <a:gdLst/>
            <a:ahLst/>
            <a:cxnLst/>
            <a:rect r="r" b="b" t="t" l="l"/>
            <a:pathLst>
              <a:path h="1648486" w="1648486">
                <a:moveTo>
                  <a:pt x="1648486" y="0"/>
                </a:moveTo>
                <a:lnTo>
                  <a:pt x="0" y="0"/>
                </a:lnTo>
                <a:lnTo>
                  <a:pt x="0" y="1648486"/>
                </a:lnTo>
                <a:lnTo>
                  <a:pt x="1648486" y="1648486"/>
                </a:lnTo>
                <a:lnTo>
                  <a:pt x="164848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423859">
            <a:off x="-1964008" y="-260240"/>
            <a:ext cx="3928016" cy="2599158"/>
          </a:xfrm>
          <a:custGeom>
            <a:avLst/>
            <a:gdLst/>
            <a:ahLst/>
            <a:cxnLst/>
            <a:rect r="r" b="b" t="t" l="l"/>
            <a:pathLst>
              <a:path h="2599158" w="3928016">
                <a:moveTo>
                  <a:pt x="0" y="0"/>
                </a:moveTo>
                <a:lnTo>
                  <a:pt x="3928016" y="0"/>
                </a:lnTo>
                <a:lnTo>
                  <a:pt x="3928016" y="2599158"/>
                </a:lnTo>
                <a:lnTo>
                  <a:pt x="0" y="2599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48387" y="614693"/>
            <a:ext cx="9978591" cy="226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9"/>
              </a:lnSpc>
            </a:pPr>
            <a:r>
              <a:rPr lang="en-US" sz="6460">
                <a:solidFill>
                  <a:srgbClr val="FABB17"/>
                </a:solidFill>
                <a:latin typeface="Anton"/>
                <a:ea typeface="Anton"/>
                <a:cs typeface="Anton"/>
                <a:sym typeface="Anton"/>
              </a:rPr>
              <a:t>UNIT 1A - PAPER  1  </a:t>
            </a:r>
          </a:p>
          <a:p>
            <a:pPr algn="ctr">
              <a:lnSpc>
                <a:spcPts val="9109"/>
              </a:lnSpc>
            </a:pPr>
            <a:r>
              <a:rPr lang="en-US" sz="6460">
                <a:solidFill>
                  <a:srgbClr val="FABB17"/>
                </a:solidFill>
                <a:latin typeface="Anton"/>
                <a:ea typeface="Anton"/>
                <a:cs typeface="Anton"/>
                <a:sym typeface="Anton"/>
              </a:rPr>
              <a:t> DIFFERENT TYPES OF FORCES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717505" y="3861871"/>
            <a:ext cx="14852991" cy="3862960"/>
            <a:chOff x="0" y="0"/>
            <a:chExt cx="19803988" cy="515061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71450"/>
              <a:ext cx="7365787" cy="5322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1.     Covalent Bond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2.     Ionic Bond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3.     Vander Walls 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4.     H-Bonding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5.     VESPER Theory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8660178" y="-171450"/>
              <a:ext cx="11143809" cy="42298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6.     Bent's Rule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7.     M.O.T. (Homo &amp; Hetero Nuclear)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8.     Acid-Based Strength</a:t>
              </a:r>
            </a:p>
            <a:p>
              <a:pPr algn="l">
                <a:lnSpc>
                  <a:spcPts val="6512"/>
                </a:lnSpc>
              </a:pPr>
              <a:r>
                <a:rPr lang="en-US" sz="3899" spc="-7">
                  <a:solidFill>
                    <a:srgbClr val="FFFFFF"/>
                  </a:solidFill>
                  <a:latin typeface="Vollkorn"/>
                  <a:ea typeface="Vollkorn"/>
                  <a:cs typeface="Vollkorn"/>
                  <a:sym typeface="Vollkorn"/>
                </a:rPr>
                <a:t>9.      HSAB Concept</a:t>
              </a:r>
            </a:p>
          </p:txBody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636" r="0" b="-2914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57985" y="325987"/>
            <a:ext cx="17450951" cy="9620579"/>
            <a:chOff x="0" y="0"/>
            <a:chExt cx="4575349" cy="252235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75349" cy="2522356"/>
            </a:xfrm>
            <a:custGeom>
              <a:avLst/>
              <a:gdLst/>
              <a:ahLst/>
              <a:cxnLst/>
              <a:rect r="r" b="b" t="t" l="l"/>
              <a:pathLst>
                <a:path h="2522356" w="4575349">
                  <a:moveTo>
                    <a:pt x="0" y="0"/>
                  </a:moveTo>
                  <a:lnTo>
                    <a:pt x="4575349" y="0"/>
                  </a:lnTo>
                  <a:lnTo>
                    <a:pt x="4575349" y="2522356"/>
                  </a:lnTo>
                  <a:lnTo>
                    <a:pt x="0" y="25223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4C42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575349" cy="2550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28892" y="728182"/>
            <a:ext cx="16630215" cy="8816189"/>
            <a:chOff x="0" y="0"/>
            <a:chExt cx="4360166" cy="23114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60166" cy="2311458"/>
            </a:xfrm>
            <a:custGeom>
              <a:avLst/>
              <a:gdLst/>
              <a:ahLst/>
              <a:cxnLst/>
              <a:rect r="r" b="b" t="t" l="l"/>
              <a:pathLst>
                <a:path h="2311458" w="4360166">
                  <a:moveTo>
                    <a:pt x="0" y="0"/>
                  </a:moveTo>
                  <a:lnTo>
                    <a:pt x="4360166" y="0"/>
                  </a:lnTo>
                  <a:lnTo>
                    <a:pt x="4360166" y="2311458"/>
                  </a:lnTo>
                  <a:lnTo>
                    <a:pt x="0" y="23114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4C42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4360166" cy="2340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7707988" y="1028700"/>
            <a:ext cx="2872025" cy="2868355"/>
          </a:xfrm>
          <a:custGeom>
            <a:avLst/>
            <a:gdLst/>
            <a:ahLst/>
            <a:cxnLst/>
            <a:rect r="r" b="b" t="t" l="l"/>
            <a:pathLst>
              <a:path h="2868355" w="2872025">
                <a:moveTo>
                  <a:pt x="0" y="0"/>
                </a:moveTo>
                <a:lnTo>
                  <a:pt x="2872024" y="0"/>
                </a:lnTo>
                <a:lnTo>
                  <a:pt x="2872024" y="2868355"/>
                </a:lnTo>
                <a:lnTo>
                  <a:pt x="0" y="28683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79064" y="4119067"/>
            <a:ext cx="17529873" cy="2548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1"/>
              </a:lnSpc>
            </a:pPr>
            <a:r>
              <a:rPr lang="en-US" sz="7529">
                <a:solidFill>
                  <a:srgbClr val="004C42"/>
                </a:solidFill>
                <a:latin typeface="Anton"/>
                <a:ea typeface="Anton"/>
                <a:cs typeface="Anton"/>
                <a:sym typeface="Anton"/>
              </a:rPr>
              <a:t>UNIT - 1A | PAPER - 1 </a:t>
            </a:r>
          </a:p>
          <a:p>
            <a:pPr algn="ctr">
              <a:lnSpc>
                <a:spcPts val="9841"/>
              </a:lnSpc>
            </a:pPr>
            <a:r>
              <a:rPr lang="en-US" sz="70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MOLECULAR GEOMETRY AND BONDING THEORIES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270779" y="7304363"/>
            <a:ext cx="4087288" cy="557197"/>
            <a:chOff x="0" y="0"/>
            <a:chExt cx="5449717" cy="7429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32705" y="0"/>
              <a:ext cx="4717012" cy="742929"/>
            </a:xfrm>
            <a:custGeom>
              <a:avLst/>
              <a:gdLst/>
              <a:ahLst/>
              <a:cxnLst/>
              <a:rect r="r" b="b" t="t" l="l"/>
              <a:pathLst>
                <a:path h="742929" w="4717012">
                  <a:moveTo>
                    <a:pt x="0" y="0"/>
                  </a:moveTo>
                  <a:lnTo>
                    <a:pt x="4717012" y="0"/>
                  </a:lnTo>
                  <a:lnTo>
                    <a:pt x="4717012" y="742929"/>
                  </a:lnTo>
                  <a:lnTo>
                    <a:pt x="0" y="742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36920"/>
              <a:ext cx="684624" cy="684624"/>
            </a:xfrm>
            <a:custGeom>
              <a:avLst/>
              <a:gdLst/>
              <a:ahLst/>
              <a:cxnLst/>
              <a:rect r="r" b="b" t="t" l="l"/>
              <a:pathLst>
                <a:path h="684624" w="684624">
                  <a:moveTo>
                    <a:pt x="0" y="0"/>
                  </a:moveTo>
                  <a:lnTo>
                    <a:pt x="684624" y="0"/>
                  </a:lnTo>
                  <a:lnTo>
                    <a:pt x="684624" y="684624"/>
                  </a:lnTo>
                  <a:lnTo>
                    <a:pt x="0" y="684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162182" y="-100585"/>
              <a:ext cx="3998401" cy="770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046"/>
                </a:lnSpc>
              </a:pPr>
              <a:r>
                <a:rPr lang="en-US" b="true" sz="2447">
                  <a:solidFill>
                    <a:srgbClr val="FEFEFE"/>
                  </a:solidFill>
                  <a:latin typeface="Roca Two Bold"/>
                  <a:ea typeface="Roca Two Bold"/>
                  <a:cs typeface="Roca Two Bold"/>
                  <a:sym typeface="Roca Two Bold"/>
                </a:rPr>
                <a:t>AbcChemistry.Com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250002" y="7233097"/>
            <a:ext cx="4240853" cy="514772"/>
            <a:chOff x="0" y="0"/>
            <a:chExt cx="5654471" cy="68636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512222" y="0"/>
              <a:ext cx="4142249" cy="683471"/>
            </a:xfrm>
            <a:custGeom>
              <a:avLst/>
              <a:gdLst/>
              <a:ahLst/>
              <a:cxnLst/>
              <a:rect r="r" b="b" t="t" l="l"/>
              <a:pathLst>
                <a:path h="683471" w="4142249">
                  <a:moveTo>
                    <a:pt x="0" y="0"/>
                  </a:moveTo>
                  <a:lnTo>
                    <a:pt x="4142249" y="0"/>
                  </a:lnTo>
                  <a:lnTo>
                    <a:pt x="4142249" y="683471"/>
                  </a:lnTo>
                  <a:lnTo>
                    <a:pt x="0" y="68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12643"/>
              <a:ext cx="672035" cy="673720"/>
            </a:xfrm>
            <a:custGeom>
              <a:avLst/>
              <a:gdLst/>
              <a:ahLst/>
              <a:cxnLst/>
              <a:rect r="r" b="b" t="t" l="l"/>
              <a:pathLst>
                <a:path h="673720" w="672035">
                  <a:moveTo>
                    <a:pt x="0" y="0"/>
                  </a:moveTo>
                  <a:lnTo>
                    <a:pt x="672035" y="0"/>
                  </a:lnTo>
                  <a:lnTo>
                    <a:pt x="672035" y="673720"/>
                  </a:lnTo>
                  <a:lnTo>
                    <a:pt x="0" y="673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805273" y="11006"/>
              <a:ext cx="598080" cy="619772"/>
            </a:xfrm>
            <a:custGeom>
              <a:avLst/>
              <a:gdLst/>
              <a:ahLst/>
              <a:cxnLst/>
              <a:rect r="r" b="b" t="t" l="l"/>
              <a:pathLst>
                <a:path h="619772" w="598080">
                  <a:moveTo>
                    <a:pt x="0" y="0"/>
                  </a:moveTo>
                  <a:lnTo>
                    <a:pt x="598079" y="0"/>
                  </a:lnTo>
                  <a:lnTo>
                    <a:pt x="598079" y="619771"/>
                  </a:lnTo>
                  <a:lnTo>
                    <a:pt x="0" y="619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2338782" y="81851"/>
              <a:ext cx="2577954" cy="5653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20"/>
                </a:lnSpc>
              </a:pPr>
              <a:r>
                <a:rPr lang="en-US" b="true" sz="2447" spc="90">
                  <a:solidFill>
                    <a:srgbClr val="FEFEFE"/>
                  </a:solidFill>
                  <a:latin typeface="Roca Two Bold"/>
                  <a:ea typeface="Roca Two Bold"/>
                  <a:cs typeface="Roca Two Bold"/>
                  <a:sym typeface="Roca Two Bold"/>
                </a:rPr>
                <a:t>92121-49491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49033" y="8231005"/>
            <a:ext cx="15589934" cy="1059509"/>
            <a:chOff x="0" y="0"/>
            <a:chExt cx="20786578" cy="141267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75652" cy="575652"/>
            </a:xfrm>
            <a:custGeom>
              <a:avLst/>
              <a:gdLst/>
              <a:ahLst/>
              <a:cxnLst/>
              <a:rect r="r" b="b" t="t" l="l"/>
              <a:pathLst>
                <a:path h="575652" w="575652">
                  <a:moveTo>
                    <a:pt x="0" y="0"/>
                  </a:moveTo>
                  <a:lnTo>
                    <a:pt x="575652" y="0"/>
                  </a:lnTo>
                  <a:lnTo>
                    <a:pt x="575652" y="575652"/>
                  </a:lnTo>
                  <a:lnTo>
                    <a:pt x="0" y="575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4225321" y="18861"/>
              <a:ext cx="537930" cy="537930"/>
            </a:xfrm>
            <a:custGeom>
              <a:avLst/>
              <a:gdLst/>
              <a:ahLst/>
              <a:cxnLst/>
              <a:rect r="r" b="b" t="t" l="l"/>
              <a:pathLst>
                <a:path h="537930" w="537930">
                  <a:moveTo>
                    <a:pt x="0" y="0"/>
                  </a:moveTo>
                  <a:lnTo>
                    <a:pt x="537930" y="0"/>
                  </a:lnTo>
                  <a:lnTo>
                    <a:pt x="537930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8426727" y="18861"/>
              <a:ext cx="537930" cy="537930"/>
            </a:xfrm>
            <a:custGeom>
              <a:avLst/>
              <a:gdLst/>
              <a:ahLst/>
              <a:cxnLst/>
              <a:rect r="r" b="b" t="t" l="l"/>
              <a:pathLst>
                <a:path h="537930" w="537930">
                  <a:moveTo>
                    <a:pt x="0" y="0"/>
                  </a:moveTo>
                  <a:lnTo>
                    <a:pt x="537930" y="0"/>
                  </a:lnTo>
                  <a:lnTo>
                    <a:pt x="537930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2628134" y="18861"/>
              <a:ext cx="536585" cy="537930"/>
            </a:xfrm>
            <a:custGeom>
              <a:avLst/>
              <a:gdLst/>
              <a:ahLst/>
              <a:cxnLst/>
              <a:rect r="r" b="b" t="t" l="l"/>
              <a:pathLst>
                <a:path h="537930" w="536585">
                  <a:moveTo>
                    <a:pt x="0" y="0"/>
                  </a:moveTo>
                  <a:lnTo>
                    <a:pt x="536585" y="0"/>
                  </a:lnTo>
                  <a:lnTo>
                    <a:pt x="536585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6828868" y="18861"/>
              <a:ext cx="758983" cy="537930"/>
            </a:xfrm>
            <a:custGeom>
              <a:avLst/>
              <a:gdLst/>
              <a:ahLst/>
              <a:cxnLst/>
              <a:rect r="r" b="b" t="t" l="l"/>
              <a:pathLst>
                <a:path h="537930" w="758983">
                  <a:moveTo>
                    <a:pt x="0" y="0"/>
                  </a:moveTo>
                  <a:lnTo>
                    <a:pt x="758983" y="0"/>
                  </a:lnTo>
                  <a:lnTo>
                    <a:pt x="758983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8861" y="872128"/>
              <a:ext cx="537930" cy="537930"/>
            </a:xfrm>
            <a:custGeom>
              <a:avLst/>
              <a:gdLst/>
              <a:ahLst/>
              <a:cxnLst/>
              <a:rect r="r" b="b" t="t" l="l"/>
              <a:pathLst>
                <a:path h="537930" w="537930">
                  <a:moveTo>
                    <a:pt x="0" y="0"/>
                  </a:moveTo>
                  <a:lnTo>
                    <a:pt x="537930" y="0"/>
                  </a:lnTo>
                  <a:lnTo>
                    <a:pt x="537930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4225321" y="872128"/>
              <a:ext cx="563476" cy="537930"/>
            </a:xfrm>
            <a:custGeom>
              <a:avLst/>
              <a:gdLst/>
              <a:ahLst/>
              <a:cxnLst/>
              <a:rect r="r" b="b" t="t" l="l"/>
              <a:pathLst>
                <a:path h="537930" w="563476">
                  <a:moveTo>
                    <a:pt x="0" y="0"/>
                  </a:moveTo>
                  <a:lnTo>
                    <a:pt x="563476" y="0"/>
                  </a:lnTo>
                  <a:lnTo>
                    <a:pt x="563476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-36199" t="0" r="-33518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8426727" y="872128"/>
              <a:ext cx="537930" cy="537930"/>
            </a:xfrm>
            <a:custGeom>
              <a:avLst/>
              <a:gdLst/>
              <a:ahLst/>
              <a:cxnLst/>
              <a:rect r="r" b="b" t="t" l="l"/>
              <a:pathLst>
                <a:path h="537930" w="537930">
                  <a:moveTo>
                    <a:pt x="0" y="0"/>
                  </a:moveTo>
                  <a:lnTo>
                    <a:pt x="537930" y="0"/>
                  </a:lnTo>
                  <a:lnTo>
                    <a:pt x="537930" y="537930"/>
                  </a:lnTo>
                  <a:lnTo>
                    <a:pt x="0" y="53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2628134" y="876094"/>
              <a:ext cx="536585" cy="536585"/>
            </a:xfrm>
            <a:custGeom>
              <a:avLst/>
              <a:gdLst/>
              <a:ahLst/>
              <a:cxnLst/>
              <a:rect r="r" b="b" t="t" l="l"/>
              <a:pathLst>
                <a:path h="536585" w="536585">
                  <a:moveTo>
                    <a:pt x="0" y="0"/>
                  </a:moveTo>
                  <a:lnTo>
                    <a:pt x="536585" y="0"/>
                  </a:lnTo>
                  <a:lnTo>
                    <a:pt x="536585" y="536584"/>
                  </a:lnTo>
                  <a:lnTo>
                    <a:pt x="0" y="536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6927498" y="869508"/>
              <a:ext cx="561724" cy="540550"/>
            </a:xfrm>
            <a:custGeom>
              <a:avLst/>
              <a:gdLst/>
              <a:ahLst/>
              <a:cxnLst/>
              <a:rect r="r" b="b" t="t" l="l"/>
              <a:pathLst>
                <a:path h="540550" w="561724">
                  <a:moveTo>
                    <a:pt x="0" y="0"/>
                  </a:moveTo>
                  <a:lnTo>
                    <a:pt x="561724" y="0"/>
                  </a:lnTo>
                  <a:lnTo>
                    <a:pt x="561724" y="540550"/>
                  </a:lnTo>
                  <a:lnTo>
                    <a:pt x="0" y="540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l="-36805" t="0" r="-35035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824281" y="-167479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5030741" y="-167479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9232148" y="-167479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13432882" y="-189822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17744815" y="-167479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824281" y="685788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5043514" y="649878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9232148" y="652935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3432882" y="621858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17746192" y="650124"/>
              <a:ext cx="3040386" cy="6629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5148"/>
                </a:lnSpc>
              </a:pPr>
              <a:r>
                <a:rPr lang="en-US" b="true" sz="2084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AbcChemistry24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6671069" y="7233097"/>
            <a:ext cx="4264608" cy="558684"/>
            <a:chOff x="0" y="0"/>
            <a:chExt cx="5686144" cy="744911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734659" y="0"/>
              <a:ext cx="4729596" cy="744911"/>
            </a:xfrm>
            <a:custGeom>
              <a:avLst/>
              <a:gdLst/>
              <a:ahLst/>
              <a:cxnLst/>
              <a:rect r="r" b="b" t="t" l="l"/>
              <a:pathLst>
                <a:path h="744911" w="4729596">
                  <a:moveTo>
                    <a:pt x="0" y="0"/>
                  </a:moveTo>
                  <a:lnTo>
                    <a:pt x="4729597" y="0"/>
                  </a:lnTo>
                  <a:lnTo>
                    <a:pt x="4729597" y="744911"/>
                  </a:lnTo>
                  <a:lnTo>
                    <a:pt x="0" y="744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37018"/>
              <a:ext cx="686451" cy="686451"/>
            </a:xfrm>
            <a:custGeom>
              <a:avLst/>
              <a:gdLst/>
              <a:ahLst/>
              <a:cxnLst/>
              <a:rect r="r" b="b" t="t" l="l"/>
              <a:pathLst>
                <a:path h="686451" w="686451">
                  <a:moveTo>
                    <a:pt x="0" y="0"/>
                  </a:moveTo>
                  <a:lnTo>
                    <a:pt x="686451" y="0"/>
                  </a:lnTo>
                  <a:lnTo>
                    <a:pt x="686451" y="686451"/>
                  </a:lnTo>
                  <a:lnTo>
                    <a:pt x="0" y="686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 rot="0">
              <a:off x="1165283" y="-100066"/>
              <a:ext cx="4520862" cy="7718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062"/>
                </a:lnSpc>
              </a:pPr>
              <a:r>
                <a:rPr lang="en-US" b="true" sz="2454">
                  <a:solidFill>
                    <a:srgbClr val="FEFEFE"/>
                  </a:solidFill>
                  <a:latin typeface="Roca Two Bold"/>
                  <a:ea typeface="Roca Two Bold"/>
                  <a:cs typeface="Roca Two Bold"/>
                  <a:sym typeface="Roca Two Bold"/>
                </a:rPr>
                <a:t>AniketBhardwaj.Com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300097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1419225"/>
            <a:ext cx="16177456" cy="4782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•Lewis structures give atomic connectivity: they tell us which atoms are physically connected to which.</a:t>
            </a:r>
          </a:p>
          <a:p>
            <a:pPr algn="just">
              <a:lnSpc>
                <a:spcPts val="6439"/>
              </a:lnSpc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•The shape of a molecule is determined by its bond angles.</a:t>
            </a:r>
          </a:p>
          <a:p>
            <a:pPr algn="just">
              <a:lnSpc>
                <a:spcPts val="6439"/>
              </a:lnSpc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•Consider CCl4: experimentally we find all Cl-C-Cl bond angles are 109.5°.</a:t>
            </a:r>
          </a:p>
          <a:p>
            <a:pPr algn="just">
              <a:lnSpc>
                <a:spcPts val="6439"/>
              </a:lnSpc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•Therefore, the molecule cannot be planar.</a:t>
            </a:r>
          </a:p>
          <a:p>
            <a:pPr algn="just">
              <a:lnSpc>
                <a:spcPts val="6439"/>
              </a:lnSpc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•All Cl atoms are located at the vertices of a tetrahedron with the C at its center.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826338" y="2778656"/>
            <a:ext cx="11301259" cy="4040200"/>
          </a:xfrm>
          <a:custGeom>
            <a:avLst/>
            <a:gdLst/>
            <a:ahLst/>
            <a:cxnLst/>
            <a:rect r="r" b="b" t="t" l="l"/>
            <a:pathLst>
              <a:path h="4040200" w="11301259">
                <a:moveTo>
                  <a:pt x="0" y="0"/>
                </a:moveTo>
                <a:lnTo>
                  <a:pt x="11301259" y="0"/>
                </a:lnTo>
                <a:lnTo>
                  <a:pt x="11301259" y="4040200"/>
                </a:lnTo>
                <a:lnTo>
                  <a:pt x="0" y="4040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2227" y="3083176"/>
            <a:ext cx="3886380" cy="3431160"/>
          </a:xfrm>
          <a:custGeom>
            <a:avLst/>
            <a:gdLst/>
            <a:ahLst/>
            <a:cxnLst/>
            <a:rect r="r" b="b" t="t" l="l"/>
            <a:pathLst>
              <a:path h="3431160" w="3886380">
                <a:moveTo>
                  <a:pt x="0" y="0"/>
                </a:moveTo>
                <a:lnTo>
                  <a:pt x="3886380" y="0"/>
                </a:lnTo>
                <a:lnTo>
                  <a:pt x="3886380" y="3431160"/>
                </a:lnTo>
                <a:lnTo>
                  <a:pt x="0" y="3431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" r="0" b="-5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6344" y="300097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30596" y="1419225"/>
            <a:ext cx="16177456" cy="3973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In order to predict molecular shape, we assume the valence electrons repel each other. Therefore, the molecule adopts whichever 3D geometry minimized this repulsion.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We call this process Valence Shell Electron Pair Repulsion (VSEPR) theory.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 are simple shapes for AB2 and AB3 molecules.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6344" y="300097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834478" y="689609"/>
            <a:ext cx="9854189" cy="8218295"/>
          </a:xfrm>
          <a:custGeom>
            <a:avLst/>
            <a:gdLst/>
            <a:ahLst/>
            <a:cxnLst/>
            <a:rect r="r" b="b" t="t" l="l"/>
            <a:pathLst>
              <a:path h="8218295" w="9854189">
                <a:moveTo>
                  <a:pt x="0" y="0"/>
                </a:moveTo>
                <a:lnTo>
                  <a:pt x="9854188" y="0"/>
                </a:lnTo>
                <a:lnTo>
                  <a:pt x="9854188" y="8218295"/>
                </a:lnTo>
                <a:lnTo>
                  <a:pt x="0" y="82182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" t="0" r="-4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30596" y="1419225"/>
            <a:ext cx="16177456" cy="734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 are five fundamental geometries for molecular shape: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048203" y="3775453"/>
            <a:ext cx="4348976" cy="3252714"/>
          </a:xfrm>
          <a:custGeom>
            <a:avLst/>
            <a:gdLst/>
            <a:ahLst/>
            <a:cxnLst/>
            <a:rect r="r" b="b" t="t" l="l"/>
            <a:pathLst>
              <a:path h="3252714" w="4348976">
                <a:moveTo>
                  <a:pt x="0" y="0"/>
                </a:moveTo>
                <a:lnTo>
                  <a:pt x="4348976" y="0"/>
                </a:lnTo>
                <a:lnTo>
                  <a:pt x="4348976" y="3252713"/>
                </a:lnTo>
                <a:lnTo>
                  <a:pt x="0" y="3252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" r="0" b="-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13281" y="3597006"/>
            <a:ext cx="3886380" cy="3431160"/>
          </a:xfrm>
          <a:custGeom>
            <a:avLst/>
            <a:gdLst/>
            <a:ahLst/>
            <a:cxnLst/>
            <a:rect r="r" b="b" t="t" l="l"/>
            <a:pathLst>
              <a:path h="3431160" w="3886380">
                <a:moveTo>
                  <a:pt x="0" y="0"/>
                </a:moveTo>
                <a:lnTo>
                  <a:pt x="3886380" y="0"/>
                </a:lnTo>
                <a:lnTo>
                  <a:pt x="3886380" y="3431160"/>
                </a:lnTo>
                <a:lnTo>
                  <a:pt x="0" y="34311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" r="0" b="-5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342571" y="781232"/>
            <a:ext cx="10756355" cy="7919896"/>
          </a:xfrm>
          <a:custGeom>
            <a:avLst/>
            <a:gdLst/>
            <a:ahLst/>
            <a:cxnLst/>
            <a:rect r="r" b="b" t="t" l="l"/>
            <a:pathLst>
              <a:path h="7919896" w="10756355">
                <a:moveTo>
                  <a:pt x="0" y="0"/>
                </a:moveTo>
                <a:lnTo>
                  <a:pt x="10756355" y="0"/>
                </a:lnTo>
                <a:lnTo>
                  <a:pt x="10756355" y="7919895"/>
                </a:lnTo>
                <a:lnTo>
                  <a:pt x="0" y="7919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t="0" r="-1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30596" y="316494"/>
            <a:ext cx="16177456" cy="3163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When considering the geometry about the central atom, we consider all electrons (lone pairs and bonding pairs).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When naming the molecular geometry, we focus only on the positions of the atoms.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083371" y="3927539"/>
            <a:ext cx="13373100" cy="4538700"/>
          </a:xfrm>
          <a:custGeom>
            <a:avLst/>
            <a:gdLst/>
            <a:ahLst/>
            <a:cxnLst/>
            <a:rect r="r" b="b" t="t" l="l"/>
            <a:pathLst>
              <a:path h="4538700" w="13373100">
                <a:moveTo>
                  <a:pt x="0" y="0"/>
                </a:moveTo>
                <a:lnTo>
                  <a:pt x="13373100" y="0"/>
                </a:lnTo>
                <a:lnTo>
                  <a:pt x="13373100" y="4538700"/>
                </a:lnTo>
                <a:lnTo>
                  <a:pt x="0" y="453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" t="0" r="-2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300097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VSEPR MODEL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30596" y="1628775"/>
            <a:ext cx="16177456" cy="4573271"/>
            <a:chOff x="0" y="0"/>
            <a:chExt cx="21569941" cy="609769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209550"/>
              <a:ext cx="21569941" cy="6307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To determine the shape of a molecule, we distinguish between lone pairs (or non-bonding pairs, those not in a bond) of electrons and bonding pairs (those found between two atoms).</a:t>
              </a:r>
            </a:p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We define the electron domain geometry by the positions in 3D space of ALL electron pairs (bonding or non-bonding).</a:t>
              </a:r>
            </a:p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The electrons adopt an arrangement in space to minimize e - e  repulsion.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6135794" y="4958914"/>
              <a:ext cx="341635" cy="909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439"/>
                </a:lnSpc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-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6908559" y="4958914"/>
              <a:ext cx="341635" cy="909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439"/>
                </a:lnSpc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-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000717" y="522885"/>
            <a:ext cx="9717889" cy="8551742"/>
          </a:xfrm>
          <a:custGeom>
            <a:avLst/>
            <a:gdLst/>
            <a:ahLst/>
            <a:cxnLst/>
            <a:rect r="r" b="b" t="t" l="l"/>
            <a:pathLst>
              <a:path h="8551742" w="9717889">
                <a:moveTo>
                  <a:pt x="0" y="0"/>
                </a:moveTo>
                <a:lnTo>
                  <a:pt x="9717889" y="0"/>
                </a:lnTo>
                <a:lnTo>
                  <a:pt x="9717889" y="8551742"/>
                </a:lnTo>
                <a:lnTo>
                  <a:pt x="0" y="8551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130898" y="568989"/>
            <a:ext cx="10645857" cy="8459535"/>
          </a:xfrm>
          <a:custGeom>
            <a:avLst/>
            <a:gdLst/>
            <a:ahLst/>
            <a:cxnLst/>
            <a:rect r="r" b="b" t="t" l="l"/>
            <a:pathLst>
              <a:path h="8459535" w="10645857">
                <a:moveTo>
                  <a:pt x="0" y="0"/>
                </a:moveTo>
                <a:lnTo>
                  <a:pt x="10645857" y="0"/>
                </a:lnTo>
                <a:lnTo>
                  <a:pt x="10645857" y="8459535"/>
                </a:lnTo>
                <a:lnTo>
                  <a:pt x="0" y="8459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" t="0" r="-2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261351" y="5706746"/>
            <a:ext cx="11301259" cy="3107846"/>
          </a:xfrm>
          <a:custGeom>
            <a:avLst/>
            <a:gdLst/>
            <a:ahLst/>
            <a:cxnLst/>
            <a:rect r="r" b="b" t="t" l="l"/>
            <a:pathLst>
              <a:path h="3107846" w="11301259">
                <a:moveTo>
                  <a:pt x="0" y="0"/>
                </a:moveTo>
                <a:lnTo>
                  <a:pt x="11301259" y="0"/>
                </a:lnTo>
                <a:lnTo>
                  <a:pt x="11301259" y="3107846"/>
                </a:lnTo>
                <a:lnTo>
                  <a:pt x="0" y="31078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6344" y="300097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VSEPR MODEL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330596" y="1628775"/>
            <a:ext cx="16430638" cy="3763646"/>
            <a:chOff x="0" y="0"/>
            <a:chExt cx="21907517" cy="5018195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209550"/>
              <a:ext cx="21569941" cy="5227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To determine the electron pair geometry:</a:t>
              </a:r>
            </a:p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draw the Lewis structure,</a:t>
              </a:r>
            </a:p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count the total number of electron pairs around the central atom,</a:t>
              </a:r>
            </a:p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arrange the electron pairs in one of the above geometries to minimize e -e   repulsion, and count multiple bonds as one bonding pair.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0793117" y="2849647"/>
              <a:ext cx="341635" cy="909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439"/>
                </a:lnSpc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-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21565882" y="2849647"/>
              <a:ext cx="341635" cy="909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439"/>
                </a:lnSpc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-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300097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VSEPR MODEL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575622" y="499252"/>
            <a:ext cx="7723309" cy="8599008"/>
          </a:xfrm>
          <a:custGeom>
            <a:avLst/>
            <a:gdLst/>
            <a:ahLst/>
            <a:cxnLst/>
            <a:rect r="r" b="b" t="t" l="l"/>
            <a:pathLst>
              <a:path h="8599008" w="7723309">
                <a:moveTo>
                  <a:pt x="0" y="0"/>
                </a:moveTo>
                <a:lnTo>
                  <a:pt x="7723308" y="0"/>
                </a:lnTo>
                <a:lnTo>
                  <a:pt x="7723308" y="8599009"/>
                </a:lnTo>
                <a:lnTo>
                  <a:pt x="0" y="8599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" t="0" r="-9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49040"/>
            <a:ext cx="14090834" cy="2050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THE EFFECT OF NONBONDING ELECTRONS AND MULTIPLE BONDS ON BOND ANGLES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2707383"/>
            <a:ext cx="16177456" cy="3973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The Effect of Nonbonding Electrons and Multiple Bonds on Bond Angles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We determine the electron pair geometry only looking at electrons.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We name the molecular geometry by the positions of atoms.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We ignore lone pairs in the molecular geometry. 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All the atoms that obey the octet rule have tetrahedral electron pair geometries.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30596" y="2707383"/>
            <a:ext cx="16177456" cy="6402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By experiment, the H-X-H bond angle decreases on moving from C to N to O:</a:t>
            </a:r>
          </a:p>
          <a:p>
            <a:pPr algn="just">
              <a:lnSpc>
                <a:spcPts val="6439"/>
              </a:lnSpc>
            </a:pPr>
          </a:p>
          <a:p>
            <a:pPr algn="just">
              <a:lnSpc>
                <a:spcPts val="6439"/>
              </a:lnSpc>
            </a:pPr>
          </a:p>
          <a:p>
            <a:pPr algn="just">
              <a:lnSpc>
                <a:spcPts val="6439"/>
              </a:lnSpc>
            </a:pPr>
          </a:p>
          <a:p>
            <a:pPr algn="just">
              <a:lnSpc>
                <a:spcPts val="6439"/>
              </a:lnSpc>
            </a:pP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Since electrons in a bond are attracted by two nuclei, they do not repel as much as lone pairs.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Therefore, the bond angle decreases as the number of lone pairs increase.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704439" y="3623979"/>
            <a:ext cx="10879123" cy="3039042"/>
          </a:xfrm>
          <a:custGeom>
            <a:avLst/>
            <a:gdLst/>
            <a:ahLst/>
            <a:cxnLst/>
            <a:rect r="r" b="b" t="t" l="l"/>
            <a:pathLst>
              <a:path h="3039042" w="10879123">
                <a:moveTo>
                  <a:pt x="0" y="0"/>
                </a:moveTo>
                <a:lnTo>
                  <a:pt x="10879122" y="0"/>
                </a:lnTo>
                <a:lnTo>
                  <a:pt x="10879122" y="3039042"/>
                </a:lnTo>
                <a:lnTo>
                  <a:pt x="0" y="3039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6344" y="449040"/>
            <a:ext cx="14090834" cy="2050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THE EFFECT OF NONBONDING ELECTRONS AND MULTIPLE BONDS ON BOND ANGLES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49040"/>
            <a:ext cx="14090834" cy="2050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THE EFFECT OF NONBONDING ELECTRONS AND MULTIPLE BONDS ON BOND ANGLES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561330" y="2724857"/>
            <a:ext cx="9784994" cy="6209018"/>
          </a:xfrm>
          <a:custGeom>
            <a:avLst/>
            <a:gdLst/>
            <a:ahLst/>
            <a:cxnLst/>
            <a:rect r="r" b="b" t="t" l="l"/>
            <a:pathLst>
              <a:path h="6209018" w="9784994">
                <a:moveTo>
                  <a:pt x="0" y="0"/>
                </a:moveTo>
                <a:lnTo>
                  <a:pt x="9784994" y="0"/>
                </a:lnTo>
                <a:lnTo>
                  <a:pt x="9784994" y="6209018"/>
                </a:lnTo>
                <a:lnTo>
                  <a:pt x="0" y="6209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" r="0" b="-2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602219" y="3827036"/>
            <a:ext cx="7083563" cy="4953540"/>
          </a:xfrm>
          <a:custGeom>
            <a:avLst/>
            <a:gdLst/>
            <a:ahLst/>
            <a:cxnLst/>
            <a:rect r="r" b="b" t="t" l="l"/>
            <a:pathLst>
              <a:path h="4953540" w="7083563">
                <a:moveTo>
                  <a:pt x="0" y="0"/>
                </a:moveTo>
                <a:lnTo>
                  <a:pt x="7083562" y="0"/>
                </a:lnTo>
                <a:lnTo>
                  <a:pt x="7083562" y="4953540"/>
                </a:lnTo>
                <a:lnTo>
                  <a:pt x="0" y="4953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0596" y="2707383"/>
            <a:ext cx="16177456" cy="1544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Similarly, electrons in multiple bonds repel more than electrons in single bonds.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6344" y="449040"/>
            <a:ext cx="14090834" cy="2050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THE EFFECT OF NONBONDING ELECTRONS AND MULTIPLE BONDS ON BOND ANGLES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30596" y="1863525"/>
            <a:ext cx="16177456" cy="559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Atoms that have expanded octets have AB5 (trigonal bipyramidal) or AB6 (octahedral) electron pair geometries.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For trigonal bipyramidal structures there is a plane containing three electrons pairs. The fourth and fifth electron pairs are located above and below this plane.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For octahedral structures, there is a plane containing four electron pairs. Similarly, the fifth and sixth electron pairs are located above and below this plane.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MOLECULES WITH EXPANDED VALENCE SHELLS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543684" y="620889"/>
            <a:ext cx="9820286" cy="8355734"/>
          </a:xfrm>
          <a:custGeom>
            <a:avLst/>
            <a:gdLst/>
            <a:ahLst/>
            <a:cxnLst/>
            <a:rect r="r" b="b" t="t" l="l"/>
            <a:pathLst>
              <a:path h="8355734" w="9820286">
                <a:moveTo>
                  <a:pt x="0" y="0"/>
                </a:moveTo>
                <a:lnTo>
                  <a:pt x="9820286" y="0"/>
                </a:lnTo>
                <a:lnTo>
                  <a:pt x="9820286" y="8355735"/>
                </a:lnTo>
                <a:lnTo>
                  <a:pt x="0" y="835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" t="0" r="-5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061258" y="367246"/>
            <a:ext cx="12785138" cy="8863020"/>
          </a:xfrm>
          <a:custGeom>
            <a:avLst/>
            <a:gdLst/>
            <a:ahLst/>
            <a:cxnLst/>
            <a:rect r="r" b="b" t="t" l="l"/>
            <a:pathLst>
              <a:path h="8863020" w="12785138">
                <a:moveTo>
                  <a:pt x="0" y="0"/>
                </a:moveTo>
                <a:lnTo>
                  <a:pt x="12785138" y="0"/>
                </a:lnTo>
                <a:lnTo>
                  <a:pt x="12785138" y="8863020"/>
                </a:lnTo>
                <a:lnTo>
                  <a:pt x="0" y="8863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" r="0" b="-5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MOLECULES WITH EXPANDED VALENCE SHELLS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30596" y="1886702"/>
            <a:ext cx="16177456" cy="1521144"/>
            <a:chOff x="0" y="0"/>
            <a:chExt cx="21569941" cy="2028192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38947"/>
              <a:ext cx="21569941" cy="1989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755647" indent="-377824" lvl="1">
                <a:lnSpc>
                  <a:spcPts val="6439"/>
                </a:lnSpc>
                <a:buFont typeface="Arial"/>
                <a:buChar char="•"/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To minimize e - e  repulsion, lone pairs are always placed in equatorial positions.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5096412" y="-209550"/>
              <a:ext cx="245567" cy="909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439"/>
                </a:lnSpc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-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6273945" y="-209550"/>
              <a:ext cx="245567" cy="909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439"/>
                </a:lnSpc>
              </a:pPr>
              <a:r>
                <a:rPr lang="en-US" sz="3499" spc="-6">
                  <a:solidFill>
                    <a:srgbClr val="000000"/>
                  </a:solidFill>
                  <a:latin typeface="Vollkorn"/>
                  <a:ea typeface="Vollkorn"/>
                  <a:cs typeface="Vollkorn"/>
                  <a:sym typeface="Vollkorn"/>
                </a:rPr>
                <a:t>-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025516" y="2981340"/>
            <a:ext cx="8800920" cy="6276960"/>
          </a:xfrm>
          <a:custGeom>
            <a:avLst/>
            <a:gdLst/>
            <a:ahLst/>
            <a:cxnLst/>
            <a:rect r="r" b="b" t="t" l="l"/>
            <a:pathLst>
              <a:path h="6276960" w="8800920">
                <a:moveTo>
                  <a:pt x="0" y="0"/>
                </a:moveTo>
                <a:lnTo>
                  <a:pt x="8800920" y="0"/>
                </a:lnTo>
                <a:lnTo>
                  <a:pt x="8800920" y="6276960"/>
                </a:lnTo>
                <a:lnTo>
                  <a:pt x="0" y="6276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" t="0" r="-6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MOLECULES WITH EXPANDED VALENCE SHELLS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453827" y="2200437"/>
            <a:ext cx="6338058" cy="6677671"/>
          </a:xfrm>
          <a:custGeom>
            <a:avLst/>
            <a:gdLst/>
            <a:ahLst/>
            <a:cxnLst/>
            <a:rect r="r" b="b" t="t" l="l"/>
            <a:pathLst>
              <a:path h="6677671" w="6338058">
                <a:moveTo>
                  <a:pt x="0" y="0"/>
                </a:moveTo>
                <a:lnTo>
                  <a:pt x="6338057" y="0"/>
                </a:lnTo>
                <a:lnTo>
                  <a:pt x="6338057" y="6677671"/>
                </a:lnTo>
                <a:lnTo>
                  <a:pt x="0" y="6677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t="0" r="-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1784" y="2252191"/>
            <a:ext cx="5768849" cy="5093132"/>
          </a:xfrm>
          <a:custGeom>
            <a:avLst/>
            <a:gdLst/>
            <a:ahLst/>
            <a:cxnLst/>
            <a:rect r="r" b="b" t="t" l="l"/>
            <a:pathLst>
              <a:path h="5093132" w="5768849">
                <a:moveTo>
                  <a:pt x="0" y="0"/>
                </a:moveTo>
                <a:lnTo>
                  <a:pt x="5768850" y="0"/>
                </a:lnTo>
                <a:lnTo>
                  <a:pt x="5768850" y="5093131"/>
                </a:lnTo>
                <a:lnTo>
                  <a:pt x="0" y="5093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" r="0" b="-5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SHAPES OF LARGER MOLECULES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1863525"/>
            <a:ext cx="16177456" cy="1544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In acetic acid, CH₃COOH, there are three central atoms.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We assign the geometry about each central atom separately.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828700" y="3798371"/>
            <a:ext cx="12630600" cy="5448060"/>
          </a:xfrm>
          <a:custGeom>
            <a:avLst/>
            <a:gdLst/>
            <a:ahLst/>
            <a:cxnLst/>
            <a:rect r="r" b="b" t="t" l="l"/>
            <a:pathLst>
              <a:path h="5448060" w="12630600">
                <a:moveTo>
                  <a:pt x="0" y="0"/>
                </a:moveTo>
                <a:lnTo>
                  <a:pt x="12630600" y="0"/>
                </a:lnTo>
                <a:lnTo>
                  <a:pt x="12630600" y="5448060"/>
                </a:lnTo>
                <a:lnTo>
                  <a:pt x="0" y="5448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" r="0" b="-3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 AND MOLECULAR POLARITY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1863525"/>
            <a:ext cx="16177456" cy="3163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When there is a difference in electronegativity between two atoms, then the bond between them is polar.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It is possible for a molecule to contain polar bonds, but not be polar.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For example, the bond dipoles in CO₂ cancel each other because CO₂ is linear.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 AND MOLECULAR POLARITY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02909" y="2011845"/>
            <a:ext cx="3886380" cy="3431160"/>
          </a:xfrm>
          <a:custGeom>
            <a:avLst/>
            <a:gdLst/>
            <a:ahLst/>
            <a:cxnLst/>
            <a:rect r="r" b="b" t="t" l="l"/>
            <a:pathLst>
              <a:path h="3431160" w="3886380">
                <a:moveTo>
                  <a:pt x="0" y="0"/>
                </a:moveTo>
                <a:lnTo>
                  <a:pt x="3886380" y="0"/>
                </a:lnTo>
                <a:lnTo>
                  <a:pt x="3886380" y="3431160"/>
                </a:lnTo>
                <a:lnTo>
                  <a:pt x="0" y="3431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" r="0" b="-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788110" y="4029966"/>
            <a:ext cx="11580232" cy="4616208"/>
          </a:xfrm>
          <a:custGeom>
            <a:avLst/>
            <a:gdLst/>
            <a:ahLst/>
            <a:cxnLst/>
            <a:rect r="r" b="b" t="t" l="l"/>
            <a:pathLst>
              <a:path h="4616208" w="11580232">
                <a:moveTo>
                  <a:pt x="0" y="0"/>
                </a:moveTo>
                <a:lnTo>
                  <a:pt x="11580232" y="0"/>
                </a:lnTo>
                <a:lnTo>
                  <a:pt x="11580232" y="4616208"/>
                </a:lnTo>
                <a:lnTo>
                  <a:pt x="0" y="4616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" t="0" r="-3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 AND MOLECULAR POLARITY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1863525"/>
            <a:ext cx="16177456" cy="2353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In water, the molecule is not linear and the bond dipoles do not cancel each other.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Therefore, water is a polar molecule.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353418" y="585661"/>
            <a:ext cx="12694334" cy="8426191"/>
          </a:xfrm>
          <a:custGeom>
            <a:avLst/>
            <a:gdLst/>
            <a:ahLst/>
            <a:cxnLst/>
            <a:rect r="r" b="b" t="t" l="l"/>
            <a:pathLst>
              <a:path h="8426191" w="12694334">
                <a:moveTo>
                  <a:pt x="0" y="0"/>
                </a:moveTo>
                <a:lnTo>
                  <a:pt x="12694333" y="0"/>
                </a:lnTo>
                <a:lnTo>
                  <a:pt x="12694333" y="8426191"/>
                </a:lnTo>
                <a:lnTo>
                  <a:pt x="0" y="8426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t="0" r="-1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 AND MOLECULAR POLARITY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1863525"/>
            <a:ext cx="16177456" cy="734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 overall polarity of a molecule depends on its molecular geometry.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574158" y="3135718"/>
            <a:ext cx="5225520" cy="4613444"/>
          </a:xfrm>
          <a:custGeom>
            <a:avLst/>
            <a:gdLst/>
            <a:ahLst/>
            <a:cxnLst/>
            <a:rect r="r" b="b" t="t" l="l"/>
            <a:pathLst>
              <a:path h="4613444" w="5225520">
                <a:moveTo>
                  <a:pt x="0" y="0"/>
                </a:moveTo>
                <a:lnTo>
                  <a:pt x="5225520" y="0"/>
                </a:lnTo>
                <a:lnTo>
                  <a:pt x="5225520" y="4613444"/>
                </a:lnTo>
                <a:lnTo>
                  <a:pt x="0" y="4613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" r="0" b="-5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MOLECULAR SHAPE AND MOLECULAR POLARITY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783608" y="1772257"/>
            <a:ext cx="11613571" cy="7362218"/>
          </a:xfrm>
          <a:custGeom>
            <a:avLst/>
            <a:gdLst/>
            <a:ahLst/>
            <a:cxnLst/>
            <a:rect r="r" b="b" t="t" l="l"/>
            <a:pathLst>
              <a:path h="7362218" w="11613571">
                <a:moveTo>
                  <a:pt x="0" y="0"/>
                </a:moveTo>
                <a:lnTo>
                  <a:pt x="11613571" y="0"/>
                </a:lnTo>
                <a:lnTo>
                  <a:pt x="11613571" y="7362218"/>
                </a:lnTo>
                <a:lnTo>
                  <a:pt x="0" y="7362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" r="0" b="-1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6420" y="151980"/>
            <a:ext cx="16614813" cy="9293552"/>
            <a:chOff x="0" y="0"/>
            <a:chExt cx="4356128" cy="24366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56128" cy="2436615"/>
            </a:xfrm>
            <a:custGeom>
              <a:avLst/>
              <a:gdLst/>
              <a:ahLst/>
              <a:cxnLst/>
              <a:rect r="r" b="b" t="t" l="l"/>
              <a:pathLst>
                <a:path h="2436615" w="4356128">
                  <a:moveTo>
                    <a:pt x="0" y="0"/>
                  </a:moveTo>
                  <a:lnTo>
                    <a:pt x="4356128" y="0"/>
                  </a:lnTo>
                  <a:lnTo>
                    <a:pt x="4356128" y="2436615"/>
                  </a:lnTo>
                  <a:lnTo>
                    <a:pt x="0" y="243661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4356128" cy="24651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6344" y="484569"/>
            <a:ext cx="14090834" cy="1012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46"/>
              </a:lnSpc>
            </a:pPr>
            <a:r>
              <a:rPr lang="en-US" sz="6200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COVALENT BONDING AND ORBITAL OVERLAP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0596" y="1863525"/>
            <a:ext cx="16177456" cy="4782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Lewis structures and VSEPR do not explain why a bond forms.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How do we account for shape in terms of quantum mechanics? 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What are the orbitals that are involved in bonding?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We use Valence Bond Theory: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Bonds form when orbitals on atoms overlap.</a:t>
            </a:r>
          </a:p>
          <a:p>
            <a:pPr algn="just" marL="755647" indent="-377824" lvl="1">
              <a:lnSpc>
                <a:spcPts val="6439"/>
              </a:lnSpc>
              <a:buFont typeface="Arial"/>
              <a:buChar char="•"/>
            </a:pPr>
            <a:r>
              <a:rPr lang="en-US" sz="34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 are two electrons of opposite spin in the orbital overlap.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636" r="0" b="-2914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21278">
            <a:off x="4678597" y="-631260"/>
            <a:ext cx="5066805" cy="4876800"/>
          </a:xfrm>
          <a:custGeom>
            <a:avLst/>
            <a:gdLst/>
            <a:ahLst/>
            <a:cxnLst/>
            <a:rect r="r" b="b" t="t" l="l"/>
            <a:pathLst>
              <a:path h="4876800" w="5066805">
                <a:moveTo>
                  <a:pt x="0" y="0"/>
                </a:moveTo>
                <a:lnTo>
                  <a:pt x="5066805" y="0"/>
                </a:lnTo>
                <a:lnTo>
                  <a:pt x="5066805" y="4876800"/>
                </a:lnTo>
                <a:lnTo>
                  <a:pt x="0" y="487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-666967" y="5933075"/>
            <a:ext cx="6580418" cy="6333652"/>
          </a:xfrm>
          <a:custGeom>
            <a:avLst/>
            <a:gdLst/>
            <a:ahLst/>
            <a:cxnLst/>
            <a:rect r="r" b="b" t="t" l="l"/>
            <a:pathLst>
              <a:path h="6333652" w="6580418">
                <a:moveTo>
                  <a:pt x="0" y="0"/>
                </a:moveTo>
                <a:lnTo>
                  <a:pt x="6580418" y="0"/>
                </a:lnTo>
                <a:lnTo>
                  <a:pt x="6580418" y="6333652"/>
                </a:lnTo>
                <a:lnTo>
                  <a:pt x="0" y="6333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1920" y="1380623"/>
            <a:ext cx="10857370" cy="8034454"/>
          </a:xfrm>
          <a:custGeom>
            <a:avLst/>
            <a:gdLst/>
            <a:ahLst/>
            <a:cxnLst/>
            <a:rect r="r" b="b" t="t" l="l"/>
            <a:pathLst>
              <a:path h="8034454" w="10857370">
                <a:moveTo>
                  <a:pt x="0" y="0"/>
                </a:moveTo>
                <a:lnTo>
                  <a:pt x="10857370" y="0"/>
                </a:lnTo>
                <a:lnTo>
                  <a:pt x="10857370" y="8034453"/>
                </a:lnTo>
                <a:lnTo>
                  <a:pt x="0" y="8034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45280" y="4737007"/>
            <a:ext cx="1207828" cy="397073"/>
          </a:xfrm>
          <a:custGeom>
            <a:avLst/>
            <a:gdLst/>
            <a:ahLst/>
            <a:cxnLst/>
            <a:rect r="r" b="b" t="t" l="l"/>
            <a:pathLst>
              <a:path h="397073" w="1207828">
                <a:moveTo>
                  <a:pt x="0" y="0"/>
                </a:moveTo>
                <a:lnTo>
                  <a:pt x="1207828" y="0"/>
                </a:lnTo>
                <a:lnTo>
                  <a:pt x="1207828" y="397073"/>
                </a:lnTo>
                <a:lnTo>
                  <a:pt x="0" y="397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31225" y="4624422"/>
            <a:ext cx="8813861" cy="448238"/>
            <a:chOff x="0" y="0"/>
            <a:chExt cx="5870369" cy="2985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870369" cy="298544"/>
            </a:xfrm>
            <a:custGeom>
              <a:avLst/>
              <a:gdLst/>
              <a:ahLst/>
              <a:cxnLst/>
              <a:rect r="r" b="b" t="t" l="l"/>
              <a:pathLst>
                <a:path h="298544" w="5870369">
                  <a:moveTo>
                    <a:pt x="19324" y="0"/>
                  </a:moveTo>
                  <a:lnTo>
                    <a:pt x="5851044" y="0"/>
                  </a:lnTo>
                  <a:cubicBezTo>
                    <a:pt x="5856170" y="0"/>
                    <a:pt x="5861085" y="2036"/>
                    <a:pt x="5864709" y="5660"/>
                  </a:cubicBezTo>
                  <a:cubicBezTo>
                    <a:pt x="5868333" y="9284"/>
                    <a:pt x="5870369" y="14199"/>
                    <a:pt x="5870369" y="19324"/>
                  </a:cubicBezTo>
                  <a:lnTo>
                    <a:pt x="5870369" y="279219"/>
                  </a:lnTo>
                  <a:cubicBezTo>
                    <a:pt x="5870369" y="284344"/>
                    <a:pt x="5868333" y="289259"/>
                    <a:pt x="5864709" y="292884"/>
                  </a:cubicBezTo>
                  <a:cubicBezTo>
                    <a:pt x="5861085" y="296508"/>
                    <a:pt x="5856170" y="298544"/>
                    <a:pt x="5851044" y="298544"/>
                  </a:cubicBezTo>
                  <a:lnTo>
                    <a:pt x="19324" y="298544"/>
                  </a:lnTo>
                  <a:cubicBezTo>
                    <a:pt x="14199" y="298544"/>
                    <a:pt x="9284" y="296508"/>
                    <a:pt x="5660" y="292884"/>
                  </a:cubicBezTo>
                  <a:cubicBezTo>
                    <a:pt x="2036" y="289259"/>
                    <a:pt x="0" y="284344"/>
                    <a:pt x="0" y="279219"/>
                  </a:cubicBezTo>
                  <a:lnTo>
                    <a:pt x="0" y="19324"/>
                  </a:lnTo>
                  <a:cubicBezTo>
                    <a:pt x="0" y="14199"/>
                    <a:pt x="2036" y="9284"/>
                    <a:pt x="5660" y="5660"/>
                  </a:cubicBezTo>
                  <a:cubicBezTo>
                    <a:pt x="9284" y="2036"/>
                    <a:pt x="14199" y="0"/>
                    <a:pt x="1932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5745B">
                    <a:alpha val="100000"/>
                  </a:srgbClr>
                </a:gs>
                <a:gs pos="50000">
                  <a:srgbClr val="20B479">
                    <a:alpha val="100000"/>
                  </a:srgbClr>
                </a:gs>
                <a:gs pos="100000">
                  <a:srgbClr val="35745B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80975"/>
              <a:ext cx="5870369" cy="479519"/>
            </a:xfrm>
            <a:prstGeom prst="rect">
              <a:avLst/>
            </a:prstGeom>
          </p:spPr>
          <p:txBody>
            <a:bodyPr anchor="ctr" rtlCol="false" tIns="53639" lIns="53639" bIns="53639" rIns="53639"/>
            <a:lstStyle/>
            <a:p>
              <a:pPr algn="ctr">
                <a:lnSpc>
                  <a:spcPts val="378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517506" y="1198170"/>
            <a:ext cx="7072243" cy="7072243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CAFAEE">
                    <a:alpha val="100000"/>
                  </a:srgbClr>
                </a:gs>
                <a:gs pos="100000">
                  <a:srgbClr val="7ABCA1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560" lIns="162560" bIns="162560" rIns="162560"/>
            <a:lstStyle/>
            <a:p>
              <a:pPr algn="ctr">
                <a:lnSpc>
                  <a:spcPts val="1792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0">
            <a:off x="8494407" y="8965214"/>
            <a:ext cx="1301172" cy="1902994"/>
          </a:xfrm>
          <a:custGeom>
            <a:avLst/>
            <a:gdLst/>
            <a:ahLst/>
            <a:cxnLst/>
            <a:rect r="r" b="b" t="t" l="l"/>
            <a:pathLst>
              <a:path h="1902994" w="1301172">
                <a:moveTo>
                  <a:pt x="1301172" y="0"/>
                </a:moveTo>
                <a:lnTo>
                  <a:pt x="0" y="0"/>
                </a:lnTo>
                <a:lnTo>
                  <a:pt x="0" y="1902994"/>
                </a:lnTo>
                <a:lnTo>
                  <a:pt x="1301172" y="1902994"/>
                </a:lnTo>
                <a:lnTo>
                  <a:pt x="130117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373600" y="9188000"/>
            <a:ext cx="1168968" cy="1251907"/>
          </a:xfrm>
          <a:custGeom>
            <a:avLst/>
            <a:gdLst/>
            <a:ahLst/>
            <a:cxnLst/>
            <a:rect r="r" b="b" t="t" l="l"/>
            <a:pathLst>
              <a:path h="1251907" w="1168968">
                <a:moveTo>
                  <a:pt x="0" y="0"/>
                </a:moveTo>
                <a:lnTo>
                  <a:pt x="1168968" y="0"/>
                </a:lnTo>
                <a:lnTo>
                  <a:pt x="1168968" y="1251907"/>
                </a:lnTo>
                <a:lnTo>
                  <a:pt x="0" y="12519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263633">
            <a:off x="-725426" y="7316799"/>
            <a:ext cx="1802121" cy="1752563"/>
          </a:xfrm>
          <a:custGeom>
            <a:avLst/>
            <a:gdLst/>
            <a:ahLst/>
            <a:cxnLst/>
            <a:rect r="r" b="b" t="t" l="l"/>
            <a:pathLst>
              <a:path h="1752563" w="1802121">
                <a:moveTo>
                  <a:pt x="0" y="0"/>
                </a:moveTo>
                <a:lnTo>
                  <a:pt x="1802121" y="0"/>
                </a:lnTo>
                <a:lnTo>
                  <a:pt x="1802121" y="1752562"/>
                </a:lnTo>
                <a:lnTo>
                  <a:pt x="0" y="175256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234729">
            <a:off x="17020039" y="-39626"/>
            <a:ext cx="1690861" cy="1131340"/>
          </a:xfrm>
          <a:custGeom>
            <a:avLst/>
            <a:gdLst/>
            <a:ahLst/>
            <a:cxnLst/>
            <a:rect r="r" b="b" t="t" l="l"/>
            <a:pathLst>
              <a:path h="1131340" w="1690861">
                <a:moveTo>
                  <a:pt x="0" y="0"/>
                </a:moveTo>
                <a:lnTo>
                  <a:pt x="1690861" y="0"/>
                </a:lnTo>
                <a:lnTo>
                  <a:pt x="1690861" y="1131340"/>
                </a:lnTo>
                <a:lnTo>
                  <a:pt x="0" y="113134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84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1073243" y="-164519"/>
            <a:ext cx="3846847" cy="1958355"/>
          </a:xfrm>
          <a:custGeom>
            <a:avLst/>
            <a:gdLst/>
            <a:ahLst/>
            <a:cxnLst/>
            <a:rect r="r" b="b" t="t" l="l"/>
            <a:pathLst>
              <a:path h="1958355" w="3846847">
                <a:moveTo>
                  <a:pt x="0" y="0"/>
                </a:moveTo>
                <a:lnTo>
                  <a:pt x="3846847" y="0"/>
                </a:lnTo>
                <a:lnTo>
                  <a:pt x="3846847" y="1958355"/>
                </a:lnTo>
                <a:lnTo>
                  <a:pt x="0" y="19583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796179" y="5327398"/>
            <a:ext cx="3176976" cy="524201"/>
          </a:xfrm>
          <a:custGeom>
            <a:avLst/>
            <a:gdLst/>
            <a:ahLst/>
            <a:cxnLst/>
            <a:rect r="r" b="b" t="t" l="l"/>
            <a:pathLst>
              <a:path h="524201" w="3176976">
                <a:moveTo>
                  <a:pt x="0" y="0"/>
                </a:moveTo>
                <a:lnTo>
                  <a:pt x="3176976" y="0"/>
                </a:lnTo>
                <a:lnTo>
                  <a:pt x="3176976" y="524201"/>
                </a:lnTo>
                <a:lnTo>
                  <a:pt x="0" y="5242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43857" y="5304596"/>
            <a:ext cx="3617802" cy="569804"/>
          </a:xfrm>
          <a:custGeom>
            <a:avLst/>
            <a:gdLst/>
            <a:ahLst/>
            <a:cxnLst/>
            <a:rect r="r" b="b" t="t" l="l"/>
            <a:pathLst>
              <a:path h="569804" w="3617802">
                <a:moveTo>
                  <a:pt x="0" y="0"/>
                </a:moveTo>
                <a:lnTo>
                  <a:pt x="3617802" y="0"/>
                </a:lnTo>
                <a:lnTo>
                  <a:pt x="3617802" y="569804"/>
                </a:lnTo>
                <a:lnTo>
                  <a:pt x="0" y="56980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636352" y="5337095"/>
            <a:ext cx="515430" cy="516722"/>
          </a:xfrm>
          <a:custGeom>
            <a:avLst/>
            <a:gdLst/>
            <a:ahLst/>
            <a:cxnLst/>
            <a:rect r="r" b="b" t="t" l="l"/>
            <a:pathLst>
              <a:path h="516722" w="515430">
                <a:moveTo>
                  <a:pt x="0" y="0"/>
                </a:moveTo>
                <a:lnTo>
                  <a:pt x="515430" y="0"/>
                </a:lnTo>
                <a:lnTo>
                  <a:pt x="515430" y="516722"/>
                </a:lnTo>
                <a:lnTo>
                  <a:pt x="0" y="51672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253971" y="5335839"/>
            <a:ext cx="458709" cy="475346"/>
          </a:xfrm>
          <a:custGeom>
            <a:avLst/>
            <a:gdLst/>
            <a:ahLst/>
            <a:cxnLst/>
            <a:rect r="r" b="b" t="t" l="l"/>
            <a:pathLst>
              <a:path h="475346" w="458709">
                <a:moveTo>
                  <a:pt x="0" y="0"/>
                </a:moveTo>
                <a:lnTo>
                  <a:pt x="458708" y="0"/>
                </a:lnTo>
                <a:lnTo>
                  <a:pt x="458708" y="475346"/>
                </a:lnTo>
                <a:lnTo>
                  <a:pt x="0" y="47534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81895" y="5332913"/>
            <a:ext cx="525086" cy="525086"/>
          </a:xfrm>
          <a:custGeom>
            <a:avLst/>
            <a:gdLst/>
            <a:ahLst/>
            <a:cxnLst/>
            <a:rect r="r" b="b" t="t" l="l"/>
            <a:pathLst>
              <a:path h="525086" w="525086">
                <a:moveTo>
                  <a:pt x="0" y="0"/>
                </a:moveTo>
                <a:lnTo>
                  <a:pt x="525086" y="0"/>
                </a:lnTo>
                <a:lnTo>
                  <a:pt x="525086" y="525085"/>
                </a:lnTo>
                <a:lnTo>
                  <a:pt x="0" y="52508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1761070" y="2218278"/>
            <a:ext cx="4585114" cy="4585114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1584365" y="2029667"/>
            <a:ext cx="4996438" cy="4996418"/>
            <a:chOff x="0" y="0"/>
            <a:chExt cx="6350000" cy="63499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5745B">
                    <a:alpha val="100000"/>
                  </a:srgbClr>
                </a:gs>
                <a:gs pos="50000">
                  <a:srgbClr val="20B479">
                    <a:alpha val="100000"/>
                  </a:srgbClr>
                </a:gs>
                <a:gs pos="100000">
                  <a:srgbClr val="35745B">
                    <a:alpha val="100000"/>
                  </a:srgbClr>
                </a:gs>
              </a:gsLst>
              <a:lin ang="2700000"/>
            </a:gradFill>
            <a:ln w="12700">
              <a:solidFill>
                <a:srgbClr val="000000"/>
              </a:solidFill>
            </a:ln>
          </p:spPr>
        </p:sp>
      </p:grpSp>
      <p:sp>
        <p:nvSpPr>
          <p:cNvPr name="Freeform 27" id="27"/>
          <p:cNvSpPr/>
          <p:nvPr/>
        </p:nvSpPr>
        <p:spPr>
          <a:xfrm flipH="false" flipV="false" rot="0">
            <a:off x="11071504" y="1479876"/>
            <a:ext cx="6019800" cy="6096000"/>
          </a:xfrm>
          <a:custGeom>
            <a:avLst/>
            <a:gdLst/>
            <a:ahLst/>
            <a:cxnLst/>
            <a:rect r="r" b="b" t="t" l="l"/>
            <a:pathLst>
              <a:path h="6096000" w="6019800">
                <a:moveTo>
                  <a:pt x="0" y="0"/>
                </a:moveTo>
                <a:lnTo>
                  <a:pt x="6019800" y="0"/>
                </a:lnTo>
                <a:lnTo>
                  <a:pt x="60198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1807058" y="2215875"/>
            <a:ext cx="4551051" cy="4551032"/>
            <a:chOff x="0" y="0"/>
            <a:chExt cx="6350000" cy="6349975"/>
          </a:xfrm>
        </p:grpSpPr>
        <p:sp>
          <p:nvSpPr>
            <p:cNvPr name="Freeform 29" id="29"/>
            <p:cNvSpPr/>
            <p:nvPr/>
          </p:nvSpPr>
          <p:spPr>
            <a:xfrm flipH="tru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0" y="3175025"/>
                  </a:moveTo>
                  <a:cubicBezTo>
                    <a:pt x="0" y="4928451"/>
                    <a:pt x="1421524" y="6349975"/>
                    <a:pt x="3175000" y="6349975"/>
                  </a:cubicBezTo>
                  <a:cubicBezTo>
                    <a:pt x="4928502" y="6349975"/>
                    <a:pt x="6350000" y="4928451"/>
                    <a:pt x="6350000" y="3175025"/>
                  </a:cubicBezTo>
                  <a:cubicBezTo>
                    <a:pt x="6350000" y="1421511"/>
                    <a:pt x="4928502" y="0"/>
                    <a:pt x="3175000" y="0"/>
                  </a:cubicBezTo>
                  <a:cubicBezTo>
                    <a:pt x="1421498" y="0"/>
                    <a:pt x="0" y="1421511"/>
                    <a:pt x="0" y="3175025"/>
                  </a:cubicBezTo>
                  <a:close/>
                </a:path>
              </a:pathLst>
            </a:custGeom>
            <a:blipFill>
              <a:blip r:embed="rId29"/>
              <a:stretch>
                <a:fillRect l="-12456" t="-26688" r="-10684" b="-29651"/>
              </a:stretch>
            </a:blip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1252399" y="6468065"/>
            <a:ext cx="5719740" cy="947125"/>
            <a:chOff x="0" y="0"/>
            <a:chExt cx="1887061" cy="31247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87061" cy="312476"/>
            </a:xfrm>
            <a:custGeom>
              <a:avLst/>
              <a:gdLst/>
              <a:ahLst/>
              <a:cxnLst/>
              <a:rect r="r" b="b" t="t" l="l"/>
              <a:pathLst>
                <a:path h="312476" w="1887061">
                  <a:moveTo>
                    <a:pt x="156238" y="0"/>
                  </a:moveTo>
                  <a:lnTo>
                    <a:pt x="1730823" y="0"/>
                  </a:lnTo>
                  <a:cubicBezTo>
                    <a:pt x="1772260" y="0"/>
                    <a:pt x="1812000" y="16461"/>
                    <a:pt x="1841300" y="45761"/>
                  </a:cubicBezTo>
                  <a:cubicBezTo>
                    <a:pt x="1870601" y="75061"/>
                    <a:pt x="1887061" y="114801"/>
                    <a:pt x="1887061" y="156238"/>
                  </a:cubicBezTo>
                  <a:lnTo>
                    <a:pt x="1887061" y="156238"/>
                  </a:lnTo>
                  <a:cubicBezTo>
                    <a:pt x="1887061" y="242526"/>
                    <a:pt x="1817111" y="312476"/>
                    <a:pt x="1730823" y="312476"/>
                  </a:cubicBezTo>
                  <a:lnTo>
                    <a:pt x="156238" y="312476"/>
                  </a:lnTo>
                  <a:cubicBezTo>
                    <a:pt x="69950" y="312476"/>
                    <a:pt x="0" y="242526"/>
                    <a:pt x="0" y="156238"/>
                  </a:cubicBezTo>
                  <a:lnTo>
                    <a:pt x="0" y="156238"/>
                  </a:lnTo>
                  <a:cubicBezTo>
                    <a:pt x="0" y="69950"/>
                    <a:pt x="69950" y="0"/>
                    <a:pt x="156238" y="0"/>
                  </a:cubicBezTo>
                  <a:close/>
                </a:path>
              </a:pathLst>
            </a:custGeom>
            <a:solidFill>
              <a:srgbClr val="004C42"/>
            </a:solidFill>
            <a:ln w="285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180975"/>
              <a:ext cx="1887061" cy="493451"/>
            </a:xfrm>
            <a:prstGeom prst="rect">
              <a:avLst/>
            </a:prstGeom>
          </p:spPr>
          <p:txBody>
            <a:bodyPr anchor="ctr" rtlCol="false" tIns="98525" lIns="98525" bIns="98525" rIns="98525"/>
            <a:lstStyle/>
            <a:p>
              <a:pPr algn="ctr">
                <a:lnSpc>
                  <a:spcPts val="378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796235">
            <a:off x="-674832" y="3535119"/>
            <a:ext cx="1349663" cy="1973914"/>
          </a:xfrm>
          <a:custGeom>
            <a:avLst/>
            <a:gdLst/>
            <a:ahLst/>
            <a:cxnLst/>
            <a:rect r="r" b="b" t="t" l="l"/>
            <a:pathLst>
              <a:path h="1973914" w="1349663">
                <a:moveTo>
                  <a:pt x="0" y="0"/>
                </a:moveTo>
                <a:lnTo>
                  <a:pt x="1349664" y="0"/>
                </a:lnTo>
                <a:lnTo>
                  <a:pt x="1349664" y="1973914"/>
                </a:lnTo>
                <a:lnTo>
                  <a:pt x="0" y="19739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9763184" y="628605"/>
            <a:ext cx="1753884" cy="1311028"/>
          </a:xfrm>
          <a:custGeom>
            <a:avLst/>
            <a:gdLst/>
            <a:ahLst/>
            <a:cxnLst/>
            <a:rect r="r" b="b" t="t" l="l"/>
            <a:pathLst>
              <a:path h="1311028" w="1753884">
                <a:moveTo>
                  <a:pt x="0" y="0"/>
                </a:moveTo>
                <a:lnTo>
                  <a:pt x="1753883" y="0"/>
                </a:lnTo>
                <a:lnTo>
                  <a:pt x="1753883" y="1311028"/>
                </a:lnTo>
                <a:lnTo>
                  <a:pt x="0" y="131102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alphaModFix amt="53000"/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5538277" y="176147"/>
            <a:ext cx="2333897" cy="1340046"/>
          </a:xfrm>
          <a:custGeom>
            <a:avLst/>
            <a:gdLst/>
            <a:ahLst/>
            <a:cxnLst/>
            <a:rect r="r" b="b" t="t" l="l"/>
            <a:pathLst>
              <a:path h="1340046" w="2333897">
                <a:moveTo>
                  <a:pt x="0" y="0"/>
                </a:moveTo>
                <a:lnTo>
                  <a:pt x="2333897" y="0"/>
                </a:lnTo>
                <a:lnTo>
                  <a:pt x="2333897" y="1340046"/>
                </a:lnTo>
                <a:lnTo>
                  <a:pt x="0" y="1340046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alphaModFix amt="34000"/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444338" y="8872884"/>
            <a:ext cx="5141907" cy="848415"/>
            <a:chOff x="0" y="0"/>
            <a:chExt cx="6855876" cy="113121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855876" cy="1131219"/>
            </a:xfrm>
            <a:custGeom>
              <a:avLst/>
              <a:gdLst/>
              <a:ahLst/>
              <a:cxnLst/>
              <a:rect r="r" b="b" t="t" l="l"/>
              <a:pathLst>
                <a:path h="1131219" w="6855876">
                  <a:moveTo>
                    <a:pt x="0" y="0"/>
                  </a:moveTo>
                  <a:lnTo>
                    <a:pt x="6855876" y="0"/>
                  </a:lnTo>
                  <a:lnTo>
                    <a:pt x="6855876" y="1131219"/>
                  </a:lnTo>
                  <a:lnTo>
                    <a:pt x="0" y="113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2501692" y="72319"/>
              <a:ext cx="1852492" cy="4932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05"/>
                </a:lnSpc>
              </a:pPr>
              <a:r>
                <a:rPr lang="en-US" b="true" sz="2151" spc="-4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EDITOR 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756529" y="498935"/>
              <a:ext cx="5342817" cy="4932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05"/>
                </a:lnSpc>
              </a:pPr>
              <a:r>
                <a:rPr lang="en-US" b="true" sz="2151" spc="-4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MRS. ABHILASHA BHARDWAJ 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961739" y="8852896"/>
            <a:ext cx="4913982" cy="810807"/>
            <a:chOff x="0" y="0"/>
            <a:chExt cx="6551976" cy="1081076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551976" cy="1081076"/>
            </a:xfrm>
            <a:custGeom>
              <a:avLst/>
              <a:gdLst/>
              <a:ahLst/>
              <a:cxnLst/>
              <a:rect r="r" b="b" t="t" l="l"/>
              <a:pathLst>
                <a:path h="1081076" w="6551976">
                  <a:moveTo>
                    <a:pt x="0" y="0"/>
                  </a:moveTo>
                  <a:lnTo>
                    <a:pt x="6551976" y="0"/>
                  </a:lnTo>
                  <a:lnTo>
                    <a:pt x="6551976" y="1081076"/>
                  </a:lnTo>
                  <a:lnTo>
                    <a:pt x="0" y="1081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 rot="0">
              <a:off x="1964715" y="85208"/>
              <a:ext cx="2709128" cy="4553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63"/>
                </a:lnSpc>
              </a:pPr>
              <a:r>
                <a:rPr lang="en-US" b="true" sz="2056" spc="-4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DESIGNER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834315" y="492913"/>
              <a:ext cx="5105986" cy="4553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63"/>
                </a:lnSpc>
              </a:pPr>
              <a:r>
                <a:rPr lang="en-US" b="true" sz="2056" spc="-4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MRS. SHWETA THAKUR </a:t>
              </a: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1112064" y="6311150"/>
            <a:ext cx="480265" cy="480265"/>
          </a:xfrm>
          <a:custGeom>
            <a:avLst/>
            <a:gdLst/>
            <a:ahLst/>
            <a:cxnLst/>
            <a:rect r="r" b="b" t="t" l="l"/>
            <a:pathLst>
              <a:path h="480265" w="480265">
                <a:moveTo>
                  <a:pt x="0" y="0"/>
                </a:moveTo>
                <a:lnTo>
                  <a:pt x="480265" y="0"/>
                </a:lnTo>
                <a:lnTo>
                  <a:pt x="480265" y="480265"/>
                </a:lnTo>
                <a:lnTo>
                  <a:pt x="0" y="480265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732121" y="6311150"/>
            <a:ext cx="490533" cy="490533"/>
          </a:xfrm>
          <a:custGeom>
            <a:avLst/>
            <a:gdLst/>
            <a:ahLst/>
            <a:cxnLst/>
            <a:rect r="r" b="b" t="t" l="l"/>
            <a:pathLst>
              <a:path h="490533" w="490533">
                <a:moveTo>
                  <a:pt x="0" y="0"/>
                </a:moveTo>
                <a:lnTo>
                  <a:pt x="490532" y="0"/>
                </a:lnTo>
                <a:lnTo>
                  <a:pt x="490532" y="490533"/>
                </a:lnTo>
                <a:lnTo>
                  <a:pt x="0" y="490533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2340888" y="6311150"/>
            <a:ext cx="490533" cy="490533"/>
          </a:xfrm>
          <a:custGeom>
            <a:avLst/>
            <a:gdLst/>
            <a:ahLst/>
            <a:cxnLst/>
            <a:rect r="r" b="b" t="t" l="l"/>
            <a:pathLst>
              <a:path h="490533" w="490533">
                <a:moveTo>
                  <a:pt x="0" y="0"/>
                </a:moveTo>
                <a:lnTo>
                  <a:pt x="490533" y="0"/>
                </a:lnTo>
                <a:lnTo>
                  <a:pt x="490533" y="490533"/>
                </a:lnTo>
                <a:lnTo>
                  <a:pt x="0" y="490533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3536039" y="6330551"/>
            <a:ext cx="626319" cy="443903"/>
          </a:xfrm>
          <a:custGeom>
            <a:avLst/>
            <a:gdLst/>
            <a:ahLst/>
            <a:cxnLst/>
            <a:rect r="r" b="b" t="t" l="l"/>
            <a:pathLst>
              <a:path h="443903" w="626319">
                <a:moveTo>
                  <a:pt x="0" y="0"/>
                </a:moveTo>
                <a:lnTo>
                  <a:pt x="626319" y="0"/>
                </a:lnTo>
                <a:lnTo>
                  <a:pt x="626319" y="443903"/>
                </a:lnTo>
                <a:lnTo>
                  <a:pt x="0" y="44390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4867494" y="6311150"/>
            <a:ext cx="515805" cy="515805"/>
          </a:xfrm>
          <a:custGeom>
            <a:avLst/>
            <a:gdLst/>
            <a:ahLst/>
            <a:cxnLst/>
            <a:rect r="r" b="b" t="t" l="l"/>
            <a:pathLst>
              <a:path h="515805" w="515805">
                <a:moveTo>
                  <a:pt x="0" y="0"/>
                </a:moveTo>
                <a:lnTo>
                  <a:pt x="515806" y="0"/>
                </a:lnTo>
                <a:lnTo>
                  <a:pt x="515806" y="515806"/>
                </a:lnTo>
                <a:lnTo>
                  <a:pt x="0" y="515806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5489014" y="6303323"/>
            <a:ext cx="493517" cy="493517"/>
          </a:xfrm>
          <a:custGeom>
            <a:avLst/>
            <a:gdLst/>
            <a:ahLst/>
            <a:cxnLst/>
            <a:rect r="r" b="b" t="t" l="l"/>
            <a:pathLst>
              <a:path h="493517" w="493517">
                <a:moveTo>
                  <a:pt x="0" y="0"/>
                </a:moveTo>
                <a:lnTo>
                  <a:pt x="493517" y="0"/>
                </a:lnTo>
                <a:lnTo>
                  <a:pt x="493517" y="493517"/>
                </a:lnTo>
                <a:lnTo>
                  <a:pt x="0" y="493517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6685972" y="6311150"/>
            <a:ext cx="583931" cy="515805"/>
          </a:xfrm>
          <a:custGeom>
            <a:avLst/>
            <a:gdLst/>
            <a:ahLst/>
            <a:cxnLst/>
            <a:rect r="r" b="b" t="t" l="l"/>
            <a:pathLst>
              <a:path h="515805" w="583931">
                <a:moveTo>
                  <a:pt x="0" y="0"/>
                </a:moveTo>
                <a:lnTo>
                  <a:pt x="583931" y="0"/>
                </a:lnTo>
                <a:lnTo>
                  <a:pt x="583931" y="515806"/>
                </a:lnTo>
                <a:lnTo>
                  <a:pt x="0" y="51580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6079020" y="6288382"/>
            <a:ext cx="524065" cy="561342"/>
          </a:xfrm>
          <a:custGeom>
            <a:avLst/>
            <a:gdLst/>
            <a:ahLst/>
            <a:cxnLst/>
            <a:rect r="r" b="b" t="t" l="l"/>
            <a:pathLst>
              <a:path h="561342" w="524065">
                <a:moveTo>
                  <a:pt x="0" y="0"/>
                </a:moveTo>
                <a:lnTo>
                  <a:pt x="524065" y="0"/>
                </a:lnTo>
                <a:lnTo>
                  <a:pt x="524065" y="561342"/>
                </a:lnTo>
                <a:lnTo>
                  <a:pt x="0" y="561342"/>
                </a:lnTo>
                <a:lnTo>
                  <a:pt x="0" y="0"/>
                </a:lnTo>
                <a:close/>
              </a:path>
            </a:pathLst>
          </a:custGeom>
          <a:blipFill>
            <a:blip r:embed="rId45"/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4259001" y="6311150"/>
            <a:ext cx="483622" cy="529420"/>
          </a:xfrm>
          <a:custGeom>
            <a:avLst/>
            <a:gdLst/>
            <a:ahLst/>
            <a:cxnLst/>
            <a:rect r="r" b="b" t="t" l="l"/>
            <a:pathLst>
              <a:path h="529420" w="483622">
                <a:moveTo>
                  <a:pt x="0" y="0"/>
                </a:moveTo>
                <a:lnTo>
                  <a:pt x="483622" y="0"/>
                </a:lnTo>
                <a:lnTo>
                  <a:pt x="483622" y="529420"/>
                </a:lnTo>
                <a:lnTo>
                  <a:pt x="0" y="529420"/>
                </a:lnTo>
                <a:lnTo>
                  <a:pt x="0" y="0"/>
                </a:lnTo>
                <a:close/>
              </a:path>
            </a:pathLst>
          </a:custGeom>
          <a:blipFill>
            <a:blip r:embed="rId46"/>
            <a:stretch>
              <a:fillRect l="-7837" t="-9578" r="-12118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2901936" y="6300597"/>
            <a:ext cx="539199" cy="526359"/>
          </a:xfrm>
          <a:custGeom>
            <a:avLst/>
            <a:gdLst/>
            <a:ahLst/>
            <a:cxnLst/>
            <a:rect r="r" b="b" t="t" l="l"/>
            <a:pathLst>
              <a:path h="526359" w="539199">
                <a:moveTo>
                  <a:pt x="0" y="0"/>
                </a:moveTo>
                <a:lnTo>
                  <a:pt x="539200" y="0"/>
                </a:lnTo>
                <a:lnTo>
                  <a:pt x="539200" y="526359"/>
                </a:lnTo>
                <a:lnTo>
                  <a:pt x="0" y="526359"/>
                </a:lnTo>
                <a:lnTo>
                  <a:pt x="0" y="0"/>
                </a:lnTo>
                <a:close/>
              </a:path>
            </a:pathLst>
          </a:custGeom>
          <a:blipFill>
            <a:blip r:embed="rId47"/>
            <a:stretch>
              <a:fillRect l="-13161" t="-11157" r="-123097" b="-19162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7420868" y="6271062"/>
            <a:ext cx="2698196" cy="593603"/>
          </a:xfrm>
          <a:custGeom>
            <a:avLst/>
            <a:gdLst/>
            <a:ahLst/>
            <a:cxnLst/>
            <a:rect r="r" b="b" t="t" l="l"/>
            <a:pathLst>
              <a:path h="593603" w="2698196">
                <a:moveTo>
                  <a:pt x="0" y="0"/>
                </a:moveTo>
                <a:lnTo>
                  <a:pt x="2698196" y="0"/>
                </a:lnTo>
                <a:lnTo>
                  <a:pt x="2698196" y="593603"/>
                </a:lnTo>
                <a:lnTo>
                  <a:pt x="0" y="593603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5" id="55"/>
          <p:cNvGrpSpPr/>
          <p:nvPr/>
        </p:nvGrpSpPr>
        <p:grpSpPr>
          <a:xfrm rot="0">
            <a:off x="11807058" y="7889884"/>
            <a:ext cx="4264608" cy="558684"/>
            <a:chOff x="0" y="0"/>
            <a:chExt cx="5686144" cy="744911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734659" y="0"/>
              <a:ext cx="4729596" cy="744911"/>
            </a:xfrm>
            <a:custGeom>
              <a:avLst/>
              <a:gdLst/>
              <a:ahLst/>
              <a:cxnLst/>
              <a:rect r="r" b="b" t="t" l="l"/>
              <a:pathLst>
                <a:path h="744911" w="4729596">
                  <a:moveTo>
                    <a:pt x="0" y="0"/>
                  </a:moveTo>
                  <a:lnTo>
                    <a:pt x="4729597" y="0"/>
                  </a:lnTo>
                  <a:lnTo>
                    <a:pt x="4729597" y="744911"/>
                  </a:lnTo>
                  <a:lnTo>
                    <a:pt x="0" y="744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7" id="57"/>
            <p:cNvSpPr/>
            <p:nvPr/>
          </p:nvSpPr>
          <p:spPr>
            <a:xfrm flipH="false" flipV="false" rot="0">
              <a:off x="0" y="37018"/>
              <a:ext cx="686451" cy="686451"/>
            </a:xfrm>
            <a:custGeom>
              <a:avLst/>
              <a:gdLst/>
              <a:ahLst/>
              <a:cxnLst/>
              <a:rect r="r" b="b" t="t" l="l"/>
              <a:pathLst>
                <a:path h="686451" w="686451">
                  <a:moveTo>
                    <a:pt x="0" y="0"/>
                  </a:moveTo>
                  <a:lnTo>
                    <a:pt x="686451" y="0"/>
                  </a:lnTo>
                  <a:lnTo>
                    <a:pt x="686451" y="686451"/>
                  </a:lnTo>
                  <a:lnTo>
                    <a:pt x="0" y="686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 rot="0">
              <a:off x="1165283" y="-100066"/>
              <a:ext cx="4520862" cy="7718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062"/>
                </a:lnSpc>
              </a:pPr>
              <a:r>
                <a:rPr lang="en-US" b="true" sz="2454">
                  <a:solidFill>
                    <a:srgbClr val="FEFEFE"/>
                  </a:solidFill>
                  <a:latin typeface="Roca Two Bold"/>
                  <a:ea typeface="Roca Two Bold"/>
                  <a:cs typeface="Roca Two Bold"/>
                  <a:sym typeface="Roca Two Bold"/>
                </a:rPr>
                <a:t>AniketBhardwaj.Com</a:t>
              </a:r>
            </a:p>
          </p:txBody>
        </p:sp>
      </p:grpSp>
      <p:sp>
        <p:nvSpPr>
          <p:cNvPr name="TextBox 59" id="59"/>
          <p:cNvSpPr txBox="true"/>
          <p:nvPr/>
        </p:nvSpPr>
        <p:spPr>
          <a:xfrm rot="0">
            <a:off x="1328541" y="4674236"/>
            <a:ext cx="8419230" cy="347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2"/>
              </a:lnSpc>
              <a:spcBef>
                <a:spcPct val="0"/>
              </a:spcBef>
            </a:pPr>
            <a:r>
              <a:rPr lang="en-US" b="true" sz="1956" spc="82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Best Chemical Science Coaching (CY) for JAM, NET, GATE, CUET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322763" y="2638640"/>
            <a:ext cx="8533751" cy="135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46"/>
              </a:lnSpc>
              <a:spcBef>
                <a:spcPct val="0"/>
              </a:spcBef>
            </a:pPr>
            <a:r>
              <a:rPr lang="en-US" b="true" sz="7611" spc="319">
                <a:solidFill>
                  <a:srgbClr val="004C42"/>
                </a:solidFill>
                <a:latin typeface="Roca Two Bold"/>
                <a:ea typeface="Roca Two Bold"/>
                <a:cs typeface="Roca Two Bold"/>
                <a:sym typeface="Roca Two Bold"/>
              </a:rPr>
              <a:t>ABC CHEMISTRY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54348" y="3805095"/>
            <a:ext cx="8967857" cy="696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0"/>
              </a:lnSpc>
              <a:spcBef>
                <a:spcPct val="0"/>
              </a:spcBef>
            </a:pPr>
            <a:r>
              <a:rPr lang="en-US" b="true" sz="3856" spc="161">
                <a:solidFill>
                  <a:srgbClr val="000000"/>
                </a:solidFill>
                <a:latin typeface="Roca Two Bold"/>
                <a:ea typeface="Roca Two Bold"/>
                <a:cs typeface="Roca Two Bold"/>
                <a:sym typeface="Roca Two Bold"/>
              </a:rPr>
              <a:t>ANIKET BHARDWAJ CHEMISTRY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973253" y="5149117"/>
            <a:ext cx="3066649" cy="669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183"/>
              </a:lnSpc>
            </a:pPr>
            <a:r>
              <a:rPr lang="en-US" b="true" sz="2503">
                <a:solidFill>
                  <a:srgbClr val="FEFEFE"/>
                </a:solidFill>
                <a:latin typeface="Roca Two Bold"/>
                <a:ea typeface="Roca Two Bold"/>
                <a:cs typeface="Roca Two Bold"/>
                <a:sym typeface="Roca Two Bold"/>
              </a:rPr>
              <a:t>AbcChemistry.Com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7430125" y="5362893"/>
            <a:ext cx="1977211" cy="460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5"/>
              </a:lnSpc>
            </a:pPr>
            <a:r>
              <a:rPr lang="en-US" b="true" sz="2503" spc="92">
                <a:solidFill>
                  <a:srgbClr val="FEFEFE"/>
                </a:solidFill>
                <a:latin typeface="Roca Two Bold"/>
                <a:ea typeface="Roca Two Bold"/>
                <a:cs typeface="Roca Two Bold"/>
                <a:sym typeface="Roca Two Bold"/>
              </a:rPr>
              <a:t>92121-49491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1576568" y="6913671"/>
            <a:ext cx="5071402" cy="38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b="true" sz="2037" spc="52">
                <a:solidFill>
                  <a:srgbClr val="FFFFFF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Managing Director @ </a:t>
            </a:r>
            <a:r>
              <a:rPr lang="en-US" b="true" sz="2037" spc="52">
                <a:solidFill>
                  <a:srgbClr val="FFFFFF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AbcChemistry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315299" y="6579773"/>
            <a:ext cx="3593941" cy="400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2"/>
              </a:lnSpc>
            </a:pPr>
            <a:r>
              <a:rPr lang="en-US" sz="2632" spc="68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Mr. Aniket Bhardwaj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2557058" y="7480626"/>
            <a:ext cx="3265677" cy="390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1"/>
              </a:lnSpc>
            </a:pPr>
            <a:r>
              <a:rPr lang="en-US" b="true" sz="2547" spc="66">
                <a:solidFill>
                  <a:srgbClr val="000000"/>
                </a:solidFill>
                <a:latin typeface="Roca Two Bold"/>
                <a:ea typeface="Roca Two Bold"/>
                <a:cs typeface="Roca Two Bold"/>
                <a:sym typeface="Roca Two Bold"/>
              </a:rPr>
              <a:t>Ph.D. Chemistry (P)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7555681" y="6210890"/>
            <a:ext cx="2475453" cy="56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212"/>
              </a:lnSpc>
            </a:pPr>
            <a:r>
              <a:rPr lang="en-US" b="true" sz="2110">
                <a:solidFill>
                  <a:srgbClr val="FFFFFF"/>
                </a:solidFill>
                <a:latin typeface="Roca Two Bold"/>
                <a:ea typeface="Roca Two Bold"/>
                <a:cs typeface="Roca Two Bold"/>
                <a:sym typeface="Roca Two Bold"/>
              </a:rPr>
              <a:t>@AbcChemistry24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DAGgAcqrMLw</dc:identifier>
  <dcterms:modified xsi:type="dcterms:W3CDTF">2011-08-01T06:04:30Z</dcterms:modified>
  <cp:revision>1</cp:revision>
  <dc:title>unit - 1a | paper - 1 | Molecular Geometry and Bonding Theories</dc:title>
</cp:coreProperties>
</file>